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2"/>
  </p:notesMasterIdLst>
  <p:sldIdLst>
    <p:sldId id="335" r:id="rId3"/>
    <p:sldId id="339" r:id="rId4"/>
    <p:sldId id="348" r:id="rId5"/>
    <p:sldId id="337" r:id="rId6"/>
    <p:sldId id="336" r:id="rId7"/>
    <p:sldId id="340" r:id="rId8"/>
    <p:sldId id="341" r:id="rId9"/>
    <p:sldId id="349" r:id="rId10"/>
    <p:sldId id="342" r:id="rId11"/>
    <p:sldId id="350" r:id="rId12"/>
    <p:sldId id="343" r:id="rId13"/>
    <p:sldId id="351" r:id="rId14"/>
    <p:sldId id="352" r:id="rId15"/>
    <p:sldId id="344" r:id="rId16"/>
    <p:sldId id="347" r:id="rId17"/>
    <p:sldId id="346" r:id="rId18"/>
    <p:sldId id="345" r:id="rId19"/>
    <p:sldId id="353" r:id="rId20"/>
    <p:sldId id="312" r:id="rId21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412" autoAdjust="0"/>
  </p:normalViewPr>
  <p:slideViewPr>
    <p:cSldViewPr>
      <p:cViewPr varScale="1">
        <p:scale>
          <a:sx n="64" d="100"/>
          <a:sy n="64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46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Into to ISO Developer’s Toolkit</a:t>
            </a:r>
            <a:r>
              <a:rPr lang="en-US" sz="1600" baseline="0" dirty="0" smtClean="0"/>
              <a:t> in pictures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Talk about all the tools in the Toolkit and how they relate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Some will be discussed in more detail in later segments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Why mdJson?</a:t>
            </a:r>
            <a:r>
              <a:rPr lang="en-US" baseline="0" dirty="0" smtClean="0"/>
              <a:t>  Is this just another standard? </a:t>
            </a:r>
          </a:p>
          <a:p>
            <a:r>
              <a:rPr lang="en-US" baseline="0" dirty="0" smtClean="0"/>
              <a:t>---- yes.</a:t>
            </a:r>
          </a:p>
          <a:p>
            <a:r>
              <a:rPr lang="en-US" baseline="0" dirty="0" smtClean="0"/>
              <a:t>---- JSON is simple to read and write </a:t>
            </a:r>
          </a:p>
          <a:p>
            <a:r>
              <a:rPr lang="en-US" baseline="0" dirty="0" smtClean="0"/>
              <a:t>---- supported by most computer languages</a:t>
            </a:r>
          </a:p>
          <a:p>
            <a:r>
              <a:rPr lang="en-US" baseline="0" dirty="0" smtClean="0"/>
              <a:t>---- native to moving data to and from browsers </a:t>
            </a:r>
          </a:p>
          <a:p>
            <a:r>
              <a:rPr lang="en-US" baseline="0" dirty="0" smtClean="0"/>
              <a:t>---- native to JavaScript, the language of browsers</a:t>
            </a:r>
            <a:endParaRPr lang="en-US" dirty="0" smtClean="0"/>
          </a:p>
          <a:p>
            <a:r>
              <a:rPr lang="en-US" dirty="0" smtClean="0"/>
              <a:t>-- How do we get our metadata content into mdJson? </a:t>
            </a:r>
          </a:p>
          <a:p>
            <a:r>
              <a:rPr lang="en-US" dirty="0" smtClean="0"/>
              <a:t>---- no</a:t>
            </a:r>
            <a:r>
              <a:rPr lang="en-US" baseline="0" dirty="0" smtClean="0"/>
              <a:t> Toolkit component to build mdJson yet</a:t>
            </a:r>
          </a:p>
          <a:p>
            <a:r>
              <a:rPr lang="en-US" baseline="0" dirty="0" smtClean="0"/>
              <a:t>---- mdTools support documentation and validation of mdJson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</a:t>
            </a:r>
            <a:r>
              <a:rPr lang="en-US" baseline="0" dirty="0" smtClean="0"/>
              <a:t> of mdEditor will  complete version 1 of the ISO Developer’s Toolkit </a:t>
            </a:r>
          </a:p>
          <a:p>
            <a:r>
              <a:rPr lang="en-US" baseline="0" dirty="0" smtClean="0"/>
              <a:t>-- hosted online mdJson creator and editor</a:t>
            </a:r>
          </a:p>
          <a:p>
            <a:r>
              <a:rPr lang="en-US" baseline="0" dirty="0" smtClean="0"/>
              <a:t>-- ambitious JavaScript application running local</a:t>
            </a:r>
          </a:p>
          <a:p>
            <a:r>
              <a:rPr lang="en-US" baseline="0" dirty="0" smtClean="0"/>
              <a:t>-- all file storage will be local </a:t>
            </a:r>
          </a:p>
          <a:p>
            <a:r>
              <a:rPr lang="en-US" baseline="0" dirty="0" smtClean="0"/>
              <a:t>-- will interface with mdTranslator </a:t>
            </a:r>
          </a:p>
          <a:p>
            <a:r>
              <a:rPr lang="en-US" baseline="0" dirty="0" smtClean="0"/>
              <a:t>-- nothing to install and no development needed start to finish </a:t>
            </a:r>
          </a:p>
          <a:p>
            <a:r>
              <a:rPr lang="en-US" baseline="0" dirty="0" smtClean="0"/>
              <a:t>-- prototype due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If your metadata content is already collected in a database</a:t>
            </a:r>
          </a:p>
          <a:p>
            <a:r>
              <a:rPr lang="en-US" dirty="0" smtClean="0"/>
              <a:t>---- write queries to</a:t>
            </a:r>
            <a:r>
              <a:rPr lang="en-US" baseline="0" dirty="0" smtClean="0"/>
              <a:t> gather content and format in mdJson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4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Start with the mdJson template </a:t>
            </a:r>
          </a:p>
          <a:p>
            <a:r>
              <a:rPr lang="en-US" baseline="0" dirty="0" smtClean="0"/>
              <a:t>-- use JSON editor to edit in metadata content</a:t>
            </a:r>
          </a:p>
          <a:p>
            <a:r>
              <a:rPr lang="en-US" baseline="0" dirty="0" smtClean="0"/>
              <a:t>---- notepad++ with JSON plugins</a:t>
            </a:r>
          </a:p>
          <a:p>
            <a:r>
              <a:rPr lang="en-US" baseline="0" dirty="0" smtClean="0"/>
              <a:t>---- most any IDE will support JSON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5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when exchanging mdJson files with partners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the mdJson-schemas tool can be helpful to validate the mdJson file received</a:t>
            </a:r>
          </a:p>
          <a:p>
            <a:r>
              <a:rPr lang="en-US" baseline="0" dirty="0" smtClean="0"/>
              <a:t>-- available as </a:t>
            </a:r>
            <a:r>
              <a:rPr lang="en-US" baseline="0" dirty="0" err="1" smtClean="0"/>
              <a:t>adiwg</a:t>
            </a:r>
            <a:r>
              <a:rPr lang="en-US" baseline="0" dirty="0" smtClean="0"/>
              <a:t>-</a:t>
            </a:r>
            <a:r>
              <a:rPr lang="en-US" baseline="0" dirty="0" err="1" smtClean="0"/>
              <a:t>mdjson</a:t>
            </a:r>
            <a:r>
              <a:rPr lang="en-US" baseline="0" smtClean="0"/>
              <a:t>-schemas RubyGem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8 components of the ISO Developer’s Toolkit</a:t>
            </a:r>
          </a:p>
          <a:p>
            <a:r>
              <a:rPr lang="en-US" baseline="0" dirty="0" smtClean="0"/>
              <a:t>-- each has its own GitHub repository</a:t>
            </a:r>
          </a:p>
          <a:p>
            <a:r>
              <a:rPr lang="en-US" baseline="0" dirty="0" smtClean="0"/>
              <a:t>-- all are open source</a:t>
            </a:r>
          </a:p>
          <a:p>
            <a:r>
              <a:rPr lang="en-US" baseline="0" dirty="0" smtClean="0"/>
              <a:t>-- those with public exposure get nice icons</a:t>
            </a:r>
          </a:p>
          <a:p>
            <a:r>
              <a:rPr lang="en-US" baseline="0" dirty="0" smtClean="0"/>
              <a:t>-- all components will be covered during the workshop to varying degrees</a:t>
            </a:r>
          </a:p>
          <a:p>
            <a:r>
              <a:rPr lang="en-US" baseline="0" dirty="0" smtClean="0"/>
              <a:t>-- mention each tool </a:t>
            </a:r>
          </a:p>
          <a:p>
            <a:r>
              <a:rPr lang="en-US" baseline="0" dirty="0" smtClean="0"/>
              <a:t>-- also mdWorkshop repository has all our workshop presentation materials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  <a:endParaRPr lang="en-US" dirty="0" smtClean="0"/>
          </a:p>
          <a:p>
            <a:r>
              <a:rPr lang="en-US" dirty="0" smtClean="0"/>
              <a:t>-- download mdTranslator code repository from GitHub</a:t>
            </a:r>
          </a:p>
          <a:p>
            <a:r>
              <a:rPr lang="en-US" dirty="0" smtClean="0"/>
              <a:t>-- write a program or use the mdTranslator CLI 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GitHub repository code means:</a:t>
            </a:r>
          </a:p>
          <a:p>
            <a:r>
              <a:rPr lang="en-US" baseline="0" dirty="0" smtClean="0"/>
              <a:t>---- you can modify the mdTranslator behavior</a:t>
            </a:r>
          </a:p>
          <a:p>
            <a:r>
              <a:rPr lang="en-US" baseline="0" dirty="0" smtClean="0"/>
              <a:t>---- all the maintenance is yours</a:t>
            </a:r>
          </a:p>
          <a:p>
            <a:r>
              <a:rPr lang="en-US" baseline="0" dirty="0" smtClean="0"/>
              <a:t>---- updates to the repository will have to carefully merged into your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4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install ‘adiwg-mdtranslator’ gem from rubygems.org</a:t>
            </a:r>
          </a:p>
          <a:p>
            <a:r>
              <a:rPr lang="en-US" baseline="0" dirty="0" smtClean="0"/>
              <a:t>-- write program </a:t>
            </a:r>
            <a:r>
              <a:rPr lang="en-US" dirty="0" smtClean="0"/>
              <a:t>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RubyGem means:</a:t>
            </a:r>
          </a:p>
          <a:p>
            <a:r>
              <a:rPr lang="en-US" baseline="0" dirty="0" smtClean="0"/>
              <a:t>---- write a simpler program to interface with mdTranslator</a:t>
            </a:r>
          </a:p>
          <a:p>
            <a:r>
              <a:rPr lang="en-US" baseline="0" dirty="0" smtClean="0"/>
              <a:t>---- all dependent code is automatically installed by the gem installer</a:t>
            </a:r>
          </a:p>
          <a:p>
            <a:r>
              <a:rPr lang="en-US" baseline="0" dirty="0" smtClean="0"/>
              <a:t>---- all updates and enhancements to adiwg-mdtranslator are merged by a single command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2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5/10/2015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iw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Intro to ISO Toolkit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81" name="Oval Callout 80"/>
          <p:cNvSpPr/>
          <p:nvPr/>
        </p:nvSpPr>
        <p:spPr>
          <a:xfrm>
            <a:off x="5429251" y="5695825"/>
            <a:ext cx="2268126" cy="519351"/>
          </a:xfrm>
          <a:prstGeom prst="wedgeEllipseCallout">
            <a:avLst>
              <a:gd name="adj1" fmla="val -75922"/>
              <a:gd name="adj2" fmla="val -18997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mdTools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6875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5389301" y="941538"/>
            <a:ext cx="2268126" cy="519351"/>
          </a:xfrm>
          <a:prstGeom prst="wedgeEllipseCallout">
            <a:avLst>
              <a:gd name="adj1" fmla="val -69836"/>
              <a:gd name="adj2" fmla="val 112329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mdEditor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3" name="Oval Callout 142"/>
          <p:cNvSpPr/>
          <p:nvPr/>
        </p:nvSpPr>
        <p:spPr>
          <a:xfrm>
            <a:off x="2672147" y="4682226"/>
            <a:ext cx="2268126" cy="519351"/>
          </a:xfrm>
          <a:prstGeom prst="wedgeEllipseCallout">
            <a:avLst>
              <a:gd name="adj1" fmla="val 29812"/>
              <a:gd name="adj2" fmla="val -54044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mdCodes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144" name="Oval Callout 143"/>
          <p:cNvSpPr/>
          <p:nvPr/>
        </p:nvSpPr>
        <p:spPr>
          <a:xfrm>
            <a:off x="616750" y="5123300"/>
            <a:ext cx="2268126" cy="519351"/>
          </a:xfrm>
          <a:prstGeom prst="wedgeEllipseCallout">
            <a:avLst>
              <a:gd name="adj1" fmla="val 29812"/>
              <a:gd name="adj2" fmla="val -55373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mdBook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6" name="Folded Corner 45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Right Arrow 81"/>
          <p:cNvSpPr/>
          <p:nvPr/>
        </p:nvSpPr>
        <p:spPr>
          <a:xfrm rot="507830">
            <a:off x="3392707" y="2523918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647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59650" y="1929357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89328" y="1403159"/>
            <a:ext cx="2425719" cy="1092953"/>
            <a:chOff x="2680293" y="1372800"/>
            <a:chExt cx="1975160" cy="825964"/>
          </a:xfrm>
        </p:grpSpPr>
        <p:sp>
          <p:nvSpPr>
            <p:cNvPr id="85" name="Rounded Rectangle 84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18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Can 84"/>
          <p:cNvSpPr/>
          <p:nvPr/>
        </p:nvSpPr>
        <p:spPr>
          <a:xfrm>
            <a:off x="3200400" y="3274438"/>
            <a:ext cx="1066800" cy="809571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86" name="Flowchart: Predefined Process 85"/>
          <p:cNvSpPr/>
          <p:nvPr/>
        </p:nvSpPr>
        <p:spPr>
          <a:xfrm>
            <a:off x="4731184" y="3913820"/>
            <a:ext cx="1289511" cy="683255"/>
          </a:xfrm>
          <a:prstGeom prst="flowChartPredefined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mdJson</a:t>
            </a:r>
          </a:p>
        </p:txBody>
      </p:sp>
      <p:sp>
        <p:nvSpPr>
          <p:cNvPr id="87" name="Right Arrow 86"/>
          <p:cNvSpPr/>
          <p:nvPr/>
        </p:nvSpPr>
        <p:spPr>
          <a:xfrm rot="1345558">
            <a:off x="3919836" y="3772772"/>
            <a:ext cx="107619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88" name="Right Arrow 87"/>
          <p:cNvSpPr/>
          <p:nvPr/>
        </p:nvSpPr>
        <p:spPr>
          <a:xfrm rot="18679164">
            <a:off x="5638669" y="3432163"/>
            <a:ext cx="1137059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</a:t>
            </a:r>
          </a:p>
        </p:txBody>
      </p:sp>
      <p:sp>
        <p:nvSpPr>
          <p:cNvPr id="89" name="Flowchart: Predefined Process 88"/>
          <p:cNvSpPr/>
          <p:nvPr/>
        </p:nvSpPr>
        <p:spPr>
          <a:xfrm>
            <a:off x="4267200" y="1941144"/>
            <a:ext cx="1289511" cy="683255"/>
          </a:xfrm>
          <a:prstGeom prst="flowChartPredefined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ight Arrow 94"/>
          <p:cNvSpPr/>
          <p:nvPr/>
        </p:nvSpPr>
        <p:spPr>
          <a:xfrm rot="4457408">
            <a:off x="4346962" y="2986872"/>
            <a:ext cx="1526514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6012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from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16648" y="2958362"/>
            <a:ext cx="951626" cy="1321296"/>
            <a:chOff x="3039126" y="2971406"/>
            <a:chExt cx="951626" cy="1321296"/>
          </a:xfrm>
        </p:grpSpPr>
        <p:sp>
          <p:nvSpPr>
            <p:cNvPr id="86" name="Folded Corner 85"/>
            <p:cNvSpPr/>
            <p:nvPr/>
          </p:nvSpPr>
          <p:spPr>
            <a:xfrm flipV="1">
              <a:off x="3039126" y="2971406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39647" y="3068247"/>
              <a:ext cx="9428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empty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mdJson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template</a:t>
              </a:r>
            </a:p>
          </p:txBody>
        </p:sp>
      </p:grpSp>
      <p:sp>
        <p:nvSpPr>
          <p:cNvPr id="88" name="Right Arrow 87"/>
          <p:cNvSpPr/>
          <p:nvPr/>
        </p:nvSpPr>
        <p:spPr>
          <a:xfrm rot="20495936">
            <a:off x="4070627" y="3327325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in md content</a:t>
            </a:r>
          </a:p>
        </p:txBody>
      </p:sp>
    </p:spTree>
    <p:extLst>
      <p:ext uri="{BB962C8B-B14F-4D97-AF65-F5344CB8AC3E}">
        <p14:creationId xmlns:p14="http://schemas.microsoft.com/office/powerpoint/2010/main" val="31030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mdJson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59650" y="2933536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1070522" y="3143081"/>
            <a:ext cx="1924594" cy="1961998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6" name="Group 5"/>
          <p:cNvGrpSpPr>
            <a:grpSpLocks noChangeAspect="1"/>
          </p:cNvGrpSpPr>
          <p:nvPr/>
        </p:nvGrpSpPr>
        <p:grpSpPr bwMode="auto">
          <a:xfrm>
            <a:off x="6357408" y="3247251"/>
            <a:ext cx="1924594" cy="1961998"/>
            <a:chOff x="2314" y="1583"/>
            <a:chExt cx="1132" cy="1154"/>
          </a:xfrm>
        </p:grpSpPr>
        <p:sp>
          <p:nvSpPr>
            <p:cNvPr id="8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Cloud 2"/>
          <p:cNvSpPr/>
          <p:nvPr/>
        </p:nvSpPr>
        <p:spPr>
          <a:xfrm>
            <a:off x="3429000" y="2299579"/>
            <a:ext cx="2514600" cy="2695448"/>
          </a:xfrm>
          <a:prstGeom prst="cloud">
            <a:avLst/>
          </a:prstGeom>
          <a:ln w="19050"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20" name="Right Arrow 119"/>
          <p:cNvSpPr/>
          <p:nvPr/>
        </p:nvSpPr>
        <p:spPr>
          <a:xfrm rot="20495936">
            <a:off x="2573142" y="3162201"/>
            <a:ext cx="208266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</a:t>
            </a:r>
          </a:p>
        </p:txBody>
      </p:sp>
      <p:sp>
        <p:nvSpPr>
          <p:cNvPr id="121" name="Right Arrow 120"/>
          <p:cNvSpPr/>
          <p:nvPr/>
        </p:nvSpPr>
        <p:spPr>
          <a:xfrm rot="539806">
            <a:off x="4895032" y="3759314"/>
            <a:ext cx="1963544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</a:t>
            </a:r>
          </a:p>
        </p:txBody>
      </p:sp>
      <p:sp>
        <p:nvSpPr>
          <p:cNvPr id="122" name="Oval Callout 121"/>
          <p:cNvSpPr/>
          <p:nvPr/>
        </p:nvSpPr>
        <p:spPr>
          <a:xfrm>
            <a:off x="4715616" y="1600200"/>
            <a:ext cx="3060134" cy="519351"/>
          </a:xfrm>
          <a:prstGeom prst="wedgeEllipseCallout">
            <a:avLst>
              <a:gd name="adj1" fmla="val 19897"/>
              <a:gd name="adj2" fmla="val 35483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mdJson-schemas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27452" y="5221069"/>
            <a:ext cx="2775119" cy="61555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Code available on GitHub: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Toolkit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42672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mdJson</a:t>
            </a:r>
          </a:p>
          <a:p>
            <a:pPr lvl="1"/>
            <a:r>
              <a:rPr lang="en-US" sz="1400" dirty="0" smtClean="0"/>
              <a:t>Standard for encoding project and </a:t>
            </a:r>
            <a:br>
              <a:rPr lang="en-US" sz="1400" dirty="0" smtClean="0"/>
            </a:br>
            <a:r>
              <a:rPr lang="en-US" sz="1400" dirty="0" smtClean="0"/>
              <a:t>data metadata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mdTranslator</a:t>
            </a:r>
          </a:p>
          <a:p>
            <a:pPr lvl="1"/>
            <a:r>
              <a:rPr lang="en-US" sz="1400" dirty="0"/>
              <a:t>Provides translation </a:t>
            </a:r>
            <a:r>
              <a:rPr lang="en-US" sz="1400" dirty="0" smtClean="0"/>
              <a:t>to established </a:t>
            </a:r>
            <a:br>
              <a:rPr lang="en-US" sz="1400" dirty="0" smtClean="0"/>
            </a:br>
            <a:r>
              <a:rPr lang="en-US" sz="1400" dirty="0" smtClean="0"/>
              <a:t>metadata standards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mdTools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1400" dirty="0" smtClean="0"/>
              <a:t>Groups documentation, validation, </a:t>
            </a:r>
            <a:br>
              <a:rPr lang="en-US" sz="1400" dirty="0" smtClean="0"/>
            </a:br>
            <a:r>
              <a:rPr lang="en-US" sz="1400" dirty="0" smtClean="0"/>
              <a:t>and translator interface tools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400" dirty="0"/>
              <a:t>Online preparation and </a:t>
            </a:r>
            <a:r>
              <a:rPr lang="en-US" sz="1400" dirty="0" smtClean="0"/>
              <a:t>editing of mdJson files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mdBook</a:t>
            </a:r>
          </a:p>
          <a:p>
            <a:pPr lvl="1"/>
            <a:r>
              <a:rPr lang="en-US" sz="1400" dirty="0" smtClean="0"/>
              <a:t>Online documentation for all tools</a:t>
            </a:r>
            <a:br>
              <a:rPr lang="en-US" sz="1400" dirty="0" smtClean="0"/>
            </a:br>
            <a:r>
              <a:rPr lang="en-US" sz="1400" dirty="0" smtClean="0"/>
              <a:t>in the ISO Metadata Developer’s Toolkit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mdCodes</a:t>
            </a:r>
          </a:p>
          <a:p>
            <a:pPr lvl="1"/>
            <a:r>
              <a:rPr lang="en-US" sz="1400" dirty="0" smtClean="0"/>
              <a:t>Standard ISO </a:t>
            </a:r>
            <a:r>
              <a:rPr lang="en-US" sz="1400" dirty="0" err="1" smtClean="0"/>
              <a:t>codelists</a:t>
            </a:r>
            <a:r>
              <a:rPr lang="en-US" sz="1400" dirty="0" smtClean="0"/>
              <a:t> for populating metadata editors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mdJson-schemas</a:t>
            </a:r>
          </a:p>
          <a:p>
            <a:pPr lvl="1"/>
            <a:r>
              <a:rPr lang="en-US" sz="1400" dirty="0" smtClean="0"/>
              <a:t>Schema definition for mdJson for validating mdJson </a:t>
            </a:r>
            <a:br>
              <a:rPr lang="en-US" sz="1400" dirty="0" smtClean="0"/>
            </a:br>
            <a:r>
              <a:rPr lang="en-US" sz="1400" dirty="0" smtClean="0"/>
              <a:t>file structure and content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mdTranslator-rails</a:t>
            </a:r>
          </a:p>
          <a:p>
            <a:pPr lvl="1"/>
            <a:r>
              <a:rPr lang="en-US" sz="1400" dirty="0" smtClean="0"/>
              <a:t>Ruby on Rails website for public access to hosted mdTranslator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76531-560A-4F2E-8EF9-929E0AC618A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1" y="1942261"/>
            <a:ext cx="1605251" cy="41993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24" y="2498895"/>
            <a:ext cx="1579924" cy="52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nline 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68" y="3197145"/>
            <a:ext cx="1609436" cy="38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line imag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69" y="1295400"/>
            <a:ext cx="1327035" cy="52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stansmith\Desktop\mdboo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4" y="3749311"/>
            <a:ext cx="861724" cy="11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28050" y="5496949"/>
            <a:ext cx="277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8"/>
              </a:rPr>
              <a:t>https://github.com/adiwg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8"/>
              </a:rPr>
              <a:t>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ISO 19115-2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Validator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ISO 19115-2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Validator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840974" y="1340524"/>
            <a:ext cx="1600201" cy="519351"/>
          </a:xfrm>
          <a:prstGeom prst="wedgeEllipseCallout">
            <a:avLst>
              <a:gd name="adj1" fmla="val -60859"/>
              <a:gd name="adj2" fmla="val 13060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mdJson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4058250" y="1340523"/>
            <a:ext cx="3060134" cy="519351"/>
          </a:xfrm>
          <a:prstGeom prst="wedgeEllipseCallout">
            <a:avLst>
              <a:gd name="adj1" fmla="val -61853"/>
              <a:gd name="adj2" fmla="val 21365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mdJson-schemas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54" name="Oval Callout 53"/>
          <p:cNvSpPr/>
          <p:nvPr/>
        </p:nvSpPr>
        <p:spPr>
          <a:xfrm>
            <a:off x="5221291" y="5654615"/>
            <a:ext cx="2511417" cy="519351"/>
          </a:xfrm>
          <a:prstGeom prst="wedgeEllipseCallout">
            <a:avLst>
              <a:gd name="adj1" fmla="val -49524"/>
              <a:gd name="adj2" fmla="val -12685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mdTranslator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99" name="Picture 2" descr="C:\Users\stansmith\Desktop\github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1" y="1458225"/>
            <a:ext cx="1267438" cy="7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5930" y="2329173"/>
            <a:ext cx="2209800" cy="1943452"/>
            <a:chOff x="5715000" y="2464480"/>
            <a:chExt cx="2209800" cy="1943452"/>
          </a:xfrm>
        </p:grpSpPr>
        <p:sp>
          <p:nvSpPr>
            <p:cNvPr id="235" name="Rounded Rectangle 234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45" name="Straight Connector 24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0" name="Rectangle 24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37" name="TextBox 236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939615" y="1939921"/>
            <a:ext cx="1268319" cy="1321296"/>
            <a:chOff x="3117416" y="2758769"/>
            <a:chExt cx="1268319" cy="1321296"/>
          </a:xfrm>
        </p:grpSpPr>
        <p:sp>
          <p:nvSpPr>
            <p:cNvPr id="258" name="Folded Corner 25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59" name="Picture 2" descr="Inline imag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0" name="Right Arrow 259"/>
          <p:cNvSpPr/>
          <p:nvPr/>
        </p:nvSpPr>
        <p:spPr>
          <a:xfrm rot="839417">
            <a:off x="3917719" y="2932557"/>
            <a:ext cx="2198716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sp>
        <p:nvSpPr>
          <p:cNvPr id="262" name="Right Arrow 261"/>
          <p:cNvSpPr/>
          <p:nvPr/>
        </p:nvSpPr>
        <p:spPr>
          <a:xfrm rot="2199502">
            <a:off x="6022262" y="2052429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05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843530" y="2129080"/>
            <a:ext cx="2514600" cy="2553146"/>
            <a:chOff x="5562600" y="2264387"/>
            <a:chExt cx="2514600" cy="2553146"/>
          </a:xfrm>
        </p:grpSpPr>
        <p:sp>
          <p:nvSpPr>
            <p:cNvPr id="240" name="Rounded Rectangle 239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7" name="Rectangle 256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43" name="TextBox 242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65" name="Folded Corner 264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66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7" name="Right Arrow 266"/>
          <p:cNvSpPr/>
          <p:nvPr/>
        </p:nvSpPr>
        <p:spPr>
          <a:xfrm rot="839417">
            <a:off x="3780920" y="2894070"/>
            <a:ext cx="216335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pic>
        <p:nvPicPr>
          <p:cNvPr id="269" name="Picture 2" descr="C:\Users\stansmith\Desktop\rub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16" y="1524000"/>
            <a:ext cx="1685192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ight Arrow 269"/>
          <p:cNvSpPr/>
          <p:nvPr/>
        </p:nvSpPr>
        <p:spPr>
          <a:xfrm rot="2199502">
            <a:off x="6022262" y="1887772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3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2333680" y="5143175"/>
            <a:ext cx="3381320" cy="519351"/>
          </a:xfrm>
          <a:prstGeom prst="wedgeEllipseCallout">
            <a:avLst>
              <a:gd name="adj1" fmla="val 53640"/>
              <a:gd name="adj2" fmla="val -9695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mdTranslator-rails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032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7765</TotalTime>
  <Words>1384</Words>
  <Application>Microsoft Office PowerPoint</Application>
  <PresentationFormat>On-screen Show (4:3)</PresentationFormat>
  <Paragraphs>360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ADIwgTheme</vt:lpstr>
      <vt:lpstr>Flow</vt:lpstr>
      <vt:lpstr>ISO Developer’s Toolkit - Intro to ISO Toolkit  2015 CDI Workshop</vt:lpstr>
      <vt:lpstr>ISO Toolkit Components</vt:lpstr>
      <vt:lpstr>Core: mdTranslator</vt:lpstr>
      <vt:lpstr>Core: mdTranslator</vt:lpstr>
      <vt:lpstr>mdTranslator as code</vt:lpstr>
      <vt:lpstr>mdTranslator as gem</vt:lpstr>
      <vt:lpstr>mdTranslator as web service</vt:lpstr>
      <vt:lpstr>mdTranslator as web service</vt:lpstr>
      <vt:lpstr>mdTranslator in mdTools</vt:lpstr>
      <vt:lpstr>mdTranslator in mdTools</vt:lpstr>
      <vt:lpstr>mdTranslator with mdEditor</vt:lpstr>
      <vt:lpstr>mdTranslator with mdEditor</vt:lpstr>
      <vt:lpstr>mdTranslator with mdEditor</vt:lpstr>
      <vt:lpstr>mdJson file?</vt:lpstr>
      <vt:lpstr>mdJson from mdEditor</vt:lpstr>
      <vt:lpstr>mdJson from system</vt:lpstr>
      <vt:lpstr>mdJson from template</vt:lpstr>
      <vt:lpstr>Distributing mdJson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</cp:lastModifiedBy>
  <cp:revision>457</cp:revision>
  <cp:lastPrinted>2015-04-06T19:15:32Z</cp:lastPrinted>
  <dcterms:created xsi:type="dcterms:W3CDTF">2012-08-27T16:53:10Z</dcterms:created>
  <dcterms:modified xsi:type="dcterms:W3CDTF">2015-05-11T03:05:54Z</dcterms:modified>
</cp:coreProperties>
</file>