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71" r:id="rId13"/>
    <p:sldId id="268" r:id="rId14"/>
    <p:sldId id="269" r:id="rId15"/>
    <p:sldId id="270" r:id="rId16"/>
    <p:sldId id="272" r:id="rId17"/>
    <p:sldId id="273" r:id="rId1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EEEEE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8" autoAdjust="0"/>
    <p:restoredTop sz="86460" autoAdjust="0"/>
  </p:normalViewPr>
  <p:slideViewPr>
    <p:cSldViewPr>
      <p:cViewPr varScale="1">
        <p:scale>
          <a:sx n="78" d="100"/>
          <a:sy n="78" d="100"/>
        </p:scale>
        <p:origin x="-8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68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92F6DFF-5461-442E-B7AE-CEB468B035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2826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3D48A-002A-4D64-A77F-136367484A67}" type="datetime1">
              <a:rPr lang="ro-RO" smtClean="0"/>
              <a:t>24.01.2015</a:t>
            </a:fld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F0D64-E289-47CE-AC76-C73876B7A98F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BAFAB-1AB6-496C-8140-BE4D795BBDA5}" type="datetime1">
              <a:rPr lang="ro-RO" smtClean="0"/>
              <a:t>24.01.2015</a:t>
            </a:fld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89E53-A247-40B0-AEDA-95C829F0988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57200"/>
            <a:ext cx="20955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1341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E0CF2-FA6A-472B-BBDF-E281239B661B}" type="datetime1">
              <a:rPr lang="ro-RO" smtClean="0"/>
              <a:t>24.01.2015</a:t>
            </a:fld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35143-6308-4698-9BEC-D13145F11EE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EC822-C670-4FD5-BF59-79F989142C48}" type="datetime1">
              <a:rPr lang="ro-RO" smtClean="0"/>
              <a:t>24.01.2015</a:t>
            </a:fld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9EB67-4904-42CB-BB91-54C8E8912FA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8298C-CAF4-444C-BD98-066C1CCB9ECE}" type="datetime1">
              <a:rPr lang="ro-RO" smtClean="0"/>
              <a:t>24.01.2015</a:t>
            </a:fld>
            <a:endParaRPr 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A09B-5010-4BC5-A371-74D4D3CD946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38BAC-839E-4EB9-A381-34A1614ABA40}" type="datetime1">
              <a:rPr lang="ro-RO" smtClean="0"/>
              <a:t>24.01.2015</a:t>
            </a:fld>
            <a:endParaRPr 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F0F47-3EC1-4F03-9CC5-4CB0AE7715B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31589-B134-4048-9FB4-A4DB314101FF}" type="datetime1">
              <a:rPr lang="ro-RO" smtClean="0"/>
              <a:t>24.01.2015</a:t>
            </a:fld>
            <a:endParaRPr 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CEB0E-0D52-44D6-8E91-E7EA3E24222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E350D-0905-46B5-9106-F3AD52DD0D1E}" type="datetime1">
              <a:rPr lang="ro-RO" smtClean="0"/>
              <a:t>24.01.2015</a:t>
            </a:fld>
            <a:endParaRPr 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04CC8-901D-4AA6-8E01-4DF98923724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8ED11-1A89-4A02-B4CB-466C0C550677}" type="datetime1">
              <a:rPr lang="ro-RO" smtClean="0"/>
              <a:t>24.01.2015</a:t>
            </a:fld>
            <a:endParaRPr 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43DAC-5DE1-45AD-BA9D-D3726BD818D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E879A-A059-4CC3-9773-81806FC79382}" type="datetime1">
              <a:rPr lang="ro-RO" smtClean="0"/>
              <a:t>24.01.2015</a:t>
            </a:fld>
            <a:endParaRPr 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7CECA-16DB-4BDE-9FD0-B0A7D79E4E9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055AF-CDFD-48B5-B8FD-C6FCCA8EC54E}" type="datetime1">
              <a:rPr lang="ro-RO" smtClean="0"/>
              <a:t>24.01.2015</a:t>
            </a:fld>
            <a:endParaRPr 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FCF78-2563-4742-AF96-C935AD152B7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585E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7EFE57-5885-4695-BDA9-72A1089B77C5}" type="datetime1">
              <a:rPr lang="ro-RO" smtClean="0"/>
              <a:t>24.01.2015</a:t>
            </a:fld>
            <a:endParaRPr lang="ro-RO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8585E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o-RO" sz="1000" b="1">
                <a:solidFill>
                  <a:schemeClr val="bg1"/>
                </a:solidFill>
              </a:rPr>
              <a:t>Universitatea Politehnica Bucureşti - Facultatea de Automatica si Calculatoare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75638" y="76200"/>
            <a:ext cx="792162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2308225" y="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o-RO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FEE70F-92C9-4CC8-81A4-E2CF4E29B58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57200"/>
            <a:ext cx="8382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Twitter Boost App</a:t>
            </a:r>
          </a:p>
          <a:p>
            <a:pPr marL="0" indent="0" algn="ctr">
              <a:buNone/>
            </a:pPr>
            <a:r>
              <a:rPr lang="en-US" sz="24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 Advanced Software Services</a:t>
            </a:r>
            <a:endParaRPr lang="en-US" sz="2400" dirty="0" smtClean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buNone/>
            </a:pPr>
            <a:endParaRPr lang="en-US" sz="3600" dirty="0" smtClean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buNone/>
            </a:pPr>
            <a:endParaRPr lang="en-US" sz="3600" dirty="0" smtClean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buNone/>
            </a:pPr>
            <a:endParaRPr lang="en-US" sz="3600" dirty="0" smtClean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buNone/>
            </a:pPr>
            <a:endParaRPr lang="en-US" sz="3600" dirty="0" smtClean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	                    	</a:t>
            </a:r>
            <a:r>
              <a:rPr lang="en-US" sz="18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US" sz="16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Students:</a:t>
            </a:r>
            <a:endParaRPr lang="en-US" sz="1600" dirty="0" smtClean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buNone/>
            </a:pPr>
            <a:r>
              <a:rPr lang="en-US" sz="16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				Livia </a:t>
            </a:r>
            <a:r>
              <a:rPr lang="en-US" sz="1600" dirty="0" err="1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Moroianu</a:t>
            </a:r>
            <a:endParaRPr lang="en-US" sz="1600" dirty="0" smtClean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buNone/>
            </a:pPr>
            <a:r>
              <a:rPr lang="en-US" sz="16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					     Adrian-</a:t>
            </a:r>
            <a:r>
              <a:rPr lang="en-US" sz="1600" dirty="0" err="1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Nicolae</a:t>
            </a:r>
            <a:r>
              <a:rPr lang="en-US" sz="16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Zamfirescu</a:t>
            </a:r>
            <a:r>
              <a:rPr lang="en-US" sz="1800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endParaRPr lang="en-US" sz="1800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02574-B352-4740-8658-17F3E8892A15}" type="datetime1">
              <a:rPr lang="ro-RO" smtClean="0"/>
              <a:t>25.01.2015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dirty="0" smtClean="0"/>
              <a:t>TwitterBoost</a:t>
            </a:r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1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 and </a:t>
            </a:r>
            <a:r>
              <a:rPr lang="en-US" b="1" dirty="0" smtClean="0"/>
              <a:t>authorization</a:t>
            </a:r>
          </a:p>
          <a:p>
            <a:pPr lvl="1"/>
            <a:r>
              <a:rPr lang="en-US" dirty="0" smtClean="0"/>
              <a:t>Spring Security</a:t>
            </a:r>
          </a:p>
          <a:p>
            <a:pPr lvl="1"/>
            <a:r>
              <a:rPr lang="en-US" dirty="0" smtClean="0"/>
              <a:t>Access allowed only to registered users</a:t>
            </a:r>
          </a:p>
          <a:p>
            <a:pPr lvl="2"/>
            <a:r>
              <a:rPr lang="en-US" dirty="0" smtClean="0"/>
              <a:t>Unique username restriction at </a:t>
            </a:r>
            <a:r>
              <a:rPr lang="en-US" dirty="0" smtClean="0"/>
              <a:t>registration</a:t>
            </a:r>
          </a:p>
          <a:p>
            <a:pPr lvl="2"/>
            <a:r>
              <a:rPr lang="en-US" dirty="0" smtClean="0"/>
              <a:t>User data is stored in the database</a:t>
            </a:r>
          </a:p>
          <a:p>
            <a:pPr lvl="1"/>
            <a:r>
              <a:rPr lang="en-US" dirty="0" smtClean="0"/>
              <a:t>Application’s core page is protected from unauthenticated access attempts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EC822-C670-4FD5-BF59-79F989142C48}" type="datetime1">
              <a:rPr lang="ro-RO" smtClean="0"/>
              <a:t>25.01.2015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10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 and </a:t>
            </a:r>
            <a:r>
              <a:rPr lang="en-US" b="1" dirty="0" smtClean="0"/>
              <a:t>authorization</a:t>
            </a:r>
          </a:p>
          <a:p>
            <a:pPr lvl="1"/>
            <a:r>
              <a:rPr lang="en-US" dirty="0" smtClean="0"/>
              <a:t>Login and register forms available in the application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EC822-C670-4FD5-BF59-79F989142C48}" type="datetime1">
              <a:rPr lang="ro-RO" smtClean="0"/>
              <a:t>25.01.2015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11</a:t>
            </a:fld>
            <a:endParaRPr lang="ro-RO"/>
          </a:p>
        </p:txBody>
      </p:sp>
      <p:pic>
        <p:nvPicPr>
          <p:cNvPr id="7" name="Picture 6" descr="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819400"/>
            <a:ext cx="3048000" cy="3214518"/>
          </a:xfrm>
          <a:prstGeom prst="rect">
            <a:avLst/>
          </a:prstGeom>
        </p:spPr>
      </p:pic>
      <p:pic>
        <p:nvPicPr>
          <p:cNvPr id="8" name="Picture 7" descr="regis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1905000"/>
            <a:ext cx="2695951" cy="4134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Tweets Search</a:t>
            </a:r>
          </a:p>
          <a:p>
            <a:pPr lvl="1"/>
            <a:r>
              <a:rPr lang="en-US" b="1" dirty="0" smtClean="0"/>
              <a:t>Twitter4j</a:t>
            </a:r>
          </a:p>
          <a:p>
            <a:pPr lvl="2"/>
            <a:r>
              <a:rPr lang="en-US" dirty="0" smtClean="0"/>
              <a:t>Unofficial Java library for the Twitter API</a:t>
            </a:r>
          </a:p>
          <a:p>
            <a:pPr lvl="2"/>
            <a:r>
              <a:rPr lang="en-US" dirty="0" smtClean="0"/>
              <a:t>Provides easy integration with Twitter service</a:t>
            </a:r>
          </a:p>
          <a:p>
            <a:pPr lvl="2"/>
            <a:r>
              <a:rPr lang="en-US" dirty="0" smtClean="0"/>
              <a:t>Used for handling  tweet search requests with custom filters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EC822-C670-4FD5-BF59-79F989142C48}" type="datetime1">
              <a:rPr lang="ro-RO" smtClean="0"/>
              <a:t>25.01.2015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12</a:t>
            </a:fld>
            <a:endParaRPr lang="ro-RO"/>
          </a:p>
        </p:txBody>
      </p:sp>
      <p:pic>
        <p:nvPicPr>
          <p:cNvPr id="7" name="Picture 6" descr="4j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0" y="5029200"/>
            <a:ext cx="1524000" cy="1524000"/>
          </a:xfrm>
          <a:prstGeom prst="rect">
            <a:avLst/>
          </a:prstGeom>
        </p:spPr>
      </p:pic>
      <p:pic>
        <p:nvPicPr>
          <p:cNvPr id="8" name="Picture 7" descr="r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2971800"/>
            <a:ext cx="4114800" cy="3376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Save Filter </a:t>
            </a:r>
            <a:r>
              <a:rPr lang="en-US" b="1" dirty="0" smtClean="0"/>
              <a:t>Groups</a:t>
            </a:r>
          </a:p>
          <a:p>
            <a:pPr lvl="1"/>
            <a:r>
              <a:rPr lang="en-US" dirty="0" smtClean="0"/>
              <a:t>Groups of filters are persisted in the database along with </a:t>
            </a:r>
            <a:r>
              <a:rPr lang="en-US" dirty="0" smtClean="0"/>
              <a:t>a short description</a:t>
            </a:r>
          </a:p>
          <a:p>
            <a:pPr lvl="1"/>
            <a:r>
              <a:rPr lang="en-US" dirty="0" smtClean="0"/>
              <a:t>Database schema:</a:t>
            </a:r>
          </a:p>
          <a:p>
            <a:pPr lvl="2"/>
            <a:r>
              <a:rPr lang="en-US" dirty="0" smtClean="0"/>
              <a:t>FILTER GROUP PREFERENCES with columns:</a:t>
            </a:r>
          </a:p>
          <a:p>
            <a:pPr lvl="3"/>
            <a:r>
              <a:rPr lang="en-US" dirty="0" smtClean="0"/>
              <a:t>USER ID and FILTER GROUP DESCRIPTION</a:t>
            </a:r>
          </a:p>
          <a:p>
            <a:pPr lvl="3"/>
            <a:r>
              <a:rPr lang="en-US" dirty="0" smtClean="0"/>
              <a:t> SAVED FILTERS with columns FILTER GROUP ID,</a:t>
            </a:r>
          </a:p>
          <a:p>
            <a:pPr lvl="3"/>
            <a:r>
              <a:rPr lang="en-US" dirty="0" smtClean="0"/>
              <a:t>FILTER CATEGORY, FILTER 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EC822-C670-4FD5-BF59-79F989142C48}" type="datetime1">
              <a:rPr lang="ro-RO" smtClean="0"/>
              <a:t>25.01.2015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13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Save Filter </a:t>
            </a:r>
            <a:r>
              <a:rPr lang="en-US" b="1" dirty="0" smtClean="0"/>
              <a:t>Groups</a:t>
            </a:r>
          </a:p>
          <a:p>
            <a:pPr lvl="1"/>
            <a:r>
              <a:rPr lang="en-US" dirty="0" smtClean="0"/>
              <a:t>Each saved filter group can be used for later easier tweet retrieval based on </a:t>
            </a:r>
            <a:r>
              <a:rPr lang="en-US" dirty="0" err="1" smtClean="0"/>
              <a:t>preffered</a:t>
            </a:r>
            <a:r>
              <a:rPr lang="en-US" dirty="0" smtClean="0"/>
              <a:t> filters</a:t>
            </a:r>
          </a:p>
          <a:p>
            <a:pPr lvl="1"/>
            <a:r>
              <a:rPr lang="en-US" dirty="0" smtClean="0"/>
              <a:t>User can delete a saved filter group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EC822-C670-4FD5-BF59-79F989142C48}" type="datetime1">
              <a:rPr lang="ro-RO" smtClean="0"/>
              <a:t>25.01.2015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14</a:t>
            </a:fld>
            <a:endParaRPr lang="ro-RO"/>
          </a:p>
        </p:txBody>
      </p:sp>
      <p:pic>
        <p:nvPicPr>
          <p:cNvPr id="7" name="Picture 6" descr="errorSaveFilterGro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505200"/>
            <a:ext cx="4279012" cy="2214797"/>
          </a:xfrm>
          <a:prstGeom prst="rect">
            <a:avLst/>
          </a:prstGeom>
        </p:spPr>
      </p:pic>
      <p:pic>
        <p:nvPicPr>
          <p:cNvPr id="8" name="Picture 7" descr="savedFilterGroup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2895600"/>
            <a:ext cx="3391491" cy="288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Sentiment </a:t>
            </a:r>
            <a:r>
              <a:rPr lang="en-US" b="1" dirty="0" smtClean="0"/>
              <a:t>Analysis</a:t>
            </a:r>
          </a:p>
          <a:p>
            <a:pPr lvl="1"/>
            <a:r>
              <a:rPr lang="en-US" b="1" dirty="0" err="1" smtClean="0"/>
              <a:t>Datumbox</a:t>
            </a:r>
            <a:r>
              <a:rPr lang="en-US" b="1" dirty="0" smtClean="0"/>
              <a:t> API</a:t>
            </a:r>
          </a:p>
          <a:p>
            <a:pPr lvl="2"/>
            <a:r>
              <a:rPr lang="en-US" dirty="0" smtClean="0"/>
              <a:t>Public service performing text analysis based in machine learning algorithms</a:t>
            </a:r>
          </a:p>
          <a:p>
            <a:pPr lvl="3"/>
            <a:r>
              <a:rPr lang="en-US" dirty="0" smtClean="0"/>
              <a:t>REST API</a:t>
            </a:r>
          </a:p>
          <a:p>
            <a:pPr lvl="3"/>
            <a:r>
              <a:rPr lang="en-US" dirty="0" smtClean="0"/>
              <a:t>Request URL: http</a:t>
            </a:r>
            <a:r>
              <a:rPr lang="en-US" dirty="0" smtClean="0"/>
              <a:t>://</a:t>
            </a:r>
            <a:r>
              <a:rPr lang="en-US" dirty="0" smtClean="0"/>
              <a:t>api.datumbox.com/1.0/TwitterSentimentAnalysis.json</a:t>
            </a:r>
          </a:p>
          <a:p>
            <a:pPr lvl="3"/>
            <a:r>
              <a:rPr lang="en-US" b="1" dirty="0" smtClean="0"/>
              <a:t>Result</a:t>
            </a:r>
            <a:r>
              <a:rPr lang="en-US" dirty="0" smtClean="0"/>
              <a:t>: JSON with classification result</a:t>
            </a:r>
          </a:p>
          <a:p>
            <a:pPr lvl="2"/>
            <a:r>
              <a:rPr lang="en-US" dirty="0" smtClean="0"/>
              <a:t>Requires singing up for API key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EC822-C670-4FD5-BF59-79F989142C48}" type="datetime1">
              <a:rPr lang="ro-RO" smtClean="0"/>
              <a:t>25.01.2015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15</a:t>
            </a:fld>
            <a:endParaRPr lang="ro-RO"/>
          </a:p>
        </p:txBody>
      </p:sp>
      <p:pic>
        <p:nvPicPr>
          <p:cNvPr id="7" name="Picture 6" descr="8d77fba302efc79debdeea44a8f71322_400x4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4191000"/>
            <a:ext cx="2286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Growing </a:t>
            </a:r>
            <a:r>
              <a:rPr lang="en-US" dirty="0" smtClean="0"/>
              <a:t>interest of developers in integrating </a:t>
            </a:r>
            <a:r>
              <a:rPr lang="en-US" dirty="0" err="1" smtClean="0"/>
              <a:t>theTwitter</a:t>
            </a:r>
            <a:r>
              <a:rPr lang="en-US" dirty="0" smtClean="0"/>
              <a:t> API</a:t>
            </a:r>
          </a:p>
          <a:p>
            <a:endParaRPr lang="en-US" dirty="0" smtClean="0"/>
          </a:p>
          <a:p>
            <a:r>
              <a:rPr lang="en-US" dirty="0" smtClean="0"/>
              <a:t>M</a:t>
            </a:r>
            <a:r>
              <a:rPr lang="en-US" dirty="0" smtClean="0"/>
              <a:t>any </a:t>
            </a:r>
            <a:r>
              <a:rPr lang="en-US" dirty="0" smtClean="0"/>
              <a:t>applications require the user to </a:t>
            </a:r>
            <a:r>
              <a:rPr lang="en-US" dirty="0" smtClean="0"/>
              <a:t>actually have </a:t>
            </a:r>
            <a:r>
              <a:rPr lang="en-US" dirty="0" smtClean="0"/>
              <a:t>a Twitter account and login with it. </a:t>
            </a:r>
            <a:endParaRPr lang="en-US" dirty="0" smtClean="0"/>
          </a:p>
          <a:p>
            <a:pPr lvl="1"/>
            <a:r>
              <a:rPr lang="en-US" dirty="0" smtClean="0"/>
              <a:t>Our application bypasses </a:t>
            </a:r>
            <a:r>
              <a:rPr lang="en-US" dirty="0" smtClean="0"/>
              <a:t>this restriction and allows user to get access to </a:t>
            </a:r>
            <a:r>
              <a:rPr lang="en-US" dirty="0" smtClean="0"/>
              <a:t>public tweets </a:t>
            </a:r>
            <a:r>
              <a:rPr lang="en-US" dirty="0" smtClean="0"/>
              <a:t>in the absence of a Twitter account.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user </a:t>
            </a:r>
            <a:r>
              <a:rPr lang="en-US" dirty="0" smtClean="0"/>
              <a:t>creates a </a:t>
            </a:r>
            <a:r>
              <a:rPr lang="en-US" dirty="0" smtClean="0"/>
              <a:t>new account, managed by our application, and then </a:t>
            </a:r>
            <a:r>
              <a:rPr lang="en-US" dirty="0" smtClean="0"/>
              <a:t>enjoys a </a:t>
            </a:r>
            <a:r>
              <a:rPr lang="en-US" b="1" dirty="0" smtClean="0"/>
              <a:t>personalized</a:t>
            </a:r>
            <a:r>
              <a:rPr lang="en-US" dirty="0" smtClean="0"/>
              <a:t> interrogation of tweets based on saved </a:t>
            </a:r>
            <a:r>
              <a:rPr lang="en-US" dirty="0" smtClean="0"/>
              <a:t>favorite groups </a:t>
            </a:r>
            <a:r>
              <a:rPr lang="en-US" dirty="0" smtClean="0"/>
              <a:t>of filters.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EC822-C670-4FD5-BF59-79F989142C48}" type="datetime1">
              <a:rPr lang="ro-RO" smtClean="0"/>
              <a:t>25.01.2015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16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7" name="Content Placeholder 6" descr="twitter-questio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3428" y="1981428"/>
            <a:ext cx="3657143" cy="365714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EC822-C670-4FD5-BF59-79F989142C48}" type="datetime1">
              <a:rPr lang="ro-RO" smtClean="0"/>
              <a:t>25.01.2015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17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/>
          <a:lstStyle/>
          <a:p>
            <a:r>
              <a:rPr lang="en-US" sz="2100" dirty="0" smtClean="0"/>
              <a:t>Social media today</a:t>
            </a:r>
          </a:p>
          <a:p>
            <a:pPr lvl="1"/>
            <a:r>
              <a:rPr lang="en-US" sz="1900" dirty="0" smtClean="0"/>
              <a:t>A second reality</a:t>
            </a:r>
          </a:p>
          <a:p>
            <a:pPr lvl="1"/>
            <a:r>
              <a:rPr lang="en-US" sz="1900" dirty="0" smtClean="0"/>
              <a:t>Keeps people in touch </a:t>
            </a:r>
            <a:r>
              <a:rPr lang="en-US" sz="1900" dirty="0" smtClean="0"/>
              <a:t>with online news </a:t>
            </a:r>
            <a:r>
              <a:rPr lang="en-US" sz="1900" dirty="0" smtClean="0"/>
              <a:t>and  information </a:t>
            </a:r>
            <a:r>
              <a:rPr lang="en-US" sz="1900" dirty="0" smtClean="0"/>
              <a:t>of personal </a:t>
            </a:r>
            <a:r>
              <a:rPr lang="en-US" sz="1900" dirty="0" smtClean="0"/>
              <a:t>interest </a:t>
            </a:r>
          </a:p>
          <a:p>
            <a:pPr lvl="2"/>
            <a:r>
              <a:rPr lang="en-US" sz="1700" dirty="0" smtClean="0"/>
              <a:t>Downside:</a:t>
            </a:r>
          </a:p>
          <a:p>
            <a:pPr lvl="3"/>
            <a:r>
              <a:rPr lang="en-US" sz="1500" dirty="0" smtClean="0"/>
              <a:t>Use is overwhelmed by the extremely large flow  on information</a:t>
            </a:r>
          </a:p>
          <a:p>
            <a:pPr lvl="2"/>
            <a:r>
              <a:rPr lang="en-US" sz="1700" dirty="0" smtClean="0"/>
              <a:t>Objective:</a:t>
            </a:r>
          </a:p>
          <a:p>
            <a:pPr lvl="3"/>
            <a:r>
              <a:rPr lang="en-US" sz="1500" dirty="0" smtClean="0"/>
              <a:t>Allow users to keep track of particular pieces of information </a:t>
            </a:r>
          </a:p>
          <a:p>
            <a:pPr lvl="3"/>
            <a:endParaRPr lang="en-US" sz="1500" dirty="0" smtClean="0"/>
          </a:p>
          <a:p>
            <a:endParaRPr lang="en-US" sz="6200" dirty="0" smtClean="0"/>
          </a:p>
          <a:p>
            <a:endParaRPr lang="en-US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722A2-9099-4E5A-A6BF-9A36E83BEF1A}" type="datetime1">
              <a:rPr lang="ro-RO" smtClean="0"/>
              <a:t>25.01.2015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TwitterBoost</a:t>
            </a:r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27270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Proposal: Twitter Boost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</a:p>
          <a:p>
            <a:pPr lvl="1"/>
            <a:r>
              <a:rPr lang="en-US" dirty="0" smtClean="0"/>
              <a:t>Integrates Twitter API</a:t>
            </a:r>
          </a:p>
          <a:p>
            <a:pPr lvl="1"/>
            <a:r>
              <a:rPr lang="en-US" dirty="0" smtClean="0"/>
              <a:t>No Twitter account required</a:t>
            </a:r>
          </a:p>
          <a:p>
            <a:pPr lvl="1"/>
            <a:r>
              <a:rPr lang="en-US" dirty="0" smtClean="0"/>
              <a:t>Advanced filtering of tweets </a:t>
            </a:r>
          </a:p>
          <a:p>
            <a:pPr lvl="1"/>
            <a:r>
              <a:rPr lang="en-US" dirty="0" smtClean="0"/>
              <a:t>Allows saving filter groups for ulterior easy retrieval of tweets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EC822-C670-4FD5-BF59-79F989142C48}" type="datetime1">
              <a:rPr lang="ro-RO" smtClean="0"/>
              <a:t>25.01.2015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3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Backend</a:t>
            </a:r>
          </a:p>
          <a:p>
            <a:pPr lvl="1"/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err="1" smtClean="0"/>
              <a:t>Liquibase</a:t>
            </a:r>
            <a:endParaRPr lang="en-US" dirty="0" smtClean="0"/>
          </a:p>
          <a:p>
            <a:pPr lvl="1"/>
            <a:r>
              <a:rPr lang="en-US" dirty="0" smtClean="0"/>
              <a:t>Twitter4J</a:t>
            </a:r>
          </a:p>
          <a:p>
            <a:pPr lvl="1"/>
            <a:r>
              <a:rPr lang="en-US" dirty="0" err="1" smtClean="0"/>
              <a:t>Datumbox</a:t>
            </a:r>
            <a:endParaRPr lang="en-US" dirty="0" smtClean="0"/>
          </a:p>
          <a:p>
            <a:r>
              <a:rPr lang="en-US" b="1" dirty="0" smtClean="0"/>
              <a:t>Frontend</a:t>
            </a:r>
          </a:p>
          <a:p>
            <a:pPr lvl="1"/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HTML, CSS</a:t>
            </a:r>
            <a:endParaRPr lang="en-US" dirty="0" smtClean="0"/>
          </a:p>
          <a:p>
            <a:pPr lvl="1"/>
            <a:r>
              <a:rPr lang="en-US" dirty="0" smtClean="0"/>
              <a:t>Bootstrap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EC822-C670-4FD5-BF59-79F989142C48}" type="datetime1">
              <a:rPr lang="ro-RO" smtClean="0"/>
              <a:t>25.01.2015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4</a:t>
            </a:fld>
            <a:endParaRPr lang="ro-RO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286000"/>
            <a:ext cx="5486400" cy="332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Tweet Filtering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EC822-C670-4FD5-BF59-79F989142C48}" type="datetime1">
              <a:rPr lang="ro-RO" smtClean="0"/>
              <a:t>25.01.2015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5</a:t>
            </a:fld>
            <a:endParaRPr lang="ro-RO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available in the interface</a:t>
            </a:r>
          </a:p>
          <a:p>
            <a:pPr lvl="1"/>
            <a:r>
              <a:rPr lang="en-US" dirty="0" smtClean="0"/>
              <a:t>HASHTAGS</a:t>
            </a:r>
          </a:p>
          <a:p>
            <a:pPr lvl="1"/>
            <a:r>
              <a:rPr lang="en-US" dirty="0" smtClean="0"/>
              <a:t>REFERENCES</a:t>
            </a:r>
            <a:endParaRPr lang="en-US" dirty="0" smtClean="0"/>
          </a:p>
          <a:p>
            <a:pPr lvl="1"/>
            <a:r>
              <a:rPr lang="en-US" dirty="0" smtClean="0"/>
              <a:t>WORDS</a:t>
            </a:r>
            <a:endParaRPr lang="en-US" dirty="0" smtClean="0"/>
          </a:p>
          <a:p>
            <a:pPr lvl="1"/>
            <a:r>
              <a:rPr lang="en-US" dirty="0" smtClean="0"/>
              <a:t>TWITTER USER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3" name="Picture 12" descr="tw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3200400"/>
            <a:ext cx="5620205" cy="2842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</a:t>
            </a:r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 Opinion mining</a:t>
            </a:r>
          </a:p>
          <a:p>
            <a:pPr lvl="1"/>
            <a:r>
              <a:rPr lang="en-US" b="1" dirty="0" smtClean="0"/>
              <a:t>Def</a:t>
            </a:r>
            <a:r>
              <a:rPr lang="en-US" dirty="0" smtClean="0"/>
              <a:t>: Extract subjective information from text or oral communication</a:t>
            </a:r>
          </a:p>
          <a:p>
            <a:pPr lvl="1"/>
            <a:r>
              <a:rPr lang="en-US" b="1" dirty="0" smtClean="0"/>
              <a:t>Goal</a:t>
            </a:r>
            <a:r>
              <a:rPr lang="en-US" dirty="0" smtClean="0"/>
              <a:t>: determine the attitude of </a:t>
            </a:r>
            <a:r>
              <a:rPr lang="en-US" dirty="0" smtClean="0"/>
              <a:t>a speaker </a:t>
            </a:r>
            <a:r>
              <a:rPr lang="en-US" dirty="0" smtClean="0"/>
              <a:t>of a writer regarding some topic or in </a:t>
            </a:r>
            <a:r>
              <a:rPr lang="en-US" dirty="0" smtClean="0"/>
              <a:t>general</a:t>
            </a:r>
          </a:p>
          <a:p>
            <a:pPr lvl="1"/>
            <a:r>
              <a:rPr lang="en-US" b="1" dirty="0" smtClean="0"/>
              <a:t>Result</a:t>
            </a:r>
            <a:r>
              <a:rPr lang="en-US" dirty="0" smtClean="0"/>
              <a:t>: </a:t>
            </a:r>
            <a:endParaRPr lang="en-US" dirty="0" smtClean="0"/>
          </a:p>
          <a:p>
            <a:pPr lvl="2"/>
            <a:r>
              <a:rPr lang="en-US" dirty="0" smtClean="0"/>
              <a:t>A</a:t>
            </a:r>
            <a:r>
              <a:rPr lang="en-US" dirty="0" smtClean="0"/>
              <a:t>ssign </a:t>
            </a:r>
            <a:r>
              <a:rPr lang="en-US" dirty="0" smtClean="0"/>
              <a:t>a polarity to </a:t>
            </a:r>
            <a:r>
              <a:rPr lang="en-US" dirty="0" smtClean="0"/>
              <a:t>a piece </a:t>
            </a:r>
            <a:r>
              <a:rPr lang="en-US" dirty="0" smtClean="0"/>
              <a:t>of </a:t>
            </a:r>
            <a:r>
              <a:rPr lang="en-US" dirty="0" smtClean="0"/>
              <a:t>writing</a:t>
            </a:r>
            <a:r>
              <a:rPr lang="en-US" dirty="0" smtClean="0"/>
              <a:t>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 smtClean="0"/>
              <a:t>possible classification for text is </a:t>
            </a:r>
            <a:r>
              <a:rPr lang="en-US" dirty="0" smtClean="0"/>
              <a:t>the following</a:t>
            </a:r>
            <a:r>
              <a:rPr lang="en-US" dirty="0" smtClean="0"/>
              <a:t>: </a:t>
            </a:r>
            <a:r>
              <a:rPr lang="en-US" i="1" dirty="0" smtClean="0"/>
              <a:t>positive, negative, neutral</a:t>
            </a:r>
            <a:endParaRPr lang="en-US" i="1" dirty="0" smtClean="0"/>
          </a:p>
          <a:p>
            <a:r>
              <a:rPr lang="en-US" dirty="0" smtClean="0"/>
              <a:t>The application uses sentiment analysis on tweets and classifies content as </a:t>
            </a:r>
            <a:r>
              <a:rPr lang="en-US" i="1" dirty="0" smtClean="0"/>
              <a:t>positive, </a:t>
            </a:r>
            <a:r>
              <a:rPr lang="en-US" i="1" dirty="0" smtClean="0"/>
              <a:t>negative or </a:t>
            </a:r>
            <a:r>
              <a:rPr lang="en-US" i="1" dirty="0" smtClean="0"/>
              <a:t>neutral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EC822-C670-4FD5-BF59-79F989142C48}" type="datetime1">
              <a:rPr lang="ro-RO" smtClean="0"/>
              <a:t>25.01.2015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6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Spring</a:t>
            </a:r>
            <a:endParaRPr lang="en-US" b="1" dirty="0" smtClean="0"/>
          </a:p>
          <a:p>
            <a:pPr lvl="1"/>
            <a:r>
              <a:rPr lang="en-US" dirty="0" smtClean="0"/>
              <a:t>Framework that offers rich </a:t>
            </a:r>
            <a:r>
              <a:rPr lang="en-US" dirty="0" smtClean="0"/>
              <a:t>high-level Java development environment </a:t>
            </a:r>
            <a:r>
              <a:rPr lang="en-US" dirty="0" smtClean="0"/>
              <a:t>that allows </a:t>
            </a:r>
            <a:r>
              <a:rPr lang="en-US" dirty="0" smtClean="0"/>
              <a:t>a large area of server issues to be handled</a:t>
            </a:r>
            <a:endParaRPr lang="en-US" dirty="0" smtClean="0"/>
          </a:p>
          <a:p>
            <a:pPr lvl="1"/>
            <a:r>
              <a:rPr lang="en-US" dirty="0" smtClean="0"/>
              <a:t>Root </a:t>
            </a:r>
            <a:r>
              <a:rPr lang="en-US" dirty="0" smtClean="0"/>
              <a:t>of the </a:t>
            </a:r>
            <a:r>
              <a:rPr lang="en-US" dirty="0" smtClean="0"/>
              <a:t>backend architecture </a:t>
            </a:r>
            <a:r>
              <a:rPr lang="en-US" dirty="0" smtClean="0"/>
              <a:t>and configuration of the </a:t>
            </a:r>
            <a:r>
              <a:rPr lang="en-US" dirty="0" smtClean="0"/>
              <a:t>application through use of Spring MVC, Spring security, Object Relational Mapping  framework Hibernate (ORM) integration.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EC822-C670-4FD5-BF59-79F989142C48}" type="datetime1">
              <a:rPr lang="ro-RO" smtClean="0"/>
              <a:t>25.01.2015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7</a:t>
            </a:fld>
            <a:endParaRPr lang="ro-RO"/>
          </a:p>
        </p:txBody>
      </p:sp>
      <p:pic>
        <p:nvPicPr>
          <p:cNvPr id="7" name="Picture 6" descr="euroc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4777921"/>
            <a:ext cx="2438400" cy="1451429"/>
          </a:xfrm>
          <a:prstGeom prst="rect">
            <a:avLst/>
          </a:prstGeom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5029200"/>
            <a:ext cx="1981200" cy="1095565"/>
          </a:xfrm>
          <a:prstGeom prst="rect">
            <a:avLst/>
          </a:prstGeom>
        </p:spPr>
      </p:pic>
      <p:pic>
        <p:nvPicPr>
          <p:cNvPr id="9" name="Picture 8" descr="Spring-Security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8600" y="5562600"/>
            <a:ext cx="9144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Angular</a:t>
            </a:r>
          </a:p>
          <a:p>
            <a:pPr lvl="1"/>
            <a:r>
              <a:rPr lang="en-US" dirty="0" smtClean="0"/>
              <a:t>JavaScript framework</a:t>
            </a:r>
          </a:p>
          <a:p>
            <a:pPr lvl="2"/>
            <a:r>
              <a:rPr lang="en-US" dirty="0" smtClean="0"/>
              <a:t>Provides ways for extending HTML vocabulary</a:t>
            </a:r>
          </a:p>
          <a:p>
            <a:pPr lvl="2"/>
            <a:r>
              <a:rPr lang="en-US" dirty="0" smtClean="0"/>
              <a:t>Quick to develop</a:t>
            </a:r>
          </a:p>
          <a:p>
            <a:pPr lvl="2"/>
            <a:r>
              <a:rPr lang="en-US" dirty="0" smtClean="0"/>
              <a:t>Expressive and readable environment </a:t>
            </a:r>
            <a:endParaRPr lang="en-US" dirty="0" smtClean="0"/>
          </a:p>
          <a:p>
            <a:pPr lvl="2"/>
            <a:r>
              <a:rPr lang="en-US" dirty="0" err="1" smtClean="0"/>
              <a:t>Daynamic</a:t>
            </a:r>
            <a:r>
              <a:rPr lang="en-US" dirty="0" smtClean="0"/>
              <a:t> generation of the DOM given the logic in code</a:t>
            </a:r>
          </a:p>
          <a:p>
            <a:pPr lvl="2"/>
            <a:r>
              <a:rPr lang="en-US" dirty="0" smtClean="0"/>
              <a:t>Single-Page application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EC822-C670-4FD5-BF59-79F989142C48}" type="datetime1">
              <a:rPr lang="ro-RO" smtClean="0"/>
              <a:t>25.01.2015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8</a:t>
            </a:fld>
            <a:endParaRPr lang="ro-RO"/>
          </a:p>
        </p:txBody>
      </p:sp>
      <p:pic>
        <p:nvPicPr>
          <p:cNvPr id="7" name="Picture 6" descr="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4572000"/>
            <a:ext cx="17145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Liquibase</a:t>
            </a:r>
            <a:endParaRPr lang="en-US" b="1" dirty="0" smtClean="0"/>
          </a:p>
          <a:p>
            <a:pPr lvl="1"/>
            <a:r>
              <a:rPr lang="en-US" dirty="0" smtClean="0"/>
              <a:t>Database-independent library </a:t>
            </a:r>
          </a:p>
          <a:p>
            <a:pPr lvl="1"/>
            <a:r>
              <a:rPr lang="en-US" dirty="0" smtClean="0"/>
              <a:t>In-memory database</a:t>
            </a:r>
          </a:p>
          <a:p>
            <a:pPr lvl="1"/>
            <a:r>
              <a:rPr lang="en-US" dirty="0" smtClean="0"/>
              <a:t>Easier tracking of database changes</a:t>
            </a:r>
          </a:p>
          <a:p>
            <a:pPr lvl="2"/>
            <a:r>
              <a:rPr lang="en-US" dirty="0" smtClean="0"/>
              <a:t>XML </a:t>
            </a:r>
            <a:r>
              <a:rPr lang="en-US" dirty="0" err="1" smtClean="0"/>
              <a:t>Config</a:t>
            </a:r>
            <a:r>
              <a:rPr lang="en-US" dirty="0" smtClean="0"/>
              <a:t> file for changes (each change has an id and author)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EC822-C670-4FD5-BF59-79F989142C48}" type="datetime1">
              <a:rPr lang="ro-RO" smtClean="0"/>
              <a:t>25.01.2015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o-RO" smtClean="0"/>
              <a:t>TwitterBoost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9EB67-4904-42CB-BB91-54C8E8912FAE}" type="slidenum">
              <a:rPr lang="ro-RO" smtClean="0"/>
              <a:pPr>
                <a:defRPr/>
              </a:pPr>
              <a:t>9</a:t>
            </a:fld>
            <a:endParaRPr lang="ro-RO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5638800"/>
            <a:ext cx="2600325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2302</TotalTime>
  <Words>592</Words>
  <Application>Microsoft Office PowerPoint</Application>
  <PresentationFormat>On-screen Show (4:3)</PresentationFormat>
  <Paragraphs>168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1_Default Design</vt:lpstr>
      <vt:lpstr>Slide 1</vt:lpstr>
      <vt:lpstr>Context</vt:lpstr>
      <vt:lpstr>Proposal: Twitter Boost App</vt:lpstr>
      <vt:lpstr>Architecture</vt:lpstr>
      <vt:lpstr>Architecture – Tweet Filtering</vt:lpstr>
      <vt:lpstr>Architecture – Sentiment Analysis</vt:lpstr>
      <vt:lpstr>Technologies</vt:lpstr>
      <vt:lpstr>Technologies</vt:lpstr>
      <vt:lpstr>Technologies</vt:lpstr>
      <vt:lpstr>Implementation</vt:lpstr>
      <vt:lpstr>Implementation</vt:lpstr>
      <vt:lpstr>Implementation</vt:lpstr>
      <vt:lpstr>Implementation</vt:lpstr>
      <vt:lpstr>Implementation</vt:lpstr>
      <vt:lpstr>Sentiment Analysis</vt:lpstr>
      <vt:lpstr>Conclusions</vt:lpstr>
      <vt:lpstr>Questions?</vt:lpstr>
    </vt:vector>
  </TitlesOfParts>
  <Company>pub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Evoluţia reţelelor de calculatoare şi a protocoalelor de comunicaţie</dc:title>
  <dc:creator>valentin</dc:creator>
  <cp:lastModifiedBy>livia</cp:lastModifiedBy>
  <cp:revision>385</cp:revision>
  <dcterms:created xsi:type="dcterms:W3CDTF">2004-02-29T01:13:54Z</dcterms:created>
  <dcterms:modified xsi:type="dcterms:W3CDTF">2015-01-24T22:04:33Z</dcterms:modified>
</cp:coreProperties>
</file>