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1"/>
  </p:handoutMasterIdLst>
  <p:sldIdLst>
    <p:sldId id="588" r:id="rId3"/>
    <p:sldId id="717" r:id="rId4"/>
    <p:sldId id="718" r:id="rId6"/>
    <p:sldId id="719" r:id="rId7"/>
    <p:sldId id="720" r:id="rId8"/>
    <p:sldId id="721" r:id="rId9"/>
    <p:sldId id="722" r:id="rId10"/>
    <p:sldId id="723" r:id="rId11"/>
    <p:sldId id="724" r:id="rId12"/>
    <p:sldId id="725" r:id="rId13"/>
    <p:sldId id="726" r:id="rId14"/>
    <p:sldId id="727" r:id="rId15"/>
    <p:sldId id="728" r:id="rId16"/>
    <p:sldId id="729" r:id="rId17"/>
    <p:sldId id="730" r:id="rId18"/>
    <p:sldId id="731" r:id="rId19"/>
    <p:sldId id="732" r:id="rId20"/>
    <p:sldId id="733" r:id="rId21"/>
    <p:sldId id="734" r:id="rId22"/>
    <p:sldId id="735" r:id="rId23"/>
    <p:sldId id="736" r:id="rId24"/>
    <p:sldId id="737" r:id="rId25"/>
    <p:sldId id="738" r:id="rId26"/>
    <p:sldId id="739" r:id="rId27"/>
    <p:sldId id="740" r:id="rId28"/>
    <p:sldId id="741" r:id="rId29"/>
    <p:sldId id="742" r:id="rId30"/>
    <p:sldId id="743" r:id="rId31"/>
    <p:sldId id="744" r:id="rId32"/>
    <p:sldId id="745" r:id="rId33"/>
    <p:sldId id="746" r:id="rId34"/>
    <p:sldId id="747" r:id="rId35"/>
    <p:sldId id="748" r:id="rId36"/>
    <p:sldId id="749" r:id="rId37"/>
    <p:sldId id="750" r:id="rId38"/>
    <p:sldId id="751" r:id="rId39"/>
    <p:sldId id="752" r:id="rId40"/>
    <p:sldId id="753" r:id="rId41"/>
    <p:sldId id="754" r:id="rId42"/>
    <p:sldId id="755" r:id="rId43"/>
    <p:sldId id="756" r:id="rId44"/>
    <p:sldId id="757" r:id="rId45"/>
    <p:sldId id="758" r:id="rId46"/>
    <p:sldId id="759" r:id="rId47"/>
    <p:sldId id="760" r:id="rId48"/>
    <p:sldId id="761" r:id="rId49"/>
    <p:sldId id="762" r:id="rId50"/>
    <p:sldId id="763" r:id="rId51"/>
    <p:sldId id="764" r:id="rId52"/>
    <p:sldId id="765" r:id="rId53"/>
    <p:sldId id="766" r:id="rId54"/>
    <p:sldId id="767" r:id="rId55"/>
    <p:sldId id="768" r:id="rId56"/>
    <p:sldId id="769" r:id="rId57"/>
    <p:sldId id="770" r:id="rId58"/>
    <p:sldId id="771" r:id="rId59"/>
    <p:sldId id="772" r:id="rId6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1D4F"/>
    <a:srgbClr val="A50021"/>
    <a:srgbClr val="531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7"/>
    <p:restoredTop sz="94660"/>
  </p:normalViewPr>
  <p:slideViewPr>
    <p:cSldViewPr snapToGrid="0" snapToObjects="1" showGuides="1">
      <p:cViewPr varScale="1">
        <p:scale>
          <a:sx n="105" d="100"/>
          <a:sy n="105" d="100"/>
        </p:scale>
        <p:origin x="174" y="54"/>
      </p:cViewPr>
      <p:guideLst>
        <p:guide orient="horz" pos="2102"/>
        <p:guide pos="2873"/>
      </p:guideLst>
    </p:cSldViewPr>
  </p:slideViewPr>
  <p:notesTextViewPr>
    <p:cViewPr>
      <p:scale>
        <a:sx n="100" d="100"/>
        <a:sy n="100" d="100"/>
      </p:scale>
      <p:origin x="0" y="0"/>
    </p:cViewPr>
  </p:notesTextViewPr>
  <p:sorterViewPr showFormatting="0">
    <p:cViewPr>
      <p:scale>
        <a:sx n="66" d="100"/>
        <a:sy n="66" d="100"/>
      </p:scale>
      <p:origin x="0" y="2512"/>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smtClean="0">
              <a:solidFill>
                <a:schemeClr val="tx1"/>
              </a:solidFill>
              <a:latin typeface="+mn-ea"/>
              <a:ea typeface="+mn-ea"/>
            </a:rPr>
            <a:t>技术可行性使用现有的技术能实现这个系统吗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cxnId="{430E6556-26DB-4DE1-9362-A0B9AB844B72}" type="parTrans">
      <dgm:prSet/>
      <dgm:spPr/>
      <dgm:t>
        <a:bodyPr/>
        <a:lstStyle/>
        <a:p>
          <a:endParaRPr lang="zh-CN" altLang="en-US"/>
        </a:p>
      </dgm:t>
    </dgm:pt>
    <dgm:pt modelId="{6DCE853D-574C-42DA-A3BD-E134173F6ADD}" cxnId="{430E6556-26DB-4DE1-9362-A0B9AB844B72}" type="sibTrans">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smtClean="0">
              <a:solidFill>
                <a:schemeClr val="tx1"/>
              </a:solidFill>
              <a:latin typeface="+mn-ea"/>
              <a:ea typeface="+mn-ea"/>
            </a:rPr>
            <a:t>经济可行性这个系统的经济效益能超过它的开发成本吗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cxnId="{D83C6DAA-CE44-46A0-8E46-8E3C83E2217E}" type="parTrans">
      <dgm:prSet/>
      <dgm:spPr/>
      <dgm:t>
        <a:bodyPr/>
        <a:lstStyle/>
        <a:p>
          <a:endParaRPr lang="zh-CN" altLang="en-US"/>
        </a:p>
      </dgm:t>
    </dgm:pt>
    <dgm:pt modelId="{DB6551F3-F4D0-4C9C-86E7-0FA70FFE4A1D}" cxnId="{D83C6DAA-CE44-46A0-8E46-8E3C83E2217E}" type="sibTrans">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smtClean="0">
              <a:solidFill>
                <a:schemeClr val="tx1"/>
              </a:solidFill>
              <a:latin typeface="+mn-ea"/>
              <a:ea typeface="+mn-ea"/>
            </a:rPr>
            <a:t>操作可行性系统的操作方式在这个用户组织内行得通吗</a:t>
          </a:r>
          <a:r>
            <a:rPr lang="en-US" sz="2400" dirty="0" smtClean="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cxnId="{CF085AD0-D66F-459F-B6C3-3589A3E48870}" type="parTrans">
      <dgm:prSet/>
      <dgm:spPr/>
      <dgm:t>
        <a:bodyPr/>
        <a:lstStyle/>
        <a:p>
          <a:endParaRPr lang="zh-CN" altLang="en-US"/>
        </a:p>
      </dgm:t>
    </dgm:pt>
    <dgm:pt modelId="{52115858-4FD7-4D24-87ED-1E7270981BAC}" cxnId="{CF085AD0-D66F-459F-B6C3-3589A3E48870}" type="sibTrans">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t>
        <a:bodyPr/>
        <a:lstStyle/>
        <a:p>
          <a:endParaRPr lang="zh-CN" altLang="en-US"/>
        </a:p>
      </dgm:t>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t>
        <a:bodyPr/>
        <a:lstStyle/>
        <a:p>
          <a:endParaRPr lang="zh-CN" altLang="en-US"/>
        </a:p>
      </dgm:t>
    </dgm:pt>
    <dgm:pt modelId="{F374143B-1EC2-450F-AB16-E207FCED7EC0}" type="pres">
      <dgm:prSet presAssocID="{4310546B-036C-4B04-84F4-28A00248516D}" presName="parentText" presStyleLbl="node1" presStyleIdx="0" presStyleCnt="3">
        <dgm:presLayoutVars>
          <dgm:chMax val="0"/>
          <dgm:bulletEnabled val="1"/>
        </dgm:presLayoutVars>
      </dgm:prSet>
      <dgm:spPr/>
      <dgm:t>
        <a:bodyPr/>
        <a:lstStyle/>
        <a:p>
          <a:endParaRPr lang="zh-CN" altLang="en-US"/>
        </a:p>
      </dgm:t>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t>
        <a:bodyPr/>
        <a:lstStyle/>
        <a:p>
          <a:endParaRPr lang="zh-CN" altLang="en-US"/>
        </a:p>
      </dgm:t>
    </dgm:pt>
    <dgm:pt modelId="{B734164E-9597-4CF0-8394-2ADDAD136676}" type="pres">
      <dgm:prSet presAssocID="{622E1157-3997-46BD-8F88-6D3B08F64E2C}" presName="parentText" presStyleLbl="node1" presStyleIdx="1" presStyleCnt="3">
        <dgm:presLayoutVars>
          <dgm:chMax val="0"/>
          <dgm:bulletEnabled val="1"/>
        </dgm:presLayoutVars>
      </dgm:prSet>
      <dgm:spPr/>
      <dgm:t>
        <a:bodyPr/>
        <a:lstStyle/>
        <a:p>
          <a:endParaRPr lang="zh-CN" altLang="en-US"/>
        </a:p>
      </dgm:t>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t>
        <a:bodyPr/>
        <a:lstStyle/>
        <a:p>
          <a:endParaRPr lang="zh-CN" altLang="en-US"/>
        </a:p>
      </dgm:t>
    </dgm:pt>
    <dgm:pt modelId="{2D37F88C-FEFA-4A75-B6B0-AF7AAF533B46}" type="pres">
      <dgm:prSet presAssocID="{DC4C7754-2C45-4332-99EC-EE504AB467F0}" presName="parentText" presStyleLbl="node1" presStyleIdx="2" presStyleCnt="3">
        <dgm:presLayoutVars>
          <dgm:chMax val="0"/>
          <dgm:bulletEnabled val="1"/>
        </dgm:presLayoutVars>
      </dgm:prSet>
      <dgm:spPr/>
      <dgm:t>
        <a:bodyPr/>
        <a:lstStyle/>
        <a:p>
          <a:endParaRPr lang="zh-CN" altLang="en-US"/>
        </a:p>
      </dgm:t>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Lst>
  <dgm:cxnLst>
    <dgm:cxn modelId="{C99B147C-BAAB-40EC-8BDF-20790537C172}" type="presOf" srcId="{942C2991-BD69-4692-9A03-E86052FA4052}" destId="{E27CD59C-4D4A-429A-A72B-FD1031172CCE}" srcOrd="0" destOrd="0" presId="urn:microsoft.com/office/officeart/2005/8/layout/list1"/>
    <dgm:cxn modelId="{93C12D5E-4E10-4F1E-A362-52CADC6286CA}" type="presOf" srcId="{4310546B-036C-4B04-84F4-28A00248516D}" destId="{136D1800-A221-431A-8E70-7BC95360BB92}" srcOrd="0" destOrd="0" presId="urn:microsoft.com/office/officeart/2005/8/layout/list1"/>
    <dgm:cxn modelId="{430E6556-26DB-4DE1-9362-A0B9AB844B72}" srcId="{942C2991-BD69-4692-9A03-E86052FA4052}" destId="{4310546B-036C-4B04-84F4-28A00248516D}" srcOrd="0" destOrd="0" parTransId="{547CBBCC-891A-4C40-8D5B-9D986C8FDD95}" sibTransId="{6DCE853D-574C-42DA-A3BD-E134173F6ADD}"/>
    <dgm:cxn modelId="{D83C6DAA-CE44-46A0-8E46-8E3C83E2217E}" srcId="{942C2991-BD69-4692-9A03-E86052FA4052}" destId="{622E1157-3997-46BD-8F88-6D3B08F64E2C}" srcOrd="1" destOrd="0" parTransId="{BEC8C9E7-EB4C-46D5-A315-CBADF9EE7FC4}" sibTransId="{DB6551F3-F4D0-4C9C-86E7-0FA70FFE4A1D}"/>
    <dgm:cxn modelId="{8F9E6EBD-BA43-43D9-9466-E3C26D1D516D}" type="presOf" srcId="{DC4C7754-2C45-4332-99EC-EE504AB467F0}" destId="{2D37F88C-FEFA-4A75-B6B0-AF7AAF533B46}" srcOrd="1" destOrd="0" presId="urn:microsoft.com/office/officeart/2005/8/layout/list1"/>
    <dgm:cxn modelId="{B638B855-10FC-4431-89FA-6FDA911E1AE3}" type="presOf" srcId="{622E1157-3997-46BD-8F88-6D3B08F64E2C}" destId="{0289B4DA-FC65-4881-A92C-2ED5B0C09957}" srcOrd="0"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52297BCD-3898-4CF5-9208-31644BA58805}" type="presOf" srcId="{4310546B-036C-4B04-84F4-28A00248516D}" destId="{F374143B-1EC2-450F-AB16-E207FCED7EC0}" srcOrd="1" destOrd="0" presId="urn:microsoft.com/office/officeart/2005/8/layout/list1"/>
    <dgm:cxn modelId="{C4D4F9D4-9643-4D39-A84D-9335B1FD7CAB}" type="presOf" srcId="{DC4C7754-2C45-4332-99EC-EE504AB467F0}" destId="{7E010D72-6DC5-49F5-89B7-4C82659E55FC}" srcOrd="0" destOrd="0" presId="urn:microsoft.com/office/officeart/2005/8/layout/list1"/>
    <dgm:cxn modelId="{3EC23FD1-9827-4F2E-96BC-FE12FB4E5529}" type="presOf" srcId="{622E1157-3997-46BD-8F88-6D3B08F64E2C}" destId="{B734164E-9597-4CF0-8394-2ADDAD136676}" srcOrd="1" destOrd="0" presId="urn:microsoft.com/office/officeart/2005/8/layout/list1"/>
    <dgm:cxn modelId="{A21CC877-071A-45B5-92A8-88B16AE52C38}" type="presParOf" srcId="{E27CD59C-4D4A-429A-A72B-FD1031172CCE}" destId="{2885A8C5-5281-4C7F-9BD0-49CAA49864DA}" srcOrd="0" destOrd="0" presId="urn:microsoft.com/office/officeart/2005/8/layout/list1"/>
    <dgm:cxn modelId="{E14E7A1B-5605-47CD-B22C-2A765A626E2A}" type="presParOf" srcId="{2885A8C5-5281-4C7F-9BD0-49CAA49864DA}" destId="{136D1800-A221-431A-8E70-7BC95360BB92}" srcOrd="0" destOrd="0" presId="urn:microsoft.com/office/officeart/2005/8/layout/list1"/>
    <dgm:cxn modelId="{7CAA82A7-78B7-4302-BB9F-9C6717B3F064}" type="presParOf" srcId="{2885A8C5-5281-4C7F-9BD0-49CAA49864DA}" destId="{F374143B-1EC2-450F-AB16-E207FCED7EC0}" srcOrd="1" destOrd="0" presId="urn:microsoft.com/office/officeart/2005/8/layout/list1"/>
    <dgm:cxn modelId="{B9AF090B-9A5D-4377-A0B3-5FF92DE4BDA1}" type="presParOf" srcId="{E27CD59C-4D4A-429A-A72B-FD1031172CCE}" destId="{9663EADB-6382-4C4B-ABA9-42F301D6AEE8}" srcOrd="1" destOrd="0" presId="urn:microsoft.com/office/officeart/2005/8/layout/list1"/>
    <dgm:cxn modelId="{4C56B17A-1DE4-480D-9D9E-2FB8C06AE554}" type="presParOf" srcId="{E27CD59C-4D4A-429A-A72B-FD1031172CCE}" destId="{3945ED47-06F7-4A19-A2FE-4AD6014C3E2E}" srcOrd="2" destOrd="0" presId="urn:microsoft.com/office/officeart/2005/8/layout/list1"/>
    <dgm:cxn modelId="{B848DFDF-C876-4F40-B9DC-EC56A0E15499}" type="presParOf" srcId="{E27CD59C-4D4A-429A-A72B-FD1031172CCE}" destId="{275688AC-FAEA-43A5-9577-7B87359AC1CC}" srcOrd="3" destOrd="0" presId="urn:microsoft.com/office/officeart/2005/8/layout/list1"/>
    <dgm:cxn modelId="{D18EED0E-2BCF-437C-9EDC-82DB4C2FCC52}" type="presParOf" srcId="{E27CD59C-4D4A-429A-A72B-FD1031172CCE}" destId="{DA55402D-356E-4D47-8CBA-CDCDF729B2BA}" srcOrd="4" destOrd="0" presId="urn:microsoft.com/office/officeart/2005/8/layout/list1"/>
    <dgm:cxn modelId="{306BB9DF-AF63-419D-8450-CA811A2E7D36}" type="presParOf" srcId="{DA55402D-356E-4D47-8CBA-CDCDF729B2BA}" destId="{0289B4DA-FC65-4881-A92C-2ED5B0C09957}" srcOrd="0" destOrd="0" presId="urn:microsoft.com/office/officeart/2005/8/layout/list1"/>
    <dgm:cxn modelId="{239E2EB2-4833-4C1C-8E0A-8E6BEE90EBA1}" type="presParOf" srcId="{DA55402D-356E-4D47-8CBA-CDCDF729B2BA}" destId="{B734164E-9597-4CF0-8394-2ADDAD136676}" srcOrd="1" destOrd="0" presId="urn:microsoft.com/office/officeart/2005/8/layout/list1"/>
    <dgm:cxn modelId="{471DCFE9-2665-4DDB-B665-68CB3DA522BF}" type="presParOf" srcId="{E27CD59C-4D4A-429A-A72B-FD1031172CCE}" destId="{BA77F6AB-98CC-4A03-B57F-96E101A97688}" srcOrd="5" destOrd="0" presId="urn:microsoft.com/office/officeart/2005/8/layout/list1"/>
    <dgm:cxn modelId="{4A5CEC14-8C16-4DE0-B590-EA28FBCC2404}" type="presParOf" srcId="{E27CD59C-4D4A-429A-A72B-FD1031172CCE}" destId="{8D528393-1C56-4832-8FC9-8CD75C37D198}" srcOrd="6" destOrd="0" presId="urn:microsoft.com/office/officeart/2005/8/layout/list1"/>
    <dgm:cxn modelId="{D33F5312-008D-4A64-A0CF-698C0538FD29}" type="presParOf" srcId="{E27CD59C-4D4A-429A-A72B-FD1031172CCE}" destId="{4E6AC2F4-6900-4548-9DF0-8EC8AB0C66A6}" srcOrd="7" destOrd="0" presId="urn:microsoft.com/office/officeart/2005/8/layout/list1"/>
    <dgm:cxn modelId="{80298916-762D-4F2C-9E16-BE8EC65436F7}" type="presParOf" srcId="{E27CD59C-4D4A-429A-A72B-FD1031172CCE}" destId="{34348E96-912C-4A4B-840B-1F4A844355FE}" srcOrd="8" destOrd="0" presId="urn:microsoft.com/office/officeart/2005/8/layout/list1"/>
    <dgm:cxn modelId="{FF7B590F-5CFF-4517-8D20-F1C37DCF4D4A}" type="presParOf" srcId="{34348E96-912C-4A4B-840B-1F4A844355FE}" destId="{7E010D72-6DC5-49F5-89B7-4C82659E55FC}" srcOrd="0" destOrd="0" presId="urn:microsoft.com/office/officeart/2005/8/layout/list1"/>
    <dgm:cxn modelId="{7B77CA67-3AFA-4173-8D95-77D4F54BA9C1}" type="presParOf" srcId="{34348E96-912C-4A4B-840B-1F4A844355FE}" destId="{2D37F88C-FEFA-4A75-B6B0-AF7AAF533B46}" srcOrd="1" destOrd="0" presId="urn:microsoft.com/office/officeart/2005/8/layout/list1"/>
    <dgm:cxn modelId="{612E8F8C-D711-4437-A913-66A2CF54E867}" type="presParOf" srcId="{E27CD59C-4D4A-429A-A72B-FD1031172CCE}" destId="{5ABF4D69-84C9-4413-B6F0-DE3FC25DB754}" srcOrd="9" destOrd="0" presId="urn:microsoft.com/office/officeart/2005/8/layout/list1"/>
    <dgm:cxn modelId="{118D28EA-BE11-4F27-8CBC-795B32DA9B6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smtClean="0"/>
            <a:t>正方形</a:t>
          </a:r>
          <a:r>
            <a:rPr lang="zh-CN" dirty="0" smtClean="0"/>
            <a:t>表示数据的源点或终点</a:t>
          </a:r>
          <a:endParaRPr lang="zh-CN" altLang="en-US" dirty="0"/>
        </a:p>
      </dgm:t>
    </dgm:pt>
    <dgm:pt modelId="{A3669F3E-32B5-46AB-85C1-A08A76557160}" cxnId="{E01BE1EF-78CA-4430-9623-108E6AA292C1}" type="parTrans">
      <dgm:prSet/>
      <dgm:spPr/>
      <dgm:t>
        <a:bodyPr/>
        <a:lstStyle/>
        <a:p>
          <a:endParaRPr lang="zh-CN" altLang="en-US"/>
        </a:p>
      </dgm:t>
    </dgm:pt>
    <dgm:pt modelId="{19142DFF-8AEF-4668-8CD1-0BB644E0DCB1}" cxnId="{E01BE1EF-78CA-4430-9623-108E6AA292C1}" type="sibTrans">
      <dgm:prSet/>
      <dgm:spPr/>
      <dgm:t>
        <a:bodyPr/>
        <a:lstStyle/>
        <a:p>
          <a:endParaRPr lang="zh-CN" altLang="en-US"/>
        </a:p>
      </dgm:t>
    </dgm:pt>
    <dgm:pt modelId="{C331DDC5-C973-4E21-A323-0511C35FE112}">
      <dgm:prSet phldrT="[文本]"/>
      <dgm:spPr/>
      <dgm:t>
        <a:bodyPr/>
        <a:lstStyle/>
        <a:p>
          <a:r>
            <a:rPr lang="zh-CN" b="1" dirty="0" smtClean="0"/>
            <a:t>圆角矩形</a:t>
          </a:r>
          <a:r>
            <a:rPr lang="zh-CN" dirty="0" smtClean="0"/>
            <a:t>代表变换数据的处理</a:t>
          </a:r>
          <a:endParaRPr lang="zh-CN" altLang="en-US" dirty="0"/>
        </a:p>
      </dgm:t>
    </dgm:pt>
    <dgm:pt modelId="{58A2A10D-D585-4358-A516-6849474A01B0}" cxnId="{BAA8264F-4891-431A-8402-11E2B42D3463}" type="parTrans">
      <dgm:prSet/>
      <dgm:spPr/>
      <dgm:t>
        <a:bodyPr/>
        <a:lstStyle/>
        <a:p>
          <a:endParaRPr lang="zh-CN" altLang="en-US"/>
        </a:p>
      </dgm:t>
    </dgm:pt>
    <dgm:pt modelId="{4BCBA493-C3C4-4E23-A03A-BC70BC507803}" cxnId="{BAA8264F-4891-431A-8402-11E2B42D3463}" type="sibTrans">
      <dgm:prSet/>
      <dgm:spPr/>
      <dgm:t>
        <a:bodyPr/>
        <a:lstStyle/>
        <a:p>
          <a:endParaRPr lang="zh-CN" altLang="en-US"/>
        </a:p>
      </dgm:t>
    </dgm:pt>
    <dgm:pt modelId="{B8359CE2-81D5-499B-AEA2-657918E374BA}">
      <dgm:prSet phldrT="[文本]"/>
      <dgm:spPr/>
      <dgm:t>
        <a:bodyPr/>
        <a:lstStyle/>
        <a:p>
          <a:r>
            <a:rPr lang="zh-CN" b="1" dirty="0" smtClean="0"/>
            <a:t>开口矩形</a:t>
          </a:r>
          <a:r>
            <a:rPr lang="zh-CN" dirty="0" smtClean="0"/>
            <a:t>代表数据存储</a:t>
          </a:r>
          <a:endParaRPr lang="zh-CN" altLang="en-US" dirty="0"/>
        </a:p>
      </dgm:t>
    </dgm:pt>
    <dgm:pt modelId="{C0A8E20A-72DD-46E3-B6FE-AD486E0D9D33}" cxnId="{17D97703-20E1-4F60-A03C-B84FFA37D054}" type="parTrans">
      <dgm:prSet/>
      <dgm:spPr/>
      <dgm:t>
        <a:bodyPr/>
        <a:lstStyle/>
        <a:p>
          <a:endParaRPr lang="zh-CN" altLang="en-US"/>
        </a:p>
      </dgm:t>
    </dgm:pt>
    <dgm:pt modelId="{C6FC4E7C-F709-42E9-B1CA-74D70D669C96}" cxnId="{17D97703-20E1-4F60-A03C-B84FFA37D054}" type="sibTrans">
      <dgm:prSet/>
      <dgm:spPr/>
      <dgm:t>
        <a:bodyPr/>
        <a:lstStyle/>
        <a:p>
          <a:endParaRPr lang="zh-CN" altLang="en-US"/>
        </a:p>
      </dgm:t>
    </dgm:pt>
    <dgm:pt modelId="{9A3C8575-B176-4338-BA0D-AD91C5A30440}">
      <dgm:prSet phldrT="[文本]"/>
      <dgm:spPr/>
      <dgm:t>
        <a:bodyPr/>
        <a:lstStyle/>
        <a:p>
          <a:r>
            <a:rPr lang="zh-CN" b="1" dirty="0" smtClean="0"/>
            <a:t>箭头</a:t>
          </a:r>
          <a:r>
            <a:rPr lang="zh-CN" dirty="0" smtClean="0"/>
            <a:t>表示数据流，即特定数据的流动方向</a:t>
          </a:r>
          <a:endParaRPr lang="zh-CN" altLang="en-US" dirty="0"/>
        </a:p>
      </dgm:t>
    </dgm:pt>
    <dgm:pt modelId="{54FAD3BD-B792-4264-A38B-EDA7E23195FD}" cxnId="{D772DBC5-F111-4E99-86EA-7806EE9A219C}" type="parTrans">
      <dgm:prSet/>
      <dgm:spPr/>
      <dgm:t>
        <a:bodyPr/>
        <a:lstStyle/>
        <a:p>
          <a:endParaRPr lang="zh-CN" altLang="en-US"/>
        </a:p>
      </dgm:t>
    </dgm:pt>
    <dgm:pt modelId="{F3EC7973-5349-48DD-AA3E-517684CB13DC}" cxnId="{D772DBC5-F111-4E99-86EA-7806EE9A219C}" type="sibTrans">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t>
        <a:bodyPr/>
        <a:lstStyle/>
        <a:p>
          <a:endParaRPr lang="zh-CN" altLang="en-US"/>
        </a:p>
      </dgm:t>
    </dgm:pt>
    <dgm:pt modelId="{5DBBA26A-AAC7-4EBC-B2F5-C62F0014C446}" type="pres">
      <dgm:prSet presAssocID="{70DCC080-B3AD-4322-B747-D1BD167080DF}" presName="diamond" presStyleLbl="bgShp" presStyleIdx="0" presStyleCnt="1"/>
      <dgm:spPr/>
      <dgm:t>
        <a:bodyPr/>
        <a:lstStyle/>
        <a:p>
          <a:endParaRPr lang="zh-CN" altLang="en-US"/>
        </a:p>
      </dgm:t>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t>
        <a:bodyPr/>
        <a:lstStyle/>
        <a:p>
          <a:endParaRPr lang="zh-CN" altLang="en-US"/>
        </a:p>
      </dgm:t>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t>
        <a:bodyPr/>
        <a:lstStyle/>
        <a:p>
          <a:endParaRPr lang="zh-CN" altLang="en-US"/>
        </a:p>
      </dgm:t>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t>
        <a:bodyPr/>
        <a:lstStyle/>
        <a:p>
          <a:endParaRPr lang="zh-CN" altLang="en-US"/>
        </a:p>
      </dgm:t>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t>
        <a:bodyPr/>
        <a:lstStyle/>
        <a:p>
          <a:endParaRPr lang="zh-CN" altLang="en-US"/>
        </a:p>
      </dgm:t>
    </dgm:pt>
  </dgm:ptLst>
  <dgm:cxnLst>
    <dgm:cxn modelId="{65586EF9-405A-43F5-9A18-133C39D2B04C}" type="presOf" srcId="{70DCC080-B3AD-4322-B747-D1BD167080DF}" destId="{7CB7DEFB-914E-463F-90CC-249F5BFC1A14}" srcOrd="0" destOrd="0" presId="urn:microsoft.com/office/officeart/2005/8/layout/matrix3"/>
    <dgm:cxn modelId="{CF41D0D2-37D3-450E-8D0F-64505618DEC8}" type="presOf" srcId="{9A3C8575-B176-4338-BA0D-AD91C5A30440}" destId="{503ADC04-8EAF-4B96-A619-973ADA5A5EE2}" srcOrd="0" destOrd="0" presId="urn:microsoft.com/office/officeart/2005/8/layout/matrix3"/>
    <dgm:cxn modelId="{8F169852-6DFB-46F8-811F-28734A3EB6A7}" type="presOf" srcId="{B8359CE2-81D5-499B-AEA2-657918E374BA}" destId="{F1438C4E-64FC-4F10-B57F-1302EF960DD5}"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BAA8264F-4891-431A-8402-11E2B42D3463}" srcId="{70DCC080-B3AD-4322-B747-D1BD167080DF}" destId="{C331DDC5-C973-4E21-A323-0511C35FE112}" srcOrd="1" destOrd="0" parTransId="{58A2A10D-D585-4358-A516-6849474A01B0}" sibTransId="{4BCBA493-C3C4-4E23-A03A-BC70BC507803}"/>
    <dgm:cxn modelId="{7AD99468-A8E4-4860-958C-8CCE92DE074C}" type="presOf" srcId="{812212F2-57C5-4A7B-A3F8-E27A706C0ACB}" destId="{53D72F2F-1EF1-4319-9C2F-BE00EEF20707}" srcOrd="0" destOrd="0" presId="urn:microsoft.com/office/officeart/2005/8/layout/matrix3"/>
    <dgm:cxn modelId="{CE208BFF-BFC4-4021-9A9A-6E2471E9A88E}" type="presOf" srcId="{C331DDC5-C973-4E21-A323-0511C35FE112}" destId="{F7BA9B28-8F77-4959-93EB-32FD2C62E0C9}" srcOrd="0" destOrd="0" presId="urn:microsoft.com/office/officeart/2005/8/layout/matrix3"/>
    <dgm:cxn modelId="{17D97703-20E1-4F60-A03C-B84FFA37D054}" srcId="{70DCC080-B3AD-4322-B747-D1BD167080DF}" destId="{B8359CE2-81D5-499B-AEA2-657918E374BA}" srcOrd="2" destOrd="0" parTransId="{C0A8E20A-72DD-46E3-B6FE-AD486E0D9D33}" sibTransId="{C6FC4E7C-F709-42E9-B1CA-74D70D669C96}"/>
    <dgm:cxn modelId="{D772DBC5-F111-4E99-86EA-7806EE9A219C}" srcId="{70DCC080-B3AD-4322-B747-D1BD167080DF}" destId="{9A3C8575-B176-4338-BA0D-AD91C5A30440}" srcOrd="3" destOrd="0" parTransId="{54FAD3BD-B792-4264-A38B-EDA7E23195FD}" sibTransId="{F3EC7973-5349-48DD-AA3E-517684CB13DC}"/>
    <dgm:cxn modelId="{F819D857-E3FE-4050-A271-F137B9A29694}" type="presParOf" srcId="{7CB7DEFB-914E-463F-90CC-249F5BFC1A14}" destId="{5DBBA26A-AAC7-4EBC-B2F5-C62F0014C446}" srcOrd="0" destOrd="0" presId="urn:microsoft.com/office/officeart/2005/8/layout/matrix3"/>
    <dgm:cxn modelId="{31DB863F-727F-44FB-892F-0C79E15BAA32}" type="presParOf" srcId="{7CB7DEFB-914E-463F-90CC-249F5BFC1A14}" destId="{53D72F2F-1EF1-4319-9C2F-BE00EEF20707}" srcOrd="1" destOrd="0" presId="urn:microsoft.com/office/officeart/2005/8/layout/matrix3"/>
    <dgm:cxn modelId="{0C637E3F-B8F6-4CA0-AAD3-3593F48F634F}" type="presParOf" srcId="{7CB7DEFB-914E-463F-90CC-249F5BFC1A14}" destId="{F7BA9B28-8F77-4959-93EB-32FD2C62E0C9}" srcOrd="2" destOrd="0" presId="urn:microsoft.com/office/officeart/2005/8/layout/matrix3"/>
    <dgm:cxn modelId="{50763005-83A4-45C2-9E0E-AF3234F6F933}" type="presParOf" srcId="{7CB7DEFB-914E-463F-90CC-249F5BFC1A14}" destId="{F1438C4E-64FC-4F10-B57F-1302EF960DD5}" srcOrd="3" destOrd="0" presId="urn:microsoft.com/office/officeart/2005/8/layout/matrix3"/>
    <dgm:cxn modelId="{EB458792-E79A-4818-87F4-545569A961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smtClean="0"/>
            <a:t>数据字典</a:t>
          </a:r>
          <a:endParaRPr lang="zh-CN" altLang="en-US" dirty="0"/>
        </a:p>
      </dgm:t>
    </dgm:pt>
    <dgm:pt modelId="{3AF6F9BA-9973-4EAD-8F17-FE0F2991A201}" cxnId="{D124C5CC-34AC-4ED5-B6CB-643B0AA38EBC}" type="parTrans">
      <dgm:prSet/>
      <dgm:spPr/>
      <dgm:t>
        <a:bodyPr/>
        <a:lstStyle/>
        <a:p>
          <a:endParaRPr lang="zh-CN" altLang="en-US"/>
        </a:p>
      </dgm:t>
    </dgm:pt>
    <dgm:pt modelId="{BEEF9323-5234-40C7-9698-DF3AA6E1243E}" cxnId="{D124C5CC-34AC-4ED5-B6CB-643B0AA38EBC}" type="sibTrans">
      <dgm:prSet/>
      <dgm:spPr/>
      <dgm:t>
        <a:bodyPr/>
        <a:lstStyle/>
        <a:p>
          <a:endParaRPr lang="zh-CN" altLang="en-US"/>
        </a:p>
      </dgm:t>
    </dgm:pt>
    <dgm:pt modelId="{3150A41F-4816-41EC-AF13-5B9975EF2C43}">
      <dgm:prSet phldrT="[文本]"/>
      <dgm:spPr/>
      <dgm:t>
        <a:bodyPr/>
        <a:lstStyle/>
        <a:p>
          <a:r>
            <a:rPr lang="zh-CN" altLang="en-US" dirty="0" smtClean="0"/>
            <a:t>数据流</a:t>
          </a:r>
          <a:endParaRPr lang="zh-CN" altLang="en-US" dirty="0"/>
        </a:p>
      </dgm:t>
    </dgm:pt>
    <dgm:pt modelId="{00D94735-2BE6-4982-AFFA-6B5A87BB73A1}" cxnId="{22FBFEBA-06A4-45E0-9A6A-B3A7508B0A2A}" type="parTrans">
      <dgm:prSet/>
      <dgm:spPr/>
      <dgm:t>
        <a:bodyPr/>
        <a:lstStyle/>
        <a:p>
          <a:endParaRPr lang="zh-CN" altLang="en-US"/>
        </a:p>
      </dgm:t>
    </dgm:pt>
    <dgm:pt modelId="{11D9B48E-95A1-4442-892E-F5428F9E46BF}" cxnId="{22FBFEBA-06A4-45E0-9A6A-B3A7508B0A2A}" type="sibTrans">
      <dgm:prSet/>
      <dgm:spPr/>
      <dgm:t>
        <a:bodyPr/>
        <a:lstStyle/>
        <a:p>
          <a:endParaRPr lang="zh-CN" altLang="en-US"/>
        </a:p>
      </dgm:t>
    </dgm:pt>
    <dgm:pt modelId="{B8464FA4-7F51-4246-AB2D-05968C569C43}">
      <dgm:prSet phldrT="[文本]"/>
      <dgm:spPr/>
      <dgm:t>
        <a:bodyPr/>
        <a:lstStyle/>
        <a:p>
          <a:r>
            <a:rPr lang="zh-CN" altLang="en-US" dirty="0" smtClean="0"/>
            <a:t>数据存储</a:t>
          </a:r>
          <a:endParaRPr lang="zh-CN" altLang="en-US" dirty="0"/>
        </a:p>
      </dgm:t>
    </dgm:pt>
    <dgm:pt modelId="{3E994FA0-86A4-4937-88BC-0D5D6616D62C}" cxnId="{7B05AA3C-37E6-49E0-B1D8-4C49816143F2}" type="parTrans">
      <dgm:prSet/>
      <dgm:spPr/>
      <dgm:t>
        <a:bodyPr/>
        <a:lstStyle/>
        <a:p>
          <a:endParaRPr lang="zh-CN" altLang="en-US"/>
        </a:p>
      </dgm:t>
    </dgm:pt>
    <dgm:pt modelId="{3C21CE94-F861-473D-8085-B569C187CB8F}" cxnId="{7B05AA3C-37E6-49E0-B1D8-4C49816143F2}" type="sibTrans">
      <dgm:prSet/>
      <dgm:spPr/>
      <dgm:t>
        <a:bodyPr/>
        <a:lstStyle/>
        <a:p>
          <a:endParaRPr lang="zh-CN" altLang="en-US"/>
        </a:p>
      </dgm:t>
    </dgm:pt>
    <dgm:pt modelId="{5F389DCC-5AA0-449B-806B-78CDCCA0BE6E}">
      <dgm:prSet phldrT="[文本]"/>
      <dgm:spPr/>
      <dgm:t>
        <a:bodyPr/>
        <a:lstStyle/>
        <a:p>
          <a:r>
            <a:rPr lang="zh-CN" altLang="en-US" dirty="0" smtClean="0"/>
            <a:t>处理</a:t>
          </a:r>
          <a:endParaRPr lang="zh-CN" altLang="en-US" dirty="0"/>
        </a:p>
      </dgm:t>
    </dgm:pt>
    <dgm:pt modelId="{0B9376B4-0B25-4CFD-9235-ED92899091E1}" cxnId="{9176F58C-45D0-4A29-9D0E-DEB9750D1BB7}" type="parTrans">
      <dgm:prSet/>
      <dgm:spPr/>
      <dgm:t>
        <a:bodyPr/>
        <a:lstStyle/>
        <a:p>
          <a:endParaRPr lang="zh-CN" altLang="en-US"/>
        </a:p>
      </dgm:t>
    </dgm:pt>
    <dgm:pt modelId="{71605720-3E7A-4898-B878-AECD3DE5FE22}" cxnId="{9176F58C-45D0-4A29-9D0E-DEB9750D1BB7}" type="sibTrans">
      <dgm:prSet/>
      <dgm:spPr/>
      <dgm:t>
        <a:bodyPr/>
        <a:lstStyle/>
        <a:p>
          <a:endParaRPr lang="zh-CN" altLang="en-US"/>
        </a:p>
      </dgm:t>
    </dgm:pt>
    <dgm:pt modelId="{021C44A8-2CD8-4499-B70C-40EB0149D62D}">
      <dgm:prSet phldrT="[文本]"/>
      <dgm:spPr/>
      <dgm:t>
        <a:bodyPr/>
        <a:lstStyle/>
        <a:p>
          <a:r>
            <a:rPr lang="zh-CN" altLang="en-US" dirty="0" smtClean="0"/>
            <a:t>数据流分量</a:t>
          </a:r>
          <a:endParaRPr lang="zh-CN" altLang="en-US" dirty="0"/>
        </a:p>
      </dgm:t>
    </dgm:pt>
    <dgm:pt modelId="{5B3873AE-CC72-48C4-9CA8-1984A1A009D7}" cxnId="{1FFEC86E-CADC-41A4-8890-8348D0658663}" type="parTrans">
      <dgm:prSet/>
      <dgm:spPr/>
      <dgm:t>
        <a:bodyPr/>
        <a:lstStyle/>
        <a:p>
          <a:endParaRPr lang="zh-CN" altLang="en-US"/>
        </a:p>
      </dgm:t>
    </dgm:pt>
    <dgm:pt modelId="{BE7A7D0A-8E23-48FE-B0F2-86529C5E99C9}" cxnId="{1FFEC86E-CADC-41A4-8890-8348D0658663}" type="sibTrans">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1217DFF4-52E0-46E2-B4E8-57B969E6197C}" type="presOf" srcId="{5B3873AE-CC72-48C4-9CA8-1984A1A009D7}" destId="{63207A1B-C70D-4492-8C9C-BC378464242B}" srcOrd="1"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784D1A1F-F2A1-4A5C-A131-3A955A00868E}" type="presOf" srcId="{41721773-D785-4934-B0B6-D0C300D18F09}" destId="{FB36635E-E76D-4FE0-9890-8F1267067355}" srcOrd="0" destOrd="0" presId="urn:microsoft.com/office/officeart/2005/8/layout/radial1"/>
    <dgm:cxn modelId="{25BFFEB9-2D83-4135-9C26-181BAE5A3478}" type="presOf" srcId="{3E994FA0-86A4-4937-88BC-0D5D6616D62C}" destId="{72F9B452-A294-4D3D-A399-45FD3AECFBF0}" srcOrd="0" destOrd="0" presId="urn:microsoft.com/office/officeart/2005/8/layout/radial1"/>
    <dgm:cxn modelId="{0FA531B2-551F-4CF0-8172-B2B25C1D03DE}" type="presOf" srcId="{5F389DCC-5AA0-449B-806B-78CDCCA0BE6E}" destId="{C408FB5A-E9EF-44D3-B259-9A90E64A0533}" srcOrd="0" destOrd="0" presId="urn:microsoft.com/office/officeart/2005/8/layout/radial1"/>
    <dgm:cxn modelId="{AC88C908-142F-4078-AD77-7DAA5BC258CD}" type="presOf" srcId="{00D94735-2BE6-4982-AFFA-6B5A87BB73A1}" destId="{1535F9BD-ADAA-432D-829B-B31939C0EE49}" srcOrd="1" destOrd="0" presId="urn:microsoft.com/office/officeart/2005/8/layout/radial1"/>
    <dgm:cxn modelId="{446AC743-84CC-4A71-A5E3-CB3514883066}" type="presOf" srcId="{021C44A8-2CD8-4499-B70C-40EB0149D62D}" destId="{D9D176FC-BFE2-4FAA-8FCC-0072D04B2684}"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5AE32E65-3542-430C-B4DD-A13EB0576662}" type="presOf" srcId="{0B9376B4-0B25-4CFD-9235-ED92899091E1}" destId="{AA0DD6A3-DE88-4402-86FE-2CC1B352DE56}" srcOrd="1" destOrd="0" presId="urn:microsoft.com/office/officeart/2005/8/layout/radial1"/>
    <dgm:cxn modelId="{87A2E006-4779-40E3-B538-6615E4C7A89D}" type="presOf" srcId="{3150A41F-4816-41EC-AF13-5B9975EF2C43}" destId="{1E4709DF-BED7-4C90-ABA5-ADEBB1792307}" srcOrd="0" destOrd="0" presId="urn:microsoft.com/office/officeart/2005/8/layout/radial1"/>
    <dgm:cxn modelId="{0E876163-6B14-43C8-91F5-ECE8CAF11ED6}" type="presOf" srcId="{3E994FA0-86A4-4937-88BC-0D5D6616D62C}" destId="{B960C17A-06CD-4B11-85B8-C8D3F81DBD73}" srcOrd="1" destOrd="0" presId="urn:microsoft.com/office/officeart/2005/8/layout/radial1"/>
    <dgm:cxn modelId="{C1F11B6C-4F78-419F-9880-256095647846}" type="presOf" srcId="{00D94735-2BE6-4982-AFFA-6B5A87BB73A1}" destId="{626257A0-12A8-417E-9C92-97B4613B154D}"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5F4133FE-BC53-40F5-BCD5-8C09DF897189}" type="presOf" srcId="{B8464FA4-7F51-4246-AB2D-05968C569C43}" destId="{D97D066E-DB07-4C2A-B3C1-ECF4C2804B73}" srcOrd="0" destOrd="0" presId="urn:microsoft.com/office/officeart/2005/8/layout/radial1"/>
    <dgm:cxn modelId="{3088B1EA-919E-48A3-895C-A0ABC5509D55}" type="presOf" srcId="{377B0313-40CB-4D0D-B2F3-142EF4E676A7}" destId="{6F4E6EDF-93E5-4290-A478-56E409844FD0}" srcOrd="0" destOrd="0" presId="urn:microsoft.com/office/officeart/2005/8/layout/radial1"/>
    <dgm:cxn modelId="{E271AB68-B5C3-49B6-B928-51A9522229DF}" type="presOf" srcId="{0B9376B4-0B25-4CFD-9235-ED92899091E1}" destId="{D9F9AE6A-C65B-4167-B428-6A39EE0D869C}" srcOrd="0" destOrd="0" presId="urn:microsoft.com/office/officeart/2005/8/layout/radial1"/>
    <dgm:cxn modelId="{B89C4526-5C03-4810-A632-2F7B35FCD001}" type="presOf" srcId="{5B3873AE-CC72-48C4-9CA8-1984A1A009D7}" destId="{A15F4530-1104-45FB-944C-CF8DC1D89BD0}" srcOrd="0" destOrd="0" presId="urn:microsoft.com/office/officeart/2005/8/layout/radial1"/>
    <dgm:cxn modelId="{6ABCCFE2-1F07-4D06-A7A7-3B548C7AEF14}" type="presParOf" srcId="{FB36635E-E76D-4FE0-9890-8F1267067355}" destId="{6F4E6EDF-93E5-4290-A478-56E409844FD0}" srcOrd="0" destOrd="0" presId="urn:microsoft.com/office/officeart/2005/8/layout/radial1"/>
    <dgm:cxn modelId="{92F6BEA7-6A99-4ABB-853A-7F8DE6A86823}" type="presParOf" srcId="{FB36635E-E76D-4FE0-9890-8F1267067355}" destId="{626257A0-12A8-417E-9C92-97B4613B154D}" srcOrd="1" destOrd="0" presId="urn:microsoft.com/office/officeart/2005/8/layout/radial1"/>
    <dgm:cxn modelId="{320E60B7-6A8C-424E-B135-D7B3AFF13338}" type="presParOf" srcId="{626257A0-12A8-417E-9C92-97B4613B154D}" destId="{1535F9BD-ADAA-432D-829B-B31939C0EE49}" srcOrd="0" destOrd="0" presId="urn:microsoft.com/office/officeart/2005/8/layout/radial1"/>
    <dgm:cxn modelId="{E1439D90-E318-436B-B4D1-8834BDFE9F01}" type="presParOf" srcId="{FB36635E-E76D-4FE0-9890-8F1267067355}" destId="{1E4709DF-BED7-4C90-ABA5-ADEBB1792307}" srcOrd="2" destOrd="0" presId="urn:microsoft.com/office/officeart/2005/8/layout/radial1"/>
    <dgm:cxn modelId="{D393D92A-4FB2-4552-B086-FC84A165BE71}" type="presParOf" srcId="{FB36635E-E76D-4FE0-9890-8F1267067355}" destId="{72F9B452-A294-4D3D-A399-45FD3AECFBF0}" srcOrd="3" destOrd="0" presId="urn:microsoft.com/office/officeart/2005/8/layout/radial1"/>
    <dgm:cxn modelId="{F213BAC1-5EA2-4E4D-8FFB-D41EEB1B423C}" type="presParOf" srcId="{72F9B452-A294-4D3D-A399-45FD3AECFBF0}" destId="{B960C17A-06CD-4B11-85B8-C8D3F81DBD73}" srcOrd="0" destOrd="0" presId="urn:microsoft.com/office/officeart/2005/8/layout/radial1"/>
    <dgm:cxn modelId="{80BA954C-30FD-4808-B668-04C202F1BCE9}" type="presParOf" srcId="{FB36635E-E76D-4FE0-9890-8F1267067355}" destId="{D97D066E-DB07-4C2A-B3C1-ECF4C2804B73}" srcOrd="4" destOrd="0" presId="urn:microsoft.com/office/officeart/2005/8/layout/radial1"/>
    <dgm:cxn modelId="{9E797FA5-321E-40B5-8459-AB87355FD8E0}" type="presParOf" srcId="{FB36635E-E76D-4FE0-9890-8F1267067355}" destId="{D9F9AE6A-C65B-4167-B428-6A39EE0D869C}" srcOrd="5" destOrd="0" presId="urn:microsoft.com/office/officeart/2005/8/layout/radial1"/>
    <dgm:cxn modelId="{CA2F525B-04DF-402E-8CFE-C62FC7295237}" type="presParOf" srcId="{D9F9AE6A-C65B-4167-B428-6A39EE0D869C}" destId="{AA0DD6A3-DE88-4402-86FE-2CC1B352DE56}" srcOrd="0" destOrd="0" presId="urn:microsoft.com/office/officeart/2005/8/layout/radial1"/>
    <dgm:cxn modelId="{9FF0A97B-266A-40A2-B0E8-1266B42F0C53}" type="presParOf" srcId="{FB36635E-E76D-4FE0-9890-8F1267067355}" destId="{C408FB5A-E9EF-44D3-B259-9A90E64A0533}" srcOrd="6" destOrd="0" presId="urn:microsoft.com/office/officeart/2005/8/layout/radial1"/>
    <dgm:cxn modelId="{21ECE55E-FC6C-4661-BB77-1844766A81E4}" type="presParOf" srcId="{FB36635E-E76D-4FE0-9890-8F1267067355}" destId="{A15F4530-1104-45FB-944C-CF8DC1D89BD0}" srcOrd="7" destOrd="0" presId="urn:microsoft.com/office/officeart/2005/8/layout/radial1"/>
    <dgm:cxn modelId="{66E7D07A-258D-4F65-9934-D2ECCE861208}" type="presParOf" srcId="{A15F4530-1104-45FB-944C-CF8DC1D89BD0}" destId="{63207A1B-C70D-4492-8C9C-BC378464242B}" srcOrd="0" destOrd="0" presId="urn:microsoft.com/office/officeart/2005/8/layout/radial1"/>
    <dgm:cxn modelId="{35176E50-1F2E-470F-9A07-1EA0F1CA97FF}"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altLang="en-US" sz="2000" dirty="0" smtClean="0">
              <a:solidFill>
                <a:schemeClr val="tx1"/>
              </a:solidFill>
            </a:rPr>
            <a:t>对于同样的数据，不同的用户使用了不同的名字。</a:t>
          </a:r>
          <a:endParaRPr lang="zh-CN" altLang="en-US" sz="2000" dirty="0">
            <a:solidFill>
              <a:schemeClr val="tx1"/>
            </a:solidFill>
          </a:endParaRPr>
        </a:p>
      </dgm:t>
    </dgm:pt>
    <dgm:pt modelId="{F591092F-19F2-4945-8A89-5554F6D67FC5}" cxnId="{19DD8D33-0FCA-4925-B6AD-C70409103EFC}" type="parTrans">
      <dgm:prSet/>
      <dgm:spPr/>
      <dgm:t>
        <a:bodyPr/>
        <a:lstStyle/>
        <a:p>
          <a:endParaRPr lang="zh-CN" altLang="en-US">
            <a:solidFill>
              <a:schemeClr val="tx1"/>
            </a:solidFill>
          </a:endParaRPr>
        </a:p>
      </dgm:t>
    </dgm:pt>
    <dgm:pt modelId="{B53777DB-9CC2-4A84-818C-1C65CB9B8B05}" cxnId="{19DD8D33-0FCA-4925-B6AD-C70409103EFC}" type="sibTrans">
      <dgm:prSet/>
      <dgm:spPr/>
      <dgm:t>
        <a:bodyPr/>
        <a:lstStyle/>
        <a:p>
          <a:endParaRPr lang="zh-CN" altLang="en-US">
            <a:solidFill>
              <a:schemeClr val="tx1"/>
            </a:solidFill>
          </a:endParaRPr>
        </a:p>
      </dgm:t>
    </dgm:pt>
    <dgm:pt modelId="{E3D05E4C-EB6E-4FF5-9A8F-25EFBB9A9252}">
      <dgm:prSet custT="1"/>
      <dgm:spPr/>
      <dgm:t>
        <a:bodyPr/>
        <a:lstStyle/>
        <a:p>
          <a:r>
            <a:rPr lang="zh-CN" altLang="en-US" sz="2000" dirty="0" smtClean="0">
              <a:solidFill>
                <a:schemeClr val="tx1"/>
              </a:solidFill>
            </a:rPr>
            <a:t>一个分析员在不同时期对同一个数据使用了不同的名字。</a:t>
          </a:r>
          <a:endParaRPr lang="zh-CN" altLang="en-US" sz="2000" dirty="0">
            <a:solidFill>
              <a:schemeClr val="tx1"/>
            </a:solidFill>
          </a:endParaRPr>
        </a:p>
      </dgm:t>
    </dgm:pt>
    <dgm:pt modelId="{EC741E8B-FD08-46B9-9FE6-50B3AA907BD8}" cxnId="{E8D8B029-E04D-4F51-8A86-6208D9B82128}" type="parTrans">
      <dgm:prSet/>
      <dgm:spPr/>
      <dgm:t>
        <a:bodyPr/>
        <a:lstStyle/>
        <a:p>
          <a:endParaRPr lang="zh-CN" altLang="en-US">
            <a:solidFill>
              <a:schemeClr val="tx1"/>
            </a:solidFill>
          </a:endParaRPr>
        </a:p>
      </dgm:t>
    </dgm:pt>
    <dgm:pt modelId="{ECAC5461-9CDE-4E95-BB61-462E85EFF1E4}" cxnId="{E8D8B029-E04D-4F51-8A86-6208D9B82128}" type="sibTrans">
      <dgm:prSet/>
      <dgm:spPr/>
      <dgm:t>
        <a:bodyPr/>
        <a:lstStyle/>
        <a:p>
          <a:endParaRPr lang="zh-CN" altLang="en-US">
            <a:solidFill>
              <a:schemeClr val="tx1"/>
            </a:solidFill>
          </a:endParaRPr>
        </a:p>
      </dgm:t>
    </dgm:pt>
    <dgm:pt modelId="{B5CECD13-6C8C-40CC-9799-1AE53BF1938D}">
      <dgm:prSet custT="1"/>
      <dgm:spPr/>
      <dgm:t>
        <a:bodyPr/>
        <a:lstStyle/>
        <a:p>
          <a:r>
            <a:rPr lang="zh-CN" altLang="en-US" sz="2000" dirty="0" smtClean="0">
              <a:solidFill>
                <a:schemeClr val="tx1"/>
              </a:solidFill>
            </a:rPr>
            <a:t>两个分析员分别分析同一个数据流时，使用了不同的名字。</a:t>
          </a:r>
          <a:endParaRPr lang="zh-CN" altLang="en-US" sz="2000" dirty="0">
            <a:solidFill>
              <a:schemeClr val="tx1"/>
            </a:solidFill>
          </a:endParaRPr>
        </a:p>
      </dgm:t>
    </dgm:pt>
    <dgm:pt modelId="{F58D7856-C56A-4A7D-93CB-29E106F9D6C0}" cxnId="{712A3837-D09B-4B0D-A4BB-BB7C56CF6A78}" type="parTrans">
      <dgm:prSet/>
      <dgm:spPr/>
      <dgm:t>
        <a:bodyPr/>
        <a:lstStyle/>
        <a:p>
          <a:endParaRPr lang="zh-CN" altLang="en-US">
            <a:solidFill>
              <a:schemeClr val="tx1"/>
            </a:solidFill>
          </a:endParaRPr>
        </a:p>
      </dgm:t>
    </dgm:pt>
    <dgm:pt modelId="{46103EE9-C6A4-45E9-8A90-F6AC03780F25}" cxnId="{712A3837-D09B-4B0D-A4BB-BB7C56CF6A78}" type="sibTrans">
      <dgm:prSet/>
      <dgm:spPr/>
      <dgm:t>
        <a:bodyPr/>
        <a:lstStyle/>
        <a:p>
          <a:endParaRPr lang="zh-CN" altLang="en-US">
            <a:solidFill>
              <a:schemeClr val="tx1"/>
            </a:solidFill>
          </a:endParaRPr>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prSet>
      <dgm:spPr/>
      <dgm:t>
        <a:bodyPr/>
        <a:lstStyle/>
        <a:p>
          <a:endParaRPr lang="zh-CN" altLang="en-US"/>
        </a:p>
      </dgm:t>
    </dgm:pt>
    <dgm:pt modelId="{D6AEA371-9C43-4C4F-8D8E-E69655BE3F5D}" type="pres">
      <dgm:prSet presAssocID="{B53777DB-9CC2-4A84-818C-1C65CB9B8B05}" presName="spaceBetweenRectangles" presStyleCnt="0"/>
      <dgm:spPr/>
    </dgm:pt>
    <dgm:pt modelId="{2838B3F0-6EFA-4934-B1D0-5EB3E447C6FC}" type="pres">
      <dgm:prSet presAssocID="{E3D05E4C-EB6E-4FF5-9A8F-25EFBB9A9252}" presName="parentLin" presStyleCnt="0"/>
      <dgm:spPr/>
    </dgm:pt>
    <dgm:pt modelId="{5682A982-A071-4B03-8F8B-40767F5F469F}" type="pres">
      <dgm:prSet presAssocID="{E3D05E4C-EB6E-4FF5-9A8F-25EFBB9A9252}" presName="parentLeftMargin" presStyleLbl="node1" presStyleIdx="0" presStyleCnt="3"/>
      <dgm:spPr/>
      <dgm:t>
        <a:bodyPr/>
        <a:lstStyle/>
        <a:p>
          <a:endParaRPr lang="zh-CN" altLang="en-US"/>
        </a:p>
      </dgm:t>
    </dgm:pt>
    <dgm:pt modelId="{0F5413CB-4C02-450B-96B3-5E93E005007E}" type="pres">
      <dgm:prSet presAssocID="{E3D05E4C-EB6E-4FF5-9A8F-25EFBB9A9252}" presName="parentText" presStyleLbl="node1" presStyleIdx="1" presStyleCnt="3">
        <dgm:presLayoutVars>
          <dgm:chMax val="0"/>
          <dgm:bulletEnabled val="1"/>
        </dgm:presLayoutVars>
      </dgm:prSet>
      <dgm:spPr/>
      <dgm:t>
        <a:bodyPr/>
        <a:lstStyle/>
        <a:p>
          <a:endParaRPr lang="zh-CN" altLang="en-US"/>
        </a:p>
      </dgm:t>
    </dgm:pt>
    <dgm:pt modelId="{C234F091-D133-4A16-AC83-282EFA5CD05D}" type="pres">
      <dgm:prSet presAssocID="{E3D05E4C-EB6E-4FF5-9A8F-25EFBB9A9252}" presName="negativeSpace" presStyleCnt="0"/>
      <dgm:spPr/>
    </dgm:pt>
    <dgm:pt modelId="{0472BBF3-D430-4ACC-8372-2C7E9DA7A332}" type="pres">
      <dgm:prSet presAssocID="{E3D05E4C-EB6E-4FF5-9A8F-25EFBB9A9252}" presName="childText" presStyleLbl="conFgAcc1" presStyleIdx="1" presStyleCnt="3">
        <dgm:presLayoutVars>
          <dgm:bulletEnabled val="1"/>
        </dgm:presLayoutVars>
      </dgm:prSet>
      <dgm:spPr/>
    </dgm:pt>
    <dgm:pt modelId="{333AB462-432A-402A-865B-C8EE360881F1}" type="pres">
      <dgm:prSet presAssocID="{ECAC5461-9CDE-4E95-BB61-462E85EFF1E4}" presName="spaceBetweenRectangles" presStyleCnt="0"/>
      <dgm:spPr/>
    </dgm:pt>
    <dgm:pt modelId="{72406EE3-9230-43C6-B703-3A326D254BF8}" type="pres">
      <dgm:prSet presAssocID="{B5CECD13-6C8C-40CC-9799-1AE53BF1938D}" presName="parentLin" presStyleCnt="0"/>
      <dgm:spPr/>
    </dgm:pt>
    <dgm:pt modelId="{6A2A48FE-F14A-49F0-8C7D-D14CFC57B40C}" type="pres">
      <dgm:prSet presAssocID="{B5CECD13-6C8C-40CC-9799-1AE53BF1938D}" presName="parentLeftMargin" presStyleLbl="node1" presStyleIdx="1" presStyleCnt="3"/>
      <dgm:spPr/>
      <dgm:t>
        <a:bodyPr/>
        <a:lstStyle/>
        <a:p>
          <a:endParaRPr lang="zh-CN" altLang="en-US"/>
        </a:p>
      </dgm:t>
    </dgm:pt>
    <dgm:pt modelId="{A6D5059D-36E9-45AE-AC72-20B76948726E}" type="pres">
      <dgm:prSet presAssocID="{B5CECD13-6C8C-40CC-9799-1AE53BF1938D}" presName="parentText" presStyleLbl="node1" presStyleIdx="2" presStyleCnt="3">
        <dgm:presLayoutVars>
          <dgm:chMax val="0"/>
          <dgm:bulletEnabled val="1"/>
        </dgm:presLayoutVars>
      </dgm:prSet>
      <dgm:spPr/>
      <dgm:t>
        <a:bodyPr/>
        <a:lstStyle/>
        <a:p>
          <a:endParaRPr lang="zh-CN" altLang="en-US"/>
        </a:p>
      </dgm:t>
    </dgm:pt>
    <dgm:pt modelId="{7AF41165-8938-4003-AC6A-CF5A379E37A9}" type="pres">
      <dgm:prSet presAssocID="{B5CECD13-6C8C-40CC-9799-1AE53BF1938D}" presName="negativeSpace" presStyleCnt="0"/>
      <dgm:spPr/>
    </dgm:pt>
    <dgm:pt modelId="{66CE7B22-ED92-490C-9237-9733D688B4A8}" type="pres">
      <dgm:prSet presAssocID="{B5CECD13-6C8C-40CC-9799-1AE53BF1938D}" presName="childText" presStyleLbl="conFgAcc1" presStyleIdx="2" presStyleCnt="3">
        <dgm:presLayoutVars>
          <dgm:bulletEnabled val="1"/>
        </dgm:presLayoutVars>
      </dgm:prSet>
      <dgm:spPr/>
    </dgm:pt>
  </dgm:ptLst>
  <dgm:cxnLst>
    <dgm:cxn modelId="{4AEC5E75-96D9-4BAF-9326-85FAC07BAB00}" type="presOf" srcId="{E3D05E4C-EB6E-4FF5-9A8F-25EFBB9A9252}" destId="{5682A982-A071-4B03-8F8B-40767F5F469F}" srcOrd="0" destOrd="0" presId="urn:microsoft.com/office/officeart/2005/8/layout/list1"/>
    <dgm:cxn modelId="{4B28E40E-9DB2-42E0-8DE3-9923D6D1F7BF}" type="presOf" srcId="{20F3E258-7B56-45F4-844E-C475F349DDE4}" destId="{E43EF2ED-D623-4969-BEC2-E350EC7E6952}" srcOrd="0" destOrd="0" presId="urn:microsoft.com/office/officeart/2005/8/layout/list1"/>
    <dgm:cxn modelId="{A4A87717-B6F7-422D-BA09-38FB13FCF6B9}" type="presOf" srcId="{B5CECD13-6C8C-40CC-9799-1AE53BF1938D}" destId="{6A2A48FE-F14A-49F0-8C7D-D14CFC57B40C}" srcOrd="0" destOrd="0" presId="urn:microsoft.com/office/officeart/2005/8/layout/list1"/>
    <dgm:cxn modelId="{712A3837-D09B-4B0D-A4BB-BB7C56CF6A78}" srcId="{1B4CCB68-7CBA-4DF8-A134-12C2A8A6FF7D}" destId="{B5CECD13-6C8C-40CC-9799-1AE53BF1938D}" srcOrd="2" destOrd="0" parTransId="{F58D7856-C56A-4A7D-93CB-29E106F9D6C0}" sibTransId="{46103EE9-C6A4-45E9-8A90-F6AC03780F25}"/>
    <dgm:cxn modelId="{327FCF79-4911-4462-81A8-6274E4BC3805}" type="presOf" srcId="{B5CECD13-6C8C-40CC-9799-1AE53BF1938D}" destId="{A6D5059D-36E9-45AE-AC72-20B76948726E}" srcOrd="1" destOrd="0" presId="urn:microsoft.com/office/officeart/2005/8/layout/list1"/>
    <dgm:cxn modelId="{B35AEE51-6F6C-4C07-93A1-40240390EC78}" type="presOf" srcId="{20F3E258-7B56-45F4-844E-C475F349DDE4}" destId="{9D8698D2-35E3-4875-A9B8-80D2612EAA45}" srcOrd="1" destOrd="0" presId="urn:microsoft.com/office/officeart/2005/8/layout/list1"/>
    <dgm:cxn modelId="{6C502B41-17AF-4FC6-A4EE-9B2FB6110EFB}" type="presOf" srcId="{1B4CCB68-7CBA-4DF8-A134-12C2A8A6FF7D}" destId="{625E5D35-D43E-4E8C-9BAA-24CBAB0C1C2D}" srcOrd="0" destOrd="0" presId="urn:microsoft.com/office/officeart/2005/8/layout/list1"/>
    <dgm:cxn modelId="{C3A0CB62-FB0F-49B1-9F7D-DC8537727E8D}" type="presOf" srcId="{E3D05E4C-EB6E-4FF5-9A8F-25EFBB9A9252}" destId="{0F5413CB-4C02-450B-96B3-5E93E005007E}" srcOrd="1" destOrd="0" presId="urn:microsoft.com/office/officeart/2005/8/layout/list1"/>
    <dgm:cxn modelId="{E8D8B029-E04D-4F51-8A86-6208D9B82128}" srcId="{1B4CCB68-7CBA-4DF8-A134-12C2A8A6FF7D}" destId="{E3D05E4C-EB6E-4FF5-9A8F-25EFBB9A9252}" srcOrd="1" destOrd="0" parTransId="{EC741E8B-FD08-46B9-9FE6-50B3AA907BD8}" sibTransId="{ECAC5461-9CDE-4E95-BB61-462E85EFF1E4}"/>
    <dgm:cxn modelId="{19DD8D33-0FCA-4925-B6AD-C70409103EFC}" srcId="{1B4CCB68-7CBA-4DF8-A134-12C2A8A6FF7D}" destId="{20F3E258-7B56-45F4-844E-C475F349DDE4}" srcOrd="0" destOrd="0" parTransId="{F591092F-19F2-4945-8A89-5554F6D67FC5}" sibTransId="{B53777DB-9CC2-4A84-818C-1C65CB9B8B05}"/>
    <dgm:cxn modelId="{1039A069-5662-45CB-A746-D653CD21DB68}" type="presParOf" srcId="{625E5D35-D43E-4E8C-9BAA-24CBAB0C1C2D}" destId="{0FA28F41-F08E-4C60-A3F4-4BCE4D520B5B}" srcOrd="0" destOrd="0" presId="urn:microsoft.com/office/officeart/2005/8/layout/list1"/>
    <dgm:cxn modelId="{1B0EB595-688F-4F87-A1D3-4A6E18E70B67}" type="presParOf" srcId="{0FA28F41-F08E-4C60-A3F4-4BCE4D520B5B}" destId="{E43EF2ED-D623-4969-BEC2-E350EC7E6952}" srcOrd="0" destOrd="0" presId="urn:microsoft.com/office/officeart/2005/8/layout/list1"/>
    <dgm:cxn modelId="{564C7780-33D1-4EC3-B03D-ADBF33A394E3}" type="presParOf" srcId="{0FA28F41-F08E-4C60-A3F4-4BCE4D520B5B}" destId="{9D8698D2-35E3-4875-A9B8-80D2612EAA45}" srcOrd="1" destOrd="0" presId="urn:microsoft.com/office/officeart/2005/8/layout/list1"/>
    <dgm:cxn modelId="{77A64FF5-90A6-4331-A8AB-8C4378730C93}" type="presParOf" srcId="{625E5D35-D43E-4E8C-9BAA-24CBAB0C1C2D}" destId="{897E53DC-722B-41E2-BA1B-3A43A34B89AC}" srcOrd="1" destOrd="0" presId="urn:microsoft.com/office/officeart/2005/8/layout/list1"/>
    <dgm:cxn modelId="{E0B7E184-6A5D-4C17-B5F3-EEECDD8CAE65}" type="presParOf" srcId="{625E5D35-D43E-4E8C-9BAA-24CBAB0C1C2D}" destId="{CEFE3A32-0913-4A87-A844-CC0E25F9B8D1}" srcOrd="2" destOrd="0" presId="urn:microsoft.com/office/officeart/2005/8/layout/list1"/>
    <dgm:cxn modelId="{1BA45A35-05F4-4C7C-9B6A-236F07CF3F6B}" type="presParOf" srcId="{625E5D35-D43E-4E8C-9BAA-24CBAB0C1C2D}" destId="{D6AEA371-9C43-4C4F-8D8E-E69655BE3F5D}" srcOrd="3" destOrd="0" presId="urn:microsoft.com/office/officeart/2005/8/layout/list1"/>
    <dgm:cxn modelId="{E723E962-6E45-4635-896E-E07FEF36308C}" type="presParOf" srcId="{625E5D35-D43E-4E8C-9BAA-24CBAB0C1C2D}" destId="{2838B3F0-6EFA-4934-B1D0-5EB3E447C6FC}" srcOrd="4" destOrd="0" presId="urn:microsoft.com/office/officeart/2005/8/layout/list1"/>
    <dgm:cxn modelId="{48973C79-C001-4271-BADC-998819D804AE}" type="presParOf" srcId="{2838B3F0-6EFA-4934-B1D0-5EB3E447C6FC}" destId="{5682A982-A071-4B03-8F8B-40767F5F469F}" srcOrd="0" destOrd="0" presId="urn:microsoft.com/office/officeart/2005/8/layout/list1"/>
    <dgm:cxn modelId="{43E74DF8-5828-4C4D-A82F-7E116B70D58F}" type="presParOf" srcId="{2838B3F0-6EFA-4934-B1D0-5EB3E447C6FC}" destId="{0F5413CB-4C02-450B-96B3-5E93E005007E}" srcOrd="1" destOrd="0" presId="urn:microsoft.com/office/officeart/2005/8/layout/list1"/>
    <dgm:cxn modelId="{0496A706-53F6-4AE0-BC72-307EC819C6A0}" type="presParOf" srcId="{625E5D35-D43E-4E8C-9BAA-24CBAB0C1C2D}" destId="{C234F091-D133-4A16-AC83-282EFA5CD05D}" srcOrd="5" destOrd="0" presId="urn:microsoft.com/office/officeart/2005/8/layout/list1"/>
    <dgm:cxn modelId="{BA27004D-87F6-46EA-A3F3-F94455BC5BD8}" type="presParOf" srcId="{625E5D35-D43E-4E8C-9BAA-24CBAB0C1C2D}" destId="{0472BBF3-D430-4ACC-8372-2C7E9DA7A332}" srcOrd="6" destOrd="0" presId="urn:microsoft.com/office/officeart/2005/8/layout/list1"/>
    <dgm:cxn modelId="{6DBC3A02-9DE4-4923-91B0-BB224A2BB832}" type="presParOf" srcId="{625E5D35-D43E-4E8C-9BAA-24CBAB0C1C2D}" destId="{333AB462-432A-402A-865B-C8EE360881F1}" srcOrd="7" destOrd="0" presId="urn:microsoft.com/office/officeart/2005/8/layout/list1"/>
    <dgm:cxn modelId="{B10427E3-EF20-493A-8948-D65D2FAA3D27}" type="presParOf" srcId="{625E5D35-D43E-4E8C-9BAA-24CBAB0C1C2D}" destId="{72406EE3-9230-43C6-B703-3A326D254BF8}" srcOrd="8" destOrd="0" presId="urn:microsoft.com/office/officeart/2005/8/layout/list1"/>
    <dgm:cxn modelId="{E3C0CB01-A24B-4938-BE43-C854B63A284A}" type="presParOf" srcId="{72406EE3-9230-43C6-B703-3A326D254BF8}" destId="{6A2A48FE-F14A-49F0-8C7D-D14CFC57B40C}" srcOrd="0" destOrd="0" presId="urn:microsoft.com/office/officeart/2005/8/layout/list1"/>
    <dgm:cxn modelId="{01B39DA5-82CF-45B1-B48E-9A14243AF060}" type="presParOf" srcId="{72406EE3-9230-43C6-B703-3A326D254BF8}" destId="{A6D5059D-36E9-45AE-AC72-20B76948726E}" srcOrd="1" destOrd="0" presId="urn:microsoft.com/office/officeart/2005/8/layout/list1"/>
    <dgm:cxn modelId="{A51ADC66-2CEF-403A-87DA-D2B92FF26A79}" type="presParOf" srcId="{625E5D35-D43E-4E8C-9BAA-24CBAB0C1C2D}" destId="{7AF41165-8938-4003-AC6A-CF5A379E37A9}" srcOrd="9" destOrd="0" presId="urn:microsoft.com/office/officeart/2005/8/layout/list1"/>
    <dgm:cxn modelId="{56321F98-547E-4E2C-886A-2276F2665893}" type="presParOf" srcId="{625E5D35-D43E-4E8C-9BAA-24CBAB0C1C2D}" destId="{66CE7B22-ED92-490C-9237-9733D688B4A8}"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2000" dirty="0" smtClean="0"/>
            <a:t>顺序即以确定次序连接两个或多个分量。</a:t>
          </a:r>
          <a:endParaRPr lang="zh-CN" altLang="en-US" sz="2000" dirty="0"/>
        </a:p>
      </dgm:t>
    </dgm:pt>
    <dgm:pt modelId="{F591092F-19F2-4945-8A89-5554F6D67FC5}" cxnId="{19DD8D33-0FCA-4925-B6AD-C70409103EFC}" type="parTrans">
      <dgm:prSet/>
      <dgm:spPr/>
      <dgm:t>
        <a:bodyPr/>
        <a:lstStyle/>
        <a:p>
          <a:endParaRPr lang="zh-CN" altLang="en-US"/>
        </a:p>
      </dgm:t>
    </dgm:pt>
    <dgm:pt modelId="{B53777DB-9CC2-4A84-818C-1C65CB9B8B05}" cxnId="{19DD8D33-0FCA-4925-B6AD-C70409103EFC}" type="sibTrans">
      <dgm:prSet/>
      <dgm:spPr/>
      <dgm:t>
        <a:bodyPr/>
        <a:lstStyle/>
        <a:p>
          <a:endParaRPr lang="zh-CN" altLang="en-US"/>
        </a:p>
      </dgm:t>
    </dgm:pt>
    <dgm:pt modelId="{C8BBD19B-40BE-4181-95E3-FAAAEB31A259}">
      <dgm:prSet/>
      <dgm:spPr/>
      <dgm:t>
        <a:bodyPr/>
        <a:lstStyle/>
        <a:p>
          <a:r>
            <a:rPr lang="zh-CN" dirty="0" smtClean="0"/>
            <a:t>选择即从两个或多个可能的元素中选取一个。</a:t>
          </a:r>
          <a:endParaRPr lang="zh-CN" dirty="0"/>
        </a:p>
      </dgm:t>
    </dgm:pt>
    <dgm:pt modelId="{ADED82A2-F3BD-4D84-8BB1-D1B82C32D675}" cxnId="{99AECD2E-F527-4D16-A46A-474BAB23B931}" type="parTrans">
      <dgm:prSet/>
      <dgm:spPr/>
      <dgm:t>
        <a:bodyPr/>
        <a:lstStyle/>
        <a:p>
          <a:endParaRPr lang="zh-CN" altLang="en-US"/>
        </a:p>
      </dgm:t>
    </dgm:pt>
    <dgm:pt modelId="{D588A775-4991-41A1-B2F8-649EA4C4ABA3}" cxnId="{99AECD2E-F527-4D16-A46A-474BAB23B931}" type="sibTrans">
      <dgm:prSet/>
      <dgm:spPr/>
      <dgm:t>
        <a:bodyPr/>
        <a:lstStyle/>
        <a:p>
          <a:endParaRPr lang="zh-CN" altLang="en-US"/>
        </a:p>
      </dgm:t>
    </dgm:pt>
    <dgm:pt modelId="{395770C1-575F-4D95-B4C0-35785E996890}">
      <dgm:prSet/>
      <dgm:spPr/>
      <dgm:t>
        <a:bodyPr/>
        <a:lstStyle/>
        <a:p>
          <a:r>
            <a:rPr lang="zh-CN" dirty="0" smtClean="0"/>
            <a:t>重复即把指定的分量重复零次或多次。</a:t>
          </a:r>
          <a:endParaRPr lang="zh-CN" dirty="0"/>
        </a:p>
      </dgm:t>
    </dgm:pt>
    <dgm:pt modelId="{C1C80996-5D8D-4FD8-B918-0A07DF24F383}" cxnId="{3D4004DB-95A7-4360-8953-6A8CA68D5EEE}" type="parTrans">
      <dgm:prSet/>
      <dgm:spPr/>
      <dgm:t>
        <a:bodyPr/>
        <a:lstStyle/>
        <a:p>
          <a:endParaRPr lang="zh-CN" altLang="en-US"/>
        </a:p>
      </dgm:t>
    </dgm:pt>
    <dgm:pt modelId="{A0A5AD42-E80B-439F-8E5C-74C6B0550DA7}" cxnId="{3D4004DB-95A7-4360-8953-6A8CA68D5EEE}" type="sibTrans">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t>
        <a:bodyPr/>
        <a:lstStyle/>
        <a:p>
          <a:endParaRPr lang="zh-CN" altLang="en-US"/>
        </a:p>
      </dgm:t>
    </dgm:pt>
    <dgm:pt modelId="{8047ECED-71C5-4B26-B81A-9B1ED5D7FB67}" type="pres">
      <dgm:prSet presAssocID="{C8BBD19B-40BE-4181-95E3-FAAAEB31A259}" presName="parentText" presStyleLbl="node1" presStyleIdx="1" presStyleCnt="3">
        <dgm:presLayoutVars>
          <dgm:chMax val="0"/>
          <dgm:bulletEnabled val="1"/>
        </dgm:presLayoutVars>
      </dgm:prSet>
      <dgm:spPr/>
      <dgm:t>
        <a:bodyPr/>
        <a:lstStyle/>
        <a:p>
          <a:endParaRPr lang="zh-CN" altLang="en-US"/>
        </a:p>
      </dgm:t>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t>
        <a:bodyPr/>
        <a:lstStyle/>
        <a:p>
          <a:endParaRPr lang="zh-CN" altLang="en-US"/>
        </a:p>
      </dgm:t>
    </dgm:pt>
    <dgm:pt modelId="{ECBC255D-F730-41E1-B4BA-CC00CE5C05B9}" type="pres">
      <dgm:prSet presAssocID="{395770C1-575F-4D95-B4C0-35785E996890}" presName="parentText" presStyleLbl="node1" presStyleIdx="2" presStyleCnt="3">
        <dgm:presLayoutVars>
          <dgm:chMax val="0"/>
          <dgm:bulletEnabled val="1"/>
        </dgm:presLayoutVars>
      </dgm:prSet>
      <dgm:spPr/>
      <dgm:t>
        <a:bodyPr/>
        <a:lstStyle/>
        <a:p>
          <a:endParaRPr lang="zh-CN" altLang="en-US"/>
        </a:p>
      </dgm:t>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Lst>
  <dgm:cxnLst>
    <dgm:cxn modelId="{DA99833E-8D50-4634-A57B-F9C17E9D9D74}" type="presOf" srcId="{1B4CCB68-7CBA-4DF8-A134-12C2A8A6FF7D}" destId="{625E5D35-D43E-4E8C-9BAA-24CBAB0C1C2D}" srcOrd="0" destOrd="0" presId="urn:microsoft.com/office/officeart/2005/8/layout/list1"/>
    <dgm:cxn modelId="{CC954CCC-167A-466C-9BC6-D6DB5FDC6DF5}" type="presOf" srcId="{395770C1-575F-4D95-B4C0-35785E996890}" destId="{5D2D7B18-72EA-4224-9E12-CB6DB3A6817F}" srcOrd="0" destOrd="0" presId="urn:microsoft.com/office/officeart/2005/8/layout/list1"/>
    <dgm:cxn modelId="{7791E009-572B-41CD-A5DA-38B7B55BD8A1}" type="presOf" srcId="{C8BBD19B-40BE-4181-95E3-FAAAEB31A259}" destId="{4EA3E3F1-8E20-4BD4-A91E-A632EC6812B6}" srcOrd="0" destOrd="0" presId="urn:microsoft.com/office/officeart/2005/8/layout/list1"/>
    <dgm:cxn modelId="{CCFD69C2-292E-4759-8C19-45AFB64943C9}" type="presOf" srcId="{20F3E258-7B56-45F4-844E-C475F349DDE4}" destId="{9D8698D2-35E3-4875-A9B8-80D2612EAA45}" srcOrd="1" destOrd="0" presId="urn:microsoft.com/office/officeart/2005/8/layout/list1"/>
    <dgm:cxn modelId="{99AECD2E-F527-4D16-A46A-474BAB23B931}" srcId="{1B4CCB68-7CBA-4DF8-A134-12C2A8A6FF7D}" destId="{C8BBD19B-40BE-4181-95E3-FAAAEB31A259}" srcOrd="1" destOrd="0" parTransId="{ADED82A2-F3BD-4D84-8BB1-D1B82C32D675}" sibTransId="{D588A775-4991-41A1-B2F8-649EA4C4ABA3}"/>
    <dgm:cxn modelId="{2C251382-BA12-42C6-B865-D29751A4B70E}" type="presOf" srcId="{395770C1-575F-4D95-B4C0-35785E996890}" destId="{ECBC255D-F730-41E1-B4BA-CC00CE5C05B9}" srcOrd="1"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19DD8D33-0FCA-4925-B6AD-C70409103EFC}" srcId="{1B4CCB68-7CBA-4DF8-A134-12C2A8A6FF7D}" destId="{20F3E258-7B56-45F4-844E-C475F349DDE4}" srcOrd="0" destOrd="0" parTransId="{F591092F-19F2-4945-8A89-5554F6D67FC5}" sibTransId="{B53777DB-9CC2-4A84-818C-1C65CB9B8B05}"/>
    <dgm:cxn modelId="{0A6B4659-66EA-438C-8B7C-70BB1D5761D7}" type="presOf" srcId="{C8BBD19B-40BE-4181-95E3-FAAAEB31A259}" destId="{8047ECED-71C5-4B26-B81A-9B1ED5D7FB67}" srcOrd="1" destOrd="0" presId="urn:microsoft.com/office/officeart/2005/8/layout/list1"/>
    <dgm:cxn modelId="{6721C992-C5F6-4147-8C94-BBA140550180}" type="presOf" srcId="{20F3E258-7B56-45F4-844E-C475F349DDE4}" destId="{E43EF2ED-D623-4969-BEC2-E350EC7E6952}" srcOrd="0" destOrd="0" presId="urn:microsoft.com/office/officeart/2005/8/layout/list1"/>
    <dgm:cxn modelId="{93F85A90-236D-4521-BEC6-E5F711B2172A}" type="presParOf" srcId="{625E5D35-D43E-4E8C-9BAA-24CBAB0C1C2D}" destId="{0FA28F41-F08E-4C60-A3F4-4BCE4D520B5B}" srcOrd="0" destOrd="0" presId="urn:microsoft.com/office/officeart/2005/8/layout/list1"/>
    <dgm:cxn modelId="{21DC220B-539B-439A-9CAF-4EE0C1C8BABC}" type="presParOf" srcId="{0FA28F41-F08E-4C60-A3F4-4BCE4D520B5B}" destId="{E43EF2ED-D623-4969-BEC2-E350EC7E6952}" srcOrd="0" destOrd="0" presId="urn:microsoft.com/office/officeart/2005/8/layout/list1"/>
    <dgm:cxn modelId="{334A678F-D7CE-46D7-9C14-D5D7C92ABEFA}" type="presParOf" srcId="{0FA28F41-F08E-4C60-A3F4-4BCE4D520B5B}" destId="{9D8698D2-35E3-4875-A9B8-80D2612EAA45}" srcOrd="1" destOrd="0" presId="urn:microsoft.com/office/officeart/2005/8/layout/list1"/>
    <dgm:cxn modelId="{92D39A3D-5312-482D-82C7-C7EEA0A5BABE}" type="presParOf" srcId="{625E5D35-D43E-4E8C-9BAA-24CBAB0C1C2D}" destId="{897E53DC-722B-41E2-BA1B-3A43A34B89AC}" srcOrd="1" destOrd="0" presId="urn:microsoft.com/office/officeart/2005/8/layout/list1"/>
    <dgm:cxn modelId="{2FE740A7-57AD-47E9-9646-D08581EF436C}" type="presParOf" srcId="{625E5D35-D43E-4E8C-9BAA-24CBAB0C1C2D}" destId="{CEFE3A32-0913-4A87-A844-CC0E25F9B8D1}" srcOrd="2" destOrd="0" presId="urn:microsoft.com/office/officeart/2005/8/layout/list1"/>
    <dgm:cxn modelId="{C4775699-9F50-462F-95DC-C8F0A02F38FC}" type="presParOf" srcId="{625E5D35-D43E-4E8C-9BAA-24CBAB0C1C2D}" destId="{D6AEA371-9C43-4C4F-8D8E-E69655BE3F5D}" srcOrd="3" destOrd="0" presId="urn:microsoft.com/office/officeart/2005/8/layout/list1"/>
    <dgm:cxn modelId="{D619F3A3-1CAF-4E16-8686-D03FE36BA5E2}" type="presParOf" srcId="{625E5D35-D43E-4E8C-9BAA-24CBAB0C1C2D}" destId="{5B354F1B-F6FC-43BD-9F25-DF69B13C7B2C}" srcOrd="4" destOrd="0" presId="urn:microsoft.com/office/officeart/2005/8/layout/list1"/>
    <dgm:cxn modelId="{27A485CB-09AF-4828-9563-C32A1346B898}" type="presParOf" srcId="{5B354F1B-F6FC-43BD-9F25-DF69B13C7B2C}" destId="{4EA3E3F1-8E20-4BD4-A91E-A632EC6812B6}" srcOrd="0" destOrd="0" presId="urn:microsoft.com/office/officeart/2005/8/layout/list1"/>
    <dgm:cxn modelId="{3F26DE2D-489D-4003-B2EE-206DB204C0CB}" type="presParOf" srcId="{5B354F1B-F6FC-43BD-9F25-DF69B13C7B2C}" destId="{8047ECED-71C5-4B26-B81A-9B1ED5D7FB67}" srcOrd="1" destOrd="0" presId="urn:microsoft.com/office/officeart/2005/8/layout/list1"/>
    <dgm:cxn modelId="{B31F8009-B857-4923-899D-EC20FBB46D9E}" type="presParOf" srcId="{625E5D35-D43E-4E8C-9BAA-24CBAB0C1C2D}" destId="{14388FEF-83CB-4F1A-BCC7-C527D45CE9D3}" srcOrd="5" destOrd="0" presId="urn:microsoft.com/office/officeart/2005/8/layout/list1"/>
    <dgm:cxn modelId="{6C560A2B-9C21-4CEE-B317-7D47A4006EDD}" type="presParOf" srcId="{625E5D35-D43E-4E8C-9BAA-24CBAB0C1C2D}" destId="{2F8335B5-454B-4470-A7D1-23CE5D190C21}" srcOrd="6" destOrd="0" presId="urn:microsoft.com/office/officeart/2005/8/layout/list1"/>
    <dgm:cxn modelId="{E68AF8B6-3AA8-4EFC-93B3-C75F65F40096}" type="presParOf" srcId="{625E5D35-D43E-4E8C-9BAA-24CBAB0C1C2D}" destId="{4829BACB-9C9F-4B1D-A806-DC3F6FD33EB9}" srcOrd="7" destOrd="0" presId="urn:microsoft.com/office/officeart/2005/8/layout/list1"/>
    <dgm:cxn modelId="{B6D5DD0B-0089-47A1-AFCF-C5323130910B}" type="presParOf" srcId="{625E5D35-D43E-4E8C-9BAA-24CBAB0C1C2D}" destId="{967091B0-6D1B-4E82-873E-A01CFA07AA83}" srcOrd="8" destOrd="0" presId="urn:microsoft.com/office/officeart/2005/8/layout/list1"/>
    <dgm:cxn modelId="{50FB9BFD-4E07-4F69-9358-90E76765B461}" type="presParOf" srcId="{967091B0-6D1B-4E82-873E-A01CFA07AA83}" destId="{5D2D7B18-72EA-4224-9E12-CB6DB3A6817F}" srcOrd="0" destOrd="0" presId="urn:microsoft.com/office/officeart/2005/8/layout/list1"/>
    <dgm:cxn modelId="{979C99A2-82CC-4B58-B9E3-BA240F3FF632}" type="presParOf" srcId="{967091B0-6D1B-4E82-873E-A01CFA07AA83}" destId="{ECBC255D-F730-41E1-B4BA-CC00CE5C05B9}" srcOrd="1" destOrd="0" presId="urn:microsoft.com/office/officeart/2005/8/layout/list1"/>
    <dgm:cxn modelId="{D5E9593B-77B5-4314-A754-CC23FDB7E0D3}" type="presParOf" srcId="{625E5D35-D43E-4E8C-9BAA-24CBAB0C1C2D}" destId="{DBEF4F64-EFC3-4FE6-A9F5-58CBC80CD370}" srcOrd="9" destOrd="0" presId="urn:microsoft.com/office/officeart/2005/8/layout/list1"/>
    <dgm:cxn modelId="{AC07ED17-B484-482C-ABA2-A5CBCEFC2184}"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smtClean="0">
              <a:solidFill>
                <a:schemeClr val="tx1"/>
              </a:solidFill>
            </a:rPr>
            <a:t>数据字典最重要的用途是作为分析阶段的工具</a:t>
          </a:r>
          <a:endParaRPr lang="zh-CN" altLang="en-US" sz="2000" dirty="0">
            <a:solidFill>
              <a:schemeClr val="tx1"/>
            </a:solidFill>
          </a:endParaRPr>
        </a:p>
      </dgm:t>
    </dgm:pt>
    <dgm:pt modelId="{C70B4C13-B47D-478C-B028-93C805F7EC1B}" cxnId="{236B9EE7-A71E-4B83-989A-33AF8C8502CB}" type="parTrans">
      <dgm:prSet/>
      <dgm:spPr/>
      <dgm:t>
        <a:bodyPr/>
        <a:lstStyle/>
        <a:p>
          <a:endParaRPr lang="zh-CN" altLang="en-US"/>
        </a:p>
      </dgm:t>
    </dgm:pt>
    <dgm:pt modelId="{060BC84B-704F-4945-9890-37C7691CD310}" cxnId="{236B9EE7-A71E-4B83-989A-33AF8C8502CB}" type="sibTrans">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smtClean="0">
              <a:solidFill>
                <a:schemeClr val="tx1"/>
              </a:solidFill>
            </a:rPr>
            <a:t>数据字典中包含的每个数据元素的控制信息是很有价值的</a:t>
          </a:r>
          <a:endParaRPr lang="zh-CN" altLang="en-US" sz="2000" dirty="0">
            <a:solidFill>
              <a:schemeClr val="tx1"/>
            </a:solidFill>
          </a:endParaRPr>
        </a:p>
      </dgm:t>
    </dgm:pt>
    <dgm:pt modelId="{9BAD8F87-7D80-4ECC-8EB6-2B3F37CFFBF2}" cxnId="{676424CF-0629-4570-8FB2-01AB63518914}" type="parTrans">
      <dgm:prSet/>
      <dgm:spPr/>
      <dgm:t>
        <a:bodyPr/>
        <a:lstStyle/>
        <a:p>
          <a:endParaRPr lang="zh-CN" altLang="en-US"/>
        </a:p>
      </dgm:t>
    </dgm:pt>
    <dgm:pt modelId="{00161D3D-B599-48E3-B98A-11B514ABE001}" cxnId="{676424CF-0629-4570-8FB2-01AB63518914}" type="sibTrans">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smtClean="0">
              <a:solidFill>
                <a:schemeClr val="tx1"/>
              </a:solidFill>
            </a:rPr>
            <a:t>数据字典是开发数据库的第一步，而且是很有价值的一步。</a:t>
          </a:r>
          <a:endParaRPr lang="zh-CN" altLang="en-US" sz="2000" dirty="0">
            <a:solidFill>
              <a:schemeClr val="tx1"/>
            </a:solidFill>
          </a:endParaRPr>
        </a:p>
      </dgm:t>
    </dgm:pt>
    <dgm:pt modelId="{7D3D04A6-4420-4531-9FBA-52723699FED8}" cxnId="{69E88BAA-FE5B-4334-86EF-FB2704E3CBCF}" type="parTrans">
      <dgm:prSet/>
      <dgm:spPr/>
      <dgm:t>
        <a:bodyPr/>
        <a:lstStyle/>
        <a:p>
          <a:endParaRPr lang="zh-CN" altLang="en-US"/>
        </a:p>
      </dgm:t>
    </dgm:pt>
    <dgm:pt modelId="{A83065CD-F6E8-40E0-850E-025BD04B46DE}" cxnId="{69E88BAA-FE5B-4334-86EF-FB2704E3CBCF}" type="sibTrans">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t>
        <a:bodyPr/>
        <a:lstStyle/>
        <a:p>
          <a:endParaRPr lang="zh-CN" altLang="en-US"/>
        </a:p>
      </dgm:t>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t>
        <a:bodyPr/>
        <a:lstStyle/>
        <a:p>
          <a:endParaRPr lang="zh-CN" altLang="en-US"/>
        </a:p>
      </dgm:t>
    </dgm:pt>
    <dgm:pt modelId="{43ED0337-F061-41B6-B0BF-1D5746D1CD8D}" type="pres">
      <dgm:prSet presAssocID="{4B936B68-21A7-4878-BD88-35F53EFF8D1A}" presName="parentText" presStyleLbl="node1" presStyleIdx="0" presStyleCnt="3">
        <dgm:presLayoutVars>
          <dgm:chMax val="0"/>
          <dgm:bulletEnabled val="1"/>
        </dgm:presLayoutVars>
      </dgm:prSet>
      <dgm:spPr/>
      <dgm:t>
        <a:bodyPr/>
        <a:lstStyle/>
        <a:p>
          <a:endParaRPr lang="zh-CN" altLang="en-US"/>
        </a:p>
      </dgm:t>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t>
        <a:bodyPr/>
        <a:lstStyle/>
        <a:p>
          <a:endParaRPr lang="zh-CN" altLang="en-US"/>
        </a:p>
      </dgm:t>
    </dgm:pt>
    <dgm:pt modelId="{EA807CD7-E8DE-44DF-B117-F6E9CB5323EB}" type="pres">
      <dgm:prSet presAssocID="{E29B6A61-492E-46E8-8703-F5C4411C62A7}" presName="parentText" presStyleLbl="node1" presStyleIdx="1" presStyleCnt="3">
        <dgm:presLayoutVars>
          <dgm:chMax val="0"/>
          <dgm:bulletEnabled val="1"/>
        </dgm:presLayoutVars>
      </dgm:prSet>
      <dgm:spPr/>
      <dgm:t>
        <a:bodyPr/>
        <a:lstStyle/>
        <a:p>
          <a:endParaRPr lang="zh-CN" altLang="en-US"/>
        </a:p>
      </dgm:t>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t>
        <a:bodyPr/>
        <a:lstStyle/>
        <a:p>
          <a:endParaRPr lang="zh-CN" altLang="en-US"/>
        </a:p>
      </dgm:t>
    </dgm:pt>
    <dgm:pt modelId="{C4F8F712-8D5E-4565-842B-135EF8A3B356}" type="pres">
      <dgm:prSet presAssocID="{6AE4E545-9EB5-46AD-9C64-5391C8F7E00F}" presName="parentText" presStyleLbl="node1" presStyleIdx="2" presStyleCnt="3">
        <dgm:presLayoutVars>
          <dgm:chMax val="0"/>
          <dgm:bulletEnabled val="1"/>
        </dgm:presLayoutVars>
      </dgm:prSet>
      <dgm:spPr/>
      <dgm:t>
        <a:bodyPr/>
        <a:lstStyle/>
        <a:p>
          <a:endParaRPr lang="zh-CN" altLang="en-US"/>
        </a:p>
      </dgm:t>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style>
          <a:lnRef idx="2">
            <a:schemeClr val="dk1"/>
          </a:lnRef>
          <a:fillRef idx="1">
            <a:schemeClr val="lt1"/>
          </a:fillRef>
          <a:effectRef idx="0">
            <a:schemeClr val="dk1"/>
          </a:effectRef>
          <a:fontRef idx="minor">
            <a:schemeClr val="dk1"/>
          </a:fontRef>
        </dgm:style>
        <dgm:presLayoutVars>
          <dgm:bulletEnabled val="1"/>
        </dgm:presLayoutVars>
      </dgm:prSet>
      <dgm:spPr/>
      <dgm:t>
        <a:bodyPr/>
        <a:lstStyle/>
        <a:p>
          <a:endParaRPr lang="zh-CN" altLang="en-US"/>
        </a:p>
      </dgm:t>
    </dgm:pt>
  </dgm:ptLst>
  <dgm:cxnLst>
    <dgm:cxn modelId="{CF6B71DE-A363-499C-8E58-F2FCD4477159}" type="presOf" srcId="{E29B6A61-492E-46E8-8703-F5C4411C62A7}" destId="{8AE57F95-3AD9-4831-8533-EDA2662C1D3A}" srcOrd="0" destOrd="0" presId="urn:microsoft.com/office/officeart/2005/8/layout/list1"/>
    <dgm:cxn modelId="{423BBD04-232C-4775-99DD-1EDCF2A96EFA}" type="presOf" srcId="{C1C9E3C3-A88C-4C46-93B3-E8F6BB28B771}" destId="{4D252490-9326-4B16-9246-D4FD9863A2C5}" srcOrd="0" destOrd="0" presId="urn:microsoft.com/office/officeart/2005/8/layout/list1"/>
    <dgm:cxn modelId="{749DED45-DB10-49E5-B8AF-20969FB1D667}" type="presOf" srcId="{6AE4E545-9EB5-46AD-9C64-5391C8F7E00F}" destId="{C4F8F712-8D5E-4565-842B-135EF8A3B356}" srcOrd="1" destOrd="0" presId="urn:microsoft.com/office/officeart/2005/8/layout/list1"/>
    <dgm:cxn modelId="{2E7CB658-B7B4-4E60-9ED7-09A241871492}" type="presOf" srcId="{E29B6A61-492E-46E8-8703-F5C4411C62A7}" destId="{EA807CD7-E8DE-44DF-B117-F6E9CB5323EB}" srcOrd="1" destOrd="0" presId="urn:microsoft.com/office/officeart/2005/8/layout/list1"/>
    <dgm:cxn modelId="{AB68C078-2419-4BF6-AB13-BA3827EB1842}" type="presOf" srcId="{6AE4E545-9EB5-46AD-9C64-5391C8F7E00F}" destId="{700A3284-584E-4CF2-9FAB-C1F3CEACF0FF}" srcOrd="0"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BD3839F0-9628-4304-8AB0-728D87073AB3}" type="presOf" srcId="{4B936B68-21A7-4878-BD88-35F53EFF8D1A}" destId="{43ED0337-F061-41B6-B0BF-1D5746D1CD8D}" srcOrd="1" destOrd="0" presId="urn:microsoft.com/office/officeart/2005/8/layout/list1"/>
    <dgm:cxn modelId="{CACD9081-0E8C-4A66-B2FC-8215C0ADA46B}" type="presOf" srcId="{4B936B68-21A7-4878-BD88-35F53EFF8D1A}" destId="{2FBD0AF4-9654-4993-A492-5C4DEB50C42D}" srcOrd="0" destOrd="0" presId="urn:microsoft.com/office/officeart/2005/8/layout/list1"/>
    <dgm:cxn modelId="{676424CF-0629-4570-8FB2-01AB63518914}" srcId="{C1C9E3C3-A88C-4C46-93B3-E8F6BB28B771}" destId="{E29B6A61-492E-46E8-8703-F5C4411C62A7}" srcOrd="1" destOrd="0" parTransId="{9BAD8F87-7D80-4ECC-8EB6-2B3F37CFFBF2}" sibTransId="{00161D3D-B599-48E3-B98A-11B514ABE001}"/>
    <dgm:cxn modelId="{69E88BAA-FE5B-4334-86EF-FB2704E3CBCF}" srcId="{C1C9E3C3-A88C-4C46-93B3-E8F6BB28B771}" destId="{6AE4E545-9EB5-46AD-9C64-5391C8F7E00F}" srcOrd="2" destOrd="0" parTransId="{7D3D04A6-4420-4531-9FBA-52723699FED8}" sibTransId="{A83065CD-F6E8-40E0-850E-025BD04B46DE}"/>
    <dgm:cxn modelId="{79A9E176-FA52-45FA-82F3-6C50D420379E}" type="presParOf" srcId="{4D252490-9326-4B16-9246-D4FD9863A2C5}" destId="{DDD2AB52-5BED-4941-9B0A-EE91FE8CF70E}" srcOrd="0" destOrd="0" presId="urn:microsoft.com/office/officeart/2005/8/layout/list1"/>
    <dgm:cxn modelId="{EF2DB06F-2AB6-416D-990E-F5D677D9252B}" type="presParOf" srcId="{DDD2AB52-5BED-4941-9B0A-EE91FE8CF70E}" destId="{2FBD0AF4-9654-4993-A492-5C4DEB50C42D}" srcOrd="0" destOrd="0" presId="urn:microsoft.com/office/officeart/2005/8/layout/list1"/>
    <dgm:cxn modelId="{AC85773C-757E-4E36-8115-3D1F50538998}" type="presParOf" srcId="{DDD2AB52-5BED-4941-9B0A-EE91FE8CF70E}" destId="{43ED0337-F061-41B6-B0BF-1D5746D1CD8D}" srcOrd="1" destOrd="0" presId="urn:microsoft.com/office/officeart/2005/8/layout/list1"/>
    <dgm:cxn modelId="{B76BE604-85FD-482A-9B31-E0254966A1DE}" type="presParOf" srcId="{4D252490-9326-4B16-9246-D4FD9863A2C5}" destId="{824D6752-A18D-4AAA-B9BC-3B7822AF2D26}" srcOrd="1" destOrd="0" presId="urn:microsoft.com/office/officeart/2005/8/layout/list1"/>
    <dgm:cxn modelId="{9ED17A97-F13F-44FE-A4AD-F291FB05B8C5}" type="presParOf" srcId="{4D252490-9326-4B16-9246-D4FD9863A2C5}" destId="{E179669A-FD44-46CB-9BCF-67976D9363CF}" srcOrd="2" destOrd="0" presId="urn:microsoft.com/office/officeart/2005/8/layout/list1"/>
    <dgm:cxn modelId="{020C80E1-BB42-4661-B936-5528D294C698}" type="presParOf" srcId="{4D252490-9326-4B16-9246-D4FD9863A2C5}" destId="{7437CFB2-6927-4333-B79A-B34188F07FB6}" srcOrd="3" destOrd="0" presId="urn:microsoft.com/office/officeart/2005/8/layout/list1"/>
    <dgm:cxn modelId="{87EABA4B-2C84-4BED-BCAA-801AF41C2A97}" type="presParOf" srcId="{4D252490-9326-4B16-9246-D4FD9863A2C5}" destId="{2A2C7997-5E52-4DA7-8F40-89B47A220B9D}" srcOrd="4" destOrd="0" presId="urn:microsoft.com/office/officeart/2005/8/layout/list1"/>
    <dgm:cxn modelId="{B2F089AF-A3B7-49DD-9188-451ACC1681B1}" type="presParOf" srcId="{2A2C7997-5E52-4DA7-8F40-89B47A220B9D}" destId="{8AE57F95-3AD9-4831-8533-EDA2662C1D3A}" srcOrd="0" destOrd="0" presId="urn:microsoft.com/office/officeart/2005/8/layout/list1"/>
    <dgm:cxn modelId="{98A00407-60D9-47B1-BFAF-AA32483A5F1F}" type="presParOf" srcId="{2A2C7997-5E52-4DA7-8F40-89B47A220B9D}" destId="{EA807CD7-E8DE-44DF-B117-F6E9CB5323EB}" srcOrd="1" destOrd="0" presId="urn:microsoft.com/office/officeart/2005/8/layout/list1"/>
    <dgm:cxn modelId="{2FE1B94E-6E53-4F85-A83A-8527A2A5CBBE}" type="presParOf" srcId="{4D252490-9326-4B16-9246-D4FD9863A2C5}" destId="{5702100C-FD26-4E82-898B-58B2BC9F1DE4}" srcOrd="5" destOrd="0" presId="urn:microsoft.com/office/officeart/2005/8/layout/list1"/>
    <dgm:cxn modelId="{E805A890-F486-43B4-8C5A-78C5BF9E5C56}" type="presParOf" srcId="{4D252490-9326-4B16-9246-D4FD9863A2C5}" destId="{9AD30480-96E1-4F62-AF91-B3DCEFB168B9}" srcOrd="6" destOrd="0" presId="urn:microsoft.com/office/officeart/2005/8/layout/list1"/>
    <dgm:cxn modelId="{6BA4E984-74D8-4BD6-B539-6023858DABA5}" type="presParOf" srcId="{4D252490-9326-4B16-9246-D4FD9863A2C5}" destId="{30626FE6-6054-4C41-96DF-0799F7AD464B}" srcOrd="7" destOrd="0" presId="urn:microsoft.com/office/officeart/2005/8/layout/list1"/>
    <dgm:cxn modelId="{2F3C9373-A0F9-4690-B2FC-3EBE6A72CB2F}" type="presParOf" srcId="{4D252490-9326-4B16-9246-D4FD9863A2C5}" destId="{1ACF6C27-A02A-41D0-A57C-85BEE5146BA8}" srcOrd="8" destOrd="0" presId="urn:microsoft.com/office/officeart/2005/8/layout/list1"/>
    <dgm:cxn modelId="{B7F4598F-90BF-4501-9461-3054BC0FC1F5}" type="presParOf" srcId="{1ACF6C27-A02A-41D0-A57C-85BEE5146BA8}" destId="{700A3284-584E-4CF2-9FAB-C1F3CEACF0FF}" srcOrd="0" destOrd="0" presId="urn:microsoft.com/office/officeart/2005/8/layout/list1"/>
    <dgm:cxn modelId="{3013F976-EC5C-460D-9EDB-027A93537E54}" type="presParOf" srcId="{1ACF6C27-A02A-41D0-A57C-85BEE5146BA8}" destId="{C4F8F712-8D5E-4565-842B-135EF8A3B356}" srcOrd="1" destOrd="0" presId="urn:microsoft.com/office/officeart/2005/8/layout/list1"/>
    <dgm:cxn modelId="{5A4C41BF-FAE3-4A67-A0B7-8AFC2CB425FE}" type="presParOf" srcId="{4D252490-9326-4B16-9246-D4FD9863A2C5}" destId="{22BC7987-83AD-469C-8011-DE283BF94091}" srcOrd="9" destOrd="0" presId="urn:microsoft.com/office/officeart/2005/8/layout/list1"/>
    <dgm:cxn modelId="{BF114688-E35A-4687-B1F0-20D8FEEC0745}"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chemeClr val="tx1"/>
              </a:solidFill>
              <a:latin typeface="+mn-ea"/>
              <a:ea typeface="+mn-ea"/>
            </a:rPr>
            <a:t>技术可行性使用现有的技术能实现这个系统吗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74927"/>
        <a:ext cx="5567611"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6073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chemeClr val="tx1"/>
              </a:solidFill>
              <a:latin typeface="+mn-ea"/>
              <a:ea typeface="+mn-ea"/>
            </a:rPr>
            <a:t>经济可行性这个系统的经济效益能超过它的开发成本吗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1299647"/>
        <a:ext cx="5567611"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smtClean="0">
              <a:solidFill>
                <a:schemeClr val="tx1"/>
              </a:solidFill>
              <a:latin typeface="+mn-ea"/>
              <a:ea typeface="+mn-ea"/>
            </a:rPr>
            <a:t>操作可行性系统的操作方式在这个用户组织内行得通吗</a:t>
          </a:r>
          <a:r>
            <a:rPr lang="en-US" sz="2400" kern="1200" dirty="0" smtClean="0">
              <a:solidFill>
                <a:schemeClr val="tx1"/>
              </a:solidFill>
              <a:latin typeface="+mn-ea"/>
              <a:ea typeface="+mn-ea"/>
            </a:rPr>
            <a:t>?</a:t>
          </a:r>
          <a:endParaRPr lang="zh-CN" altLang="en-US" sz="2400" kern="1200" dirty="0">
            <a:solidFill>
              <a:schemeClr val="tx1"/>
            </a:solidFill>
            <a:latin typeface="+mn-ea"/>
            <a:ea typeface="+mn-ea"/>
          </a:endParaRPr>
        </a:p>
      </dsp:txBody>
      <dsp:txXfrm>
        <a:off x="442152" y="2524368"/>
        <a:ext cx="5567611"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A26A-AAC7-4EBC-B2F5-C62F0014C446}">
      <dsp:nvSpPr>
        <dsp:cNvPr id="0" name=""/>
        <dsp:cNvSpPr/>
      </dsp:nvSpPr>
      <dsp:spPr>
        <a:xfrm>
          <a:off x="726611" y="0"/>
          <a:ext cx="4561987" cy="4561987"/>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3D72F2F-1EF1-4319-9C2F-BE00EEF20707}">
      <dsp:nvSpPr>
        <dsp:cNvPr id="0" name=""/>
        <dsp:cNvSpPr/>
      </dsp:nvSpPr>
      <dsp:spPr>
        <a:xfrm>
          <a:off x="1159999"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t>正方形</a:t>
          </a:r>
          <a:r>
            <a:rPr lang="zh-CN" sz="2200" kern="1200" dirty="0" smtClean="0"/>
            <a:t>表示数据的源点或终点</a:t>
          </a:r>
          <a:endParaRPr lang="zh-CN" altLang="en-US" sz="2200" kern="1200" dirty="0"/>
        </a:p>
      </dsp:txBody>
      <dsp:txXfrm>
        <a:off x="1246851" y="520240"/>
        <a:ext cx="1605470" cy="1605470"/>
      </dsp:txXfrm>
    </dsp:sp>
    <dsp:sp modelId="{F7BA9B28-8F77-4959-93EB-32FD2C62E0C9}">
      <dsp:nvSpPr>
        <dsp:cNvPr id="0" name=""/>
        <dsp:cNvSpPr/>
      </dsp:nvSpPr>
      <dsp:spPr>
        <a:xfrm>
          <a:off x="3076034"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t>圆角矩形</a:t>
          </a:r>
          <a:r>
            <a:rPr lang="zh-CN" sz="2200" kern="1200" dirty="0" smtClean="0"/>
            <a:t>代表变换数据的处理</a:t>
          </a:r>
          <a:endParaRPr lang="zh-CN" altLang="en-US" sz="2200" kern="1200" dirty="0"/>
        </a:p>
      </dsp:txBody>
      <dsp:txXfrm>
        <a:off x="3162886" y="520240"/>
        <a:ext cx="1605470" cy="1605470"/>
      </dsp:txXfrm>
    </dsp:sp>
    <dsp:sp modelId="{F1438C4E-64FC-4F10-B57F-1302EF960DD5}">
      <dsp:nvSpPr>
        <dsp:cNvPr id="0" name=""/>
        <dsp:cNvSpPr/>
      </dsp:nvSpPr>
      <dsp:spPr>
        <a:xfrm>
          <a:off x="1159999"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t>开口矩形</a:t>
          </a:r>
          <a:r>
            <a:rPr lang="zh-CN" sz="2200" kern="1200" dirty="0" smtClean="0"/>
            <a:t>代表数据存储</a:t>
          </a:r>
          <a:endParaRPr lang="zh-CN" altLang="en-US" sz="2200" kern="1200" dirty="0"/>
        </a:p>
      </dsp:txBody>
      <dsp:txXfrm>
        <a:off x="1246851" y="2436275"/>
        <a:ext cx="1605470" cy="1605470"/>
      </dsp:txXfrm>
    </dsp:sp>
    <dsp:sp modelId="{503ADC04-8EAF-4B96-A619-973ADA5A5EE2}">
      <dsp:nvSpPr>
        <dsp:cNvPr id="0" name=""/>
        <dsp:cNvSpPr/>
      </dsp:nvSpPr>
      <dsp:spPr>
        <a:xfrm>
          <a:off x="3076034"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smtClean="0"/>
            <a:t>箭头</a:t>
          </a:r>
          <a:r>
            <a:rPr lang="zh-CN" sz="2200" kern="1200" dirty="0" smtClean="0"/>
            <a:t>表示数据流，即特定数据的流动方向</a:t>
          </a:r>
          <a:endParaRPr lang="zh-CN" altLang="en-US" sz="2200" kern="1200" dirty="0"/>
        </a:p>
      </dsp:txBody>
      <dsp:txXfrm>
        <a:off x="3162886" y="2436275"/>
        <a:ext cx="1605470" cy="1605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488348"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数据字典</a:t>
          </a:r>
          <a:endParaRPr lang="zh-CN" altLang="en-US" sz="2500" kern="1200" dirty="0"/>
        </a:p>
      </dsp:txBody>
      <dsp:txXfrm>
        <a:off x="2652266" y="1636266"/>
        <a:ext cx="791467" cy="791467"/>
      </dsp:txXfrm>
    </dsp:sp>
    <dsp:sp modelId="{626257A0-12A8-417E-9C92-97B4613B154D}">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1294661"/>
        <a:ext cx="16922" cy="16922"/>
      </dsp:txXfrm>
    </dsp:sp>
    <dsp:sp modelId="{1E4709DF-BED7-4C90-ABA5-ADEBB1792307}">
      <dsp:nvSpPr>
        <dsp:cNvPr id="0" name=""/>
        <dsp:cNvSpPr/>
      </dsp:nvSpPr>
      <dsp:spPr>
        <a:xfrm>
          <a:off x="2488348" y="14594"/>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数据流</a:t>
          </a:r>
          <a:endParaRPr lang="zh-CN" altLang="en-US" sz="2000" kern="1200" dirty="0"/>
        </a:p>
      </dsp:txBody>
      <dsp:txXfrm>
        <a:off x="2652266" y="178512"/>
        <a:ext cx="791467" cy="791467"/>
      </dsp:txXfrm>
    </dsp:sp>
    <dsp:sp modelId="{72F9B452-A294-4D3D-A399-45FD3AECFBF0}">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68415" y="2023538"/>
        <a:ext cx="16922" cy="16922"/>
      </dsp:txXfrm>
    </dsp:sp>
    <dsp:sp modelId="{D97D066E-DB07-4C2A-B3C1-ECF4C2804B73}">
      <dsp:nvSpPr>
        <dsp:cNvPr id="0" name=""/>
        <dsp:cNvSpPr/>
      </dsp:nvSpPr>
      <dsp:spPr>
        <a:xfrm>
          <a:off x="3946101"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数据存储</a:t>
          </a:r>
          <a:endParaRPr lang="zh-CN" altLang="en-US" sz="2000" kern="1200" dirty="0"/>
        </a:p>
      </dsp:txBody>
      <dsp:txXfrm>
        <a:off x="4110019" y="1636266"/>
        <a:ext cx="791467" cy="791467"/>
      </dsp:txXfrm>
    </dsp:sp>
    <dsp:sp modelId="{D9F9AE6A-C65B-4167-B428-6A39EE0D869C}">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39538" y="2752415"/>
        <a:ext cx="16922" cy="16922"/>
      </dsp:txXfrm>
    </dsp:sp>
    <dsp:sp modelId="{C408FB5A-E9EF-44D3-B259-9A90E64A0533}">
      <dsp:nvSpPr>
        <dsp:cNvPr id="0" name=""/>
        <dsp:cNvSpPr/>
      </dsp:nvSpPr>
      <dsp:spPr>
        <a:xfrm>
          <a:off x="2488348" y="2930101"/>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处理</a:t>
          </a:r>
          <a:endParaRPr lang="zh-CN" altLang="en-US" sz="2000" kern="1200" dirty="0"/>
        </a:p>
      </dsp:txBody>
      <dsp:txXfrm>
        <a:off x="2652266" y="3094019"/>
        <a:ext cx="791467" cy="791467"/>
      </dsp:txXfrm>
    </dsp:sp>
    <dsp:sp modelId="{A15F4530-1104-45FB-944C-CF8DC1D89BD0}">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310661" y="2023538"/>
        <a:ext cx="16922" cy="16922"/>
      </dsp:txXfrm>
    </dsp:sp>
    <dsp:sp modelId="{D9D176FC-BFE2-4FAA-8FCC-0072D04B2684}">
      <dsp:nvSpPr>
        <dsp:cNvPr id="0" name=""/>
        <dsp:cNvSpPr/>
      </dsp:nvSpPr>
      <dsp:spPr>
        <a:xfrm>
          <a:off x="1030594"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数据流分量</a:t>
          </a:r>
          <a:endParaRPr lang="zh-CN" altLang="en-US" sz="2000" kern="1200" dirty="0"/>
        </a:p>
      </dsp:txBody>
      <dsp:txXfrm>
        <a:off x="1194512" y="1636266"/>
        <a:ext cx="791467" cy="79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36340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8698D2-35E3-4875-A9B8-80D2612EAA45}">
      <dsp:nvSpPr>
        <dsp:cNvPr id="0" name=""/>
        <dsp:cNvSpPr/>
      </dsp:nvSpPr>
      <dsp:spPr>
        <a:xfrm>
          <a:off x="373025" y="3868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对于同样的数据，不同的用户使用了不同的名字。</a:t>
          </a:r>
          <a:endParaRPr lang="zh-CN" altLang="en-US" sz="2000" kern="1200" dirty="0">
            <a:solidFill>
              <a:schemeClr val="tx1"/>
            </a:solidFill>
          </a:endParaRPr>
        </a:p>
      </dsp:txBody>
      <dsp:txXfrm>
        <a:off x="404728" y="70386"/>
        <a:ext cx="5158951" cy="586034"/>
      </dsp:txXfrm>
    </dsp:sp>
    <dsp:sp modelId="{0472BBF3-D430-4ACC-8372-2C7E9DA7A332}">
      <dsp:nvSpPr>
        <dsp:cNvPr id="0" name=""/>
        <dsp:cNvSpPr/>
      </dsp:nvSpPr>
      <dsp:spPr>
        <a:xfrm>
          <a:off x="0" y="136132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413CB-4C02-450B-96B3-5E93E005007E}">
      <dsp:nvSpPr>
        <dsp:cNvPr id="0" name=""/>
        <dsp:cNvSpPr/>
      </dsp:nvSpPr>
      <dsp:spPr>
        <a:xfrm>
          <a:off x="373025" y="1036604"/>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一个分析员在不同时期对同一个数据使用了不同的名字。</a:t>
          </a:r>
          <a:endParaRPr lang="zh-CN" altLang="en-US" sz="2000" kern="1200" dirty="0">
            <a:solidFill>
              <a:schemeClr val="tx1"/>
            </a:solidFill>
          </a:endParaRPr>
        </a:p>
      </dsp:txBody>
      <dsp:txXfrm>
        <a:off x="404728" y="1068307"/>
        <a:ext cx="5158951" cy="586034"/>
      </dsp:txXfrm>
    </dsp:sp>
    <dsp:sp modelId="{66CE7B22-ED92-490C-9237-9733D688B4A8}">
      <dsp:nvSpPr>
        <dsp:cNvPr id="0" name=""/>
        <dsp:cNvSpPr/>
      </dsp:nvSpPr>
      <dsp:spPr>
        <a:xfrm>
          <a:off x="0" y="2359244"/>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D5059D-36E9-45AE-AC72-20B76948726E}">
      <dsp:nvSpPr>
        <dsp:cNvPr id="0" name=""/>
        <dsp:cNvSpPr/>
      </dsp:nvSpPr>
      <dsp:spPr>
        <a:xfrm>
          <a:off x="373025" y="203452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两个分析员分别分析同一个数据流时，使用了不同的名字。</a:t>
          </a:r>
          <a:endParaRPr lang="zh-CN" altLang="en-US" sz="2000" kern="1200" dirty="0">
            <a:solidFill>
              <a:schemeClr val="tx1"/>
            </a:solidFill>
          </a:endParaRPr>
        </a:p>
      </dsp:txBody>
      <dsp:txXfrm>
        <a:off x="404728" y="2066226"/>
        <a:ext cx="5158951"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70974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D8698D2-35E3-4875-A9B8-80D2612EAA45}">
      <dsp:nvSpPr>
        <dsp:cNvPr id="0" name=""/>
        <dsp:cNvSpPr/>
      </dsp:nvSpPr>
      <dsp:spPr>
        <a:xfrm>
          <a:off x="346307" y="44406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89000">
            <a:lnSpc>
              <a:spcPct val="90000"/>
            </a:lnSpc>
            <a:spcBef>
              <a:spcPct val="0"/>
            </a:spcBef>
            <a:spcAft>
              <a:spcPct val="35000"/>
            </a:spcAft>
          </a:pPr>
          <a:r>
            <a:rPr lang="zh-CN" sz="2000" kern="1200" dirty="0" smtClean="0"/>
            <a:t>顺序即以确定次序连接两个或多个分量。</a:t>
          </a:r>
          <a:endParaRPr lang="zh-CN" altLang="en-US" sz="2000" kern="1200" dirty="0"/>
        </a:p>
      </dsp:txBody>
      <dsp:txXfrm>
        <a:off x="372246" y="469999"/>
        <a:ext cx="4796425" cy="479482"/>
      </dsp:txXfrm>
    </dsp:sp>
    <dsp:sp modelId="{2F8335B5-454B-4470-A7D1-23CE5D190C21}">
      <dsp:nvSpPr>
        <dsp:cNvPr id="0" name=""/>
        <dsp:cNvSpPr/>
      </dsp:nvSpPr>
      <dsp:spPr>
        <a:xfrm>
          <a:off x="0" y="152622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047ECED-71C5-4B26-B81A-9B1ED5D7FB67}">
      <dsp:nvSpPr>
        <dsp:cNvPr id="0" name=""/>
        <dsp:cNvSpPr/>
      </dsp:nvSpPr>
      <dsp:spPr>
        <a:xfrm>
          <a:off x="346307" y="126054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00100">
            <a:lnSpc>
              <a:spcPct val="90000"/>
            </a:lnSpc>
            <a:spcBef>
              <a:spcPct val="0"/>
            </a:spcBef>
            <a:spcAft>
              <a:spcPct val="35000"/>
            </a:spcAft>
          </a:pPr>
          <a:r>
            <a:rPr lang="zh-CN" sz="1800" kern="1200" dirty="0" smtClean="0"/>
            <a:t>选择即从两个或多个可能的元素中选取一个。</a:t>
          </a:r>
          <a:endParaRPr lang="zh-CN" sz="1800" kern="1200" dirty="0"/>
        </a:p>
      </dsp:txBody>
      <dsp:txXfrm>
        <a:off x="372246" y="1286479"/>
        <a:ext cx="4796425" cy="479482"/>
      </dsp:txXfrm>
    </dsp:sp>
    <dsp:sp modelId="{80FF3420-B2CF-4412-8CE5-D7AF4E03233F}">
      <dsp:nvSpPr>
        <dsp:cNvPr id="0" name=""/>
        <dsp:cNvSpPr/>
      </dsp:nvSpPr>
      <dsp:spPr>
        <a:xfrm>
          <a:off x="0" y="234270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CBC255D-F730-41E1-B4BA-CC00CE5C05B9}">
      <dsp:nvSpPr>
        <dsp:cNvPr id="0" name=""/>
        <dsp:cNvSpPr/>
      </dsp:nvSpPr>
      <dsp:spPr>
        <a:xfrm>
          <a:off x="346307" y="207702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00100">
            <a:lnSpc>
              <a:spcPct val="90000"/>
            </a:lnSpc>
            <a:spcBef>
              <a:spcPct val="0"/>
            </a:spcBef>
            <a:spcAft>
              <a:spcPct val="35000"/>
            </a:spcAft>
          </a:pPr>
          <a:r>
            <a:rPr lang="zh-CN" sz="1800" kern="1200" dirty="0" smtClean="0"/>
            <a:t>重复即把指定的分量重复零次或多次。</a:t>
          </a:r>
          <a:endParaRPr lang="zh-CN" sz="1800" kern="1200" dirty="0"/>
        </a:p>
      </dsp:txBody>
      <dsp:txXfrm>
        <a:off x="372246" y="2102959"/>
        <a:ext cx="4796425"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9669A-FD44-46CB-9BCF-67976D9363CF}">
      <dsp:nvSpPr>
        <dsp:cNvPr id="0" name=""/>
        <dsp:cNvSpPr/>
      </dsp:nvSpPr>
      <dsp:spPr>
        <a:xfrm>
          <a:off x="0" y="39271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43ED0337-F061-41B6-B0BF-1D5746D1CD8D}">
      <dsp:nvSpPr>
        <dsp:cNvPr id="0" name=""/>
        <dsp:cNvSpPr/>
      </dsp:nvSpPr>
      <dsp:spPr>
        <a:xfrm>
          <a:off x="375624" y="5323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数据字典最重要的用途是作为分析阶段的工具</a:t>
          </a:r>
          <a:endParaRPr lang="zh-CN" altLang="en-US" sz="2000" kern="1200" dirty="0">
            <a:solidFill>
              <a:schemeClr val="tx1"/>
            </a:solidFill>
          </a:endParaRPr>
        </a:p>
      </dsp:txBody>
      <dsp:txXfrm>
        <a:off x="408768" y="86383"/>
        <a:ext cx="5192459" cy="612672"/>
      </dsp:txXfrm>
    </dsp:sp>
    <dsp:sp modelId="{9AD30480-96E1-4F62-AF91-B3DCEFB168B9}">
      <dsp:nvSpPr>
        <dsp:cNvPr id="0" name=""/>
        <dsp:cNvSpPr/>
      </dsp:nvSpPr>
      <dsp:spPr>
        <a:xfrm>
          <a:off x="0" y="143599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A807CD7-E8DE-44DF-B117-F6E9CB5323EB}">
      <dsp:nvSpPr>
        <dsp:cNvPr id="0" name=""/>
        <dsp:cNvSpPr/>
      </dsp:nvSpPr>
      <dsp:spPr>
        <a:xfrm>
          <a:off x="375624" y="109651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数据字典中包含的每个数据元素的控制信息是很有价值的</a:t>
          </a:r>
          <a:endParaRPr lang="zh-CN" altLang="en-US" sz="2000" kern="1200" dirty="0">
            <a:solidFill>
              <a:schemeClr val="tx1"/>
            </a:solidFill>
          </a:endParaRPr>
        </a:p>
      </dsp:txBody>
      <dsp:txXfrm>
        <a:off x="408768" y="1129663"/>
        <a:ext cx="5192459" cy="612672"/>
      </dsp:txXfrm>
    </dsp:sp>
    <dsp:sp modelId="{C5C26576-8649-425A-AAB8-118CA5B0A90D}">
      <dsp:nvSpPr>
        <dsp:cNvPr id="0" name=""/>
        <dsp:cNvSpPr/>
      </dsp:nvSpPr>
      <dsp:spPr>
        <a:xfrm>
          <a:off x="0" y="247927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C4F8F712-8D5E-4565-842B-135EF8A3B356}">
      <dsp:nvSpPr>
        <dsp:cNvPr id="0" name=""/>
        <dsp:cNvSpPr/>
      </dsp:nvSpPr>
      <dsp:spPr>
        <a:xfrm>
          <a:off x="375624" y="2139800"/>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rPr>
            <a:t>数据字典是开发数据库的第一步，而且是很有价值的一步。</a:t>
          </a:r>
          <a:endParaRPr lang="zh-CN" altLang="en-US" sz="2000" kern="1200" dirty="0">
            <a:solidFill>
              <a:schemeClr val="tx1"/>
            </a:solidFill>
          </a:endParaRPr>
        </a:p>
      </dsp:txBody>
      <dsp:txXfrm>
        <a:off x="408768" y="2172944"/>
        <a:ext cx="5192459"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buFont typeface="Arial" panose="020B0604020202020204" pitchFamily="34" charset="0"/>
              <a:buNone/>
              <a:defRPr kumimoji="1"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1" name="Rectangle 3"/>
          <p:cNvSpPr>
            <a:spLocks noGrp="1" noChangeArrowheads="1"/>
          </p:cNvSpPr>
          <p:nvPr>
            <p:ph type="dt" idx="1"/>
          </p:nvPr>
        </p:nvSpPr>
        <p:spPr bwMode="auto">
          <a:xfrm>
            <a:off x="3883025" y="0"/>
            <a:ext cx="2971800" cy="45720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8" name="Rectangle 4"/>
          <p:cNvSpPr>
            <a:spLocks noGrp="1" noRot="1" noChangeAspect="1"/>
          </p:cNvSpPr>
          <p:nvPr>
            <p:ph type="sldImg" idx="2"/>
          </p:nvPr>
        </p:nvSpPr>
        <p:spPr>
          <a:xfrm>
            <a:off x="1143000" y="682625"/>
            <a:ext cx="4568825" cy="3432175"/>
          </a:xfrm>
          <a:prstGeom prst="rect">
            <a:avLst/>
          </a:prstGeom>
          <a:noFill/>
          <a:ln w="9525">
            <a:noFill/>
          </a:ln>
        </p:spPr>
      </p:sp>
      <p:sp>
        <p:nvSpPr>
          <p:cNvPr id="2053" name="Rectangle 5"/>
          <p:cNvSpPr>
            <a:spLocks noGrp="1" noChangeArrowheads="1"/>
          </p:cNvSpPr>
          <p:nvPr>
            <p:ph type="body" sz="quarter" idx="3"/>
          </p:nvPr>
        </p:nvSpPr>
        <p:spPr bwMode="auto">
          <a:xfrm>
            <a:off x="685800" y="4341813"/>
            <a:ext cx="5486400" cy="4116388"/>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rPr>
              <a:t>单击此处编辑母版文本样式</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3625"/>
            <a:ext cx="2971800" cy="457200"/>
          </a:xfrm>
          <a:prstGeom prst="rect">
            <a:avLst/>
          </a:prstGeom>
          <a:noFill/>
          <a:ln>
            <a:noFill/>
          </a:ln>
          <a:effec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5" name="Rectangle 7"/>
          <p:cNvSpPr>
            <a:spLocks noGrp="1" noChangeArrowheads="1"/>
          </p:cNvSpPr>
          <p:nvPr>
            <p:ph type="sldNum" sz="quarter" idx="5"/>
          </p:nvPr>
        </p:nvSpPr>
        <p:spPr bwMode="auto">
          <a:xfrm>
            <a:off x="3883025" y="8683625"/>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8274" name="幻灯片图像占位符 1"/>
          <p:cNvSpPr>
            <a:spLocks noGrp="1" noRot="1" noChangeAspect="1" noTextEdit="1"/>
          </p:cNvSpPr>
          <p:nvPr>
            <p:ph type="sldImg"/>
          </p:nvPr>
        </p:nvSpPr>
        <p:spPr>
          <a:ln>
            <a:solidFill>
              <a:srgbClr val="000000">
                <a:alpha val="100000"/>
              </a:srgbClr>
            </a:solidFill>
            <a:miter lim="800000"/>
          </a:ln>
        </p:spPr>
      </p:sp>
      <p:sp>
        <p:nvSpPr>
          <p:cNvPr id="107827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782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7490" name="幻灯片图像占位符 1"/>
          <p:cNvSpPr>
            <a:spLocks noGrp="1" noRot="1" noChangeAspect="1" noTextEdit="1"/>
          </p:cNvSpPr>
          <p:nvPr>
            <p:ph type="sldImg"/>
          </p:nvPr>
        </p:nvSpPr>
        <p:spPr>
          <a:ln>
            <a:solidFill>
              <a:srgbClr val="000000">
                <a:alpha val="100000"/>
              </a:srgbClr>
            </a:solidFill>
            <a:miter lim="800000"/>
          </a:ln>
        </p:spPr>
      </p:sp>
      <p:sp>
        <p:nvSpPr>
          <p:cNvPr id="1087491"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7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8514" name="幻灯片图像占位符 1"/>
          <p:cNvSpPr>
            <a:spLocks noGrp="1" noRot="1" noChangeAspect="1" noTextEdit="1"/>
          </p:cNvSpPr>
          <p:nvPr>
            <p:ph type="sldImg"/>
          </p:nvPr>
        </p:nvSpPr>
        <p:spPr>
          <a:ln>
            <a:solidFill>
              <a:srgbClr val="000000">
                <a:alpha val="100000"/>
              </a:srgbClr>
            </a:solidFill>
            <a:miter lim="800000"/>
          </a:ln>
        </p:spPr>
      </p:sp>
      <p:sp>
        <p:nvSpPr>
          <p:cNvPr id="1088515"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8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9538" name="幻灯片图像占位符 1"/>
          <p:cNvSpPr>
            <a:spLocks noGrp="1" noRot="1" noChangeAspect="1" noTextEdit="1"/>
          </p:cNvSpPr>
          <p:nvPr>
            <p:ph type="sldImg"/>
          </p:nvPr>
        </p:nvSpPr>
        <p:spPr>
          <a:ln>
            <a:solidFill>
              <a:srgbClr val="000000">
                <a:alpha val="100000"/>
              </a:srgbClr>
            </a:solidFill>
            <a:miter lim="800000"/>
          </a:ln>
        </p:spPr>
      </p:sp>
      <p:sp>
        <p:nvSpPr>
          <p:cNvPr id="1089539"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9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0562" name="幻灯片图像占位符 1"/>
          <p:cNvSpPr>
            <a:spLocks noGrp="1" noRot="1" noChangeAspect="1" noTextEdit="1"/>
          </p:cNvSpPr>
          <p:nvPr>
            <p:ph type="sldImg"/>
          </p:nvPr>
        </p:nvSpPr>
        <p:spPr>
          <a:ln>
            <a:solidFill>
              <a:srgbClr val="000000">
                <a:alpha val="100000"/>
              </a:srgbClr>
            </a:solidFill>
            <a:miter lim="800000"/>
          </a:ln>
        </p:spPr>
      </p:sp>
      <p:sp>
        <p:nvSpPr>
          <p:cNvPr id="1090563"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90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1586" name="幻灯片图像占位符 1"/>
          <p:cNvSpPr>
            <a:spLocks noGrp="1" noRot="1" noChangeAspect="1" noTextEdit="1"/>
          </p:cNvSpPr>
          <p:nvPr>
            <p:ph type="sldImg"/>
          </p:nvPr>
        </p:nvSpPr>
        <p:spPr>
          <a:ln>
            <a:solidFill>
              <a:srgbClr val="000000">
                <a:alpha val="100000"/>
              </a:srgbClr>
            </a:solidFill>
            <a:miter lim="800000"/>
          </a:ln>
        </p:spPr>
      </p:sp>
      <p:sp>
        <p:nvSpPr>
          <p:cNvPr id="109158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1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2610" name="幻灯片图像占位符 1"/>
          <p:cNvSpPr>
            <a:spLocks noGrp="1" noRot="1" noChangeAspect="1" noTextEdit="1"/>
          </p:cNvSpPr>
          <p:nvPr>
            <p:ph type="sldImg"/>
          </p:nvPr>
        </p:nvSpPr>
        <p:spPr>
          <a:ln>
            <a:solidFill>
              <a:srgbClr val="000000">
                <a:alpha val="100000"/>
              </a:srgbClr>
            </a:solidFill>
            <a:miter lim="800000"/>
          </a:ln>
        </p:spPr>
      </p:sp>
      <p:sp>
        <p:nvSpPr>
          <p:cNvPr id="109261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2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3634" name="幻灯片图像占位符 1"/>
          <p:cNvSpPr>
            <a:spLocks noGrp="1" noRot="1" noChangeAspect="1" noTextEdit="1"/>
          </p:cNvSpPr>
          <p:nvPr>
            <p:ph type="sldImg"/>
          </p:nvPr>
        </p:nvSpPr>
        <p:spPr>
          <a:ln>
            <a:solidFill>
              <a:srgbClr val="000000">
                <a:alpha val="100000"/>
              </a:srgbClr>
            </a:solidFill>
            <a:miter lim="800000"/>
          </a:ln>
        </p:spPr>
      </p:sp>
      <p:sp>
        <p:nvSpPr>
          <p:cNvPr id="109363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3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4658" name="幻灯片图像占位符 1"/>
          <p:cNvSpPr>
            <a:spLocks noGrp="1" noRot="1" noChangeAspect="1" noTextEdit="1"/>
          </p:cNvSpPr>
          <p:nvPr>
            <p:ph type="sldImg"/>
          </p:nvPr>
        </p:nvSpPr>
        <p:spPr>
          <a:ln>
            <a:solidFill>
              <a:srgbClr val="000000">
                <a:alpha val="100000"/>
              </a:srgbClr>
            </a:solidFill>
            <a:miter lim="800000"/>
          </a:ln>
        </p:spPr>
      </p:sp>
      <p:sp>
        <p:nvSpPr>
          <p:cNvPr id="109465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4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82" name="幻灯片图像占位符 1"/>
          <p:cNvSpPr>
            <a:spLocks noGrp="1" noRot="1" noChangeAspect="1" noTextEdit="1"/>
          </p:cNvSpPr>
          <p:nvPr>
            <p:ph type="sldImg"/>
          </p:nvPr>
        </p:nvSpPr>
        <p:spPr>
          <a:ln>
            <a:solidFill>
              <a:srgbClr val="000000">
                <a:alpha val="100000"/>
              </a:srgbClr>
            </a:solidFill>
            <a:miter lim="800000"/>
          </a:ln>
        </p:spPr>
      </p:sp>
      <p:sp>
        <p:nvSpPr>
          <p:cNvPr id="109568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5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6706" name="幻灯片图像占位符 1"/>
          <p:cNvSpPr>
            <a:spLocks noGrp="1" noRot="1" noChangeAspect="1" noTextEdit="1"/>
          </p:cNvSpPr>
          <p:nvPr>
            <p:ph type="sldImg"/>
          </p:nvPr>
        </p:nvSpPr>
        <p:spPr>
          <a:ln>
            <a:solidFill>
              <a:srgbClr val="000000">
                <a:alpha val="100000"/>
              </a:srgbClr>
            </a:solidFill>
            <a:miter lim="800000"/>
          </a:ln>
        </p:spPr>
      </p:sp>
      <p:sp>
        <p:nvSpPr>
          <p:cNvPr id="109670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6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9298" name="幻灯片图像占位符 1"/>
          <p:cNvSpPr>
            <a:spLocks noGrp="1" noRot="1" noChangeAspect="1" noTextEdit="1"/>
          </p:cNvSpPr>
          <p:nvPr>
            <p:ph type="sldImg"/>
          </p:nvPr>
        </p:nvSpPr>
        <p:spPr>
          <a:ln>
            <a:solidFill>
              <a:srgbClr val="000000">
                <a:alpha val="100000"/>
              </a:srgbClr>
            </a:solidFill>
            <a:miter lim="800000"/>
          </a:ln>
        </p:spPr>
      </p:sp>
      <p:sp>
        <p:nvSpPr>
          <p:cNvPr id="107929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79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7730" name="幻灯片图像占位符 1"/>
          <p:cNvSpPr>
            <a:spLocks noGrp="1" noRot="1" noChangeAspect="1" noTextEdit="1"/>
          </p:cNvSpPr>
          <p:nvPr>
            <p:ph type="sldImg"/>
          </p:nvPr>
        </p:nvSpPr>
        <p:spPr>
          <a:ln>
            <a:solidFill>
              <a:srgbClr val="000000">
                <a:alpha val="100000"/>
              </a:srgbClr>
            </a:solidFill>
            <a:miter lim="800000"/>
          </a:ln>
        </p:spPr>
      </p:sp>
      <p:sp>
        <p:nvSpPr>
          <p:cNvPr id="109773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7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8754" name="幻灯片图像占位符 1"/>
          <p:cNvSpPr>
            <a:spLocks noGrp="1" noRot="1" noChangeAspect="1" noTextEdit="1"/>
          </p:cNvSpPr>
          <p:nvPr>
            <p:ph type="sldImg"/>
          </p:nvPr>
        </p:nvSpPr>
        <p:spPr>
          <a:ln>
            <a:solidFill>
              <a:srgbClr val="000000">
                <a:alpha val="100000"/>
              </a:srgbClr>
            </a:solidFill>
            <a:miter lim="800000"/>
          </a:ln>
        </p:spPr>
      </p:sp>
      <p:sp>
        <p:nvSpPr>
          <p:cNvPr id="1098755"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注意图</a:t>
            </a:r>
            <a:r>
              <a:rPr lang="en-US" altLang="zh-CN" dirty="0">
                <a:ea typeface="宋体" panose="02010600030101010101" pitchFamily="2" charset="-122"/>
              </a:rPr>
              <a:t>2.3</a:t>
            </a:r>
            <a:r>
              <a:rPr lang="zh-CN" altLang="zh-CN" dirty="0">
                <a:ea typeface="宋体" panose="02010600030101010101" pitchFamily="2" charset="-122"/>
              </a:rPr>
              <a:t>如何描绘这个物理系统。图中每个符号用黑盒子形式定义了组成系统的一个部件，然而并没有指明每个部件的具体工作过程；图中的箭头确定了信息通过系统的逻辑路径</a:t>
            </a:r>
            <a:r>
              <a:rPr lang="en-US" altLang="zh-CN" dirty="0">
                <a:ea typeface="宋体" panose="02010600030101010101" pitchFamily="2" charset="-122"/>
              </a:rPr>
              <a:t>(</a:t>
            </a:r>
            <a:r>
              <a:rPr lang="zh-CN" altLang="zh-CN" dirty="0">
                <a:ea typeface="宋体" panose="02010600030101010101" pitchFamily="2" charset="-122"/>
              </a:rPr>
              <a:t>信息流动路径</a:t>
            </a:r>
            <a:r>
              <a:rPr lang="en-US" altLang="zh-CN" dirty="0">
                <a:ea typeface="宋体" panose="02010600030101010101" pitchFamily="2" charset="-122"/>
              </a:rPr>
              <a:t>)</a:t>
            </a:r>
            <a:r>
              <a:rPr lang="zh-CN" altLang="zh-CN" dirty="0">
                <a:ea typeface="宋体" panose="02010600030101010101" pitchFamily="2" charset="-122"/>
              </a:rPr>
              <a:t>。</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系统流程图的习惯画法是使信息在图中从顶向下或从左向右流动。</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098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9778" name="幻灯片图像占位符 1"/>
          <p:cNvSpPr>
            <a:spLocks noGrp="1" noRot="1" noChangeAspect="1" noTextEdit="1"/>
          </p:cNvSpPr>
          <p:nvPr>
            <p:ph type="sldImg"/>
          </p:nvPr>
        </p:nvSpPr>
        <p:spPr>
          <a:ln>
            <a:solidFill>
              <a:srgbClr val="000000">
                <a:alpha val="100000"/>
              </a:srgbClr>
            </a:solidFill>
            <a:miter lim="800000"/>
          </a:ln>
        </p:spPr>
      </p:sp>
      <p:sp>
        <p:nvSpPr>
          <p:cNvPr id="109977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99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0802" name="幻灯片图像占位符 1"/>
          <p:cNvSpPr>
            <a:spLocks noGrp="1" noRot="1" noChangeAspect="1" noTextEdit="1"/>
          </p:cNvSpPr>
          <p:nvPr>
            <p:ph type="sldImg"/>
          </p:nvPr>
        </p:nvSpPr>
        <p:spPr>
          <a:ln>
            <a:solidFill>
              <a:srgbClr val="000000">
                <a:alpha val="100000"/>
              </a:srgbClr>
            </a:solidFill>
            <a:miter lim="800000"/>
          </a:ln>
        </p:spPr>
      </p:sp>
      <p:sp>
        <p:nvSpPr>
          <p:cNvPr id="110080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0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1826" name="幻灯片图像占位符 1"/>
          <p:cNvSpPr>
            <a:spLocks noGrp="1" noRot="1" noChangeAspect="1" noTextEdit="1"/>
          </p:cNvSpPr>
          <p:nvPr>
            <p:ph type="sldImg"/>
          </p:nvPr>
        </p:nvSpPr>
        <p:spPr>
          <a:ln>
            <a:solidFill>
              <a:srgbClr val="000000">
                <a:alpha val="100000"/>
              </a:srgbClr>
            </a:solidFill>
            <a:miter lim="800000"/>
          </a:ln>
        </p:spPr>
      </p:sp>
      <p:sp>
        <p:nvSpPr>
          <p:cNvPr id="1101827"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dirty="0">
              <a:ea typeface="宋体" panose="02010600030101010101" pitchFamily="2" charset="-122"/>
            </a:endParaRPr>
          </a:p>
        </p:txBody>
      </p:sp>
      <p:sp>
        <p:nvSpPr>
          <p:cNvPr id="1101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2850" name="幻灯片图像占位符 1"/>
          <p:cNvSpPr>
            <a:spLocks noGrp="1" noRot="1" noChangeAspect="1" noTextEdit="1"/>
          </p:cNvSpPr>
          <p:nvPr>
            <p:ph type="sldImg"/>
          </p:nvPr>
        </p:nvSpPr>
        <p:spPr>
          <a:ln>
            <a:solidFill>
              <a:srgbClr val="000000">
                <a:alpha val="100000"/>
              </a:srgbClr>
            </a:solidFill>
            <a:miter lim="800000"/>
          </a:ln>
        </p:spPr>
      </p:sp>
      <p:sp>
        <p:nvSpPr>
          <p:cNvPr id="110285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zh-CN" dirty="0">
              <a:ea typeface="宋体" panose="02010600030101010101" pitchFamily="2" charset="-122"/>
            </a:endParaRPr>
          </a:p>
        </p:txBody>
      </p:sp>
      <p:sp>
        <p:nvSpPr>
          <p:cNvPr id="1102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3874" name="幻灯片图像占位符 1"/>
          <p:cNvSpPr>
            <a:spLocks noGrp="1" noRot="1" noChangeAspect="1" noTextEdit="1"/>
          </p:cNvSpPr>
          <p:nvPr>
            <p:ph type="sldImg"/>
          </p:nvPr>
        </p:nvSpPr>
        <p:spPr>
          <a:ln>
            <a:solidFill>
              <a:srgbClr val="000000">
                <a:alpha val="100000"/>
              </a:srgbClr>
            </a:solidFill>
            <a:miter lim="800000"/>
          </a:ln>
        </p:spPr>
      </p:sp>
      <p:sp>
        <p:nvSpPr>
          <p:cNvPr id="1103875"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如图</a:t>
            </a:r>
            <a:r>
              <a:rPr lang="en-US" altLang="zh-CN" dirty="0">
                <a:ea typeface="宋体" panose="02010600030101010101" pitchFamily="2" charset="-122"/>
              </a:rPr>
              <a:t>2.4(a)</a:t>
            </a:r>
            <a:r>
              <a:rPr lang="zh-CN" altLang="zh-CN" dirty="0">
                <a:ea typeface="宋体" panose="02010600030101010101" pitchFamily="2" charset="-122"/>
              </a:rPr>
              <a:t>所示，数据流图有</a:t>
            </a:r>
            <a:r>
              <a:rPr lang="en-US" altLang="zh-CN" dirty="0">
                <a:ea typeface="宋体" panose="02010600030101010101" pitchFamily="2" charset="-122"/>
              </a:rPr>
              <a:t>4</a:t>
            </a:r>
            <a:r>
              <a:rPr lang="zh-CN" altLang="zh-CN" dirty="0">
                <a:ea typeface="宋体" panose="02010600030101010101" pitchFamily="2" charset="-122"/>
              </a:rPr>
              <a:t>种基本符号：正方形</a:t>
            </a:r>
            <a:r>
              <a:rPr lang="en-US" altLang="zh-CN" dirty="0">
                <a:ea typeface="宋体" panose="02010600030101010101" pitchFamily="2" charset="-122"/>
              </a:rPr>
              <a:t>(</a:t>
            </a:r>
            <a:r>
              <a:rPr lang="zh-CN" altLang="zh-CN" dirty="0">
                <a:ea typeface="宋体" panose="02010600030101010101" pitchFamily="2" charset="-122"/>
              </a:rPr>
              <a:t>或立方体</a:t>
            </a:r>
            <a:r>
              <a:rPr lang="en-US" altLang="zh-CN" dirty="0">
                <a:ea typeface="宋体" panose="02010600030101010101" pitchFamily="2" charset="-122"/>
              </a:rPr>
              <a:t>)</a:t>
            </a:r>
            <a:r>
              <a:rPr lang="zh-CN" altLang="zh-CN" dirty="0">
                <a:ea typeface="宋体" panose="02010600030101010101" pitchFamily="2" charset="-122"/>
              </a:rPr>
              <a:t>表示数据的源点或终点；圆角矩形</a:t>
            </a:r>
            <a:r>
              <a:rPr lang="en-US" altLang="zh-CN" dirty="0">
                <a:ea typeface="宋体" panose="02010600030101010101" pitchFamily="2" charset="-122"/>
              </a:rPr>
              <a:t>(</a:t>
            </a:r>
            <a:r>
              <a:rPr lang="zh-CN" altLang="zh-CN" dirty="0">
                <a:ea typeface="宋体" panose="02010600030101010101" pitchFamily="2" charset="-122"/>
              </a:rPr>
              <a:t>或圆形</a:t>
            </a:r>
            <a:r>
              <a:rPr lang="en-US" altLang="zh-CN" dirty="0">
                <a:ea typeface="宋体" panose="02010600030101010101" pitchFamily="2" charset="-122"/>
              </a:rPr>
              <a:t>)</a:t>
            </a:r>
            <a:r>
              <a:rPr lang="zh-CN" altLang="zh-CN" dirty="0">
                <a:ea typeface="宋体" panose="02010600030101010101" pitchFamily="2" charset="-122"/>
              </a:rPr>
              <a:t>代表变换数据的处理；开口矩形</a:t>
            </a:r>
            <a:r>
              <a:rPr lang="en-US" altLang="zh-CN" dirty="0">
                <a:ea typeface="宋体" panose="02010600030101010101" pitchFamily="2" charset="-122"/>
              </a:rPr>
              <a:t>(</a:t>
            </a:r>
            <a:r>
              <a:rPr lang="zh-CN" altLang="zh-CN" dirty="0">
                <a:ea typeface="宋体" panose="02010600030101010101" pitchFamily="2" charset="-122"/>
              </a:rPr>
              <a:t>或两条平行横线</a:t>
            </a:r>
            <a:r>
              <a:rPr lang="en-US" altLang="zh-CN" dirty="0">
                <a:ea typeface="宋体" panose="02010600030101010101" pitchFamily="2" charset="-122"/>
              </a:rPr>
              <a:t>)</a:t>
            </a:r>
            <a:r>
              <a:rPr lang="zh-CN" altLang="zh-CN" dirty="0">
                <a:ea typeface="宋体" panose="02010600030101010101" pitchFamily="2" charset="-122"/>
              </a:rPr>
              <a:t>代表数据存储；箭头表示数据流，即特定数据的流动方向。注意，数据流与程序流程图</a:t>
            </a:r>
            <a:r>
              <a:rPr lang="en-US" altLang="zh-CN" dirty="0">
                <a:ea typeface="宋体" panose="02010600030101010101" pitchFamily="2" charset="-122"/>
              </a:rPr>
              <a:t>(</a:t>
            </a:r>
            <a:r>
              <a:rPr lang="zh-CN" altLang="zh-CN" dirty="0">
                <a:ea typeface="宋体" panose="02010600030101010101" pitchFamily="2" charset="-122"/>
              </a:rPr>
              <a:t>参看本书第</a:t>
            </a:r>
            <a:r>
              <a:rPr lang="en-US" altLang="zh-CN" dirty="0">
                <a:ea typeface="宋体" panose="02010600030101010101" pitchFamily="2" charset="-122"/>
              </a:rPr>
              <a:t>5</a:t>
            </a:r>
            <a:r>
              <a:rPr lang="zh-CN" altLang="zh-CN" dirty="0">
                <a:ea typeface="宋体" panose="02010600030101010101" pitchFamily="2" charset="-122"/>
              </a:rPr>
              <a:t>章</a:t>
            </a:r>
            <a:r>
              <a:rPr lang="en-US" altLang="zh-CN" dirty="0">
                <a:ea typeface="宋体" panose="02010600030101010101" pitchFamily="2" charset="-122"/>
              </a:rPr>
              <a:t>)</a:t>
            </a:r>
            <a:r>
              <a:rPr lang="zh-CN" altLang="zh-CN" dirty="0">
                <a:ea typeface="宋体" panose="02010600030101010101" pitchFamily="2" charset="-122"/>
              </a:rPr>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03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4898" name="幻灯片图像占位符 1"/>
          <p:cNvSpPr>
            <a:spLocks noGrp="1" noRot="1" noChangeAspect="1" noTextEdit="1"/>
          </p:cNvSpPr>
          <p:nvPr>
            <p:ph type="sldImg"/>
          </p:nvPr>
        </p:nvSpPr>
        <p:spPr>
          <a:ln>
            <a:solidFill>
              <a:srgbClr val="000000">
                <a:alpha val="100000"/>
              </a:srgbClr>
            </a:solidFill>
            <a:miter lim="800000"/>
          </a:ln>
        </p:spPr>
      </p:sp>
      <p:sp>
        <p:nvSpPr>
          <p:cNvPr id="110489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4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22" name="幻灯片图像占位符 1"/>
          <p:cNvSpPr>
            <a:spLocks noGrp="1" noRot="1" noChangeAspect="1" noTextEdit="1"/>
          </p:cNvSpPr>
          <p:nvPr>
            <p:ph type="sldImg"/>
          </p:nvPr>
        </p:nvSpPr>
        <p:spPr>
          <a:ln>
            <a:solidFill>
              <a:srgbClr val="000000">
                <a:alpha val="100000"/>
              </a:srgbClr>
            </a:solidFill>
            <a:miter lim="800000"/>
          </a:ln>
        </p:spPr>
      </p:sp>
      <p:sp>
        <p:nvSpPr>
          <p:cNvPr id="110592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5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6946" name="幻灯片图像占位符 1"/>
          <p:cNvSpPr>
            <a:spLocks noGrp="1" noRot="1" noChangeAspect="1" noTextEdit="1"/>
          </p:cNvSpPr>
          <p:nvPr>
            <p:ph type="sldImg"/>
          </p:nvPr>
        </p:nvSpPr>
        <p:spPr>
          <a:ln>
            <a:solidFill>
              <a:srgbClr val="000000">
                <a:alpha val="100000"/>
              </a:srgbClr>
            </a:solidFill>
            <a:miter lim="800000"/>
          </a:ln>
        </p:spPr>
      </p:sp>
      <p:sp>
        <p:nvSpPr>
          <p:cNvPr id="11069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6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0322" name="幻灯片图像占位符 1"/>
          <p:cNvSpPr>
            <a:spLocks noGrp="1" noRot="1" noChangeAspect="1" noTextEdit="1"/>
          </p:cNvSpPr>
          <p:nvPr>
            <p:ph type="sldImg"/>
          </p:nvPr>
        </p:nvSpPr>
        <p:spPr>
          <a:ln>
            <a:solidFill>
              <a:srgbClr val="000000">
                <a:alpha val="100000"/>
              </a:srgbClr>
            </a:solidFill>
            <a:miter lim="800000"/>
          </a:ln>
        </p:spPr>
      </p:sp>
      <p:sp>
        <p:nvSpPr>
          <p:cNvPr id="108032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80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7970" name="幻灯片图像占位符 1"/>
          <p:cNvSpPr>
            <a:spLocks noGrp="1" noRot="1" noChangeAspect="1" noTextEdit="1"/>
          </p:cNvSpPr>
          <p:nvPr>
            <p:ph type="sldImg"/>
          </p:nvPr>
        </p:nvSpPr>
        <p:spPr>
          <a:ln>
            <a:solidFill>
              <a:srgbClr val="000000">
                <a:alpha val="100000"/>
              </a:srgbClr>
            </a:solidFill>
            <a:miter lim="800000"/>
          </a:ln>
        </p:spPr>
      </p:sp>
      <p:sp>
        <p:nvSpPr>
          <p:cNvPr id="110797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7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8994" name="幻灯片图像占位符 1"/>
          <p:cNvSpPr>
            <a:spLocks noGrp="1" noRot="1" noChangeAspect="1" noTextEdit="1"/>
          </p:cNvSpPr>
          <p:nvPr>
            <p:ph type="sldImg"/>
          </p:nvPr>
        </p:nvSpPr>
        <p:spPr>
          <a:ln>
            <a:solidFill>
              <a:srgbClr val="000000">
                <a:alpha val="100000"/>
              </a:srgbClr>
            </a:solidFill>
            <a:miter lim="800000"/>
          </a:ln>
        </p:spPr>
      </p:sp>
      <p:sp>
        <p:nvSpPr>
          <p:cNvPr id="110899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08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0018" name="幻灯片图像占位符 1"/>
          <p:cNvSpPr>
            <a:spLocks noGrp="1" noRot="1" noChangeAspect="1" noTextEdit="1"/>
          </p:cNvSpPr>
          <p:nvPr>
            <p:ph type="sldImg"/>
          </p:nvPr>
        </p:nvSpPr>
        <p:spPr>
          <a:ln>
            <a:solidFill>
              <a:srgbClr val="000000">
                <a:alpha val="100000"/>
              </a:srgbClr>
            </a:solidFill>
            <a:miter lim="800000"/>
          </a:ln>
        </p:spPr>
      </p:sp>
      <p:sp>
        <p:nvSpPr>
          <p:cNvPr id="111001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0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1042" name="幻灯片图像占位符 1"/>
          <p:cNvSpPr>
            <a:spLocks noGrp="1" noRot="1" noChangeAspect="1" noTextEdit="1"/>
          </p:cNvSpPr>
          <p:nvPr>
            <p:ph type="sldImg"/>
          </p:nvPr>
        </p:nvSpPr>
        <p:spPr>
          <a:ln>
            <a:solidFill>
              <a:srgbClr val="000000">
                <a:alpha val="100000"/>
              </a:srgbClr>
            </a:solidFill>
            <a:miter lim="800000"/>
          </a:ln>
        </p:spPr>
      </p:sp>
      <p:sp>
        <p:nvSpPr>
          <p:cNvPr id="111104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1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2066" name="幻灯片图像占位符 1"/>
          <p:cNvSpPr>
            <a:spLocks noGrp="1" noRot="1" noChangeAspect="1" noTextEdit="1"/>
          </p:cNvSpPr>
          <p:nvPr>
            <p:ph type="sldImg"/>
          </p:nvPr>
        </p:nvSpPr>
        <p:spPr>
          <a:ln>
            <a:solidFill>
              <a:srgbClr val="000000">
                <a:alpha val="100000"/>
              </a:srgbClr>
            </a:solidFill>
            <a:miter lim="800000"/>
          </a:ln>
        </p:spPr>
      </p:sp>
      <p:sp>
        <p:nvSpPr>
          <p:cNvPr id="1112067"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dirty="0">
                <a:ea typeface="宋体" panose="02010600030101010101" pitchFamily="2" charset="-122"/>
              </a:rPr>
              <a:t>3</a:t>
            </a:r>
            <a:r>
              <a:rPr lang="zh-CN" altLang="zh-CN" dirty="0">
                <a:ea typeface="宋体" panose="02010600030101010101" pitchFamily="2" charset="-122"/>
              </a:rPr>
              <a:t>个步骤，这在逻辑上是合理的：“接收事务”、“更新库存清单”和“处理订货”</a:t>
            </a:r>
            <a:r>
              <a:rPr lang="en-US" altLang="zh-CN" dirty="0">
                <a:ea typeface="宋体" panose="02010600030101010101" pitchFamily="2" charset="-122"/>
              </a:rPr>
              <a:t>(</a:t>
            </a:r>
            <a:r>
              <a:rPr lang="zh-CN" altLang="zh-CN" dirty="0">
                <a:ea typeface="宋体" panose="02010600030101010101" pitchFamily="2" charset="-122"/>
              </a:rPr>
              <a:t>图</a:t>
            </a:r>
            <a:r>
              <a:rPr lang="en-US" altLang="zh-CN" dirty="0">
                <a:ea typeface="宋体" panose="02010600030101010101" pitchFamily="2" charset="-122"/>
              </a:rPr>
              <a:t>2.7)</a:t>
            </a:r>
            <a:r>
              <a:rPr lang="zh-CN" altLang="zh-CN" dirty="0">
                <a:ea typeface="宋体" panose="02010600030101010101" pitchFamily="2" charset="-122"/>
              </a:rPr>
              <a:t>。</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图</a:t>
            </a:r>
            <a:r>
              <a:rPr lang="en-US" altLang="zh-CN" dirty="0">
                <a:ea typeface="宋体" panose="02010600030101010101" pitchFamily="2" charset="-122"/>
              </a:rPr>
              <a:t>2.6</a:t>
            </a:r>
            <a:r>
              <a:rPr lang="zh-CN" altLang="zh-CN" dirty="0">
                <a:ea typeface="宋体" panose="02010600030101010101" pitchFamily="2" charset="-122"/>
              </a:rPr>
              <a:t>订货系统的功能级数据流图图</a:t>
            </a:r>
            <a:r>
              <a:rPr lang="en-US" altLang="zh-CN" dirty="0">
                <a:ea typeface="宋体" panose="02010600030101010101" pitchFamily="2" charset="-122"/>
              </a:rPr>
              <a:t>2.7</a:t>
            </a:r>
            <a:r>
              <a:rPr lang="zh-CN" altLang="zh-CN" dirty="0">
                <a:ea typeface="宋体" panose="02010600030101010101" pitchFamily="2" charset="-122"/>
              </a:rPr>
              <a:t>把处理事务的功能进一步分解后的数据流图为什么不进一步分解“产生报表”这个功能呢</a:t>
            </a:r>
            <a:r>
              <a:rPr lang="en-US" altLang="zh-CN" dirty="0">
                <a:ea typeface="宋体" panose="02010600030101010101" pitchFamily="2" charset="-122"/>
              </a:rPr>
              <a:t>?</a:t>
            </a:r>
            <a:r>
              <a:rPr lang="zh-CN" altLang="zh-CN" dirty="0">
                <a:ea typeface="宋体" panose="02010600030101010101" pitchFamily="2" charset="-122"/>
              </a:rPr>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当对数据流图分层细化时必须保持信息连续性，也就是说，当把一个处理分解为一系列处理时，分解前和分解后的输入输出数据流必须相同。例如，图</a:t>
            </a:r>
            <a:r>
              <a:rPr lang="en-US" altLang="zh-CN" dirty="0">
                <a:ea typeface="宋体" panose="02010600030101010101" pitchFamily="2" charset="-122"/>
              </a:rPr>
              <a:t>2.5</a:t>
            </a:r>
            <a:r>
              <a:rPr lang="zh-CN" altLang="zh-CN" dirty="0">
                <a:ea typeface="宋体" panose="02010600030101010101" pitchFamily="2" charset="-122"/>
              </a:rPr>
              <a:t>和图</a:t>
            </a:r>
            <a:r>
              <a:rPr lang="en-US" altLang="zh-CN" dirty="0">
                <a:ea typeface="宋体" panose="02010600030101010101" pitchFamily="2" charset="-122"/>
              </a:rPr>
              <a:t>2.6</a:t>
            </a:r>
            <a:r>
              <a:rPr lang="zh-CN" altLang="zh-CN" dirty="0">
                <a:ea typeface="宋体" panose="02010600030101010101" pitchFamily="2" charset="-122"/>
              </a:rPr>
              <a:t>的输入输出数据流都是“事务”和“订货报表”；图</a:t>
            </a:r>
            <a:r>
              <a:rPr lang="en-US" altLang="zh-CN" dirty="0">
                <a:ea typeface="宋体" panose="02010600030101010101" pitchFamily="2" charset="-122"/>
              </a:rPr>
              <a:t>2.6</a:t>
            </a:r>
            <a:r>
              <a:rPr lang="zh-CN" altLang="zh-CN" dirty="0">
                <a:ea typeface="宋体" panose="02010600030101010101" pitchFamily="2" charset="-122"/>
              </a:rPr>
              <a:t>中“处理事务”这个处理框的输入输出数据流是“事务”、“库存清单”和“订货信息”，分解成“接收事务”、“更新库存清单”和“处理订货”</a:t>
            </a:r>
            <a:r>
              <a:rPr lang="en-US" altLang="zh-CN" dirty="0">
                <a:ea typeface="宋体" panose="02010600030101010101" pitchFamily="2" charset="-122"/>
              </a:rPr>
              <a:t>3</a:t>
            </a:r>
            <a:r>
              <a:rPr lang="zh-CN" altLang="zh-CN" dirty="0">
                <a:ea typeface="宋体" panose="02010600030101010101" pitchFamily="2" charset="-122"/>
              </a:rPr>
              <a:t>个处理之后</a:t>
            </a:r>
            <a:r>
              <a:rPr lang="en-US" altLang="zh-CN" dirty="0">
                <a:ea typeface="宋体" panose="02010600030101010101" pitchFamily="2" charset="-122"/>
              </a:rPr>
              <a:t>(</a:t>
            </a:r>
            <a:r>
              <a:rPr lang="zh-CN" altLang="zh-CN" dirty="0">
                <a:ea typeface="宋体" panose="02010600030101010101" pitchFamily="2" charset="-122"/>
              </a:rPr>
              <a:t>图</a:t>
            </a:r>
            <a:r>
              <a:rPr lang="en-US" altLang="zh-CN" dirty="0">
                <a:ea typeface="宋体" panose="02010600030101010101" pitchFamily="2" charset="-122"/>
              </a:rPr>
              <a:t>2.7)</a:t>
            </a:r>
            <a:r>
              <a:rPr lang="zh-CN" altLang="zh-CN" dirty="0">
                <a:ea typeface="宋体" panose="02010600030101010101" pitchFamily="2" charset="-122"/>
              </a:rPr>
              <a:t>，它们的输入输出数据流仍然是“事务”、“库存清单”和“订货信息”。</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此外还应该注意在图</a:t>
            </a:r>
            <a:r>
              <a:rPr lang="en-US" altLang="zh-CN" dirty="0">
                <a:ea typeface="宋体" panose="02010600030101010101" pitchFamily="2" charset="-122"/>
              </a:rPr>
              <a:t>2.7</a:t>
            </a:r>
            <a:r>
              <a:rPr lang="zh-CN" altLang="zh-CN" dirty="0">
                <a:ea typeface="宋体" panose="02010600030101010101" pitchFamily="2" charset="-122"/>
              </a:rPr>
              <a:t>中对处理进行编号的方法。处理</a:t>
            </a:r>
            <a:r>
              <a:rPr lang="en-US" altLang="zh-CN" dirty="0">
                <a:ea typeface="宋体" panose="02010600030101010101" pitchFamily="2" charset="-122"/>
              </a:rPr>
              <a:t>1.1</a:t>
            </a:r>
            <a:r>
              <a:rPr lang="zh-CN" altLang="zh-CN" dirty="0">
                <a:ea typeface="宋体" panose="02010600030101010101" pitchFamily="2" charset="-122"/>
              </a:rPr>
              <a:t>，</a:t>
            </a:r>
            <a:r>
              <a:rPr lang="en-US" altLang="zh-CN" dirty="0">
                <a:ea typeface="宋体" panose="02010600030101010101" pitchFamily="2" charset="-122"/>
              </a:rPr>
              <a:t>1.2</a:t>
            </a:r>
            <a:r>
              <a:rPr lang="zh-CN" altLang="zh-CN" dirty="0">
                <a:ea typeface="宋体" panose="02010600030101010101" pitchFamily="2" charset="-122"/>
              </a:rPr>
              <a:t>和</a:t>
            </a:r>
            <a:r>
              <a:rPr lang="en-US" altLang="zh-CN" dirty="0">
                <a:ea typeface="宋体" panose="02010600030101010101" pitchFamily="2" charset="-122"/>
              </a:rPr>
              <a:t>1.3</a:t>
            </a:r>
            <a:r>
              <a:rPr lang="zh-CN" altLang="zh-CN" dirty="0">
                <a:ea typeface="宋体" panose="02010600030101010101" pitchFamily="2" charset="-122"/>
              </a:rPr>
              <a:t>是更高层次的数据流图中处理</a:t>
            </a:r>
            <a:r>
              <a:rPr lang="en-US" altLang="zh-CN" dirty="0">
                <a:ea typeface="宋体" panose="02010600030101010101" pitchFamily="2" charset="-122"/>
              </a:rPr>
              <a:t>1</a:t>
            </a:r>
            <a:r>
              <a:rPr lang="zh-CN" altLang="zh-CN" dirty="0">
                <a:ea typeface="宋体" panose="02010600030101010101" pitchFamily="2" charset="-122"/>
              </a:rPr>
              <a:t>的组成元素。如果处理</a:t>
            </a:r>
            <a:r>
              <a:rPr lang="en-US" altLang="zh-CN" dirty="0">
                <a:ea typeface="宋体" panose="02010600030101010101" pitchFamily="2" charset="-122"/>
              </a:rPr>
              <a:t>2</a:t>
            </a:r>
            <a:r>
              <a:rPr lang="zh-CN" altLang="zh-CN" dirty="0">
                <a:ea typeface="宋体" panose="02010600030101010101" pitchFamily="2" charset="-122"/>
              </a:rPr>
              <a:t>被进一步分解，它的组成元素的编号将是</a:t>
            </a:r>
            <a:r>
              <a:rPr lang="en-US" altLang="zh-CN" dirty="0">
                <a:ea typeface="宋体" panose="02010600030101010101" pitchFamily="2" charset="-122"/>
              </a:rPr>
              <a:t>2.1</a:t>
            </a:r>
            <a:r>
              <a:rPr lang="zh-CN" altLang="zh-CN" dirty="0">
                <a:ea typeface="宋体" panose="02010600030101010101" pitchFamily="2" charset="-122"/>
              </a:rPr>
              <a:t>，</a:t>
            </a:r>
            <a:r>
              <a:rPr lang="en-US" altLang="zh-CN" dirty="0">
                <a:ea typeface="宋体" panose="02010600030101010101" pitchFamily="2" charset="-122"/>
              </a:rPr>
              <a:t>2.2</a:t>
            </a:r>
            <a:r>
              <a:rPr lang="zh-CN" altLang="zh-CN" dirty="0">
                <a:ea typeface="宋体" panose="02010600030101010101" pitchFamily="2" charset="-122"/>
              </a:rPr>
              <a:t>，…；如果把处理</a:t>
            </a:r>
            <a:r>
              <a:rPr lang="en-US" altLang="zh-CN" dirty="0">
                <a:ea typeface="宋体" panose="02010600030101010101" pitchFamily="2" charset="-122"/>
              </a:rPr>
              <a:t>1.1</a:t>
            </a:r>
            <a:r>
              <a:rPr lang="zh-CN" altLang="zh-CN" dirty="0">
                <a:ea typeface="宋体" panose="02010600030101010101" pitchFamily="2" charset="-122"/>
              </a:rPr>
              <a:t>进一步分解，则将得到编号为</a:t>
            </a:r>
            <a:r>
              <a:rPr lang="en-US" altLang="zh-CN" dirty="0">
                <a:ea typeface="宋体" panose="02010600030101010101" pitchFamily="2" charset="-122"/>
              </a:rPr>
              <a:t>1.1.1</a:t>
            </a:r>
            <a:r>
              <a:rPr lang="zh-CN" altLang="zh-CN" dirty="0">
                <a:ea typeface="宋体" panose="02010600030101010101" pitchFamily="2" charset="-122"/>
              </a:rPr>
              <a:t>，</a:t>
            </a:r>
            <a:r>
              <a:rPr lang="en-US" altLang="zh-CN" dirty="0">
                <a:ea typeface="宋体" panose="02010600030101010101" pitchFamily="2" charset="-122"/>
              </a:rPr>
              <a:t>1.1.2</a:t>
            </a:r>
            <a:r>
              <a:rPr lang="zh-CN" altLang="zh-CN" dirty="0">
                <a:ea typeface="宋体" panose="02010600030101010101" pitchFamily="2" charset="-122"/>
              </a:rPr>
              <a:t>，…的处理。</a:t>
            </a:r>
            <a:endParaRPr lang="zh-CN" altLang="zh-CN" dirty="0">
              <a:ea typeface="宋体" panose="02010600030101010101" pitchFamily="2" charset="-122"/>
            </a:endParaRPr>
          </a:p>
        </p:txBody>
      </p:sp>
      <p:sp>
        <p:nvSpPr>
          <p:cNvPr id="1112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3090" name="幻灯片图像占位符 1"/>
          <p:cNvSpPr>
            <a:spLocks noGrp="1" noRot="1" noChangeAspect="1" noTextEdit="1"/>
          </p:cNvSpPr>
          <p:nvPr>
            <p:ph type="sldImg"/>
          </p:nvPr>
        </p:nvSpPr>
        <p:spPr>
          <a:ln>
            <a:solidFill>
              <a:srgbClr val="000000">
                <a:alpha val="100000"/>
              </a:srgbClr>
            </a:solidFill>
            <a:miter lim="800000"/>
          </a:ln>
        </p:spPr>
      </p:sp>
      <p:sp>
        <p:nvSpPr>
          <p:cNvPr id="111309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3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4114" name="幻灯片图像占位符 1"/>
          <p:cNvSpPr>
            <a:spLocks noGrp="1" noRot="1" noChangeAspect="1" noTextEdit="1"/>
          </p:cNvSpPr>
          <p:nvPr>
            <p:ph type="sldImg"/>
          </p:nvPr>
        </p:nvSpPr>
        <p:spPr>
          <a:ln>
            <a:solidFill>
              <a:srgbClr val="000000">
                <a:alpha val="100000"/>
              </a:srgbClr>
            </a:solidFill>
            <a:miter lim="800000"/>
          </a:ln>
        </p:spPr>
      </p:sp>
      <p:sp>
        <p:nvSpPr>
          <p:cNvPr id="111411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4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5138" name="幻灯片图像占位符 1"/>
          <p:cNvSpPr>
            <a:spLocks noGrp="1" noRot="1" noChangeAspect="1" noTextEdit="1"/>
          </p:cNvSpPr>
          <p:nvPr>
            <p:ph type="sldImg"/>
          </p:nvPr>
        </p:nvSpPr>
        <p:spPr>
          <a:ln>
            <a:solidFill>
              <a:srgbClr val="000000">
                <a:alpha val="100000"/>
              </a:srgbClr>
            </a:solidFill>
            <a:miter lim="800000"/>
          </a:ln>
        </p:spPr>
      </p:sp>
      <p:sp>
        <p:nvSpPr>
          <p:cNvPr id="111513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5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62" name="幻灯片图像占位符 1"/>
          <p:cNvSpPr>
            <a:spLocks noGrp="1" noRot="1" noChangeAspect="1" noTextEdit="1"/>
          </p:cNvSpPr>
          <p:nvPr>
            <p:ph type="sldImg"/>
          </p:nvPr>
        </p:nvSpPr>
        <p:spPr>
          <a:ln>
            <a:solidFill>
              <a:srgbClr val="000000">
                <a:alpha val="100000"/>
              </a:srgbClr>
            </a:solidFill>
            <a:miter lim="800000"/>
          </a:ln>
        </p:spPr>
      </p:sp>
      <p:sp>
        <p:nvSpPr>
          <p:cNvPr id="111616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6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7186" name="幻灯片图像占位符 1"/>
          <p:cNvSpPr>
            <a:spLocks noGrp="1" noRot="1" noChangeAspect="1" noTextEdit="1"/>
          </p:cNvSpPr>
          <p:nvPr>
            <p:ph type="sldImg"/>
          </p:nvPr>
        </p:nvSpPr>
        <p:spPr>
          <a:ln>
            <a:solidFill>
              <a:srgbClr val="000000">
                <a:alpha val="100000"/>
              </a:srgbClr>
            </a:solidFill>
            <a:miter lim="800000"/>
          </a:ln>
        </p:spPr>
      </p:sp>
      <p:sp>
        <p:nvSpPr>
          <p:cNvPr id="111718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7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1346" name="幻灯片图像占位符 1"/>
          <p:cNvSpPr>
            <a:spLocks noGrp="1" noRot="1" noChangeAspect="1" noTextEdit="1"/>
          </p:cNvSpPr>
          <p:nvPr>
            <p:ph type="sldImg"/>
          </p:nvPr>
        </p:nvSpPr>
        <p:spPr>
          <a:ln>
            <a:solidFill>
              <a:srgbClr val="000000">
                <a:alpha val="100000"/>
              </a:srgbClr>
            </a:solidFill>
            <a:miter lim="800000"/>
          </a:ln>
        </p:spPr>
      </p:sp>
      <p:sp>
        <p:nvSpPr>
          <p:cNvPr id="1081347"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首先需要进一步分析和澄清问题定义。在问题定义阶段初步确定的规模和目标，如果是正确的就进一步加以肯定，如果有错误就应该及时改正，如果对目标系统有任何约束和限制，也必须把它们清楚地列举出来。</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在澄清了问题定义之后，分析员应该导出系统的逻辑模型。然后从系统逻辑模型出发，探索若干种可供选择的主要解法</a:t>
            </a:r>
            <a:r>
              <a:rPr lang="en-US" altLang="zh-CN" dirty="0">
                <a:ea typeface="宋体" panose="02010600030101010101" pitchFamily="2" charset="-122"/>
              </a:rPr>
              <a:t>(</a:t>
            </a:r>
            <a:r>
              <a:rPr lang="zh-CN" altLang="zh-CN" dirty="0">
                <a:ea typeface="宋体" panose="02010600030101010101" pitchFamily="2" charset="-122"/>
              </a:rPr>
              <a:t>即系统实现方案</a:t>
            </a:r>
            <a:r>
              <a:rPr lang="en-US" altLang="zh-CN" dirty="0">
                <a:ea typeface="宋体" panose="02010600030101010101" pitchFamily="2" charset="-122"/>
              </a:rPr>
              <a:t>)</a:t>
            </a:r>
            <a:r>
              <a:rPr lang="zh-CN" altLang="zh-CN" dirty="0">
                <a:ea typeface="宋体" panose="02010600030101010101" pitchFamily="2" charset="-122"/>
              </a:rPr>
              <a:t>。</a:t>
            </a:r>
            <a:endParaRPr lang="en-US" altLang="zh-CN" dirty="0">
              <a:ea typeface="宋体" panose="02010600030101010101" pitchFamily="2" charset="-122"/>
            </a:endParaRPr>
          </a:p>
          <a:p>
            <a:pPr lvl="0">
              <a:spcBef>
                <a:spcPct val="0"/>
              </a:spcBef>
            </a:pPr>
            <a:r>
              <a:rPr lang="zh-CN" altLang="zh-CN" dirty="0">
                <a:ea typeface="宋体" panose="02010600030101010101" pitchFamily="2" charset="-122"/>
              </a:rPr>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endParaRPr lang="zh-CN" altLang="zh-CN" dirty="0">
              <a:ea typeface="宋体" panose="02010600030101010101" pitchFamily="2" charset="-122"/>
            </a:endParaRPr>
          </a:p>
          <a:p>
            <a:pPr lvl="0">
              <a:spcBef>
                <a:spcPct val="0"/>
              </a:spcBef>
            </a:pPr>
            <a:endParaRPr lang="en-US"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081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8210" name="幻灯片图像占位符 1"/>
          <p:cNvSpPr>
            <a:spLocks noGrp="1" noRot="1" noChangeAspect="1" noTextEdit="1"/>
          </p:cNvSpPr>
          <p:nvPr>
            <p:ph type="sldImg"/>
          </p:nvPr>
        </p:nvSpPr>
        <p:spPr>
          <a:ln>
            <a:solidFill>
              <a:srgbClr val="000000">
                <a:alpha val="100000"/>
              </a:srgbClr>
            </a:solidFill>
            <a:miter lim="800000"/>
          </a:ln>
        </p:spPr>
      </p:sp>
      <p:sp>
        <p:nvSpPr>
          <p:cNvPr id="111821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18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9234" name="幻灯片图像占位符 1"/>
          <p:cNvSpPr>
            <a:spLocks noGrp="1" noRot="1" noChangeAspect="1" noTextEdit="1"/>
          </p:cNvSpPr>
          <p:nvPr>
            <p:ph type="sldImg"/>
          </p:nvPr>
        </p:nvSpPr>
        <p:spPr>
          <a:ln>
            <a:solidFill>
              <a:srgbClr val="000000">
                <a:alpha val="100000"/>
              </a:srgbClr>
            </a:solidFill>
            <a:miter lim="800000"/>
          </a:ln>
        </p:spPr>
      </p:sp>
      <p:sp>
        <p:nvSpPr>
          <p:cNvPr id="1119235"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除了数据定义之外，数据字典中还应该包含关于数据的一些其他信息。典型的情况是，在数据字典中记录数据元素的下列信息： 一般信息</a:t>
            </a:r>
            <a:r>
              <a:rPr lang="en-US" altLang="zh-CN" dirty="0">
                <a:ea typeface="宋体" panose="02010600030101010101" pitchFamily="2" charset="-122"/>
              </a:rPr>
              <a:t>(</a:t>
            </a:r>
            <a:r>
              <a:rPr lang="zh-CN" altLang="zh-CN" dirty="0">
                <a:ea typeface="宋体" panose="02010600030101010101" pitchFamily="2" charset="-122"/>
              </a:rPr>
              <a:t>名字，别名，描述等</a:t>
            </a:r>
            <a:r>
              <a:rPr lang="en-US" altLang="zh-CN" dirty="0">
                <a:ea typeface="宋体" panose="02010600030101010101" pitchFamily="2" charset="-122"/>
              </a:rPr>
              <a:t>)</a:t>
            </a:r>
            <a:r>
              <a:rPr lang="zh-CN" altLang="zh-CN" dirty="0">
                <a:ea typeface="宋体" panose="02010600030101010101" pitchFamily="2" charset="-122"/>
              </a:rPr>
              <a:t>，定义</a:t>
            </a:r>
            <a:r>
              <a:rPr lang="en-US" altLang="zh-CN" dirty="0">
                <a:ea typeface="宋体" panose="02010600030101010101" pitchFamily="2" charset="-122"/>
              </a:rPr>
              <a:t>(</a:t>
            </a:r>
            <a:r>
              <a:rPr lang="zh-CN" altLang="zh-CN" dirty="0">
                <a:ea typeface="宋体" panose="02010600030101010101" pitchFamily="2" charset="-122"/>
              </a:rPr>
              <a:t>数据类型，长度，结构等</a:t>
            </a:r>
            <a:r>
              <a:rPr lang="en-US" altLang="zh-CN" dirty="0">
                <a:ea typeface="宋体" panose="02010600030101010101" pitchFamily="2" charset="-122"/>
              </a:rPr>
              <a:t>)</a:t>
            </a:r>
            <a:r>
              <a:rPr lang="zh-CN" altLang="zh-CN" dirty="0">
                <a:ea typeface="宋体" panose="02010600030101010101" pitchFamily="2" charset="-122"/>
              </a:rPr>
              <a:t>，使用特点</a:t>
            </a:r>
            <a:r>
              <a:rPr lang="en-US" altLang="zh-CN" dirty="0">
                <a:ea typeface="宋体" panose="02010600030101010101" pitchFamily="2" charset="-122"/>
              </a:rPr>
              <a:t>(</a:t>
            </a:r>
            <a:r>
              <a:rPr lang="zh-CN" altLang="zh-CN" dirty="0">
                <a:ea typeface="宋体" panose="02010600030101010101" pitchFamily="2" charset="-122"/>
              </a:rPr>
              <a:t>值的范围，使用频率，使用方式——输入、输出、本地，条件值等</a:t>
            </a:r>
            <a:r>
              <a:rPr lang="en-US" altLang="zh-CN" dirty="0">
                <a:ea typeface="宋体" panose="02010600030101010101" pitchFamily="2" charset="-122"/>
              </a:rPr>
              <a:t>)</a:t>
            </a:r>
            <a:r>
              <a:rPr lang="zh-CN" altLang="zh-CN" dirty="0">
                <a:ea typeface="宋体" panose="02010600030101010101" pitchFamily="2" charset="-122"/>
              </a:rPr>
              <a:t>，控制信息</a:t>
            </a:r>
            <a:r>
              <a:rPr lang="en-US" altLang="zh-CN" dirty="0">
                <a:ea typeface="宋体" panose="02010600030101010101" pitchFamily="2" charset="-122"/>
              </a:rPr>
              <a:t>(</a:t>
            </a:r>
            <a:r>
              <a:rPr lang="zh-CN" altLang="zh-CN" dirty="0">
                <a:ea typeface="宋体" panose="02010600030101010101" pitchFamily="2" charset="-122"/>
              </a:rPr>
              <a:t>来源，用户，使用它的程序，改变权，使用权等</a:t>
            </a:r>
            <a:r>
              <a:rPr lang="en-US" altLang="zh-CN" dirty="0">
                <a:ea typeface="宋体" panose="02010600030101010101" pitchFamily="2" charset="-122"/>
              </a:rPr>
              <a:t>)</a:t>
            </a:r>
            <a:r>
              <a:rPr lang="zh-CN" altLang="zh-CN" dirty="0">
                <a:ea typeface="宋体" panose="02010600030101010101" pitchFamily="2" charset="-122"/>
              </a:rPr>
              <a:t>和分组信息</a:t>
            </a:r>
            <a:r>
              <a:rPr lang="en-US" altLang="zh-CN" dirty="0">
                <a:ea typeface="宋体" panose="02010600030101010101" pitchFamily="2" charset="-122"/>
              </a:rPr>
              <a:t>(</a:t>
            </a:r>
            <a:r>
              <a:rPr lang="zh-CN" altLang="zh-CN" dirty="0">
                <a:ea typeface="宋体" panose="02010600030101010101" pitchFamily="2" charset="-122"/>
              </a:rPr>
              <a:t>父结构，从属结构，物理位置——记录、文件和数据库等</a:t>
            </a:r>
            <a:r>
              <a:rPr lang="en-US" altLang="zh-CN" dirty="0">
                <a:ea typeface="宋体" panose="02010600030101010101" pitchFamily="2" charset="-122"/>
              </a:rPr>
              <a:t>)</a:t>
            </a:r>
            <a:r>
              <a:rPr lang="zh-CN" altLang="zh-CN" dirty="0">
                <a:ea typeface="宋体" panose="02010600030101010101" pitchFamily="2" charset="-122"/>
              </a:rPr>
              <a:t>。</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19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0258" name="幻灯片图像占位符 1"/>
          <p:cNvSpPr>
            <a:spLocks noGrp="1" noRot="1" noChangeAspect="1" noTextEdit="1"/>
          </p:cNvSpPr>
          <p:nvPr>
            <p:ph type="sldImg"/>
          </p:nvPr>
        </p:nvSpPr>
        <p:spPr>
          <a:ln>
            <a:solidFill>
              <a:srgbClr val="000000">
                <a:alpha val="100000"/>
              </a:srgbClr>
            </a:solidFill>
            <a:miter lim="800000"/>
          </a:ln>
        </p:spPr>
      </p:sp>
      <p:sp>
        <p:nvSpPr>
          <p:cNvPr id="112025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0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1282" name="幻灯片图像占位符 1"/>
          <p:cNvSpPr>
            <a:spLocks noGrp="1" noRot="1" noChangeAspect="1" noTextEdit="1"/>
          </p:cNvSpPr>
          <p:nvPr>
            <p:ph type="sldImg"/>
          </p:nvPr>
        </p:nvSpPr>
        <p:spPr>
          <a:ln>
            <a:solidFill>
              <a:srgbClr val="000000">
                <a:alpha val="100000"/>
              </a:srgbClr>
            </a:solidFill>
            <a:miter lim="800000"/>
          </a:ln>
        </p:spPr>
      </p:sp>
      <p:sp>
        <p:nvSpPr>
          <p:cNvPr id="112128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1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2306" name="幻灯片图像占位符 1"/>
          <p:cNvSpPr>
            <a:spLocks noGrp="1" noRot="1" noChangeAspect="1" noTextEdit="1"/>
          </p:cNvSpPr>
          <p:nvPr>
            <p:ph type="sldImg"/>
          </p:nvPr>
        </p:nvSpPr>
        <p:spPr>
          <a:ln>
            <a:solidFill>
              <a:srgbClr val="000000">
                <a:alpha val="100000"/>
              </a:srgbClr>
            </a:solidFill>
            <a:miter lim="800000"/>
          </a:ln>
        </p:spPr>
      </p:sp>
      <p:sp>
        <p:nvSpPr>
          <p:cNvPr id="112230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2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3330" name="幻灯片图像占位符 1"/>
          <p:cNvSpPr>
            <a:spLocks noGrp="1" noRot="1" noChangeAspect="1" noTextEdit="1"/>
          </p:cNvSpPr>
          <p:nvPr>
            <p:ph type="sldImg"/>
          </p:nvPr>
        </p:nvSpPr>
        <p:spPr>
          <a:ln>
            <a:solidFill>
              <a:srgbClr val="000000">
                <a:alpha val="100000"/>
              </a:srgbClr>
            </a:solidFill>
            <a:miter lim="800000"/>
          </a:ln>
        </p:spPr>
      </p:sp>
      <p:sp>
        <p:nvSpPr>
          <p:cNvPr id="112333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3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4354" name="幻灯片图像占位符 1"/>
          <p:cNvSpPr>
            <a:spLocks noGrp="1" noRot="1" noChangeAspect="1" noTextEdit="1"/>
          </p:cNvSpPr>
          <p:nvPr>
            <p:ph type="sldImg"/>
          </p:nvPr>
        </p:nvSpPr>
        <p:spPr>
          <a:ln>
            <a:solidFill>
              <a:srgbClr val="000000">
                <a:alpha val="100000"/>
              </a:srgbClr>
            </a:solidFill>
            <a:miter lim="800000"/>
          </a:ln>
        </p:spPr>
      </p:sp>
      <p:sp>
        <p:nvSpPr>
          <p:cNvPr id="112435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4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5378" name="幻灯片图像占位符 1"/>
          <p:cNvSpPr>
            <a:spLocks noGrp="1" noRot="1" noChangeAspect="1" noTextEdit="1"/>
          </p:cNvSpPr>
          <p:nvPr>
            <p:ph type="sldImg"/>
          </p:nvPr>
        </p:nvSpPr>
        <p:spPr>
          <a:ln>
            <a:solidFill>
              <a:srgbClr val="000000">
                <a:alpha val="100000"/>
              </a:srgbClr>
            </a:solidFill>
            <a:miter lim="800000"/>
          </a:ln>
        </p:spPr>
      </p:sp>
      <p:sp>
        <p:nvSpPr>
          <p:cNvPr id="112537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5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02" name="幻灯片图像占位符 1"/>
          <p:cNvSpPr>
            <a:spLocks noGrp="1" noRot="1" noChangeAspect="1" noTextEdit="1"/>
          </p:cNvSpPr>
          <p:nvPr>
            <p:ph type="sldImg"/>
          </p:nvPr>
        </p:nvSpPr>
        <p:spPr>
          <a:ln>
            <a:solidFill>
              <a:srgbClr val="000000">
                <a:alpha val="100000"/>
              </a:srgbClr>
            </a:solidFill>
            <a:miter lim="800000"/>
          </a:ln>
        </p:spPr>
      </p:sp>
      <p:sp>
        <p:nvSpPr>
          <p:cNvPr id="112640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6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426" name="幻灯片图像占位符 1"/>
          <p:cNvSpPr>
            <a:spLocks noGrp="1" noRot="1" noChangeAspect="1" noTextEdit="1"/>
          </p:cNvSpPr>
          <p:nvPr>
            <p:ph type="sldImg"/>
          </p:nvPr>
        </p:nvSpPr>
        <p:spPr>
          <a:ln>
            <a:solidFill>
              <a:srgbClr val="000000">
                <a:alpha val="100000"/>
              </a:srgbClr>
            </a:solidFill>
            <a:miter lim="800000"/>
          </a:ln>
        </p:spPr>
      </p:sp>
      <p:sp>
        <p:nvSpPr>
          <p:cNvPr id="112742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7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2370" name="幻灯片图像占位符 1"/>
          <p:cNvSpPr>
            <a:spLocks noGrp="1" noRot="1" noChangeAspect="1" noTextEdit="1"/>
          </p:cNvSpPr>
          <p:nvPr>
            <p:ph type="sldImg"/>
          </p:nvPr>
        </p:nvSpPr>
        <p:spPr>
          <a:ln>
            <a:solidFill>
              <a:srgbClr val="000000">
                <a:alpha val="100000"/>
              </a:srgbClr>
            </a:solidFill>
            <a:miter lim="800000"/>
          </a:ln>
        </p:spPr>
      </p:sp>
      <p:sp>
        <p:nvSpPr>
          <p:cNvPr id="108237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82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450" name="幻灯片图像占位符 1"/>
          <p:cNvSpPr>
            <a:spLocks noGrp="1" noRot="1" noChangeAspect="1" noTextEdit="1"/>
          </p:cNvSpPr>
          <p:nvPr>
            <p:ph type="sldImg"/>
          </p:nvPr>
        </p:nvSpPr>
        <p:spPr>
          <a:ln>
            <a:solidFill>
              <a:srgbClr val="000000">
                <a:alpha val="100000"/>
              </a:srgbClr>
            </a:solidFill>
            <a:miter lim="800000"/>
          </a:ln>
        </p:spPr>
      </p:sp>
      <p:sp>
        <p:nvSpPr>
          <p:cNvPr id="1128451"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一般说来，人们投资于一项事业的目的是为了在将来得到更大好处。开发一个软件系统也是一种投资，期望将来获得更大的经济效益。经济效益通常表现为减少运行费用或</a:t>
            </a:r>
            <a:r>
              <a:rPr lang="en-US" altLang="zh-CN" dirty="0">
                <a:ea typeface="宋体" panose="02010600030101010101" pitchFamily="2" charset="-122"/>
              </a:rPr>
              <a:t>(</a:t>
            </a:r>
            <a:r>
              <a:rPr lang="zh-CN" altLang="zh-CN" dirty="0">
                <a:ea typeface="宋体" panose="02010600030101010101" pitchFamily="2" charset="-122"/>
              </a:rPr>
              <a:t>和</a:t>
            </a:r>
            <a:r>
              <a:rPr lang="en-US" altLang="zh-CN" dirty="0">
                <a:ea typeface="宋体" panose="02010600030101010101" pitchFamily="2" charset="-122"/>
              </a:rPr>
              <a:t>)</a:t>
            </a:r>
            <a:r>
              <a:rPr lang="zh-CN" altLang="zh-CN" dirty="0">
                <a:ea typeface="宋体" panose="02010600030101010101" pitchFamily="2" charset="-122"/>
              </a:rPr>
              <a:t>增加收入。但是，投资开发新系统往往要冒一定风险，系统的开发成本可能比预计的高，效益可能比预期的低。把钱存到银行或贷给其他企业也有明显的经济效益</a:t>
            </a:r>
            <a:r>
              <a:rPr lang="en-US" altLang="zh-CN" dirty="0">
                <a:ea typeface="宋体" panose="02010600030101010101" pitchFamily="2" charset="-122"/>
              </a:rPr>
              <a:t>(</a:t>
            </a:r>
            <a:r>
              <a:rPr lang="zh-CN" altLang="zh-CN" dirty="0">
                <a:ea typeface="宋体" panose="02010600030101010101" pitchFamily="2" charset="-122"/>
              </a:rPr>
              <a:t>利息</a:t>
            </a:r>
            <a:r>
              <a:rPr lang="en-US" altLang="zh-CN" dirty="0">
                <a:ea typeface="宋体" panose="02010600030101010101" pitchFamily="2" charset="-122"/>
              </a:rPr>
              <a:t>)</a:t>
            </a:r>
            <a:r>
              <a:rPr lang="zh-CN" altLang="zh-CN" dirty="0">
                <a:ea typeface="宋体" panose="02010600030101010101" pitchFamily="2" charset="-122"/>
              </a:rPr>
              <a:t>，而且风险很低。那么，在什么情况下投资开发新系统更划算呢</a:t>
            </a:r>
            <a:r>
              <a:rPr lang="en-US" altLang="zh-CN" dirty="0">
                <a:ea typeface="宋体" panose="02010600030101010101" pitchFamily="2" charset="-122"/>
              </a:rPr>
              <a:t>?</a:t>
            </a:r>
            <a:r>
              <a:rPr lang="zh-CN" altLang="zh-CN" dirty="0">
                <a:ea typeface="宋体" panose="02010600030101010101" pitchFamily="2" charset="-122"/>
              </a:rPr>
              <a:t>成本</a:t>
            </a:r>
            <a:r>
              <a:rPr lang="en-US" altLang="zh-CN" dirty="0">
                <a:ea typeface="宋体" panose="02010600030101010101" pitchFamily="2" charset="-122"/>
              </a:rPr>
              <a:t>/</a:t>
            </a:r>
            <a:r>
              <a:rPr lang="zh-CN" altLang="zh-CN" dirty="0">
                <a:ea typeface="宋体" panose="02010600030101010101" pitchFamily="2" charset="-122"/>
              </a:rPr>
              <a:t>效益分析的目的正是要从经济角度分析开发一个特定的新系统是否划算，从而帮助客户组织的负责人正确地作出是否投资于这项开发工程的决定。</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为了对比成本和效益，首先需要估计它们的数量。</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28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9474" name="幻灯片图像占位符 1"/>
          <p:cNvSpPr>
            <a:spLocks noGrp="1" noRot="1" noChangeAspect="1" noTextEdit="1"/>
          </p:cNvSpPr>
          <p:nvPr>
            <p:ph type="sldImg"/>
          </p:nvPr>
        </p:nvSpPr>
        <p:spPr>
          <a:ln>
            <a:solidFill>
              <a:srgbClr val="000000">
                <a:alpha val="100000"/>
              </a:srgbClr>
            </a:solidFill>
            <a:miter lim="800000"/>
          </a:ln>
        </p:spPr>
      </p:sp>
      <p:sp>
        <p:nvSpPr>
          <p:cNvPr id="112947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29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0498" name="幻灯片图像占位符 1"/>
          <p:cNvSpPr>
            <a:spLocks noGrp="1" noRot="1" noChangeAspect="1" noTextEdit="1"/>
          </p:cNvSpPr>
          <p:nvPr>
            <p:ph type="sldImg"/>
          </p:nvPr>
        </p:nvSpPr>
        <p:spPr>
          <a:ln>
            <a:solidFill>
              <a:srgbClr val="000000">
                <a:alpha val="100000"/>
              </a:srgbClr>
            </a:solidFill>
            <a:miter lim="800000"/>
          </a:ln>
        </p:spPr>
      </p:sp>
      <p:sp>
        <p:nvSpPr>
          <p:cNvPr id="113049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0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1522" name="幻灯片图像占位符 1"/>
          <p:cNvSpPr>
            <a:spLocks noGrp="1" noRot="1" noChangeAspect="1" noTextEdit="1"/>
          </p:cNvSpPr>
          <p:nvPr>
            <p:ph type="sldImg"/>
          </p:nvPr>
        </p:nvSpPr>
        <p:spPr>
          <a:ln>
            <a:solidFill>
              <a:srgbClr val="000000">
                <a:alpha val="100000"/>
              </a:srgbClr>
            </a:solidFill>
            <a:miter lim="800000"/>
          </a:ln>
        </p:spPr>
      </p:sp>
      <p:sp>
        <p:nvSpPr>
          <p:cNvPr id="113152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1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2546" name="幻灯片图像占位符 1"/>
          <p:cNvSpPr>
            <a:spLocks noGrp="1" noRot="1" noChangeAspect="1" noTextEdit="1"/>
          </p:cNvSpPr>
          <p:nvPr>
            <p:ph type="sldImg"/>
          </p:nvPr>
        </p:nvSpPr>
        <p:spPr>
          <a:ln>
            <a:solidFill>
              <a:srgbClr val="000000">
                <a:alpha val="100000"/>
              </a:srgbClr>
            </a:solidFill>
            <a:miter lim="800000"/>
          </a:ln>
        </p:spPr>
      </p:sp>
      <p:sp>
        <p:nvSpPr>
          <p:cNvPr id="11325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2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3570" name="幻灯片图像占位符 1"/>
          <p:cNvSpPr>
            <a:spLocks noGrp="1" noRot="1" noChangeAspect="1" noTextEdit="1"/>
          </p:cNvSpPr>
          <p:nvPr>
            <p:ph type="sldImg"/>
          </p:nvPr>
        </p:nvSpPr>
        <p:spPr>
          <a:ln>
            <a:solidFill>
              <a:srgbClr val="000000">
                <a:alpha val="100000"/>
              </a:srgbClr>
            </a:solidFill>
            <a:miter lim="800000"/>
          </a:ln>
        </p:spPr>
      </p:sp>
      <p:sp>
        <p:nvSpPr>
          <p:cNvPr id="113357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3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3394" name="幻灯片图像占位符 1"/>
          <p:cNvSpPr>
            <a:spLocks noGrp="1" noRot="1" noChangeAspect="1" noTextEdit="1"/>
          </p:cNvSpPr>
          <p:nvPr>
            <p:ph type="sldImg"/>
          </p:nvPr>
        </p:nvSpPr>
        <p:spPr>
          <a:ln>
            <a:solidFill>
              <a:srgbClr val="000000">
                <a:alpha val="100000"/>
              </a:srgbClr>
            </a:solidFill>
            <a:miter lim="800000"/>
          </a:ln>
        </p:spPr>
      </p:sp>
      <p:sp>
        <p:nvSpPr>
          <p:cNvPr id="108339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083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4418" name="幻灯片图像占位符 1"/>
          <p:cNvSpPr>
            <a:spLocks noGrp="1" noRot="1" noChangeAspect="1" noTextEdit="1"/>
          </p:cNvSpPr>
          <p:nvPr>
            <p:ph type="sldImg"/>
          </p:nvPr>
        </p:nvSpPr>
        <p:spPr>
          <a:ln>
            <a:solidFill>
              <a:srgbClr val="000000">
                <a:alpha val="100000"/>
              </a:srgbClr>
            </a:solidFill>
            <a:miter lim="800000"/>
          </a:ln>
        </p:spPr>
      </p:sp>
      <p:sp>
        <p:nvSpPr>
          <p:cNvPr id="1084419"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4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42" name="幻灯片图像占位符 1"/>
          <p:cNvSpPr>
            <a:spLocks noGrp="1" noRot="1" noChangeAspect="1" noTextEdit="1"/>
          </p:cNvSpPr>
          <p:nvPr>
            <p:ph type="sldImg"/>
          </p:nvPr>
        </p:nvSpPr>
        <p:spPr>
          <a:ln>
            <a:solidFill>
              <a:srgbClr val="000000">
                <a:alpha val="100000"/>
              </a:srgbClr>
            </a:solidFill>
            <a:miter lim="800000"/>
          </a:ln>
        </p:spPr>
      </p:sp>
      <p:sp>
        <p:nvSpPr>
          <p:cNvPr id="1085443"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5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6466" name="幻灯片图像占位符 1"/>
          <p:cNvSpPr>
            <a:spLocks noGrp="1" noRot="1" noChangeAspect="1" noTextEdit="1"/>
          </p:cNvSpPr>
          <p:nvPr>
            <p:ph type="sldImg"/>
          </p:nvPr>
        </p:nvSpPr>
        <p:spPr>
          <a:ln>
            <a:solidFill>
              <a:srgbClr val="000000">
                <a:alpha val="100000"/>
              </a:srgbClr>
            </a:solidFill>
            <a:miter lim="800000"/>
          </a:ln>
        </p:spPr>
      </p:sp>
      <p:sp>
        <p:nvSpPr>
          <p:cNvPr id="1086467"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复查系统规模和目标</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这个步骤的工作，实质上是为了确保分析员正在解决的问题确实是要求他解决的问题。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研究目前正在使用的系统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导出新系统的高层逻辑模型</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优秀的设计过程通常是从现有的物理系统出发，导出现有系统的逻辑模型，再参考现有系统的逻辑模型，设想目标系统的逻辑模型，最后根据目标系统的逻辑模型建造新的物理系统。</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4. </a:t>
            </a:r>
            <a:r>
              <a:rPr lang="zh-CN" altLang="zh-CN" dirty="0">
                <a:ea typeface="宋体" panose="02010600030101010101" pitchFamily="2" charset="-122"/>
              </a:rPr>
              <a:t>进一步定义问题</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新系统的逻辑模型实质上表达了分析员对新系统必须做什么的看法。用户是否也有同样的看法呢</a:t>
            </a:r>
            <a:r>
              <a:rPr lang="en-US" altLang="zh-CN" dirty="0">
                <a:ea typeface="宋体" panose="02010600030101010101" pitchFamily="2" charset="-122"/>
              </a:rPr>
              <a:t>?</a:t>
            </a:r>
            <a:r>
              <a:rPr lang="zh-CN" altLang="zh-CN" dirty="0">
                <a:ea typeface="宋体" panose="02010600030101010101" pitchFamily="2" charset="-122"/>
              </a:rPr>
              <a:t>分析员应该和用户一起再次复查问题定义、工程规模和目标，这次复查应该把数据流图和数据字典作为讨论的基础。</a:t>
            </a:r>
            <a:endParaRPr lang="zh-CN" altLang="en-US" dirty="0">
              <a:ea typeface="宋体" panose="02010600030101010101" pitchFamily="2" charset="-122"/>
            </a:endParaRPr>
          </a:p>
        </p:txBody>
      </p:sp>
      <p:sp>
        <p:nvSpPr>
          <p:cNvPr id="1086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F41187F-ED5F-4549-A1AD-28A12BE3768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EFBB8EE-24AE-4E93-8C03-E406C743294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cxnSp>
        <p:nvCxnSpPr>
          <p:cNvPr id="4" name="直接连接符 4"/>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88640"/>
            <a:ext cx="8229600" cy="1143000"/>
          </a:xfrm>
        </p:spPr>
        <p:txBody>
          <a:bodyPr/>
          <a:lstStyle>
            <a:lvl1pPr algn="l">
              <a:defRPr sz="3600" b="1" i="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内容占位符 4"/>
          <p:cNvSpPr>
            <a:spLocks noGrp="1"/>
          </p:cNvSpPr>
          <p:nvPr>
            <p:ph sz="quarter" idx="10"/>
          </p:nvPr>
        </p:nvSpPr>
        <p:spPr>
          <a:xfrm>
            <a:off x="1000100" y="1285860"/>
            <a:ext cx="6858048" cy="4000528"/>
          </a:xfrm>
        </p:spPr>
        <p:txBody>
          <a:bodyPr/>
          <a:lstStyle>
            <a:lvl1pPr>
              <a:lnSpc>
                <a:spcPct val="150000"/>
              </a:lnSpc>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3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pic>
        <p:nvPicPr>
          <p:cNvPr id="5" name="图片 9"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auto">
          <a:xfrm>
            <a:off x="2728913" y="2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7"/>
          <p:cNvSpPr>
            <a:spLocks noChangeArrowheads="1"/>
          </p:cNvSpPr>
          <p:nvPr userDrawn="1"/>
        </p:nvSpPr>
        <p:spPr bwMode="auto">
          <a:xfrm>
            <a:off x="6934200" y="65373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FA3669D-D77A-4815-980F-9E1349B5C38B}" type="slidenum">
              <a:rPr lang="en-US" altLang="zh-CN" sz="1400" b="1">
                <a:solidFill>
                  <a:schemeClr val="bg1"/>
                </a:solidFill>
                <a:latin typeface="宋体" panose="02010600030101010101" pitchFamily="2" charset="-122"/>
              </a:rPr>
            </a:fld>
            <a:r>
              <a:rPr lang="en-US" altLang="zh-CN" sz="1400" b="1">
                <a:solidFill>
                  <a:schemeClr val="bg1"/>
                </a:solidFill>
                <a:latin typeface="宋体" panose="02010600030101010101" pitchFamily="2" charset="-122"/>
              </a:rPr>
              <a:t>/42</a:t>
            </a:r>
            <a:endParaRPr lang="en-US" altLang="zh-CN">
              <a:solidFill>
                <a:schemeClr val="bg1"/>
              </a:solidFill>
            </a:endParaRPr>
          </a:p>
        </p:txBody>
      </p:sp>
      <p:pic>
        <p:nvPicPr>
          <p:cNvPr id="8"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28688"/>
            <a:ext cx="8270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04238" y="857250"/>
            <a:ext cx="6397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66738" y="176213"/>
            <a:ext cx="7772400" cy="64135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7475" y="909638"/>
            <a:ext cx="4379913"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788" y="909638"/>
            <a:ext cx="4379912"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页脚占位符 4"/>
          <p:cNvSpPr>
            <a:spLocks noGrp="1"/>
          </p:cNvSpPr>
          <p:nvPr>
            <p:ph type="ftr" sz="quarter" idx="10"/>
          </p:nvPr>
        </p:nvSpPr>
        <p:spPr>
          <a:xfrm>
            <a:off x="3151188" y="6313488"/>
            <a:ext cx="2895600" cy="45720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E1C8D2-69EE-436C-A8BA-EED55B16802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6EEFDA-9862-466D-AD66-47F6952DFFFF}"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431B7A-FE65-4BA5-BA2C-DFE14387D370}"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387350"/>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749425"/>
            <a:ext cx="8229600" cy="4525963"/>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Font typeface="Wingdings" panose="05000000000000000000" pitchFamily="2" charset="2"/>
        <a:buChar char="Ø"/>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txBox="1"/>
          <p:nvPr/>
        </p:nvSpPr>
        <p:spPr>
          <a:xfrm>
            <a:off x="0" y="2906713"/>
            <a:ext cx="9144000" cy="2854325"/>
          </a:xfrm>
          <a:prstGeom prst="rect">
            <a:avLst/>
          </a:prstGeom>
          <a:solidFill>
            <a:srgbClr val="C00000"/>
          </a:solidFill>
          <a:ln w="9525">
            <a:noFill/>
          </a:ln>
        </p:spPr>
        <p:txBody>
          <a:bodyPr anchor="ctr" anchorCtr="1"/>
          <a:lstStyle/>
          <a:p>
            <a:pPr marL="342900" indent="-342900" algn="ctr" eaLnBrk="0" hangingPunct="0">
              <a:lnSpc>
                <a:spcPct val="200000"/>
              </a:lnSpc>
              <a:spcBef>
                <a:spcPct val="20000"/>
              </a:spcBef>
            </a:pPr>
            <a:endParaRPr lang="en-US" altLang="zh-CN" sz="5400" b="1" dirty="0">
              <a:solidFill>
                <a:schemeClr val="bg1"/>
              </a:solidFill>
              <a:latin typeface="微软雅黑" panose="020B0503020204020204" pitchFamily="34" charset="-122"/>
              <a:ea typeface="微软雅黑" panose="020B0503020204020204" pitchFamily="34" charset="-122"/>
            </a:endParaRPr>
          </a:p>
        </p:txBody>
      </p:sp>
      <p:sp>
        <p:nvSpPr>
          <p:cNvPr id="15363" name="文本框 1"/>
          <p:cNvSpPr txBox="1"/>
          <p:nvPr/>
        </p:nvSpPr>
        <p:spPr>
          <a:xfrm>
            <a:off x="0" y="3533775"/>
            <a:ext cx="9144000" cy="922020"/>
          </a:xfrm>
          <a:prstGeom prst="rect">
            <a:avLst/>
          </a:prstGeom>
          <a:noFill/>
          <a:ln w="9525">
            <a:noFill/>
          </a:ln>
        </p:spPr>
        <p:txBody>
          <a:bodyPr>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第</a:t>
            </a:r>
            <a:r>
              <a:rPr lang="en-US" altLang="zh-CN" sz="5400" b="1" dirty="0">
                <a:solidFill>
                  <a:schemeClr val="bg1"/>
                </a:solidFill>
                <a:latin typeface="微软雅黑" panose="020B0503020204020204" pitchFamily="34" charset="-122"/>
                <a:ea typeface="微软雅黑" panose="020B0503020204020204" pitchFamily="34" charset="-122"/>
              </a:rPr>
              <a:t>2</a:t>
            </a:r>
            <a:r>
              <a:rPr lang="zh-CN" altLang="en-US" sz="5400" b="1" dirty="0">
                <a:solidFill>
                  <a:schemeClr val="bg1"/>
                </a:solidFill>
                <a:latin typeface="微软雅黑" panose="020B0503020204020204" pitchFamily="34" charset="-122"/>
                <a:ea typeface="微软雅黑" panose="020B0503020204020204" pitchFamily="34" charset="-122"/>
              </a:rPr>
              <a:t>章 可行性研究</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新校徽"/>
          <p:cNvPicPr>
            <a:picLocks noChangeAspect="1"/>
          </p:cNvPicPr>
          <p:nvPr/>
        </p:nvPicPr>
        <p:blipFill>
          <a:blip r:embed="rId1"/>
          <a:stretch>
            <a:fillRect/>
          </a:stretch>
        </p:blipFill>
        <p:spPr>
          <a:xfrm>
            <a:off x="1195705" y="821055"/>
            <a:ext cx="1828800" cy="1828800"/>
          </a:xfrm>
          <a:prstGeom prst="rect">
            <a:avLst/>
          </a:prstGeom>
        </p:spPr>
      </p:pic>
      <p:pic>
        <p:nvPicPr>
          <p:cNvPr id="3" name="图片 2" descr="新校训"/>
          <p:cNvPicPr>
            <a:picLocks noChangeAspect="1"/>
          </p:cNvPicPr>
          <p:nvPr/>
        </p:nvPicPr>
        <p:blipFill>
          <a:blip r:embed="rId2"/>
          <a:stretch>
            <a:fillRect/>
          </a:stretch>
        </p:blipFill>
        <p:spPr>
          <a:xfrm>
            <a:off x="3741420" y="565150"/>
            <a:ext cx="3505835" cy="2343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2.2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341438"/>
            <a:ext cx="388778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研究目前正在使用的系统</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4" name="TextBox 3"/>
          <p:cNvSpPr txBox="1"/>
          <p:nvPr/>
        </p:nvSpPr>
        <p:spPr>
          <a:xfrm>
            <a:off x="395288" y="1916113"/>
            <a:ext cx="8640763" cy="4156075"/>
          </a:xfrm>
          <a:prstGeom prst="rect">
            <a:avLst/>
          </a:prstGeom>
          <a:noFill/>
        </p:spPr>
        <p:txBody>
          <a:bodyPr>
            <a:spAutoFit/>
          </a:bodyPr>
          <a:lstStyle/>
          <a:p>
            <a:pPr marR="0" indent="45720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kumimoji="0" lang="en-US" altLang="zh-CN" sz="2400"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lt"/>
                <a:ea typeface="+mn-ea"/>
                <a:cs typeface="+mn-cs"/>
              </a:rPr>
              <a:t>应该仔细阅读分析现有系统的文档资料和使用手册，也要实地考察现有的系统。</a:t>
            </a:r>
            <a:endParaRPr kumimoji="0" lang="en-US" altLang="zh-CN" sz="2400" kern="1200" cap="none" spc="0" normalizeH="0" baseline="0" noProof="0" dirty="0">
              <a:latin typeface="+mn-lt"/>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lt"/>
                <a:ea typeface="+mn-ea"/>
                <a:cs typeface="+mn-cs"/>
              </a:rPr>
              <a:t>常见的错误做法是花费过多时间去分析现有的系统。</a:t>
            </a:r>
            <a:endParaRPr kumimoji="0" lang="en-US" altLang="zh-CN" sz="2400" kern="1200" cap="none" spc="0" normalizeH="0" baseline="0" noProof="0" dirty="0">
              <a:latin typeface="+mn-lt"/>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lt"/>
                <a:ea typeface="+mn-ea"/>
                <a:cs typeface="+mn-cs"/>
              </a:rPr>
              <a:t>没有一个系统是在“真空”中运行的，绝大多数系统都和其他系统有联系。</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341438"/>
            <a:ext cx="431958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导出新系统的高层逻辑模型</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99332" name="TextBox 3"/>
          <p:cNvSpPr txBox="1"/>
          <p:nvPr/>
        </p:nvSpPr>
        <p:spPr>
          <a:xfrm>
            <a:off x="395288" y="1989138"/>
            <a:ext cx="8640762"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优秀的设计过程通常是从现有的物理系统出发，导出现有系统的逻辑模型，再参考现有系统的逻辑模型，设想目标系统的逻辑模型，最后根据目标系统的逻辑模型建造新的物理系统。</a:t>
            </a:r>
            <a:endParaRPr lang="zh-CN" altLang="zh-CN" sz="2400" dirty="0">
              <a:latin typeface="Calibri" panose="020F0502020204030204" pitchFamily="34" charset="0"/>
            </a:endParaRPr>
          </a:p>
        </p:txBody>
      </p:sp>
      <p:sp>
        <p:nvSpPr>
          <p:cNvPr id="7" name="TextBox 6"/>
          <p:cNvSpPr txBox="1"/>
          <p:nvPr/>
        </p:nvSpPr>
        <p:spPr>
          <a:xfrm>
            <a:off x="468313" y="3327400"/>
            <a:ext cx="43195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进一步定义问题</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99334" name="TextBox 8"/>
          <p:cNvSpPr txBox="1"/>
          <p:nvPr/>
        </p:nvSpPr>
        <p:spPr>
          <a:xfrm>
            <a:off x="395288" y="4019550"/>
            <a:ext cx="8640762" cy="1570038"/>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可行性研究的前</a:t>
            </a:r>
            <a:r>
              <a:rPr lang="en-US" altLang="zh-CN" sz="2400" dirty="0">
                <a:latin typeface="Calibri" panose="020F0502020204030204" pitchFamily="34" charset="0"/>
              </a:rPr>
              <a:t>4</a:t>
            </a:r>
            <a:r>
              <a:rPr lang="zh-CN" altLang="zh-CN" sz="2400" dirty="0">
                <a:latin typeface="Calibri" panose="020F0502020204030204" pitchFamily="34" charset="0"/>
              </a:rPr>
              <a:t>个步骤实质上构成一个循环。分析员定义问题，分析这个问题，导出一个试探性的解；在此基础上再次定义问题，再一次分析这个问题，修改这个解；继续这个循环过程，直到提出的逻辑模型完全符合系统目标。</a:t>
            </a:r>
            <a:endParaRPr lang="zh-CN" altLang="zh-CN" sz="2400" dirty="0">
              <a:latin typeface="Calibri" panose="020F0502020204030204" pitchFamily="34" charset="0"/>
            </a:endParaRPr>
          </a:p>
        </p:txBody>
      </p:sp>
      <p:sp>
        <p:nvSpPr>
          <p:cNvPr id="10"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052513"/>
            <a:ext cx="43195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5.</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导出和评价供选择的解法</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00356" name="TextBox 3"/>
          <p:cNvSpPr txBox="1"/>
          <p:nvPr/>
        </p:nvSpPr>
        <p:spPr>
          <a:xfrm>
            <a:off x="395288" y="1628775"/>
            <a:ext cx="8640762" cy="4154488"/>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分析员应该从他建议的系统逻辑模型出发，导出若干个较高层次的物理解法供比较和选择。</a:t>
            </a:r>
            <a:endParaRPr lang="en-US" altLang="zh-CN" sz="2400" dirty="0">
              <a:latin typeface="Calibri" panose="020F0502020204030204" pitchFamily="34" charset="0"/>
            </a:endParaRPr>
          </a:p>
          <a:p>
            <a:pPr indent="457200" eaLnBrk="1" hangingPunct="1"/>
            <a:r>
              <a:rPr lang="zh-CN" altLang="zh-CN" sz="2400" dirty="0">
                <a:latin typeface="Calibri" panose="020F0502020204030204" pitchFamily="34" charset="0"/>
              </a:rPr>
              <a:t>其次可以考虑操作方面的可行性。分析员应该根据使用部门处理事务的原则和习惯检查技术上可行的那些方案，去掉其中从操作方式或操作过程的角度看用户不能接受的方案。</a:t>
            </a:r>
            <a:endParaRPr lang="zh-CN" altLang="zh-CN" sz="2400" dirty="0">
              <a:latin typeface="Calibri" panose="020F0502020204030204" pitchFamily="34" charset="0"/>
            </a:endParaRPr>
          </a:p>
          <a:p>
            <a:pPr indent="457200" eaLnBrk="1" hangingPunct="1"/>
            <a:r>
              <a:rPr lang="zh-CN" altLang="zh-CN" sz="2400" dirty="0">
                <a:latin typeface="Calibri" panose="020F0502020204030204" pitchFamily="34" charset="0"/>
              </a:rPr>
              <a:t>接下来应该考虑经济方面的可行性。分析员应该估计余下的每个可能的系统的开发成本和运行费用，并且估计相对于现有的系统而言这个系统可以节省的开支或可以增加的收入。</a:t>
            </a:r>
            <a:endParaRPr lang="en-US" altLang="zh-CN" sz="2400" dirty="0">
              <a:latin typeface="Calibri" panose="020F0502020204030204" pitchFamily="34" charset="0"/>
            </a:endParaRPr>
          </a:p>
          <a:p>
            <a:pPr indent="457200" eaLnBrk="1" hangingPunct="1"/>
            <a:r>
              <a:rPr lang="zh-CN" altLang="zh-CN" sz="2400" dirty="0">
                <a:latin typeface="Calibri" panose="020F0502020204030204" pitchFamily="34" charset="0"/>
              </a:rPr>
              <a:t>最后为每个在技术、操作和经济等方面都可行的系统制定实现进度表，这个进度表不需要制定得很详细，通常只需要估计生命周期每个阶段的工作量。</a:t>
            </a:r>
            <a:endParaRPr lang="zh-CN" altLang="zh-CN" sz="2400" dirty="0">
              <a:latin typeface="Calibri" panose="020F0502020204030204" pitchFamily="34" charset="0"/>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239838"/>
            <a:ext cx="431958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6.</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导出和评价供选择的解法</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4" name="TextBox 3"/>
          <p:cNvSpPr txBox="1"/>
          <p:nvPr/>
        </p:nvSpPr>
        <p:spPr>
          <a:xfrm>
            <a:off x="395288" y="2047875"/>
            <a:ext cx="8640763" cy="3173413"/>
          </a:xfrm>
          <a:prstGeom prst="rect">
            <a:avLst/>
          </a:prstGeom>
          <a:noFill/>
        </p:spPr>
        <p:txBody>
          <a:bodyPr>
            <a:spAutoFit/>
          </a:bodyPr>
          <a:lstStyle/>
          <a:p>
            <a:pPr marR="0" indent="457200" defTabSz="914400" eaLnBrk="1" fontAlgn="auto" hangingPunct="1">
              <a:lnSpc>
                <a:spcPts val="3500"/>
              </a:lnSpc>
              <a:spcBef>
                <a:spcPts val="0"/>
              </a:spcBef>
              <a:spcAft>
                <a:spcPts val="0"/>
              </a:spcAft>
              <a:buClrTx/>
              <a:buSzTx/>
              <a:buFontTx/>
              <a:defRPr/>
            </a:pPr>
            <a:r>
              <a:rPr kumimoji="0" lang="zh-CN" altLang="zh-CN" sz="2400" kern="1200" cap="none" spc="0" normalizeH="0" baseline="0" noProof="0" dirty="0">
                <a:latin typeface="+mj-ea"/>
                <a:ea typeface="+mj-ea"/>
                <a:cs typeface="+mn-cs"/>
              </a:rPr>
              <a:t>根据可行性研究结果应该决定的一个关键性问题是： 是否继续进行这项开发工程？分析员必须清楚地表明他对这个关键性决定的建议。如果分析员认为值得继续进行这项开发工程，那么他应该选择一种最好的解法，并且说明选择这个解决方案的理由。通常客户主要根据经济上是否划算决定是否投资于一项开发工程，因此分析员对于所推荐的系统必须进行比较仔细的成本</a:t>
            </a:r>
            <a:r>
              <a:rPr kumimoji="0" lang="en-US" altLang="zh-CN" sz="2400" kern="1200" cap="none" spc="0" normalizeH="0" baseline="0" noProof="0" dirty="0">
                <a:latin typeface="+mj-ea"/>
                <a:ea typeface="+mj-ea"/>
                <a:cs typeface="+mn-cs"/>
              </a:rPr>
              <a:t>/</a:t>
            </a:r>
            <a:r>
              <a:rPr kumimoji="0" lang="zh-CN" altLang="zh-CN" sz="2400" kern="1200" cap="none" spc="0" normalizeH="0" baseline="0" noProof="0" dirty="0">
                <a:latin typeface="+mj-ea"/>
                <a:ea typeface="+mj-ea"/>
                <a:cs typeface="+mn-cs"/>
              </a:rPr>
              <a:t>效益分析。</a:t>
            </a:r>
            <a:endParaRPr kumimoji="0" lang="zh-CN" altLang="zh-CN" sz="2400" kern="1200" cap="none" spc="0" normalizeH="0" baseline="0" noProof="0" dirty="0">
              <a:latin typeface="+mj-ea"/>
              <a:ea typeface="+mj-ea"/>
              <a:cs typeface="+mn-cs"/>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311275"/>
            <a:ext cx="43195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7.</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草拟开发计划</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404" name="TextBox 3"/>
          <p:cNvSpPr txBox="1"/>
          <p:nvPr/>
        </p:nvSpPr>
        <p:spPr>
          <a:xfrm>
            <a:off x="395288" y="1974850"/>
            <a:ext cx="8640762" cy="1939925"/>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阶段</a:t>
            </a:r>
            <a:r>
              <a:rPr lang="en-US" altLang="zh-CN" sz="2400" dirty="0">
                <a:latin typeface="Calibri" panose="020F0502020204030204" pitchFamily="34" charset="0"/>
              </a:rPr>
              <a:t>(</a:t>
            </a:r>
            <a:r>
              <a:rPr lang="zh-CN" altLang="zh-CN" sz="2400" dirty="0">
                <a:latin typeface="Calibri" panose="020F0502020204030204" pitchFamily="34" charset="0"/>
              </a:rPr>
              <a:t>需求分析</a:t>
            </a:r>
            <a:r>
              <a:rPr lang="en-US" altLang="zh-CN" sz="2400" dirty="0">
                <a:latin typeface="Calibri" panose="020F0502020204030204" pitchFamily="34" charset="0"/>
              </a:rPr>
              <a:t>)</a:t>
            </a:r>
            <a:r>
              <a:rPr lang="zh-CN" altLang="zh-CN" sz="2400" dirty="0">
                <a:latin typeface="Calibri" panose="020F0502020204030204" pitchFamily="34" charset="0"/>
              </a:rPr>
              <a:t>的详细进度表和成本估计。</a:t>
            </a:r>
            <a:endParaRPr lang="zh-CN" altLang="zh-CN" sz="2400" dirty="0">
              <a:latin typeface="Calibri" panose="020F0502020204030204" pitchFamily="34" charset="0"/>
            </a:endParaRPr>
          </a:p>
        </p:txBody>
      </p:sp>
      <p:sp>
        <p:nvSpPr>
          <p:cNvPr id="7" name="TextBox 6"/>
          <p:cNvSpPr txBox="1"/>
          <p:nvPr/>
        </p:nvSpPr>
        <p:spPr>
          <a:xfrm>
            <a:off x="468313" y="4048125"/>
            <a:ext cx="431958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lt"/>
                <a:ea typeface="+mn-ea"/>
                <a:cs typeface="+mn-cs"/>
              </a:rPr>
              <a:t>8. </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书写文档提交审查</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406" name="TextBox 8"/>
          <p:cNvSpPr txBox="1"/>
          <p:nvPr/>
        </p:nvSpPr>
        <p:spPr>
          <a:xfrm>
            <a:off x="395288" y="4676775"/>
            <a:ext cx="8640762"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应该把上述可行性研究各个步骤的工作结果写成清晰的文档，请用户、客户组织的负责人及评审组审查，以决定是否继续这项工程及是否接受分析员推荐的方案。</a:t>
            </a:r>
            <a:endParaRPr lang="zh-CN" altLang="zh-CN" sz="2400" dirty="0">
              <a:latin typeface="Calibri" panose="020F0502020204030204" pitchFamily="34" charset="0"/>
            </a:endParaRPr>
          </a:p>
        </p:txBody>
      </p:sp>
      <p:sp>
        <p:nvSpPr>
          <p:cNvPr id="10"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系统流程图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章可行性研究</a:t>
            </a:r>
            <a:endParaRPr lang="es-HN" altLang="zh-CN" b="1" dirty="0"/>
          </a:p>
        </p:txBody>
      </p:sp>
      <p:sp>
        <p:nvSpPr>
          <p:cNvPr id="5" name="矩形 4"/>
          <p:cNvSpPr/>
          <p:nvPr/>
        </p:nvSpPr>
        <p:spPr>
          <a:xfrm>
            <a:off x="900113" y="1196975"/>
            <a:ext cx="7893050" cy="4271963"/>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272732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15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系统流程图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539750" y="1484313"/>
            <a:ext cx="648017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2">
                    <a:lumMod val="75000"/>
                  </a:schemeClr>
                </a:solidFill>
                <a:effectLst/>
                <a:uLnTx/>
                <a:uFillTx/>
                <a:latin typeface="+mn-lt"/>
                <a:ea typeface="+mn-ea"/>
                <a:cs typeface="+mn-cs"/>
              </a:rPr>
              <a:t>系统流程图是概括地描绘物理系统的传统工具。</a:t>
            </a:r>
            <a:endParaRPr kumimoji="0" lang="zh-CN" altLang="en-US" sz="2400" b="1"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7" name="圆角矩形 6"/>
          <p:cNvSpPr/>
          <p:nvPr/>
        </p:nvSpPr>
        <p:spPr>
          <a:xfrm>
            <a:off x="468313" y="2349500"/>
            <a:ext cx="7610475"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基本思想：</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用图形符号以黑盒子形式描绘组成系统的每个部件</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程序、文档、数据库、人工过程等</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TextBox 8"/>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系统流程图表达的是数据在系统各部件之间流动的情况，而不是对数据进行加工处理的控制过程，因此尽管系统流程图的某些符号和程序流程图的符号形式相同，但是它却是物理数据流图而不是程序流程图。</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系统流程图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2.3.1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50825"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系统流程图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592138" y="1130300"/>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2.3.1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符号</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9" name="圆角矩形 8"/>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利用符号可以把一个广义的输入输出操作具体化为读写存储在特殊设备上的文件（或数据库），把抽象处理具体化为特定的程序或手工操作等。</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80963"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流程图</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pic>
        <p:nvPicPr>
          <p:cNvPr id="106499" name="图片 1"/>
          <p:cNvPicPr>
            <a:picLocks noChangeAspect="1"/>
          </p:cNvPicPr>
          <p:nvPr/>
        </p:nvPicPr>
        <p:blipFill>
          <a:blip r:embed="rId1"/>
          <a:stretch>
            <a:fillRect/>
          </a:stretch>
        </p:blipFill>
        <p:spPr>
          <a:xfrm>
            <a:off x="539750" y="2349500"/>
            <a:ext cx="7907338" cy="3692525"/>
          </a:xfrm>
          <a:prstGeom prst="rect">
            <a:avLst/>
          </a:prstGeom>
          <a:noFill/>
          <a:ln w="9525">
            <a:noFill/>
          </a:ln>
        </p:spPr>
      </p:pic>
      <p:sp>
        <p:nvSpPr>
          <p:cNvPr id="3" name="矩形标注 2"/>
          <p:cNvSpPr/>
          <p:nvPr/>
        </p:nvSpPr>
        <p:spPr>
          <a:xfrm>
            <a:off x="5219700" y="1196975"/>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schemeClr val="tx1"/>
                </a:solidFill>
                <a:effectLst/>
                <a:uLnTx/>
                <a:uFillTx/>
                <a:latin typeface="+mn-lt"/>
                <a:ea typeface="+mn-ea"/>
                <a:cs typeface="+mn-cs"/>
              </a:rPr>
              <a:t>以概括的方式抽象地描绘一个实际系统时，仅仅使用</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下图</a:t>
            </a:r>
            <a:r>
              <a:rPr kumimoji="0" lang="zh-CN" altLang="zh-CN" sz="1800" b="0" i="0" u="none" strike="noStrike" kern="1200" cap="none" spc="0" normalizeH="0" baseline="0" noProof="0" dirty="0">
                <a:ln>
                  <a:noFill/>
                </a:ln>
                <a:solidFill>
                  <a:schemeClr val="tx1"/>
                </a:solidFill>
                <a:effectLst/>
                <a:uLnTx/>
                <a:uFillTx/>
                <a:latin typeface="+mn-lt"/>
                <a:ea typeface="+mn-ea"/>
                <a:cs typeface="+mn-cs"/>
              </a:rPr>
              <a:t>中列出的基本符号就足够了</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2.3.1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标注 2"/>
          <p:cNvSpPr/>
          <p:nvPr/>
        </p:nvSpPr>
        <p:spPr>
          <a:xfrm>
            <a:off x="8096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需要更具体地描绘一个物理系统时还需要使用右图中列出的系统符号</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p:txBody>
      </p:sp>
      <p:pic>
        <p:nvPicPr>
          <p:cNvPr id="107523" name="图片 3"/>
          <p:cNvPicPr>
            <a:picLocks noChangeAspect="1"/>
          </p:cNvPicPr>
          <p:nvPr/>
        </p:nvPicPr>
        <p:blipFill>
          <a:blip r:embed="rId1"/>
          <a:stretch>
            <a:fillRect/>
          </a:stretch>
        </p:blipFill>
        <p:spPr>
          <a:xfrm>
            <a:off x="1973263" y="-42862"/>
            <a:ext cx="6559550" cy="6029325"/>
          </a:xfrm>
          <a:prstGeom prst="rect">
            <a:avLst/>
          </a:prstGeom>
          <a:noFill/>
          <a:ln w="9525">
            <a:noFill/>
          </a:ln>
        </p:spPr>
      </p:pic>
      <p:sp>
        <p:nvSpPr>
          <p:cNvPr id="6"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2.3.1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引言</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章可行性研究</a:t>
            </a:r>
            <a:endParaRPr lang="es-HN" altLang="zh-CN" b="1" dirty="0"/>
          </a:p>
        </p:txBody>
      </p:sp>
      <p:sp>
        <p:nvSpPr>
          <p:cNvPr id="2" name="TextBox 1"/>
          <p:cNvSpPr txBox="1"/>
          <p:nvPr/>
        </p:nvSpPr>
        <p:spPr>
          <a:xfrm>
            <a:off x="468313" y="1628775"/>
            <a:ext cx="8207375" cy="2873375"/>
          </a:xfrm>
          <a:prstGeom prst="rect">
            <a:avLst/>
          </a:prstGeom>
          <a:noFill/>
        </p:spPr>
        <p:txBody>
          <a:bodyPr>
            <a:spAutoFit/>
          </a:bodyPr>
          <a:lstStyle/>
          <a:p>
            <a:pPr marL="514350" marR="0" indent="-514350" defTabSz="914400" eaLnBrk="1" fontAlgn="auto" hangingPunct="1">
              <a:lnSpc>
                <a:spcPts val="3700"/>
              </a:lnSpc>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并非任何问题都有简单明显的解决办法，事实上，许多问题不可能在预定的系统规模或时间期限之内解决。</a:t>
            </a:r>
            <a:endParaRPr kumimoji="0" lang="en-US" altLang="zh-CN" sz="2400" kern="1200" cap="none" spc="0" normalizeH="0" baseline="0" noProof="0" dirty="0">
              <a:latin typeface="+mn-ea"/>
              <a:ea typeface="+mn-ea"/>
              <a:cs typeface="+mn-cs"/>
            </a:endParaRPr>
          </a:p>
          <a:p>
            <a:pPr marL="514350" marR="0" indent="-514350" defTabSz="914400" eaLnBrk="1" fontAlgn="auto" hangingPunct="1">
              <a:lnSpc>
                <a:spcPts val="3700"/>
              </a:lnSpc>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如果问题没有可行的解，那么花费在这项工程上的任何时间、人力、软硬件资源和经费，都是无谓的浪费。</a:t>
            </a:r>
            <a:endParaRPr kumimoji="0" lang="zh-CN" altLang="zh-CN" sz="2400" kern="1200" cap="none" spc="0" normalizeH="0" baseline="0" noProof="0" dirty="0">
              <a:latin typeface="+mn-ea"/>
              <a:ea typeface="+mn-ea"/>
              <a:cs typeface="+mn-cs"/>
            </a:endParaRPr>
          </a:p>
          <a:p>
            <a:pPr marL="514350" marR="0" indent="-514350" defTabSz="914400" eaLnBrk="1" fontAlgn="auto" hangingPunct="1">
              <a:lnSpc>
                <a:spcPts val="3700"/>
              </a:lnSpc>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可行性研究的目的，就是用最小的代价在尽可能短的时间内确定问题是否能够解决。</a:t>
            </a:r>
            <a:endParaRPr kumimoji="0" lang="zh-CN" altLang="en-US" sz="2400" kern="1200" cap="none" spc="0" normalizeH="0" baseline="0" noProof="0" dirty="0">
              <a:latin typeface="+mn-ea"/>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873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系统流程图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566738" y="2205038"/>
            <a:ext cx="7848600" cy="28225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以一个</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简单的例子</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进行讲解</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某装配厂有一座存放零件的仓库，仓库中现有的各种零件的数量以及每种零件的库存量临界值等数据记录在库存清单主文件中。当仓库中零件数量有变化时，应该及时修改库存清单主文件，如果哪种零件的库存量少于它的库存量临界值，则应该报告给采购部门以便订货，规定每天向采购部门送一次订货报告。</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p:cNvSpPr txBox="1"/>
          <p:nvPr/>
        </p:nvSpPr>
        <p:spPr>
          <a:xfrm>
            <a:off x="592138" y="1092200"/>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2.3.2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例子</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系统流程图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611188" y="1844675"/>
            <a:ext cx="8039100" cy="33242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该装配厂使用一台小型计算机处理更新库存清单主文件和产生订货报告的任务。零件库存量的每一次变化称为一个事务，由放在仓库中的</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CRT</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终端输入到计算机中；系统中的库存清单程序对事务进行处理，更新存储在磁盘上的库存清单主文件，并且把必要的订货信息写在磁带上。最后，每天由报告生成程序读一次磁带，并且打印出订货报告。</a:t>
            </a:r>
            <a:endParaRPr kumimoji="0" lang="en-US" altLang="zh-CN" sz="2400" b="0" i="0" u="none" strike="noStrike" kern="1200" cap="none" spc="0" normalizeH="0" baseline="0" noProof="0" dirty="0">
              <a:ln>
                <a:noFill/>
              </a:ln>
              <a:solidFill>
                <a:schemeClr val="dk1"/>
              </a:solidFill>
              <a:effectLst/>
              <a:uLnTx/>
              <a:uFillTx/>
              <a:latin typeface="+mn-ea"/>
              <a:ea typeface="+mn-ea"/>
              <a:cs typeface="+mn-cs"/>
            </a:endParaRPr>
          </a:p>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如下图所示。</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6"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594" name="图片 2"/>
          <p:cNvPicPr>
            <a:picLocks noChangeAspect="1"/>
          </p:cNvPicPr>
          <p:nvPr/>
        </p:nvPicPr>
        <p:blipFill>
          <a:blip r:embed="rId1"/>
          <a:stretch>
            <a:fillRect/>
          </a:stretch>
        </p:blipFill>
        <p:spPr>
          <a:xfrm>
            <a:off x="1908175" y="188913"/>
            <a:ext cx="4900613" cy="5734050"/>
          </a:xfrm>
          <a:prstGeom prst="rect">
            <a:avLst/>
          </a:prstGeom>
          <a:noFill/>
          <a:ln w="9525">
            <a:noFill/>
          </a:ln>
        </p:spPr>
      </p:pic>
      <p:sp>
        <p:nvSpPr>
          <p:cNvPr id="5"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6"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2.3.3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分层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107950" y="317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系统流程图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圆角矩形 8"/>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面对复杂的系统时，一个比较好的方法是分层次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TextBox 6"/>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2.3.3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分层</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数据流图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462088"/>
            <a:ext cx="7893050" cy="4270375"/>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3779838"/>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50850" y="190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755650" y="1422400"/>
            <a:ext cx="13684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概念</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圆角矩形 8"/>
          <p:cNvSpPr/>
          <p:nvPr/>
        </p:nvSpPr>
        <p:spPr>
          <a:xfrm>
            <a:off x="633869" y="234888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数据流图</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(DFD)</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是一种图形化技术，它描绘信息流和数据从输入移动到输出的过程中所经受的变换。</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数据流图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141288"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503238" y="981075"/>
            <a:ext cx="24812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2.4.1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符号</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图示 1"/>
          <p:cNvGraphicFramePr/>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下箭头 2"/>
          <p:cNvSpPr/>
          <p:nvPr/>
        </p:nvSpPr>
        <p:spPr>
          <a:xfrm rot="16200000">
            <a:off x="1249363"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数据流四中基本符号</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714" name="图片 4"/>
          <p:cNvPicPr>
            <a:picLocks noChangeAspect="1"/>
          </p:cNvPicPr>
          <p:nvPr/>
        </p:nvPicPr>
        <p:blipFill>
          <a:blip r:embed="rId1"/>
          <a:stretch>
            <a:fillRect/>
          </a:stretch>
        </p:blipFill>
        <p:spPr>
          <a:xfrm>
            <a:off x="3059113" y="0"/>
            <a:ext cx="5257800" cy="6048375"/>
          </a:xfrm>
          <a:prstGeom prst="rect">
            <a:avLst/>
          </a:prstGeom>
          <a:noFill/>
          <a:ln w="9525">
            <a:noFill/>
          </a:ln>
        </p:spPr>
      </p:pic>
      <p:sp>
        <p:nvSpPr>
          <p:cNvPr id="10" name="下箭头 9"/>
          <p:cNvSpPr/>
          <p:nvPr/>
        </p:nvSpPr>
        <p:spPr>
          <a:xfrm rot="16200000">
            <a:off x="1606550" y="2794000"/>
            <a:ext cx="814388" cy="19415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附加符号</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下箭头 10"/>
          <p:cNvSpPr/>
          <p:nvPr/>
        </p:nvSpPr>
        <p:spPr>
          <a:xfrm rot="16200000">
            <a:off x="2040731" y="-302419"/>
            <a:ext cx="815975" cy="19415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基本符号</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952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395288" y="2492375"/>
            <a:ext cx="2841625"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以简单例子说明怎样画数据流图</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TextBox 2"/>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假设一家工厂的采购部每天需要一张订货报表，报表按零件编号排序，表中列出所有需要再次订货的零件。对于每个需要再次订货的零件应该列出下述数据：零件编号，零件名称，订货数量，目前价格，主要供应者，次要供应者。零件入库或出库称为事务，通过放在仓库中的</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CRT</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终端把事务报告给订货系统。当某种零件的库存数量少于库存量临界值时就应该再次订货。</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p:cNvSpPr txBox="1"/>
          <p:nvPr/>
        </p:nvSpPr>
        <p:spPr>
          <a:xfrm>
            <a:off x="503238" y="1273175"/>
            <a:ext cx="24812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2.4.2</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例子</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952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82613" y="3011488"/>
            <a:ext cx="7993063" cy="1874838"/>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ea"/>
                <a:ea typeface="+mn-ea"/>
                <a:cs typeface="+mn-cs"/>
              </a:rPr>
              <a:t>首先考虑数据的源点和终点，从上面对系统的描述可以知道“采购部每天需要一张订货报表”，“通过放在仓库中的</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CRT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终端把事务报告给订货系统”，所以采购员是数据终点，而仓库管理员是数据源点。</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0" name="TextBox 9"/>
          <p:cNvSpPr txBox="1"/>
          <p:nvPr/>
        </p:nvSpPr>
        <p:spPr>
          <a:xfrm>
            <a:off x="657225" y="1695450"/>
            <a:ext cx="77057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第一步可以从问题描述中提取数据流图的</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4</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种成分： </a:t>
            </a:r>
            <a:endParaRPr kumimoji="0" lang="en-US"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主要内容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196975"/>
            <a:ext cx="7893050" cy="4271963"/>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952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82613" y="3011488"/>
            <a:ext cx="7993063" cy="236061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因此必须有一个用于产生报表的处理。事务的后果是改变零件库存量，然而任何改变数据的操作都是处理，因此对事务进行的加工是另一个处理。注意，在问题描述中并没有明显地提到需要对事务进行处理，但是通过分析可以看出这种需要。</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p:cNvSpPr txBox="1"/>
          <p:nvPr/>
        </p:nvSpPr>
        <p:spPr>
          <a:xfrm>
            <a:off x="612775" y="1582738"/>
            <a:ext cx="77057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第</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二</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步</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再一次阅读问题描述，“采购部需要报表”</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952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14350" y="2757488"/>
            <a:ext cx="7993063" cy="279876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系统把订货报表送给采购部，因此订货报表是一个数据流；事务需要从仓库送到系统中，显然事务是另一个数据流。产生报表和处理事务这两个处理在时间上明显不匹配</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每当有一个事务发生时立即处理它，然而每天只产生一次订货报表。因此，用来产生订货报表的数据必须存放一段时间，也就是应该有一个数据存储。</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0" name="TextBox 9"/>
          <p:cNvSpPr txBox="1"/>
          <p:nvPr/>
        </p:nvSpPr>
        <p:spPr>
          <a:xfrm>
            <a:off x="657225" y="1577975"/>
            <a:ext cx="77057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第</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三</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步</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考虑数据流和数据存储</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下箭头 7"/>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分析结果</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20835" name="图片 2"/>
          <p:cNvPicPr>
            <a:picLocks noChangeAspect="1"/>
          </p:cNvPicPr>
          <p:nvPr/>
        </p:nvPicPr>
        <p:blipFill>
          <a:blip r:embed="rId1"/>
          <a:stretch>
            <a:fillRect/>
          </a:stretch>
        </p:blipFill>
        <p:spPr>
          <a:xfrm>
            <a:off x="1908175" y="1700213"/>
            <a:ext cx="7185025" cy="3673475"/>
          </a:xfrm>
          <a:prstGeom prst="rect">
            <a:avLst/>
          </a:prstGeom>
          <a:noFill/>
          <a:ln w="9525">
            <a:noFill/>
          </a:ln>
        </p:spPr>
      </p:pic>
      <p:sp>
        <p:nvSpPr>
          <p:cNvPr id="10" name="TextBox 9"/>
          <p:cNvSpPr txBox="1"/>
          <p:nvPr/>
        </p:nvSpPr>
        <p:spPr>
          <a:xfrm>
            <a:off x="468313" y="604838"/>
            <a:ext cx="1652588" cy="461963"/>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步骤一：</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把数据流图的</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种成分都分离出来以后</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（上图所示）</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，就可以着手画数据流图了</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pic>
        <p:nvPicPr>
          <p:cNvPr id="121859" name="图片 3"/>
          <p:cNvPicPr>
            <a:picLocks noChangeAspect="1"/>
          </p:cNvPicPr>
          <p:nvPr/>
        </p:nvPicPr>
        <p:blipFill>
          <a:blip r:embed="rId1"/>
          <a:stretch>
            <a:fillRect/>
          </a:stretch>
        </p:blipFill>
        <p:spPr>
          <a:xfrm>
            <a:off x="1692275" y="3960813"/>
            <a:ext cx="5454650" cy="1674812"/>
          </a:xfrm>
          <a:prstGeom prst="rect">
            <a:avLst/>
          </a:prstGeom>
          <a:noFill/>
          <a:ln w="9525">
            <a:noFill/>
          </a:ln>
        </p:spPr>
      </p:pic>
      <p:sp>
        <p:nvSpPr>
          <p:cNvPr id="9" name="下箭头 8"/>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TextBox 9"/>
          <p:cNvSpPr txBox="1"/>
          <p:nvPr/>
        </p:nvSpPr>
        <p:spPr>
          <a:xfrm>
            <a:off x="395288" y="549275"/>
            <a:ext cx="16541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步骤二</a:t>
            </a:r>
            <a:r>
              <a:rPr kumimoji="0" lang="zh-CN" altLang="en-US" sz="3200" b="0" i="0" u="none" strike="noStrike" kern="1200" cap="none" spc="0" normalizeH="0" baseline="0" noProof="0" dirty="0">
                <a:ln>
                  <a:noFill/>
                </a:ln>
                <a:solidFill>
                  <a:schemeClr val="dk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步骤三：</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TextBox 10"/>
          <p:cNvSpPr txBox="1"/>
          <p:nvPr/>
        </p:nvSpPr>
        <p:spPr>
          <a:xfrm>
            <a:off x="200025" y="1868488"/>
            <a:ext cx="1800225" cy="15700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把基本系统模型细化，描绘系统的主要功能</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下箭头 11"/>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122885" name="图片 2"/>
          <p:cNvPicPr>
            <a:picLocks noChangeAspect="1"/>
          </p:cNvPicPr>
          <p:nvPr/>
        </p:nvPicPr>
        <p:blipFill>
          <a:blip r:embed="rId1"/>
          <a:stretch>
            <a:fillRect/>
          </a:stretch>
        </p:blipFill>
        <p:spPr>
          <a:xfrm>
            <a:off x="2967038" y="1512888"/>
            <a:ext cx="5997575" cy="4148137"/>
          </a:xfrm>
          <a:prstGeom prst="rect">
            <a:avLst/>
          </a:prstGeom>
          <a:noFill/>
          <a:ln w="9525">
            <a:noFill/>
          </a:ln>
        </p:spPr>
      </p:pic>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步骤四：</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TextBox 10"/>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对功能级数据流图中描绘的系统主要功能进一步细化</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下箭头 11"/>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123909" name="图片 1"/>
          <p:cNvPicPr>
            <a:picLocks noChangeAspect="1"/>
          </p:cNvPicPr>
          <p:nvPr/>
        </p:nvPicPr>
        <p:blipFill>
          <a:blip r:embed="rId1"/>
          <a:stretch>
            <a:fillRect/>
          </a:stretch>
        </p:blipFill>
        <p:spPr>
          <a:xfrm>
            <a:off x="2771775" y="1557338"/>
            <a:ext cx="6243638" cy="3311525"/>
          </a:xfrm>
          <a:prstGeom prst="rect">
            <a:avLst/>
          </a:prstGeom>
          <a:noFill/>
          <a:ln w="9525">
            <a:noFill/>
          </a:ln>
        </p:spPr>
      </p:pic>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命名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158750" y="15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圆角矩形 8"/>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ts val="36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lt"/>
                <a:ea typeface="+mn-ea"/>
                <a:cs typeface="+mn-cs"/>
              </a:rPr>
              <a:t>数据流图中每个成分的命名是否恰当，直接影响数据流图的可理解性。因此，给这些成分起名字时应该仔细推敲。</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506413" y="1412875"/>
            <a:ext cx="24812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2.4.3</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命名</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4606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TextBox 9"/>
          <p:cNvSpPr txBox="1"/>
          <p:nvPr/>
        </p:nvSpPr>
        <p:spPr>
          <a:xfrm>
            <a:off x="581025" y="1682750"/>
            <a:ext cx="47958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数据流命名时应注意的问题</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Box 10"/>
          <p:cNvSpPr txBox="1"/>
          <p:nvPr/>
        </p:nvSpPr>
        <p:spPr>
          <a:xfrm>
            <a:off x="581025" y="2682875"/>
            <a:ext cx="7894638"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名字应代表整个数据流的内容，而不是仅仅反映它的某些成分</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不要使用空洞的、缺乏具体含义的名字</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ea"/>
                <a:ea typeface="+mn-ea"/>
                <a:cs typeface="+mn-cs"/>
              </a:rPr>
              <a:t>在为某个数据流</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或数据存储</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起名字时遇到了困难，则很可能是因为对数据流图分解不恰当造成的，应该试试重新分解</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命名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3180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TextBox 9"/>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为处理命名时应注意的问题</a:t>
            </a:r>
            <a:endParaRPr kumimoji="0" lang="zh-CN" altLang="en-US" sz="2400" b="1"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4" name="TextBox 3"/>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通常先为数据流命名，然后再为与之相关联的处理命名。</a:t>
            </a:r>
            <a:endParaRPr kumimoji="0" lang="en-US" altLang="zh-CN" sz="2400" b="0" i="0" u="none" strike="noStrike" kern="1200" cap="none" spc="0" normalizeH="0" baseline="0" noProof="0" dirty="0">
              <a:ln>
                <a:noFill/>
              </a:ln>
              <a:solidFill>
                <a:schemeClr val="dk1"/>
              </a:solidFill>
              <a:effectLst/>
              <a:uLnTx/>
              <a:uFillTx/>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名字应该反映整个处理的功能，而不是它的一部分功能</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dk1"/>
              </a:solidFill>
              <a:effectLst/>
              <a:uLnTx/>
              <a:uFillTx/>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名字最好由一个具体的及物动词加上一个具体的宾语组成。</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通常名字中仅包括一个动词，如果必须用两个动词才能描述整个处理的功能，则把这个处理再分解成两个处理可能更恰当些。</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如果在为某个处理命名时遇到困难，则很可能是发现了分解不当的迹象，应考虑重新分解。</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命名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2.4.4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用途</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95275" y="285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数据流图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圆角矩形 10"/>
          <p:cNvSpPr/>
          <p:nvPr/>
        </p:nvSpPr>
        <p:spPr>
          <a:xfrm>
            <a:off x="295275" y="2249488"/>
            <a:ext cx="8385175" cy="3024188"/>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1</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画数据流图的基本目的是利用它作为交流信息的工具。</a:t>
            </a:r>
            <a:endParaRPr kumimoji="0" lang="en-US" altLang="zh-CN" sz="2400" b="0" i="0" u="none" strike="noStrike" kern="1200" cap="none" spc="0" normalizeH="0" baseline="0" noProof="0" dirty="0">
              <a:ln>
                <a:noFill/>
              </a:ln>
              <a:solidFill>
                <a:schemeClr val="dk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chemeClr val="dk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数据流图的另一个主要用途是作为分析和设计的工具</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dk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chemeClr val="dk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数据流图辅助物理系统的设计时，以图中不同处理的定时要求为指南，能够在数据流图上画出许多组自动化边界，每组自动化边界可能意味着一个不同的物理系统</a:t>
            </a:r>
            <a:endParaRPr kumimoji="0" lang="zh-CN" altLang="en-US" sz="2400" b="0" i="0" u="none" strike="noStrike" kern="1200" cap="none" spc="0" normalizeH="0" baseline="0" noProof="0" dirty="0">
              <a:ln>
                <a:noFill/>
              </a:ln>
              <a:solidFill>
                <a:srgbClr val="9AE73D"/>
              </a:solidFill>
              <a:effectLst/>
              <a:uLnTx/>
              <a:uFillTx/>
              <a:latin typeface="+mn-ea"/>
              <a:ea typeface="+mn-ea"/>
              <a:cs typeface="+mn-cs"/>
            </a:endParaRPr>
          </a:p>
        </p:txBody>
      </p:sp>
      <p:sp>
        <p:nvSpPr>
          <p:cNvPr id="12" name="TextBox 11"/>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2.4.4</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用途</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可行性研究的任务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462088"/>
            <a:ext cx="7893050" cy="4270375"/>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151447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2.5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数据字典</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196975"/>
            <a:ext cx="7893050" cy="4271963"/>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416242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68288"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82613" y="1557338"/>
            <a:ext cx="1397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2">
                    <a:lumMod val="75000"/>
                  </a:schemeClr>
                </a:solidFill>
                <a:effectLst/>
                <a:uLnTx/>
                <a:uFillTx/>
                <a:latin typeface="+mn-lt"/>
                <a:ea typeface="+mn-ea"/>
                <a:cs typeface="+mn-cs"/>
              </a:rPr>
              <a:t>概念</a:t>
            </a:r>
            <a:endParaRPr kumimoji="0" lang="zh-CN" altLang="en-US" sz="2400" b="1"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12" name="圆角矩形 11"/>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ts val="37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lt"/>
                <a:ea typeface="+mn-ea"/>
                <a:cs typeface="+mn-cs"/>
              </a:rPr>
              <a:t>数据字典是关于数据的信息的集合，也就是对数据流图中包含的所有元素的定义的集合。</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2.5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数据字典</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2.5.1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238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00063" y="1412875"/>
            <a:ext cx="24050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2.5.1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内容</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3" name="图示 2"/>
          <p:cNvGraphicFramePr/>
          <p:nvPr/>
        </p:nvGraphicFramePr>
        <p:xfrm>
          <a:off x="2627784" y="181848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extBox 1"/>
          <p:cNvSpPr txBox="1"/>
          <p:nvPr/>
        </p:nvSpPr>
        <p:spPr>
          <a:xfrm>
            <a:off x="433388" y="2924175"/>
            <a:ext cx="2770188" cy="1570038"/>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en-US" altLang="zh-CN" sz="2400" kern="1200" cap="none" spc="0" normalizeH="0" baseline="0" noProof="0" dirty="0">
                <a:latin typeface="+mn-ea"/>
                <a:ea typeface="+mn-ea"/>
                <a:cs typeface="+mn-cs"/>
              </a:rPr>
              <a:t>    </a:t>
            </a:r>
            <a:r>
              <a:rPr kumimoji="0" lang="zh-CN" altLang="zh-CN" sz="2400" kern="1200" cap="none" spc="0" normalizeH="0" baseline="0" noProof="0" dirty="0">
                <a:latin typeface="+mn-ea"/>
                <a:ea typeface="+mn-ea"/>
                <a:cs typeface="+mn-cs"/>
              </a:rPr>
              <a:t>一般说来，数据字典应该由对下列</a:t>
            </a:r>
            <a:r>
              <a:rPr kumimoji="0" lang="en-US" altLang="zh-CN" sz="2400" kern="1200" cap="none" spc="0" normalizeH="0" baseline="0" noProof="0" dirty="0">
                <a:latin typeface="+mn-ea"/>
                <a:ea typeface="+mn-ea"/>
                <a:cs typeface="+mn-cs"/>
              </a:rPr>
              <a:t>4</a:t>
            </a:r>
            <a:r>
              <a:rPr kumimoji="0" lang="zh-CN" altLang="zh-CN" sz="2400" kern="1200" cap="none" spc="0" normalizeH="0" baseline="0" noProof="0" dirty="0">
                <a:latin typeface="+mn-ea"/>
                <a:ea typeface="+mn-ea"/>
                <a:cs typeface="+mn-cs"/>
              </a:rPr>
              <a:t>类元素的定义组成。</a:t>
            </a:r>
            <a:endParaRPr kumimoji="0" lang="zh-CN" altLang="en-US" sz="2400" kern="1200" cap="none" spc="0" normalizeH="0" baseline="0" noProof="0" dirty="0">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323850" y="1412875"/>
            <a:ext cx="7920038" cy="863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ea"/>
                <a:ea typeface="+mn-ea"/>
                <a:cs typeface="+mn-cs"/>
              </a:rPr>
              <a:t>数据元素的别名就是该元素的其他等价的名字，出现别名主要有下述</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个原因</a:t>
            </a:r>
            <a:r>
              <a:rPr kumimoji="0" lang="zh-CN" altLang="en-US" sz="2400" b="0" i="0" u="none" strike="noStrike" kern="1200" cap="none" spc="0" normalizeH="0" baseline="0" noProof="0" dirty="0">
                <a:ln>
                  <a:noFill/>
                </a:ln>
                <a:solidFill>
                  <a:schemeClr val="dk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dk1"/>
              </a:solidFill>
              <a:effectLst/>
              <a:uLnTx/>
              <a:uFillTx/>
              <a:latin typeface="+mn-ea"/>
              <a:ea typeface="+mn-ea"/>
              <a:cs typeface="+mn-cs"/>
            </a:endParaRPr>
          </a:p>
        </p:txBody>
      </p:sp>
      <p:graphicFrame>
        <p:nvGraphicFramePr>
          <p:cNvPr id="2" name="图示 1"/>
          <p:cNvGraphicFramePr/>
          <p:nvPr/>
        </p:nvGraphicFramePr>
        <p:xfrm>
          <a:off x="539552" y="2708920"/>
          <a:ext cx="7460511" cy="29523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p:nvPr>
        </p:nvSpPr>
        <p:spPr>
          <a:xfrm>
            <a:off x="3238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2.5.1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2.5.2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定义数据的方法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矩形 8"/>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ea"/>
                <a:ea typeface="+mn-ea"/>
                <a:cs typeface="+mn-cs"/>
              </a:rPr>
              <a:t>由数据元素组成数据的方式只有下述</a:t>
            </a:r>
            <a:r>
              <a:rPr kumimoji="0" lang="en-US" altLang="zh-CN" sz="2400" b="0" i="0" u="none" strike="noStrike" kern="1200" cap="none" spc="0" normalizeH="0" baseline="0" noProof="0" dirty="0">
                <a:ln>
                  <a:noFill/>
                </a:ln>
                <a:solidFill>
                  <a:schemeClr val="dk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dk1"/>
                </a:solidFill>
                <a:effectLst/>
                <a:uLnTx/>
                <a:uFillTx/>
                <a:latin typeface="+mn-ea"/>
                <a:ea typeface="+mn-ea"/>
                <a:cs typeface="+mn-cs"/>
              </a:rPr>
              <a:t>种基本类型：</a:t>
            </a:r>
            <a:endParaRPr kumimoji="0" lang="zh-CN" altLang="zh-CN" sz="2400" b="0" i="0" u="none" strike="noStrike" kern="1200" cap="none" spc="0" normalizeH="0" baseline="0" noProof="0" dirty="0">
              <a:ln>
                <a:noFill/>
              </a:ln>
              <a:solidFill>
                <a:schemeClr val="dk1"/>
              </a:solidFill>
              <a:effectLst/>
              <a:uLnTx/>
              <a:uFillTx/>
              <a:latin typeface="+mn-ea"/>
              <a:ea typeface="+mn-ea"/>
              <a:cs typeface="+mn-cs"/>
            </a:endParaRPr>
          </a:p>
        </p:txBody>
      </p:sp>
      <p:graphicFrame>
        <p:nvGraphicFramePr>
          <p:cNvPr id="10" name="图示 9"/>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Box 10"/>
          <p:cNvSpPr txBox="1"/>
          <p:nvPr/>
        </p:nvSpPr>
        <p:spPr>
          <a:xfrm>
            <a:off x="477838" y="1301750"/>
            <a:ext cx="45259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2.5.2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定义数据的方法</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12"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23850" y="190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TextBox 10"/>
          <p:cNvSpPr txBox="1"/>
          <p:nvPr/>
        </p:nvSpPr>
        <p:spPr>
          <a:xfrm>
            <a:off x="395288" y="1463675"/>
            <a:ext cx="2982913"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3200" b="0" i="0" u="none" strike="noStrike" kern="1200" cap="none" spc="0" normalizeH="0" baseline="0" noProof="0" dirty="0">
                <a:ln>
                  <a:noFill/>
                </a:ln>
                <a:solidFill>
                  <a:schemeClr val="dk1"/>
                </a:solidFill>
                <a:effectLst/>
                <a:uLnTx/>
                <a:uFillTx/>
                <a:latin typeface="+mn-lt"/>
                <a:ea typeface="+mn-ea"/>
                <a:cs typeface="+mn-cs"/>
              </a:rPr>
              <a:t>第</a:t>
            </a:r>
            <a:r>
              <a:rPr kumimoji="0" lang="en-US" altLang="zh-CN" sz="3200" b="0" i="0" u="none" strike="noStrike" kern="1200" cap="none" spc="0" normalizeH="0" baseline="0" noProof="0" dirty="0">
                <a:ln>
                  <a:noFill/>
                </a:ln>
                <a:solidFill>
                  <a:schemeClr val="dk1"/>
                </a:solidFill>
                <a:effectLst/>
                <a:uLnTx/>
                <a:uFillTx/>
                <a:latin typeface="+mn-lt"/>
                <a:ea typeface="+mn-ea"/>
                <a:cs typeface="+mn-cs"/>
              </a:rPr>
              <a:t>4</a:t>
            </a:r>
            <a:r>
              <a:rPr kumimoji="0" lang="zh-CN" altLang="zh-CN" sz="3200" b="0" i="0" u="none" strike="noStrike" kern="1200" cap="none" spc="0" normalizeH="0" baseline="0" noProof="0" dirty="0">
                <a:ln>
                  <a:noFill/>
                </a:ln>
                <a:solidFill>
                  <a:schemeClr val="dk1"/>
                </a:solidFill>
                <a:effectLst/>
                <a:uLnTx/>
                <a:uFillTx/>
                <a:latin typeface="+mn-lt"/>
                <a:ea typeface="+mn-ea"/>
                <a:cs typeface="+mn-cs"/>
              </a:rPr>
              <a:t>种关系算符</a:t>
            </a:r>
            <a:endParaRPr kumimoji="0" lang="zh-CN" alt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TextBox 3"/>
          <p:cNvSpPr txBox="1"/>
          <p:nvPr/>
        </p:nvSpPr>
        <p:spPr>
          <a:xfrm>
            <a:off x="468313" y="2428875"/>
            <a:ext cx="8207375" cy="2871788"/>
          </a:xfrm>
          <a:prstGeom prst="rect">
            <a:avLst/>
          </a:prstGeom>
          <a:noFill/>
        </p:spPr>
        <p:txBody>
          <a:bodyPr>
            <a:spAutoFit/>
          </a:bodyPr>
          <a:lstStyle/>
          <a:p>
            <a:pPr marR="0" defTabSz="914400" eaLnBrk="1" fontAlgn="auto" hangingPunct="1">
              <a:lnSpc>
                <a:spcPts val="3700"/>
              </a:lnSpc>
              <a:spcBef>
                <a:spcPts val="0"/>
              </a:spcBef>
              <a:spcAft>
                <a:spcPts val="0"/>
              </a:spcAft>
              <a:buClrTx/>
              <a:buSzTx/>
              <a:buFontTx/>
              <a:defRPr/>
            </a:pP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意思是等价于</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或定义为</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a:t>
            </a:r>
            <a:endParaRPr kumimoji="0" lang="zh-CN" altLang="zh-CN" sz="2400" kern="1200" cap="none" spc="0" normalizeH="0" baseline="0" noProof="0" dirty="0">
              <a:latin typeface="+mn-ea"/>
              <a:ea typeface="+mn-ea"/>
              <a:cs typeface="+mn-cs"/>
            </a:endParaRPr>
          </a:p>
          <a:p>
            <a:pPr marR="0" defTabSz="914400" eaLnBrk="1" fontAlgn="auto" hangingPunct="1">
              <a:lnSpc>
                <a:spcPts val="3700"/>
              </a:lnSpc>
              <a:spcBef>
                <a:spcPts val="0"/>
              </a:spcBef>
              <a:spcAft>
                <a:spcPts val="0"/>
              </a:spcAft>
              <a:buClrTx/>
              <a:buSzTx/>
              <a:buFontTx/>
              <a:defRPr/>
            </a:pP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意思是和</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即连接两个分量</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a:t>
            </a:r>
            <a:endParaRPr kumimoji="0" lang="zh-CN" altLang="zh-CN" sz="2400" kern="1200" cap="none" spc="0" normalizeH="0" baseline="0" noProof="0" dirty="0">
              <a:latin typeface="+mn-ea"/>
              <a:ea typeface="+mn-ea"/>
              <a:cs typeface="+mn-cs"/>
            </a:endParaRPr>
          </a:p>
          <a:p>
            <a:pPr marR="0" defTabSz="914400" eaLnBrk="1" fontAlgn="auto" hangingPunct="1">
              <a:lnSpc>
                <a:spcPts val="3700"/>
              </a:lnSpc>
              <a:spcBef>
                <a:spcPts val="0"/>
              </a:spcBef>
              <a:spcAft>
                <a:spcPts val="0"/>
              </a:spcAft>
              <a:buClrTx/>
              <a:buSzTx/>
              <a:buFontTx/>
              <a:defRPr/>
            </a:pPr>
            <a:r>
              <a:rPr kumimoji="0" lang="zh-CN" altLang="zh-CN" sz="2400" kern="1200" cap="none" spc="0" normalizeH="0" baseline="0" noProof="0" dirty="0">
                <a:latin typeface="+mn-ea"/>
                <a:ea typeface="+mn-ea"/>
                <a:cs typeface="+mn-cs"/>
              </a:rPr>
              <a:t>［］意思是或</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即从方括弧内列出的若干个分量中选择一个</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，通常用“</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”号隔开供选择的分量；</a:t>
            </a:r>
            <a:endParaRPr kumimoji="0" lang="zh-CN" altLang="zh-CN" sz="2400" kern="1200" cap="none" spc="0" normalizeH="0" baseline="0" noProof="0" dirty="0">
              <a:latin typeface="+mn-ea"/>
              <a:ea typeface="+mn-ea"/>
              <a:cs typeface="+mn-cs"/>
            </a:endParaRPr>
          </a:p>
          <a:p>
            <a:pPr marR="0" defTabSz="914400" eaLnBrk="1" fontAlgn="auto" hangingPunct="1">
              <a:lnSpc>
                <a:spcPts val="3700"/>
              </a:lnSpc>
              <a:spcBef>
                <a:spcPts val="0"/>
              </a:spcBef>
              <a:spcAft>
                <a:spcPts val="0"/>
              </a:spcAft>
              <a:buClrTx/>
              <a:buSzTx/>
              <a:buFontTx/>
              <a:defRPr/>
            </a:pP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意思是重复</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即重复花括弧内的分量</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a:t>
            </a:r>
            <a:endParaRPr kumimoji="0" lang="zh-CN" altLang="zh-CN" sz="2400" kern="1200" cap="none" spc="0" normalizeH="0" baseline="0" noProof="0" dirty="0">
              <a:latin typeface="+mn-ea"/>
              <a:ea typeface="+mn-ea"/>
              <a:cs typeface="+mn-cs"/>
            </a:endParaRPr>
          </a:p>
          <a:p>
            <a:pPr marR="0" defTabSz="914400" eaLnBrk="1" fontAlgn="auto" hangingPunct="1">
              <a:lnSpc>
                <a:spcPts val="3700"/>
              </a:lnSpc>
              <a:spcBef>
                <a:spcPts val="0"/>
              </a:spcBef>
              <a:spcAft>
                <a:spcPts val="0"/>
              </a:spcAft>
              <a:buClrTx/>
              <a:buSzTx/>
              <a:buFontTx/>
              <a:defRPr/>
            </a:pP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意思是可选</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即圆括弧里的分量可有可无</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a:t>
            </a:r>
            <a:endParaRPr kumimoji="0" lang="zh-CN" altLang="zh-CN" sz="2400" kern="1200" cap="none" spc="0" normalizeH="0" baseline="0" noProof="0" dirty="0">
              <a:latin typeface="+mn-ea"/>
              <a:ea typeface="+mn-ea"/>
              <a:cs typeface="+mn-cs"/>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2.5.2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定义数据的方法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2.5.3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数据字典的用途</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238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2.5.3</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数据字典的用途</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2" name="图示 1"/>
          <p:cNvGraphicFramePr/>
          <p:nvPr/>
        </p:nvGraphicFramePr>
        <p:xfrm>
          <a:off x="574956" y="2420888"/>
          <a:ext cx="7512496" cy="3112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2.5.4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数据字典的实现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8731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圆角矩形 8"/>
          <p:cNvSpPr/>
          <p:nvPr/>
        </p:nvSpPr>
        <p:spPr>
          <a:xfrm>
            <a:off x="536159" y="2335808"/>
            <a:ext cx="7780257" cy="188528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目前，数据字典几乎总是作为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CASE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“结构化分析与设计工具”的一部分实现的。在开发大型软件系统的过程中，数据字典的规模和复杂程度迅速增加，人工维护数据字典几乎是不可能的。</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2.5.4</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数据字典的实现</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111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圆角矩形 8"/>
          <p:cNvSpPr/>
          <p:nvPr/>
        </p:nvSpPr>
        <p:spPr>
          <a:xfrm>
            <a:off x="467544" y="2060848"/>
            <a:ext cx="7780257" cy="260536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在开发小型软件系统时暂时没有数据字典处理程序，建议采用卡片形式书写数据字典，每张卡片上保存描述一个数据的信息。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ts val="36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下面给出第</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节的例子中几个数据元素的数据字典卡片，以具体说明数据字典卡片中上述几项内容的含义。</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2.5.4</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数据字典的实现</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2.5.4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数据字典的实现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8242" name="图片 1"/>
          <p:cNvPicPr>
            <a:picLocks noChangeAspect="1"/>
          </p:cNvPicPr>
          <p:nvPr/>
        </p:nvPicPr>
        <p:blipFill>
          <a:blip r:embed="rId1"/>
          <a:stretch>
            <a:fillRect/>
          </a:stretch>
        </p:blipFill>
        <p:spPr>
          <a:xfrm>
            <a:off x="755650" y="1279525"/>
            <a:ext cx="7488238" cy="4741863"/>
          </a:xfrm>
          <a:prstGeom prst="rect">
            <a:avLst/>
          </a:prstGeom>
          <a:noFill/>
          <a:ln w="9525">
            <a:noFill/>
          </a:ln>
        </p:spPr>
      </p:pic>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2.5.4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数据字典的实现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标题 3"/>
          <p:cNvSpPr>
            <a:spLocks noGrp="1"/>
          </p:cNvSpPr>
          <p:nvPr>
            <p:ph type="title"/>
          </p:nvPr>
        </p:nvSpPr>
        <p:spPr>
          <a:xfrm>
            <a:off x="3111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数据字典</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可行性研究的任务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68313" y="19050"/>
            <a:ext cx="8229600" cy="96202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2.1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可行性研究</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395288" y="1662113"/>
            <a:ext cx="8424863" cy="830263"/>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可行性研究的目的不是解决问题，而是确定问题是否值得去解决。</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p:cNvSpPr txBox="1"/>
          <p:nvPr/>
        </p:nvSpPr>
        <p:spPr>
          <a:xfrm>
            <a:off x="395288" y="3668713"/>
            <a:ext cx="8424863" cy="120015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首先，进一步分析和澄清问题定义</a:t>
            </a:r>
            <a:endParaRPr kumimoji="0" lang="zh-CN" altLang="en-US" sz="2400" kern="1200" cap="none" spc="0" normalizeH="0" baseline="0" noProof="0" dirty="0">
              <a:latin typeface="+mn-ea"/>
              <a:ea typeface="+mn-ea"/>
              <a:cs typeface="+mn-cs"/>
            </a:endParaRPr>
          </a:p>
          <a:p>
            <a:pPr marR="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然后，分析员应该导出系统的逻辑模型</a:t>
            </a:r>
            <a:endParaRPr kumimoji="0" lang="zh-CN" altLang="en-US" sz="2400" kern="1200" cap="none" spc="0" normalizeH="0" baseline="0" noProof="0" dirty="0">
              <a:latin typeface="+mn-ea"/>
              <a:ea typeface="+mn-ea"/>
              <a:cs typeface="+mn-cs"/>
            </a:endParaRPr>
          </a:p>
          <a:p>
            <a:pPr marR="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最后，探索若干种可供选择的主要解法</a:t>
            </a:r>
            <a:endParaRPr kumimoji="0" lang="zh-CN" altLang="en-US" sz="2400" kern="1200" cap="none" spc="0" normalizeH="0" baseline="0" noProof="0" dirty="0">
              <a:latin typeface="+mn-ea"/>
              <a:ea typeface="+mn-ea"/>
              <a:cs typeface="+mn-cs"/>
            </a:endParaRPr>
          </a:p>
        </p:txBody>
      </p:sp>
      <p:sp>
        <p:nvSpPr>
          <p:cNvPr id="9" name="TextBox 8"/>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可行性研究</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分析过程：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2.6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成本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效益分析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533525"/>
            <a:ext cx="7893050" cy="4271963"/>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52101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529590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成本估计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60363"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n-ea"/>
                <a:ea typeface="+mn-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圆角矩形 8"/>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软件开发成本主要表现为人力消耗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乘以平均工资则得到开发费用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。成本估计不是精确的科学，因此应该使用几种不同的估计技术以便相互校验。</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下面简单介绍</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种估算技术。</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395288" y="1412875"/>
            <a:ext cx="3240088"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2.6.1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成本估计</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40296" name="TextBox 1"/>
          <p:cNvSpPr txBox="1"/>
          <p:nvPr/>
        </p:nvSpPr>
        <p:spPr>
          <a:xfrm>
            <a:off x="1258888" y="4221163"/>
            <a:ext cx="5400675" cy="1471612"/>
          </a:xfrm>
          <a:prstGeom prst="rect">
            <a:avLst/>
          </a:prstGeom>
          <a:noFill/>
          <a:ln w="9525">
            <a:noFill/>
          </a:ln>
        </p:spPr>
        <p:txBody>
          <a:bodyPr>
            <a:spAutoFit/>
          </a:bodyPr>
          <a:p>
            <a:pPr marL="457200" indent="-457200" eaLnBrk="1" hangingPunct="1">
              <a:lnSpc>
                <a:spcPts val="3700"/>
              </a:lnSpc>
              <a:buFont typeface="Calibri" panose="020F0502020204030204" pitchFamily="34" charset="0"/>
              <a:buAutoNum type="arabicPeriod"/>
            </a:pPr>
            <a:r>
              <a:rPr lang="zh-CN" altLang="en-US" sz="2400" dirty="0">
                <a:latin typeface="Calibri" panose="020F0502020204030204" pitchFamily="34" charset="0"/>
              </a:rPr>
              <a:t>代码行技术</a:t>
            </a:r>
            <a:endParaRPr lang="zh-CN" altLang="en-US" sz="2400" dirty="0">
              <a:latin typeface="Calibri" panose="020F0502020204030204" pitchFamily="34" charset="0"/>
            </a:endParaRPr>
          </a:p>
          <a:p>
            <a:pPr marL="457200" indent="-457200" eaLnBrk="1" hangingPunct="1">
              <a:lnSpc>
                <a:spcPts val="3700"/>
              </a:lnSpc>
              <a:buFont typeface="Calibri" panose="020F0502020204030204" pitchFamily="34" charset="0"/>
              <a:buAutoNum type="arabicPeriod"/>
            </a:pPr>
            <a:r>
              <a:rPr lang="zh-CN" altLang="en-US" sz="2400" dirty="0">
                <a:latin typeface="Calibri" panose="020F0502020204030204" pitchFamily="34" charset="0"/>
              </a:rPr>
              <a:t>任务分解技术</a:t>
            </a:r>
            <a:endParaRPr lang="zh-CN" altLang="en-US" sz="2400" dirty="0">
              <a:latin typeface="Calibri" panose="020F0502020204030204" pitchFamily="34" charset="0"/>
            </a:endParaRPr>
          </a:p>
          <a:p>
            <a:pPr marL="457200" indent="-457200" eaLnBrk="1" hangingPunct="1">
              <a:lnSpc>
                <a:spcPts val="3700"/>
              </a:lnSpc>
              <a:buFont typeface="Calibri" panose="020F0502020204030204" pitchFamily="34" charset="0"/>
              <a:buAutoNum type="arabicPeriod"/>
            </a:pPr>
            <a:r>
              <a:rPr lang="zh-CN" altLang="en-US" sz="2400" dirty="0">
                <a:latin typeface="Calibri" panose="020F0502020204030204" pitchFamily="34" charset="0"/>
              </a:rPr>
              <a:t>自动估计成本技术</a:t>
            </a:r>
            <a:endParaRPr lang="zh-CN" altLang="en-US" sz="2400" dirty="0">
              <a:latin typeface="Calibri" panose="020F0502020204030204" pitchFamily="34" charset="0"/>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60363"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n-ea"/>
                <a:ea typeface="+mn-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矩形 10"/>
          <p:cNvSpPr/>
          <p:nvPr/>
        </p:nvSpPr>
        <p:spPr>
          <a:xfrm>
            <a:off x="331788" y="1557338"/>
            <a:ext cx="8272463" cy="1008063"/>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任务分解技术最常用的办法是按开发阶段划分任务。典型环境下各个开发阶段需要使用的人力的百分比大致如</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下表</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所示</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41316" name="图片 2"/>
          <p:cNvPicPr>
            <a:picLocks noChangeAspect="1"/>
          </p:cNvPicPr>
          <p:nvPr/>
        </p:nvPicPr>
        <p:blipFill>
          <a:blip r:embed="rId1"/>
          <a:srcRect t="4630"/>
          <a:stretch>
            <a:fillRect/>
          </a:stretch>
        </p:blipFill>
        <p:spPr>
          <a:xfrm>
            <a:off x="263525" y="3213100"/>
            <a:ext cx="8408988" cy="2197100"/>
          </a:xfrm>
          <a:prstGeom prst="rect">
            <a:avLst/>
          </a:prstGeom>
          <a:noFill/>
          <a:ln w="9525">
            <a:noFill/>
          </a:ln>
        </p:spPr>
      </p:pic>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成本估计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效益分析的方法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000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n-ea"/>
                <a:ea typeface="+mn-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矩形 8"/>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成本</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效益</a:t>
            </a:r>
            <a:r>
              <a:rPr kumimoji="0" lang="zh-CN" altLang="en-US" sz="2400" b="0" i="0" u="none" strike="noStrike" kern="1200" cap="none" spc="0" normalizeH="0" baseline="0" noProof="0" dirty="0">
                <a:ln>
                  <a:noFill/>
                </a:ln>
                <a:solidFill>
                  <a:schemeClr val="dk1"/>
                </a:solidFill>
                <a:effectLst/>
                <a:uLnTx/>
                <a:uFillTx/>
                <a:latin typeface="+mn-lt"/>
                <a:ea typeface="+mn-ea"/>
                <a:cs typeface="+mn-cs"/>
              </a:rPr>
              <a:t>分析方法主要从四个方面考虑</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TextBox 11"/>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2.6.2 </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成本</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效益分析的方法</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42342" name="TextBox 1"/>
          <p:cNvSpPr txBox="1"/>
          <p:nvPr/>
        </p:nvSpPr>
        <p:spPr>
          <a:xfrm>
            <a:off x="739775" y="2949575"/>
            <a:ext cx="7551738" cy="1947863"/>
          </a:xfrm>
          <a:prstGeom prst="rect">
            <a:avLst/>
          </a:prstGeom>
          <a:noFill/>
          <a:ln w="9525">
            <a:noFill/>
          </a:ln>
        </p:spPr>
        <p:txBody>
          <a:bodyPr>
            <a:spAutoFit/>
          </a:bodyPr>
          <a:p>
            <a:pPr marL="457200" indent="-457200" eaLnBrk="1" hangingPunct="1">
              <a:lnSpc>
                <a:spcPts val="3700"/>
              </a:lnSpc>
              <a:buSzPct val="70000"/>
              <a:buFont typeface="Wingdings" panose="05000000000000000000" pitchFamily="2" charset="2"/>
              <a:buChar char="l"/>
            </a:pPr>
            <a:r>
              <a:rPr lang="zh-CN" altLang="en-US" sz="2400" dirty="0">
                <a:latin typeface="Calibri" panose="020F0502020204030204" pitchFamily="34" charset="0"/>
              </a:rPr>
              <a:t>货币的时间价值</a:t>
            </a:r>
            <a:endParaRPr lang="zh-CN" altLang="en-US" sz="2400" dirty="0">
              <a:latin typeface="Calibri" panose="020F0502020204030204" pitchFamily="34" charset="0"/>
            </a:endParaRPr>
          </a:p>
          <a:p>
            <a:pPr marL="457200" indent="-457200" eaLnBrk="1" hangingPunct="1">
              <a:lnSpc>
                <a:spcPts val="3700"/>
              </a:lnSpc>
              <a:buSzPct val="70000"/>
              <a:buFont typeface="Wingdings" panose="05000000000000000000" pitchFamily="2" charset="2"/>
              <a:buChar char="l"/>
            </a:pPr>
            <a:r>
              <a:rPr lang="zh-CN" altLang="en-US" sz="2400" dirty="0">
                <a:latin typeface="Calibri" panose="020F0502020204030204" pitchFamily="34" charset="0"/>
              </a:rPr>
              <a:t>投资回收期</a:t>
            </a:r>
            <a:endParaRPr lang="zh-CN" altLang="en-US" sz="2400" dirty="0">
              <a:latin typeface="Calibri" panose="020F0502020204030204" pitchFamily="34" charset="0"/>
            </a:endParaRPr>
          </a:p>
          <a:p>
            <a:pPr marL="457200" indent="-457200" eaLnBrk="1" hangingPunct="1">
              <a:lnSpc>
                <a:spcPts val="3700"/>
              </a:lnSpc>
              <a:buSzPct val="70000"/>
              <a:buFont typeface="Wingdings" panose="05000000000000000000" pitchFamily="2" charset="2"/>
              <a:buChar char="l"/>
            </a:pPr>
            <a:r>
              <a:rPr lang="zh-CN" altLang="en-US" sz="2400" dirty="0">
                <a:latin typeface="Calibri" panose="020F0502020204030204" pitchFamily="34" charset="0"/>
              </a:rPr>
              <a:t>纯收入</a:t>
            </a:r>
            <a:endParaRPr lang="zh-CN" altLang="en-US" sz="2400" dirty="0">
              <a:latin typeface="Calibri" panose="020F0502020204030204" pitchFamily="34" charset="0"/>
            </a:endParaRPr>
          </a:p>
          <a:p>
            <a:pPr marL="457200" indent="-457200" eaLnBrk="1" hangingPunct="1">
              <a:lnSpc>
                <a:spcPts val="3700"/>
              </a:lnSpc>
              <a:buSzPct val="70000"/>
              <a:buFont typeface="Wingdings" panose="05000000000000000000" pitchFamily="2" charset="2"/>
              <a:buChar char="l"/>
            </a:pPr>
            <a:r>
              <a:rPr lang="zh-CN" altLang="en-US" sz="2400" dirty="0">
                <a:latin typeface="Calibri" panose="020F0502020204030204" pitchFamily="34" charset="0"/>
              </a:rPr>
              <a:t>投资回收率</a:t>
            </a:r>
            <a:endParaRPr lang="zh-CN" altLang="en-US" sz="2400" dirty="0">
              <a:latin typeface="Calibri" panose="020F0502020204030204" pitchFamily="34" charset="0"/>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货币的时间价值</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TextBox 2"/>
          <p:cNvSpPr txBox="1"/>
          <p:nvPr/>
        </p:nvSpPr>
        <p:spPr>
          <a:xfrm>
            <a:off x="427038" y="2278063"/>
            <a:ext cx="7962900" cy="831850"/>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zh-CN" sz="2400" kern="1200" cap="none" spc="0" normalizeH="0" baseline="0" noProof="0" dirty="0">
                <a:latin typeface="+mn-ea"/>
                <a:ea typeface="+mn-ea"/>
                <a:cs typeface="+mn-cs"/>
              </a:rPr>
              <a:t>通常用利率的形式表示货币的时间价值。假设年利率为</a:t>
            </a:r>
            <a:r>
              <a:rPr kumimoji="0" lang="en-US" altLang="zh-CN" sz="2400" kern="1200" cap="none" spc="0" normalizeH="0" baseline="0" noProof="0" dirty="0" err="1">
                <a:latin typeface="+mn-ea"/>
                <a:ea typeface="+mn-ea"/>
                <a:cs typeface="+mn-cs"/>
              </a:rPr>
              <a:t>i</a:t>
            </a:r>
            <a:r>
              <a:rPr kumimoji="0" lang="zh-CN" altLang="zh-CN" sz="2400" kern="1200" cap="none" spc="0" normalizeH="0" baseline="0" noProof="0" dirty="0">
                <a:latin typeface="+mn-ea"/>
                <a:ea typeface="+mn-ea"/>
                <a:cs typeface="+mn-cs"/>
              </a:rPr>
              <a:t>，如果现在存入</a:t>
            </a:r>
            <a:r>
              <a:rPr kumimoji="0" lang="en-US" altLang="zh-CN" sz="2400" kern="1200" cap="none" spc="0" normalizeH="0" baseline="0" noProof="0" dirty="0">
                <a:latin typeface="+mn-ea"/>
                <a:ea typeface="+mn-ea"/>
                <a:cs typeface="+mn-cs"/>
              </a:rPr>
              <a:t>P</a:t>
            </a:r>
            <a:r>
              <a:rPr kumimoji="0" lang="zh-CN" altLang="zh-CN" sz="2400" kern="1200" cap="none" spc="0" normalizeH="0" baseline="0" noProof="0" dirty="0">
                <a:latin typeface="+mn-ea"/>
                <a:ea typeface="+mn-ea"/>
                <a:cs typeface="+mn-cs"/>
              </a:rPr>
              <a:t>元，则</a:t>
            </a:r>
            <a:r>
              <a:rPr kumimoji="0" lang="en-US" altLang="zh-CN" sz="2400" kern="1200" cap="none" spc="0" normalizeH="0" baseline="0" noProof="0" dirty="0">
                <a:latin typeface="+mn-ea"/>
                <a:ea typeface="+mn-ea"/>
                <a:cs typeface="+mn-cs"/>
              </a:rPr>
              <a:t>n</a:t>
            </a:r>
            <a:r>
              <a:rPr kumimoji="0" lang="zh-CN" altLang="zh-CN" sz="2400" kern="1200" cap="none" spc="0" normalizeH="0" baseline="0" noProof="0" dirty="0">
                <a:latin typeface="+mn-ea"/>
                <a:ea typeface="+mn-ea"/>
                <a:cs typeface="+mn-cs"/>
              </a:rPr>
              <a:t>年后可以得到的钱数为：</a:t>
            </a:r>
            <a:endParaRPr kumimoji="0" lang="zh-CN" altLang="en-US" sz="2400" kern="1200" cap="none" spc="0" normalizeH="0" baseline="0" noProof="0" dirty="0">
              <a:latin typeface="+mn-ea"/>
              <a:ea typeface="+mn-ea"/>
              <a:cs typeface="+mn-cs"/>
            </a:endParaRPr>
          </a:p>
        </p:txBody>
      </p:sp>
      <p:sp>
        <p:nvSpPr>
          <p:cNvPr id="143364" name="TextBox 3"/>
          <p:cNvSpPr txBox="1"/>
          <p:nvPr/>
        </p:nvSpPr>
        <p:spPr>
          <a:xfrm>
            <a:off x="2497138" y="3398838"/>
            <a:ext cx="1944687" cy="461962"/>
          </a:xfrm>
          <a:prstGeom prst="rect">
            <a:avLst/>
          </a:prstGeom>
          <a:noFill/>
          <a:ln w="9525">
            <a:noFill/>
          </a:ln>
        </p:spPr>
        <p:txBody>
          <a:bodyPr>
            <a:spAutoFit/>
          </a:bodyPr>
          <a:p>
            <a:pPr eaLnBrk="1" hangingPunct="1"/>
            <a:r>
              <a:rPr lang="en-US" altLang="zh-CN" sz="2400" dirty="0">
                <a:latin typeface="Calibri" panose="020F0502020204030204" pitchFamily="34" charset="0"/>
              </a:rPr>
              <a:t>F=P(1+i)n</a:t>
            </a:r>
            <a:endParaRPr lang="zh-CN" altLang="en-US" sz="2400" dirty="0">
              <a:latin typeface="Calibri" panose="020F0502020204030204" pitchFamily="34" charset="0"/>
            </a:endParaRPr>
          </a:p>
        </p:txBody>
      </p:sp>
      <p:sp>
        <p:nvSpPr>
          <p:cNvPr id="12" name="TextBox 11"/>
          <p:cNvSpPr txBox="1"/>
          <p:nvPr/>
        </p:nvSpPr>
        <p:spPr>
          <a:xfrm>
            <a:off x="568325" y="4119563"/>
            <a:ext cx="7964488" cy="830263"/>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zh-CN" sz="2400" kern="1200" cap="none" spc="0" normalizeH="0" baseline="0" noProof="0" dirty="0">
                <a:latin typeface="+mn-lt"/>
                <a:ea typeface="+mn-ea"/>
                <a:cs typeface="+mn-cs"/>
              </a:rPr>
              <a:t>这也就是</a:t>
            </a:r>
            <a:r>
              <a:rPr kumimoji="0" lang="en-US" altLang="zh-CN" sz="2400" kern="1200" cap="none" spc="0" normalizeH="0" baseline="0" noProof="0" dirty="0">
                <a:latin typeface="+mn-lt"/>
                <a:ea typeface="+mn-ea"/>
                <a:cs typeface="+mn-cs"/>
              </a:rPr>
              <a:t>P</a:t>
            </a:r>
            <a:r>
              <a:rPr kumimoji="0" lang="zh-CN" altLang="zh-CN" sz="2400" kern="1200" cap="none" spc="0" normalizeH="0" baseline="0" noProof="0" dirty="0">
                <a:latin typeface="+mn-lt"/>
                <a:ea typeface="+mn-ea"/>
                <a:cs typeface="+mn-cs"/>
              </a:rPr>
              <a:t>元钱在</a:t>
            </a:r>
            <a:r>
              <a:rPr kumimoji="0" lang="en-US" altLang="zh-CN" sz="2400" kern="1200" cap="none" spc="0" normalizeH="0" baseline="0" noProof="0" dirty="0">
                <a:latin typeface="+mn-lt"/>
                <a:ea typeface="+mn-ea"/>
                <a:cs typeface="+mn-cs"/>
              </a:rPr>
              <a:t>n</a:t>
            </a:r>
            <a:r>
              <a:rPr kumimoji="0" lang="zh-CN" altLang="zh-CN" sz="2400" kern="1200" cap="none" spc="0" normalizeH="0" baseline="0" noProof="0" dirty="0">
                <a:latin typeface="+mn-lt"/>
                <a:ea typeface="+mn-ea"/>
                <a:cs typeface="+mn-cs"/>
              </a:rPr>
              <a:t>年后的价值。反之，如果</a:t>
            </a:r>
            <a:r>
              <a:rPr kumimoji="0" lang="en-US" altLang="zh-CN" sz="2400" kern="1200" cap="none" spc="0" normalizeH="0" baseline="0" noProof="0" dirty="0">
                <a:latin typeface="+mn-lt"/>
                <a:ea typeface="+mn-ea"/>
                <a:cs typeface="+mn-cs"/>
              </a:rPr>
              <a:t>n</a:t>
            </a:r>
            <a:r>
              <a:rPr kumimoji="0" lang="zh-CN" altLang="zh-CN" sz="2400" kern="1200" cap="none" spc="0" normalizeH="0" baseline="0" noProof="0" dirty="0">
                <a:latin typeface="+mn-lt"/>
                <a:ea typeface="+mn-ea"/>
                <a:cs typeface="+mn-cs"/>
              </a:rPr>
              <a:t>年后能收入</a:t>
            </a:r>
            <a:r>
              <a:rPr kumimoji="0" lang="en-US" altLang="zh-CN" sz="2400" kern="1200" cap="none" spc="0" normalizeH="0" baseline="0" noProof="0" dirty="0">
                <a:latin typeface="+mn-lt"/>
                <a:ea typeface="+mn-ea"/>
                <a:cs typeface="+mn-cs"/>
              </a:rPr>
              <a:t>F</a:t>
            </a:r>
            <a:r>
              <a:rPr kumimoji="0" lang="zh-CN" altLang="zh-CN" sz="2400" kern="1200" cap="none" spc="0" normalizeH="0" baseline="0" noProof="0" dirty="0">
                <a:latin typeface="+mn-lt"/>
                <a:ea typeface="+mn-ea"/>
                <a:cs typeface="+mn-cs"/>
              </a:rPr>
              <a:t>元钱，那么这些钱的现在价值是</a:t>
            </a:r>
            <a:r>
              <a:rPr kumimoji="0" lang="zh-CN" altLang="en-US" sz="2400" kern="1200" cap="none" spc="0" normalizeH="0" baseline="0" noProof="0" dirty="0">
                <a:latin typeface="+mn-lt"/>
                <a:ea typeface="+mn-ea"/>
                <a:cs typeface="+mn-cs"/>
              </a:rPr>
              <a:t>：</a:t>
            </a:r>
            <a:endParaRPr kumimoji="0" lang="zh-CN" altLang="en-US" sz="2400" kern="1200" cap="none" spc="0" normalizeH="0" baseline="0" noProof="0" dirty="0">
              <a:latin typeface="+mn-ea"/>
              <a:ea typeface="+mn-ea"/>
              <a:cs typeface="+mn-cs"/>
            </a:endParaRPr>
          </a:p>
        </p:txBody>
      </p:sp>
      <p:sp>
        <p:nvSpPr>
          <p:cNvPr id="143366" name="TextBox 12"/>
          <p:cNvSpPr txBox="1"/>
          <p:nvPr/>
        </p:nvSpPr>
        <p:spPr>
          <a:xfrm>
            <a:off x="2520950" y="5343525"/>
            <a:ext cx="1943100" cy="461963"/>
          </a:xfrm>
          <a:prstGeom prst="rect">
            <a:avLst/>
          </a:prstGeom>
          <a:noFill/>
          <a:ln w="9525">
            <a:noFill/>
          </a:ln>
        </p:spPr>
        <p:txBody>
          <a:bodyPr>
            <a:spAutoFit/>
          </a:bodyPr>
          <a:p>
            <a:pPr eaLnBrk="1" hangingPunct="1"/>
            <a:r>
              <a:rPr lang="en-US" altLang="zh-CN" sz="2400" dirty="0">
                <a:latin typeface="Calibri" panose="020F0502020204030204" pitchFamily="34" charset="0"/>
              </a:rPr>
              <a:t>P=F/(1+i)n</a:t>
            </a:r>
            <a:endParaRPr lang="zh-CN" altLang="en-US" sz="2400" dirty="0">
              <a:latin typeface="Calibri" panose="020F0502020204030204" pitchFamily="34" charset="0"/>
            </a:endParaRPr>
          </a:p>
        </p:txBody>
      </p:sp>
      <p:sp>
        <p:nvSpPr>
          <p:cNvPr id="10" name="标题 3"/>
          <p:cNvSpPr>
            <a:spLocks noGrp="1"/>
          </p:cNvSpPr>
          <p:nvPr>
            <p:ph type="title"/>
          </p:nvPr>
        </p:nvSpPr>
        <p:spPr>
          <a:xfrm>
            <a:off x="4000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n-ea"/>
                <a:ea typeface="+mn-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效益分析的方法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5"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541338"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货币的时间价值</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TextBox 2"/>
          <p:cNvSpPr txBox="1"/>
          <p:nvPr/>
        </p:nvSpPr>
        <p:spPr>
          <a:xfrm>
            <a:off x="352425" y="2092325"/>
            <a:ext cx="8277225" cy="2678113"/>
          </a:xfrm>
          <a:prstGeom prst="rect">
            <a:avLst/>
          </a:prstGeom>
          <a:noFill/>
        </p:spPr>
        <p:txBody>
          <a:bodyPr>
            <a:spAutoFit/>
          </a:bodyPr>
          <a:lstStyle/>
          <a:p>
            <a:pPr marR="0" indent="457200" defTabSz="914400" eaLnBrk="1" fontAlgn="auto" hangingPunct="1">
              <a:spcBef>
                <a:spcPts val="0"/>
              </a:spcBef>
              <a:spcAft>
                <a:spcPts val="0"/>
              </a:spcAft>
              <a:buClrTx/>
              <a:buSzTx/>
              <a:buFontTx/>
              <a:defRPr/>
            </a:pPr>
            <a:r>
              <a:rPr kumimoji="0" lang="en-US" altLang="zh-CN" sz="2400" kern="1200" cap="none" spc="0" normalizeH="0" baseline="0" noProof="0" dirty="0">
                <a:latin typeface="+mn-lt"/>
                <a:ea typeface="+mn-ea"/>
                <a:cs typeface="+mn-cs"/>
              </a:rPr>
              <a:t> </a:t>
            </a:r>
            <a:r>
              <a:rPr kumimoji="0" lang="zh-CN" altLang="zh-CN" sz="2400" kern="1200" cap="none" spc="0" normalizeH="0" baseline="0" noProof="0" dirty="0">
                <a:latin typeface="+mn-lt"/>
                <a:ea typeface="+mn-ea"/>
                <a:cs typeface="+mn-cs"/>
              </a:rPr>
              <a:t>例如，修改一个已有的库存清单系统，使它能在每天送给采购员一份订货报表。修改已有的库存清单程序并且编写产生报表的程序，估计共需</a:t>
            </a:r>
            <a:r>
              <a:rPr kumimoji="0" lang="en-US" altLang="zh-CN" sz="2400" kern="1200" cap="none" spc="0" normalizeH="0" baseline="0" noProof="0" dirty="0">
                <a:latin typeface="+mn-lt"/>
                <a:ea typeface="+mn-ea"/>
                <a:cs typeface="+mn-cs"/>
              </a:rPr>
              <a:t>5000</a:t>
            </a:r>
            <a:r>
              <a:rPr kumimoji="0" lang="zh-CN" altLang="zh-CN" sz="2400" kern="1200" cap="none" spc="0" normalizeH="0" baseline="0" noProof="0" dirty="0">
                <a:latin typeface="+mn-lt"/>
                <a:ea typeface="+mn-ea"/>
                <a:cs typeface="+mn-cs"/>
              </a:rPr>
              <a:t>元；系统修改后能及时订货，这将消除零件短缺问题，估计因此每年可以节省</a:t>
            </a:r>
            <a:r>
              <a:rPr kumimoji="0" lang="en-US" altLang="zh-CN" sz="2400" kern="1200" cap="none" spc="0" normalizeH="0" baseline="0" noProof="0" dirty="0">
                <a:latin typeface="+mn-lt"/>
                <a:ea typeface="+mn-ea"/>
                <a:cs typeface="+mn-cs"/>
              </a:rPr>
              <a:t>2500</a:t>
            </a:r>
            <a:r>
              <a:rPr kumimoji="0" lang="zh-CN" altLang="zh-CN" sz="2400" kern="1200" cap="none" spc="0" normalizeH="0" baseline="0" noProof="0" dirty="0">
                <a:latin typeface="+mn-lt"/>
                <a:ea typeface="+mn-ea"/>
                <a:cs typeface="+mn-cs"/>
              </a:rPr>
              <a:t>元，</a:t>
            </a:r>
            <a:r>
              <a:rPr kumimoji="0" lang="en-US" altLang="zh-CN" sz="2400" kern="1200" cap="none" spc="0" normalizeH="0" baseline="0" noProof="0" dirty="0">
                <a:latin typeface="+mn-lt"/>
                <a:ea typeface="+mn-ea"/>
                <a:cs typeface="+mn-cs"/>
              </a:rPr>
              <a:t>5</a:t>
            </a:r>
            <a:r>
              <a:rPr kumimoji="0" lang="zh-CN" altLang="zh-CN" sz="2400" kern="1200" cap="none" spc="0" normalizeH="0" baseline="0" noProof="0" dirty="0">
                <a:latin typeface="+mn-lt"/>
                <a:ea typeface="+mn-ea"/>
                <a:cs typeface="+mn-cs"/>
              </a:rPr>
              <a:t>年共可节省</a:t>
            </a:r>
            <a:r>
              <a:rPr kumimoji="0" lang="en-US" altLang="zh-CN" sz="2400" kern="1200" cap="none" spc="0" normalizeH="0" baseline="0" noProof="0" dirty="0">
                <a:latin typeface="+mn-lt"/>
                <a:ea typeface="+mn-ea"/>
                <a:cs typeface="+mn-cs"/>
              </a:rPr>
              <a:t>12500</a:t>
            </a:r>
            <a:r>
              <a:rPr kumimoji="0" lang="zh-CN" altLang="zh-CN" sz="2400" kern="1200" cap="none" spc="0" normalizeH="0" baseline="0" noProof="0" dirty="0">
                <a:latin typeface="+mn-lt"/>
                <a:ea typeface="+mn-ea"/>
                <a:cs typeface="+mn-cs"/>
              </a:rPr>
              <a:t>元。但是，不能简单地把</a:t>
            </a:r>
            <a:r>
              <a:rPr kumimoji="0" lang="en-US" altLang="zh-CN" sz="2400" kern="1200" cap="none" spc="0" normalizeH="0" baseline="0" noProof="0" dirty="0">
                <a:latin typeface="+mn-lt"/>
                <a:ea typeface="+mn-ea"/>
                <a:cs typeface="+mn-cs"/>
              </a:rPr>
              <a:t>5000</a:t>
            </a:r>
            <a:r>
              <a:rPr kumimoji="0" lang="zh-CN" altLang="zh-CN" sz="2400" kern="1200" cap="none" spc="0" normalizeH="0" baseline="0" noProof="0" dirty="0">
                <a:latin typeface="+mn-lt"/>
                <a:ea typeface="+mn-ea"/>
                <a:cs typeface="+mn-cs"/>
              </a:rPr>
              <a:t>元和</a:t>
            </a:r>
            <a:r>
              <a:rPr kumimoji="0" lang="en-US" altLang="zh-CN" sz="2400" kern="1200" cap="none" spc="0" normalizeH="0" baseline="0" noProof="0" dirty="0">
                <a:latin typeface="+mn-lt"/>
                <a:ea typeface="+mn-ea"/>
                <a:cs typeface="+mn-cs"/>
              </a:rPr>
              <a:t>12500</a:t>
            </a:r>
            <a:r>
              <a:rPr kumimoji="0" lang="zh-CN" altLang="zh-CN" sz="2400" kern="1200" cap="none" spc="0" normalizeH="0" baseline="0" noProof="0" dirty="0">
                <a:latin typeface="+mn-lt"/>
                <a:ea typeface="+mn-ea"/>
                <a:cs typeface="+mn-cs"/>
              </a:rPr>
              <a:t>元相比较，因为前者是现在投资的钱，后者是若干年以后节省的钱。</a:t>
            </a:r>
            <a:endParaRPr kumimoji="0" lang="zh-CN" altLang="en-US" sz="2400" kern="1200" cap="none" spc="0" normalizeH="0" baseline="0" noProof="0" dirty="0">
              <a:latin typeface="+mn-ea"/>
              <a:ea typeface="+mn-ea"/>
              <a:cs typeface="+mn-cs"/>
            </a:endParaRPr>
          </a:p>
        </p:txBody>
      </p:sp>
      <p:sp>
        <p:nvSpPr>
          <p:cNvPr id="11" name="TextBox 10"/>
          <p:cNvSpPr txBox="1"/>
          <p:nvPr/>
        </p:nvSpPr>
        <p:spPr>
          <a:xfrm>
            <a:off x="412750" y="4770438"/>
            <a:ext cx="8335963" cy="1200150"/>
          </a:xfrm>
          <a:prstGeom prst="rect">
            <a:avLst/>
          </a:prstGeom>
          <a:noFill/>
        </p:spPr>
        <p:txBody>
          <a:bodyPr>
            <a:spAutoFit/>
          </a:bodyPr>
          <a:lstStyle/>
          <a:p>
            <a:pPr marR="0" indent="457200" defTabSz="914400" eaLnBrk="1" fontAlgn="auto" hangingPunct="1">
              <a:spcBef>
                <a:spcPts val="0"/>
              </a:spcBef>
              <a:spcAft>
                <a:spcPts val="0"/>
              </a:spcAft>
              <a:buClrTx/>
              <a:buSzTx/>
              <a:buFontTx/>
              <a:defRPr/>
            </a:pPr>
            <a:r>
              <a:rPr kumimoji="0" lang="en-US" altLang="zh-CN" sz="2400" kern="1200" cap="none" spc="0" normalizeH="0" baseline="0" noProof="0" dirty="0">
                <a:latin typeface="+mn-lt"/>
                <a:ea typeface="+mn-ea"/>
                <a:cs typeface="+mn-cs"/>
              </a:rPr>
              <a:t> </a:t>
            </a:r>
            <a:r>
              <a:rPr kumimoji="0" lang="zh-CN" altLang="zh-CN" sz="2400" kern="1200" cap="none" spc="0" normalizeH="0" baseline="0" noProof="0" dirty="0">
                <a:latin typeface="+mn-lt"/>
                <a:ea typeface="+mn-ea"/>
                <a:cs typeface="+mn-cs"/>
              </a:rPr>
              <a:t>假定年利率为</a:t>
            </a:r>
            <a:r>
              <a:rPr kumimoji="0" lang="en-US" altLang="zh-CN" sz="2400" kern="1200" cap="none" spc="0" normalizeH="0" baseline="0" noProof="0" dirty="0">
                <a:latin typeface="+mn-lt"/>
                <a:ea typeface="+mn-ea"/>
                <a:cs typeface="+mn-cs"/>
              </a:rPr>
              <a:t>12%</a:t>
            </a:r>
            <a:r>
              <a:rPr kumimoji="0" lang="zh-CN" altLang="zh-CN" sz="2400" kern="1200" cap="none" spc="0" normalizeH="0" baseline="0" noProof="0" dirty="0">
                <a:latin typeface="+mn-lt"/>
                <a:ea typeface="+mn-ea"/>
                <a:cs typeface="+mn-cs"/>
              </a:rPr>
              <a:t>，利用上面计算货币现在价值的公式可以算出修改库存清单系统后每年预计节省的钱的现在价值，如</a:t>
            </a:r>
            <a:r>
              <a:rPr kumimoji="0" lang="zh-CN" altLang="en-US" sz="2400" kern="1200" cap="none" spc="0" normalizeH="0" baseline="0" noProof="0" dirty="0">
                <a:latin typeface="+mn-lt"/>
                <a:ea typeface="+mn-ea"/>
                <a:cs typeface="+mn-cs"/>
              </a:rPr>
              <a:t>下表</a:t>
            </a:r>
            <a:r>
              <a:rPr kumimoji="0" lang="zh-CN" altLang="zh-CN" sz="2400" kern="1200" cap="none" spc="0" normalizeH="0" baseline="0" noProof="0" dirty="0">
                <a:latin typeface="+mn-lt"/>
                <a:ea typeface="+mn-ea"/>
                <a:cs typeface="+mn-cs"/>
              </a:rPr>
              <a:t>所示。</a:t>
            </a:r>
            <a:endParaRPr kumimoji="0" lang="zh-CN" altLang="en-US" sz="2400" kern="1200" cap="none" spc="0" normalizeH="0" baseline="0" noProof="0" dirty="0">
              <a:latin typeface="+mn-ea"/>
              <a:ea typeface="+mn-ea"/>
              <a:cs typeface="+mn-cs"/>
            </a:endParaRPr>
          </a:p>
        </p:txBody>
      </p:sp>
      <p:sp>
        <p:nvSpPr>
          <p:cNvPr id="10" name="标题 3"/>
          <p:cNvSpPr>
            <a:spLocks noGrp="1"/>
          </p:cNvSpPr>
          <p:nvPr>
            <p:ph type="title"/>
          </p:nvPr>
        </p:nvSpPr>
        <p:spPr>
          <a:xfrm>
            <a:off x="4000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j-ea"/>
                <a:ea typeface="+mj-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效益分析的方法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541338" y="1412875"/>
            <a:ext cx="2446338" cy="6477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货币的时间价值</a:t>
            </a:r>
            <a:endParaRPr kumimoji="0" lang="zh-CN" altLang="zh-CN"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45411" name="图片 1"/>
          <p:cNvPicPr>
            <a:picLocks noChangeAspect="1"/>
          </p:cNvPicPr>
          <p:nvPr/>
        </p:nvPicPr>
        <p:blipFill>
          <a:blip r:embed="rId1"/>
          <a:stretch>
            <a:fillRect/>
          </a:stretch>
        </p:blipFill>
        <p:spPr>
          <a:xfrm>
            <a:off x="654050" y="2852738"/>
            <a:ext cx="7805738" cy="2305050"/>
          </a:xfrm>
          <a:prstGeom prst="rect">
            <a:avLst/>
          </a:prstGeom>
          <a:noFill/>
          <a:ln w="9525">
            <a:noFill/>
          </a:ln>
        </p:spPr>
      </p:pic>
      <p:sp>
        <p:nvSpPr>
          <p:cNvPr id="10" name="标题 3"/>
          <p:cNvSpPr>
            <a:spLocks noGrp="1"/>
          </p:cNvSpPr>
          <p:nvPr>
            <p:ph type="title"/>
          </p:nvPr>
        </p:nvSpPr>
        <p:spPr>
          <a:xfrm>
            <a:off x="400050"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成本</a:t>
            </a:r>
            <a:r>
              <a:rPr kumimoji="0" lang="en-US" altLang="zh-CN" sz="4400" b="1" i="0" u="none" strike="noStrike" kern="1200" cap="none" spc="0" normalizeH="0" baseline="0" noProof="0" dirty="0">
                <a:ln>
                  <a:noFill/>
                </a:ln>
                <a:solidFill>
                  <a:schemeClr val="tx1"/>
                </a:solidFill>
                <a:effectLst/>
                <a:uLnTx/>
                <a:uFillTx/>
                <a:latin typeface="+mj-ea"/>
                <a:ea typeface="+mj-ea"/>
                <a:cs typeface="+mj-cs"/>
              </a:rPr>
              <a:t>/</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效益分析</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2.6.2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成本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效益分析的方法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
          <p:cNvSpPr>
            <a:spLocks noGrp="1"/>
          </p:cNvSpPr>
          <p:nvPr>
            <p:ph type="title"/>
          </p:nvPr>
        </p:nvSpPr>
        <p:spPr/>
        <p:txBody>
          <a:bodyPr vert="horz" wrap="square" lIns="91440" tIns="45720" rIns="91440" bIns="45720" anchor="ctr"/>
          <a:p>
            <a:r>
              <a:rPr lang="zh-CN" altLang="en-US" b="1" dirty="0">
                <a:ea typeface="宋体" panose="02010600030101010101" pitchFamily="2" charset="-122"/>
              </a:rPr>
              <a:t>本章小结</a:t>
            </a:r>
            <a:endParaRPr lang="zh-CN" altLang="en-US" b="1" dirty="0">
              <a:ea typeface="宋体" panose="02010600030101010101" pitchFamily="2" charset="-122"/>
            </a:endParaRPr>
          </a:p>
        </p:txBody>
      </p:sp>
      <p:sp>
        <p:nvSpPr>
          <p:cNvPr id="3" name="内容占位符 2"/>
          <p:cNvSpPr>
            <a:spLocks noGrp="1"/>
          </p:cNvSpPr>
          <p:nvPr>
            <p:ph idx="1" hasCustomPrompt="1"/>
          </p:nvPr>
        </p:nvSpPr>
        <p:spPr>
          <a:xfrm>
            <a:off x="611188" y="1700213"/>
            <a:ext cx="8229600" cy="3024188"/>
          </a:xfrm>
        </p:spPr>
        <p:txBody>
          <a:bodyPr vert="horz" wrap="square" lIns="91440" tIns="45720" rIns="91440" bIns="45720" numCol="1" anchor="t" anchorCtr="0" compatLnSpc="1"/>
          <a:lstStyle/>
          <a:p>
            <a:pPr marL="0" marR="0" lvl="0" indent="0" algn="l" defTabSz="914400" rtl="0" eaLnBrk="0" fontAlgn="base" latinLnBrk="0" hangingPunct="0">
              <a:lnSpc>
                <a:spcPts val="4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了解</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可行性研究的必要性，以及如何进行可行性研究</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4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学习系统流程图、数据流图</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4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学习数据字典的概念、用途及实现</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4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成本</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效益分析方法</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本章小结</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31750"/>
            <a:ext cx="8229600" cy="8763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可行性研究</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39750" y="1311275"/>
            <a:ext cx="6480175" cy="461963"/>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至少应该从下述</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3</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个方面研究每种解法的可行性</a:t>
            </a:r>
            <a:endParaRPr kumimoji="0" lang="zh-CN" altLang="en-US" sz="2400" b="1"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graphicFrame>
        <p:nvGraphicFramePr>
          <p:cNvPr id="2" name="图示 1"/>
          <p:cNvGraphicFramePr/>
          <p:nvPr/>
        </p:nvGraphicFramePr>
        <p:xfrm>
          <a:off x="539552" y="2060848"/>
          <a:ext cx="8064896" cy="3600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可行性研究的任务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395288" y="0"/>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900113" y="1412875"/>
            <a:ext cx="7893050" cy="4271963"/>
          </a:xfrm>
          <a:prstGeom prst="rect">
            <a:avLst/>
          </a:prstGeom>
        </p:spPr>
        <p:txBody>
          <a:bodyPr>
            <a:spAutoFit/>
          </a:bodyPr>
          <a:lstStyle/>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2.1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可行性研究的任务</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2.2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可行性研究过程</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2.3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系统流程图</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2.4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数据流图</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2.5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数据字典</a:t>
            </a:r>
            <a:endParaRPr kumimoji="1"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20000"/>
              </a:lnSpc>
              <a:spcBef>
                <a:spcPct val="50000"/>
              </a:spcBef>
              <a:spcAft>
                <a:spcPts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2.6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成本</a:t>
            </a:r>
            <a:r>
              <a:rPr kumimoji="1" lang="en-US" altLang="zh-CN" sz="2800" b="1" i="0" u="none" strike="noStrike" kern="0" cap="none" spc="0" normalizeH="0" baseline="0" noProof="0" dirty="0">
                <a:ln>
                  <a:noFill/>
                </a:ln>
                <a:solidFill>
                  <a:schemeClr val="tx1"/>
                </a:solidFill>
                <a:effectLst/>
                <a:uLnTx/>
                <a:uFillTx/>
                <a:latin typeface="+mn-ea"/>
                <a:ea typeface="+mn-ea"/>
                <a:cs typeface="+mn-cs"/>
              </a:rPr>
              <a:t>/</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效益分析</a:t>
            </a: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269875" y="222250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2.2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87350" y="1341438"/>
            <a:ext cx="8280400" cy="830263"/>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怎样进行可行性研究呢</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典型的可行性研究过程有下述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8</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步骤。</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 name="TextBox 1"/>
          <p:cNvSpPr txBox="1"/>
          <p:nvPr/>
        </p:nvSpPr>
        <p:spPr>
          <a:xfrm>
            <a:off x="427038" y="2420938"/>
            <a:ext cx="8201025" cy="3046413"/>
          </a:xfrm>
          <a:prstGeom prst="rect">
            <a:avLst/>
          </a:prstGeom>
          <a:noFill/>
        </p:spPr>
        <p:txBody>
          <a:bodyPr>
            <a:spAutoFit/>
          </a:bodyPr>
          <a:lstStyle/>
          <a:p>
            <a:pPr marL="457200" marR="0" indent="-457200" defTabSz="914400" eaLnBrk="1" fontAlgn="auto" hangingPunct="1">
              <a:spcBef>
                <a:spcPts val="0"/>
              </a:spcBef>
              <a:spcAft>
                <a:spcPts val="0"/>
              </a:spcAft>
              <a:buClrTx/>
              <a:buSzTx/>
              <a:buFont typeface="+mj-lt"/>
              <a:buAutoNum type="arabicPeriod"/>
              <a:defRPr/>
            </a:pPr>
            <a:r>
              <a:rPr kumimoji="0" lang="zh-CN" altLang="en-US" sz="2400" kern="1200" cap="none" spc="0" normalizeH="0" baseline="0" noProof="0" dirty="0">
                <a:latin typeface="+mn-ea"/>
                <a:ea typeface="+mn-ea"/>
                <a:cs typeface="+mn-cs"/>
              </a:rPr>
              <a:t>复查系统规模和目标</a:t>
            </a:r>
            <a:endParaRPr kumimoji="0" lang="zh-CN" altLang="en-US"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en-US" sz="2400" kern="1200" cap="none" spc="0" normalizeH="0" baseline="0" noProof="0" dirty="0">
                <a:latin typeface="+mn-ea"/>
                <a:ea typeface="+mn-ea"/>
                <a:cs typeface="+mn-cs"/>
              </a:rPr>
              <a:t>研究目前正在使用的系统</a:t>
            </a:r>
            <a:endParaRPr kumimoji="0" lang="zh-CN" altLang="en-US"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en-US" sz="2400" kern="1200" cap="none" spc="0" normalizeH="0" baseline="0" noProof="0" dirty="0">
                <a:latin typeface="+mn-ea"/>
                <a:ea typeface="+mn-ea"/>
                <a:cs typeface="+mn-cs"/>
              </a:rPr>
              <a:t>导出新系统的高层逻辑模型</a:t>
            </a:r>
            <a:endParaRPr kumimoji="0" lang="zh-CN" altLang="en-US"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en-US" sz="2400" kern="1200" cap="none" spc="0" normalizeH="0" baseline="0" noProof="0" dirty="0">
                <a:latin typeface="+mn-ea"/>
                <a:ea typeface="+mn-ea"/>
                <a:cs typeface="+mn-cs"/>
              </a:rPr>
              <a:t>进一步定义问题</a:t>
            </a:r>
            <a:endParaRPr kumimoji="0" lang="en-US" altLang="zh-CN"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导出和评价供选择的解法</a:t>
            </a:r>
            <a:endParaRPr kumimoji="0" lang="en-US" altLang="zh-CN"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推荐行动方针</a:t>
            </a:r>
            <a:endParaRPr kumimoji="0" lang="en-US" altLang="zh-CN"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草拟开发计划书</a:t>
            </a:r>
            <a:endParaRPr kumimoji="0" lang="en-US" altLang="zh-CN" sz="2400" kern="1200" cap="none" spc="0" normalizeH="0" baseline="0" noProof="0" dirty="0">
              <a:latin typeface="+mn-ea"/>
              <a:ea typeface="+mn-ea"/>
              <a:cs typeface="+mn-cs"/>
            </a:endParaRPr>
          </a:p>
          <a:p>
            <a:pPr marL="457200" marR="0" indent="-457200" defTabSz="914400" eaLnBrk="1" fontAlgn="auto" hangingPunct="1">
              <a:spcBef>
                <a:spcPts val="0"/>
              </a:spcBef>
              <a:spcAft>
                <a:spcPts val="0"/>
              </a:spcAft>
              <a:buClrTx/>
              <a:buSzTx/>
              <a:buFont typeface="+mj-lt"/>
              <a:buAutoNum type="arabicPeriod"/>
              <a:defRPr/>
            </a:pPr>
            <a:r>
              <a:rPr kumimoji="0" lang="zh-CN" altLang="zh-CN" sz="2400" kern="1200" cap="none" spc="0" normalizeH="0" baseline="0" noProof="0" dirty="0">
                <a:latin typeface="+mn-ea"/>
                <a:ea typeface="+mn-ea"/>
                <a:cs typeface="+mn-cs"/>
              </a:rPr>
              <a:t>写文档提交审查</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68313" y="63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2.2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可行性研究过程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382713"/>
            <a:ext cx="36083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复查系统规模和目标</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4" name="TextBox 3"/>
          <p:cNvSpPr txBox="1"/>
          <p:nvPr/>
        </p:nvSpPr>
        <p:spPr>
          <a:xfrm>
            <a:off x="395288" y="2520950"/>
            <a:ext cx="8208963" cy="2276475"/>
          </a:xfrm>
          <a:prstGeom prst="rect">
            <a:avLst/>
          </a:prstGeom>
          <a:noFill/>
        </p:spPr>
        <p:txBody>
          <a:bodyPr>
            <a:spAutoFit/>
          </a:bodyPr>
          <a:lstStyle/>
          <a:p>
            <a:pPr marR="0" indent="457200" defTabSz="914400" eaLnBrk="1" fontAlgn="auto" hangingPunct="1">
              <a:lnSpc>
                <a:spcPts val="3500"/>
              </a:lnSpc>
              <a:spcBef>
                <a:spcPts val="0"/>
              </a:spcBef>
              <a:spcAft>
                <a:spcPts val="0"/>
              </a:spcAft>
              <a:buClrTx/>
              <a:buSzTx/>
              <a:buFontTx/>
              <a:defRPr/>
            </a:pPr>
            <a:r>
              <a:rPr kumimoji="0" lang="zh-CN" altLang="en-US" sz="2400" kern="1200" cap="none" spc="0" normalizeH="0" baseline="0" noProof="0" dirty="0">
                <a:latin typeface="+mn-ea"/>
                <a:ea typeface="+mn-ea"/>
                <a:cs typeface="+mn-cs"/>
              </a:rPr>
              <a:t>分析员访问关键人员，仔细阅读和分析有关的材料，以便对问题定义阶段书写的关于规模和目标的报告书进一步复查确认，改正含糊或不确切的叙述，清晰地描述对目标系统的一切限制和约束。这个步骤的工作，实质上是为了确保分析员正在解决的问题确实是要求他解决的问题。</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916238" y="6291263"/>
            <a:ext cx="33512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可行性研究过程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章可行性研究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theme/theme1.xml><?xml version="1.0" encoding="utf-8"?>
<a:theme xmlns:a="http://schemas.openxmlformats.org/drawingml/2006/main" name="默认设计模板">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6603</Words>
  <Application>WPS 演示</Application>
  <PresentationFormat>On-screen Show (4:3)</PresentationFormat>
  <Paragraphs>610</Paragraphs>
  <Slides>57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Arial</vt:lpstr>
      <vt:lpstr>宋体</vt:lpstr>
      <vt:lpstr>Wingdings</vt:lpstr>
      <vt:lpstr>微软雅黑</vt:lpstr>
      <vt:lpstr>Calibri</vt:lpstr>
      <vt:lpstr>华文行楷</vt:lpstr>
      <vt:lpstr>ˎ̥</vt:lpstr>
      <vt:lpstr>Segoe Print</vt:lpstr>
      <vt:lpstr>黑体</vt:lpstr>
      <vt:lpstr>Arial Unicode MS</vt:lpstr>
      <vt:lpstr>默认设计模板</vt:lpstr>
      <vt:lpstr>PowerPoint 演示文稿</vt:lpstr>
      <vt:lpstr>第2章可行性研究</vt:lpstr>
      <vt:lpstr>主要内容</vt:lpstr>
      <vt:lpstr>主要内容</vt:lpstr>
      <vt:lpstr>2.1 可行性研究的任务</vt:lpstr>
      <vt:lpstr>2.1 可行性研究的任务</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2.3 系统流程图</vt:lpstr>
      <vt:lpstr>2.3 系统流程图</vt:lpstr>
      <vt:lpstr>2.3 系统流程图</vt:lpstr>
      <vt:lpstr>PowerPoint 演示文稿</vt:lpstr>
      <vt:lpstr>2.3 系统流程图</vt:lpstr>
      <vt:lpstr>2.3 系统流程图</vt:lpstr>
      <vt:lpstr>PowerPoint 演示文稿</vt:lpstr>
      <vt:lpstr>2.3 系统流程图</vt:lpstr>
      <vt:lpstr>主要内容</vt:lpstr>
      <vt:lpstr>2.4 数据流图</vt:lpstr>
      <vt:lpstr>2.4 数据流图</vt:lpstr>
      <vt:lpstr>PowerPoint 演示文稿</vt:lpstr>
      <vt:lpstr>2.4 数据流图</vt:lpstr>
      <vt:lpstr>2.4 数据流图</vt:lpstr>
      <vt:lpstr>2.4 数据流图</vt:lpstr>
      <vt:lpstr>2.4 数据流图</vt:lpstr>
      <vt:lpstr>PowerPoint 演示文稿</vt:lpstr>
      <vt:lpstr>PowerPoint 演示文稿</vt:lpstr>
      <vt:lpstr>PowerPoint 演示文稿</vt:lpstr>
      <vt:lpstr>PowerPoint 演示文稿</vt:lpstr>
      <vt:lpstr>2.4 数据流图</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主要内容</vt:lpstr>
      <vt:lpstr>2.6 成本/效益分析</vt:lpstr>
      <vt:lpstr>2.6 成本/效益分析</vt:lpstr>
      <vt:lpstr>2.6 成本/效益分析</vt:lpstr>
      <vt:lpstr>2.6 成本/效益分析</vt:lpstr>
      <vt:lpstr>2.6 成本/效益分析</vt:lpstr>
      <vt:lpstr>2.6 成本/效益分析</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跑起</cp:lastModifiedBy>
  <cp:revision>341</cp:revision>
  <dcterms:created xsi:type="dcterms:W3CDTF">2013-01-25T01:44:00Z</dcterms:created>
  <dcterms:modified xsi:type="dcterms:W3CDTF">2020-02-19T03:08:10Z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