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60" r:id="rId4"/>
    <p:sldId id="272" r:id="rId5"/>
    <p:sldId id="259" r:id="rId6"/>
    <p:sldId id="261" r:id="rId7"/>
    <p:sldId id="262" r:id="rId8"/>
    <p:sldId id="263" r:id="rId9"/>
    <p:sldId id="264" r:id="rId10"/>
    <p:sldId id="265" r:id="rId11"/>
    <p:sldId id="266" r:id="rId12"/>
    <p:sldId id="277" r:id="rId13"/>
    <p:sldId id="276" r:id="rId14"/>
    <p:sldId id="273" r:id="rId15"/>
    <p:sldId id="274" r:id="rId16"/>
    <p:sldId id="275" r:id="rId17"/>
    <p:sldId id="271"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205" autoAdjust="0"/>
  </p:normalViewPr>
  <p:slideViewPr>
    <p:cSldViewPr snapToGrid="0">
      <p:cViewPr varScale="1">
        <p:scale>
          <a:sx n="60" d="100"/>
          <a:sy n="60" d="100"/>
        </p:scale>
        <p:origin x="15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19052-F0C2-4369-9387-F329E3645638}" type="doc">
      <dgm:prSet loTypeId="urn:microsoft.com/office/officeart/2005/8/layout/balance1" loCatId="relationship" qsTypeId="urn:microsoft.com/office/officeart/2005/8/quickstyle/simple1" qsCatId="simple" csTypeId="urn:microsoft.com/office/officeart/2005/8/colors/accent1_2" csCatId="accent1" phldr="1"/>
      <dgm:spPr/>
      <dgm:t>
        <a:bodyPr/>
        <a:lstStyle/>
        <a:p>
          <a:endParaRPr lang="en-US"/>
        </a:p>
      </dgm:t>
    </dgm:pt>
    <dgm:pt modelId="{47B1D7F7-6465-4134-AD0A-D7EB3D68FB0F}">
      <dgm:prSet phldrT="[Text]"/>
      <dgm:spPr/>
      <dgm:t>
        <a:bodyPr/>
        <a:lstStyle/>
        <a:p>
          <a:r>
            <a:rPr lang="en-US" dirty="0"/>
            <a:t>Gets you to the goal.</a:t>
          </a:r>
        </a:p>
      </dgm:t>
    </dgm:pt>
    <dgm:pt modelId="{6C12126B-C25D-42F7-9F61-6654F191DBEF}" type="parTrans" cxnId="{401CAB9B-2F82-4C20-B29D-8C6E42ACE416}">
      <dgm:prSet/>
      <dgm:spPr/>
      <dgm:t>
        <a:bodyPr/>
        <a:lstStyle/>
        <a:p>
          <a:endParaRPr lang="en-US"/>
        </a:p>
      </dgm:t>
    </dgm:pt>
    <dgm:pt modelId="{BB8CA2BD-B7E4-4599-960D-38B52AD204E8}" type="sibTrans" cxnId="{401CAB9B-2F82-4C20-B29D-8C6E42ACE416}">
      <dgm:prSet/>
      <dgm:spPr/>
      <dgm:t>
        <a:bodyPr/>
        <a:lstStyle/>
        <a:p>
          <a:endParaRPr lang="en-US"/>
        </a:p>
      </dgm:t>
    </dgm:pt>
    <dgm:pt modelId="{65131EE0-EDBE-4530-B1E3-4565C3B33FB0}">
      <dgm:prSet phldrT="[Text]"/>
      <dgm:spPr/>
      <dgm:t>
        <a:bodyPr/>
        <a:lstStyle/>
        <a:p>
          <a:r>
            <a:rPr lang="en-US" dirty="0"/>
            <a:t>No explicit Communication </a:t>
          </a:r>
        </a:p>
      </dgm:t>
    </dgm:pt>
    <dgm:pt modelId="{8146ABC4-85C7-4259-BBCB-4FDEF1340A25}" type="parTrans" cxnId="{0ECF6414-7D41-4B09-B810-7885DA41487B}">
      <dgm:prSet/>
      <dgm:spPr/>
      <dgm:t>
        <a:bodyPr/>
        <a:lstStyle/>
        <a:p>
          <a:endParaRPr lang="en-US"/>
        </a:p>
      </dgm:t>
    </dgm:pt>
    <dgm:pt modelId="{48206C22-D20B-4CB0-8F51-21F54E5D50FB}" type="sibTrans" cxnId="{0ECF6414-7D41-4B09-B810-7885DA41487B}">
      <dgm:prSet/>
      <dgm:spPr/>
      <dgm:t>
        <a:bodyPr/>
        <a:lstStyle/>
        <a:p>
          <a:endParaRPr lang="en-US"/>
        </a:p>
      </dgm:t>
    </dgm:pt>
    <dgm:pt modelId="{5A29FF0C-22FE-4A67-A898-8D37DB60D0CB}">
      <dgm:prSet phldrT="[Text]"/>
      <dgm:spPr/>
      <dgm:t>
        <a:bodyPr/>
        <a:lstStyle/>
        <a:p>
          <a:r>
            <a:rPr lang="en-US" dirty="0"/>
            <a:t>Inappropriate for Concave Objects</a:t>
          </a:r>
        </a:p>
      </dgm:t>
    </dgm:pt>
    <dgm:pt modelId="{D8203812-3964-4198-B1C1-CA2DD817741B}" type="parTrans" cxnId="{C49CA4E5-B111-44BB-A11D-923F795DEEC4}">
      <dgm:prSet/>
      <dgm:spPr/>
      <dgm:t>
        <a:bodyPr/>
        <a:lstStyle/>
        <a:p>
          <a:endParaRPr lang="en-US"/>
        </a:p>
      </dgm:t>
    </dgm:pt>
    <dgm:pt modelId="{9E954B97-497B-4655-91AA-6414B93A90F2}" type="sibTrans" cxnId="{C49CA4E5-B111-44BB-A11D-923F795DEEC4}">
      <dgm:prSet/>
      <dgm:spPr/>
      <dgm:t>
        <a:bodyPr/>
        <a:lstStyle/>
        <a:p>
          <a:endParaRPr lang="en-US"/>
        </a:p>
      </dgm:t>
    </dgm:pt>
    <dgm:pt modelId="{5B506521-AEA7-4837-8EFC-32E596C11A76}">
      <dgm:prSet phldrT="[Text]"/>
      <dgm:spPr/>
      <dgm:t>
        <a:bodyPr/>
        <a:lstStyle/>
        <a:p>
          <a:r>
            <a:rPr lang="en-US"/>
            <a:t>Decentralized System</a:t>
          </a:r>
          <a:endParaRPr lang="en-US" dirty="0"/>
        </a:p>
      </dgm:t>
    </dgm:pt>
    <dgm:pt modelId="{C585CAFC-1D19-4903-8A14-71C5888AD980}" type="parTrans" cxnId="{243EFAC0-181E-4D7C-A2F1-FF3EAEB2BD6B}">
      <dgm:prSet/>
      <dgm:spPr/>
      <dgm:t>
        <a:bodyPr/>
        <a:lstStyle/>
        <a:p>
          <a:endParaRPr lang="en-US"/>
        </a:p>
      </dgm:t>
    </dgm:pt>
    <dgm:pt modelId="{C01E54A0-55D2-4D48-BF5A-DB002552F6AA}" type="sibTrans" cxnId="{243EFAC0-181E-4D7C-A2F1-FF3EAEB2BD6B}">
      <dgm:prSet/>
      <dgm:spPr/>
      <dgm:t>
        <a:bodyPr/>
        <a:lstStyle/>
        <a:p>
          <a:endParaRPr lang="en-US"/>
        </a:p>
      </dgm:t>
    </dgm:pt>
    <dgm:pt modelId="{21D2ADC7-BC3F-415F-8205-16F3B6F74278}">
      <dgm:prSet phldrT="[Text]"/>
      <dgm:spPr/>
      <dgm:t>
        <a:bodyPr/>
        <a:lstStyle/>
        <a:p>
          <a:r>
            <a:rPr lang="en-US" dirty="0"/>
            <a:t>Path may not be optimal</a:t>
          </a:r>
        </a:p>
      </dgm:t>
    </dgm:pt>
    <dgm:pt modelId="{F3AC2518-561C-477E-9C7A-0EB8DAFA35EE}" type="parTrans" cxnId="{A16CE858-9544-4428-AFED-C6AF325B499A}">
      <dgm:prSet/>
      <dgm:spPr/>
      <dgm:t>
        <a:bodyPr/>
        <a:lstStyle/>
        <a:p>
          <a:endParaRPr lang="en-US"/>
        </a:p>
      </dgm:t>
    </dgm:pt>
    <dgm:pt modelId="{EEC0C807-5AB8-47EF-97D2-F7B00233592A}" type="sibTrans" cxnId="{A16CE858-9544-4428-AFED-C6AF325B499A}">
      <dgm:prSet/>
      <dgm:spPr/>
      <dgm:t>
        <a:bodyPr/>
        <a:lstStyle/>
        <a:p>
          <a:endParaRPr lang="en-US"/>
        </a:p>
      </dgm:t>
    </dgm:pt>
    <dgm:pt modelId="{2474DB28-BEE2-46D2-ABAD-09D12EBBAC73}">
      <dgm:prSet phldrT="[Text]"/>
      <dgm:spPr/>
      <dgm:t>
        <a:bodyPr/>
        <a:lstStyle/>
        <a:p>
          <a:r>
            <a:rPr lang="en-US" dirty="0"/>
            <a:t>Orientation of the object cant be controlled</a:t>
          </a:r>
        </a:p>
      </dgm:t>
    </dgm:pt>
    <dgm:pt modelId="{038DA730-B288-4417-9D67-0BBBE2941516}" type="sibTrans" cxnId="{C0FB6B62-2658-4D93-BEBF-177962AC3ECF}">
      <dgm:prSet/>
      <dgm:spPr/>
      <dgm:t>
        <a:bodyPr/>
        <a:lstStyle/>
        <a:p>
          <a:endParaRPr lang="en-US"/>
        </a:p>
      </dgm:t>
    </dgm:pt>
    <dgm:pt modelId="{3D3B6D82-49AB-4CAD-8A3A-7CC395DB91A6}" type="parTrans" cxnId="{C0FB6B62-2658-4D93-BEBF-177962AC3ECF}">
      <dgm:prSet/>
      <dgm:spPr/>
      <dgm:t>
        <a:bodyPr/>
        <a:lstStyle/>
        <a:p>
          <a:endParaRPr lang="en-US"/>
        </a:p>
      </dgm:t>
    </dgm:pt>
    <dgm:pt modelId="{F2D63737-C54F-4FB4-A25B-AE882D675FC2}">
      <dgm:prSet phldrT="[Text]"/>
      <dgm:spPr/>
      <dgm:t>
        <a:bodyPr/>
        <a:lstStyle/>
        <a:p>
          <a:r>
            <a:rPr lang="en-US" dirty="0"/>
            <a:t>Disadvantages</a:t>
          </a:r>
        </a:p>
      </dgm:t>
    </dgm:pt>
    <dgm:pt modelId="{A439EA96-872F-462D-91ED-D15F66C88C45}" type="sibTrans" cxnId="{36E89055-5687-423F-AFA1-058CFB904B6A}">
      <dgm:prSet/>
      <dgm:spPr/>
      <dgm:t>
        <a:bodyPr/>
        <a:lstStyle/>
        <a:p>
          <a:endParaRPr lang="en-US"/>
        </a:p>
      </dgm:t>
    </dgm:pt>
    <dgm:pt modelId="{64ED2315-B220-4C41-B49E-85E195E356ED}" type="parTrans" cxnId="{36E89055-5687-423F-AFA1-058CFB904B6A}">
      <dgm:prSet/>
      <dgm:spPr/>
      <dgm:t>
        <a:bodyPr/>
        <a:lstStyle/>
        <a:p>
          <a:endParaRPr lang="en-US"/>
        </a:p>
      </dgm:t>
    </dgm:pt>
    <dgm:pt modelId="{01729906-551A-4847-ADA0-0A04979D97DC}">
      <dgm:prSet phldrT="[Text]" custAng="21190808" custLinFactX="-56021" custLinFactNeighborX="-100000" custLinFactNeighborY="64893"/>
      <dgm:spPr/>
      <dgm:t>
        <a:bodyPr/>
        <a:lstStyle/>
        <a:p>
          <a:endParaRPr lang="en-US" dirty="0"/>
        </a:p>
      </dgm:t>
    </dgm:pt>
    <dgm:pt modelId="{5A5A40DA-686A-4367-A2BA-C3D7E8D1E611}" type="sibTrans" cxnId="{47A9C569-E38C-4DCE-9848-561A6F8DE13C}">
      <dgm:prSet/>
      <dgm:spPr/>
      <dgm:t>
        <a:bodyPr/>
        <a:lstStyle/>
        <a:p>
          <a:endParaRPr lang="en-US"/>
        </a:p>
      </dgm:t>
    </dgm:pt>
    <dgm:pt modelId="{22E0E964-1274-4444-B875-B39FC5671D68}" type="parTrans" cxnId="{47A9C569-E38C-4DCE-9848-561A6F8DE13C}">
      <dgm:prSet/>
      <dgm:spPr/>
      <dgm:t>
        <a:bodyPr/>
        <a:lstStyle/>
        <a:p>
          <a:endParaRPr lang="en-US"/>
        </a:p>
      </dgm:t>
    </dgm:pt>
    <dgm:pt modelId="{1116FCAF-4F54-4490-B86A-C5ACE29D4AA8}">
      <dgm:prSet phldrT="[Text]"/>
      <dgm:spPr/>
      <dgm:t>
        <a:bodyPr/>
        <a:lstStyle/>
        <a:p>
          <a:r>
            <a:rPr lang="en-US" dirty="0"/>
            <a:t>Advantages</a:t>
          </a:r>
        </a:p>
      </dgm:t>
    </dgm:pt>
    <dgm:pt modelId="{7B2CE737-6B87-43CA-BC1C-13A0E0EFC858}" type="sibTrans" cxnId="{AE7FDFD3-EEB0-4D62-A72E-3FA08CACB919}">
      <dgm:prSet/>
      <dgm:spPr/>
      <dgm:t>
        <a:bodyPr/>
        <a:lstStyle/>
        <a:p>
          <a:endParaRPr lang="en-US"/>
        </a:p>
      </dgm:t>
    </dgm:pt>
    <dgm:pt modelId="{0BC75842-DC2A-4BCA-90D7-2D4692686462}" type="parTrans" cxnId="{AE7FDFD3-EEB0-4D62-A72E-3FA08CACB919}">
      <dgm:prSet/>
      <dgm:spPr/>
      <dgm:t>
        <a:bodyPr/>
        <a:lstStyle/>
        <a:p>
          <a:endParaRPr lang="en-US"/>
        </a:p>
      </dgm:t>
    </dgm:pt>
    <dgm:pt modelId="{99FBFF16-7188-40E4-A0E5-A7158E5DC6C0}" type="pres">
      <dgm:prSet presAssocID="{A8119052-F0C2-4369-9387-F329E3645638}" presName="outerComposite" presStyleCnt="0">
        <dgm:presLayoutVars>
          <dgm:chMax val="2"/>
          <dgm:animLvl val="lvl"/>
          <dgm:resizeHandles val="exact"/>
        </dgm:presLayoutVars>
      </dgm:prSet>
      <dgm:spPr/>
    </dgm:pt>
    <dgm:pt modelId="{7AAB5250-41B3-4C9A-AE9E-C33D7BC74497}" type="pres">
      <dgm:prSet presAssocID="{A8119052-F0C2-4369-9387-F329E3645638}" presName="dummyMaxCanvas" presStyleCnt="0"/>
      <dgm:spPr/>
    </dgm:pt>
    <dgm:pt modelId="{10F06DD4-2884-49DD-A7F0-3D306EA1AB4D}" type="pres">
      <dgm:prSet presAssocID="{A8119052-F0C2-4369-9387-F329E3645638}" presName="parentComposite" presStyleCnt="0"/>
      <dgm:spPr/>
    </dgm:pt>
    <dgm:pt modelId="{E8EA1AF7-380F-47D5-BA60-46A1F6DF607F}" type="pres">
      <dgm:prSet presAssocID="{A8119052-F0C2-4369-9387-F329E3645638}" presName="parent1" presStyleLbl="alignAccFollowNode1" presStyleIdx="0" presStyleCnt="4" custLinFactNeighborX="-10031">
        <dgm:presLayoutVars>
          <dgm:chMax val="4"/>
        </dgm:presLayoutVars>
      </dgm:prSet>
      <dgm:spPr/>
    </dgm:pt>
    <dgm:pt modelId="{6C998EC1-E802-4ECE-8F18-A78605C80CB5}" type="pres">
      <dgm:prSet presAssocID="{A8119052-F0C2-4369-9387-F329E3645638}" presName="parent2" presStyleLbl="alignAccFollowNode1" presStyleIdx="1" presStyleCnt="4" custLinFactNeighborX="1543" custLinFactNeighborY="0">
        <dgm:presLayoutVars>
          <dgm:chMax val="4"/>
        </dgm:presLayoutVars>
      </dgm:prSet>
      <dgm:spPr/>
    </dgm:pt>
    <dgm:pt modelId="{60CCF5C5-A9A2-4518-81C8-0D265370641B}" type="pres">
      <dgm:prSet presAssocID="{A8119052-F0C2-4369-9387-F329E3645638}" presName="childrenComposite" presStyleCnt="0"/>
      <dgm:spPr/>
    </dgm:pt>
    <dgm:pt modelId="{D7B2947A-D3B7-4B1F-9916-E7AFB3863854}" type="pres">
      <dgm:prSet presAssocID="{A8119052-F0C2-4369-9387-F329E3645638}" presName="dummyMaxCanvas_ChildArea" presStyleCnt="0"/>
      <dgm:spPr/>
    </dgm:pt>
    <dgm:pt modelId="{97D2D216-B3B6-468F-96C0-01B425827D30}" type="pres">
      <dgm:prSet presAssocID="{A8119052-F0C2-4369-9387-F329E3645638}" presName="fulcrum" presStyleLbl="alignAccFollowNode1" presStyleIdx="2" presStyleCnt="4"/>
      <dgm:spPr/>
    </dgm:pt>
    <dgm:pt modelId="{1260F2E7-C28C-4FC0-9E98-E8CC06E72857}" type="pres">
      <dgm:prSet presAssocID="{A8119052-F0C2-4369-9387-F329E3645638}" presName="balance_24" presStyleLbl="alignAccFollowNode1" presStyleIdx="3" presStyleCnt="4" custAng="21158066">
        <dgm:presLayoutVars>
          <dgm:bulletEnabled val="1"/>
        </dgm:presLayoutVars>
      </dgm:prSet>
      <dgm:spPr/>
    </dgm:pt>
    <dgm:pt modelId="{C6414C55-3EB4-4687-AB7A-140195726C7A}" type="pres">
      <dgm:prSet presAssocID="{A8119052-F0C2-4369-9387-F329E3645638}" presName="right_24_1" presStyleLbl="node1" presStyleIdx="0" presStyleCnt="6" custAng="21085020" custLinFactNeighborX="757" custLinFactNeighborY="-29642">
        <dgm:presLayoutVars>
          <dgm:bulletEnabled val="1"/>
        </dgm:presLayoutVars>
      </dgm:prSet>
      <dgm:spPr/>
    </dgm:pt>
    <dgm:pt modelId="{978B69A9-F3A4-4C60-9B63-D27559752CD7}" type="pres">
      <dgm:prSet presAssocID="{A8119052-F0C2-4369-9387-F329E3645638}" presName="right_24_2" presStyleLbl="node1" presStyleIdx="1" presStyleCnt="6" custAng="21091430" custLinFactNeighborX="-3784" custLinFactNeighborY="-35899">
        <dgm:presLayoutVars>
          <dgm:bulletEnabled val="1"/>
        </dgm:presLayoutVars>
      </dgm:prSet>
      <dgm:spPr/>
    </dgm:pt>
    <dgm:pt modelId="{CE930D06-EC27-4423-A3AC-AAA0F94EE778}" type="pres">
      <dgm:prSet presAssocID="{A8119052-F0C2-4369-9387-F329E3645638}" presName="right_24_3" presStyleLbl="node1" presStyleIdx="2" presStyleCnt="6" custAng="21129558" custLinFactNeighborX="-7538" custLinFactNeighborY="-44808">
        <dgm:presLayoutVars>
          <dgm:bulletEnabled val="1"/>
        </dgm:presLayoutVars>
      </dgm:prSet>
      <dgm:spPr/>
    </dgm:pt>
    <dgm:pt modelId="{DD6689A3-9924-4A2B-8B6D-5DF346F35E98}" type="pres">
      <dgm:prSet presAssocID="{A8119052-F0C2-4369-9387-F329E3645638}" presName="right_24_4" presStyleLbl="node1" presStyleIdx="3" presStyleCnt="6" custAng="21190808" custLinFactX="-56021" custLinFactNeighborX="-100000" custLinFactNeighborY="59293">
        <dgm:presLayoutVars>
          <dgm:bulletEnabled val="1"/>
        </dgm:presLayoutVars>
      </dgm:prSet>
      <dgm:spPr/>
    </dgm:pt>
    <dgm:pt modelId="{75030DDF-0902-4316-8499-42A0A3D74922}" type="pres">
      <dgm:prSet presAssocID="{A8119052-F0C2-4369-9387-F329E3645638}" presName="left_24_1" presStyleLbl="node1" presStyleIdx="4" presStyleCnt="6" custAng="21195699" custLinFactNeighborX="-2648" custLinFactNeighborY="20606">
        <dgm:presLayoutVars>
          <dgm:bulletEnabled val="1"/>
        </dgm:presLayoutVars>
      </dgm:prSet>
      <dgm:spPr/>
    </dgm:pt>
    <dgm:pt modelId="{E6EC8523-C781-4B6D-94AB-54AFDE1A45FD}" type="pres">
      <dgm:prSet presAssocID="{A8119052-F0C2-4369-9387-F329E3645638}" presName="left_24_2" presStyleLbl="node1" presStyleIdx="5" presStyleCnt="6" custAng="21202703" custLinFactNeighborX="-6902" custLinFactNeighborY="8567">
        <dgm:presLayoutVars>
          <dgm:bulletEnabled val="1"/>
        </dgm:presLayoutVars>
      </dgm:prSet>
      <dgm:spPr/>
    </dgm:pt>
  </dgm:ptLst>
  <dgm:cxnLst>
    <dgm:cxn modelId="{0209470F-78CC-4597-AE78-54F913B45BD1}" type="presOf" srcId="{F2D63737-C54F-4FB4-A25B-AE882D675FC2}" destId="{6C998EC1-E802-4ECE-8F18-A78605C80CB5}" srcOrd="0" destOrd="0" presId="urn:microsoft.com/office/officeart/2005/8/layout/balance1"/>
    <dgm:cxn modelId="{0ECF6414-7D41-4B09-B810-7885DA41487B}" srcId="{1116FCAF-4F54-4490-B86A-C5ACE29D4AA8}" destId="{65131EE0-EDBE-4530-B1E3-4565C3B33FB0}" srcOrd="1" destOrd="0" parTransId="{8146ABC4-85C7-4259-BBCB-4FDEF1340A25}" sibTransId="{48206C22-D20B-4CB0-8F51-21F54E5D50FB}"/>
    <dgm:cxn modelId="{586F2F15-ADC6-40BA-9F41-C4F1CA1158B6}" type="presOf" srcId="{5B506521-AEA7-4837-8EFC-32E596C11A76}" destId="{DD6689A3-9924-4A2B-8B6D-5DF346F35E98}" srcOrd="0" destOrd="0" presId="urn:microsoft.com/office/officeart/2005/8/layout/balance1"/>
    <dgm:cxn modelId="{3EDF9B3C-804C-44A2-8B6A-2456D73599D2}" type="presOf" srcId="{A8119052-F0C2-4369-9387-F329E3645638}" destId="{99FBFF16-7188-40E4-A0E5-A7158E5DC6C0}" srcOrd="0" destOrd="0" presId="urn:microsoft.com/office/officeart/2005/8/layout/balance1"/>
    <dgm:cxn modelId="{2B08A25B-0645-449E-939D-0CF0BC3314FA}" type="presOf" srcId="{21D2ADC7-BC3F-415F-8205-16F3B6F74278}" destId="{CE930D06-EC27-4423-A3AC-AAA0F94EE778}" srcOrd="0" destOrd="0" presId="urn:microsoft.com/office/officeart/2005/8/layout/balance1"/>
    <dgm:cxn modelId="{C0FB6B62-2658-4D93-BEBF-177962AC3ECF}" srcId="{F2D63737-C54F-4FB4-A25B-AE882D675FC2}" destId="{2474DB28-BEE2-46D2-ABAD-09D12EBBAC73}" srcOrd="0" destOrd="0" parTransId="{3D3B6D82-49AB-4CAD-8A3A-7CC395DB91A6}" sibTransId="{038DA730-B288-4417-9D67-0BBBE2941516}"/>
    <dgm:cxn modelId="{47A9C569-E38C-4DCE-9848-561A6F8DE13C}" srcId="{A8119052-F0C2-4369-9387-F329E3645638}" destId="{01729906-551A-4847-ADA0-0A04979D97DC}" srcOrd="2" destOrd="0" parTransId="{22E0E964-1274-4444-B875-B39FC5671D68}" sibTransId="{5A5A40DA-686A-4367-A2BA-C3D7E8D1E611}"/>
    <dgm:cxn modelId="{36E89055-5687-423F-AFA1-058CFB904B6A}" srcId="{A8119052-F0C2-4369-9387-F329E3645638}" destId="{F2D63737-C54F-4FB4-A25B-AE882D675FC2}" srcOrd="1" destOrd="0" parTransId="{64ED2315-B220-4C41-B49E-85E195E356ED}" sibTransId="{A439EA96-872F-462D-91ED-D15F66C88C45}"/>
    <dgm:cxn modelId="{A16CE858-9544-4428-AFED-C6AF325B499A}" srcId="{F2D63737-C54F-4FB4-A25B-AE882D675FC2}" destId="{21D2ADC7-BC3F-415F-8205-16F3B6F74278}" srcOrd="2" destOrd="0" parTransId="{F3AC2518-561C-477E-9C7A-0EB8DAFA35EE}" sibTransId="{EEC0C807-5AB8-47EF-97D2-F7B00233592A}"/>
    <dgm:cxn modelId="{CC290E85-B38F-4292-B497-DFD52C95C610}" type="presOf" srcId="{2474DB28-BEE2-46D2-ABAD-09D12EBBAC73}" destId="{C6414C55-3EB4-4687-AB7A-140195726C7A}" srcOrd="0" destOrd="0" presId="urn:microsoft.com/office/officeart/2005/8/layout/balance1"/>
    <dgm:cxn modelId="{E302DA86-CE15-48F5-82A2-BFB03822EE04}" type="presOf" srcId="{5A29FF0C-22FE-4A67-A898-8D37DB60D0CB}" destId="{978B69A9-F3A4-4C60-9B63-D27559752CD7}" srcOrd="0" destOrd="0" presId="urn:microsoft.com/office/officeart/2005/8/layout/balance1"/>
    <dgm:cxn modelId="{401CAB9B-2F82-4C20-B29D-8C6E42ACE416}" srcId="{1116FCAF-4F54-4490-B86A-C5ACE29D4AA8}" destId="{47B1D7F7-6465-4134-AD0A-D7EB3D68FB0F}" srcOrd="0" destOrd="0" parTransId="{6C12126B-C25D-42F7-9F61-6654F191DBEF}" sibTransId="{BB8CA2BD-B7E4-4599-960D-38B52AD204E8}"/>
    <dgm:cxn modelId="{243EFAC0-181E-4D7C-A2F1-FF3EAEB2BD6B}" srcId="{F2D63737-C54F-4FB4-A25B-AE882D675FC2}" destId="{5B506521-AEA7-4837-8EFC-32E596C11A76}" srcOrd="3" destOrd="0" parTransId="{C585CAFC-1D19-4903-8A14-71C5888AD980}" sibTransId="{C01E54A0-55D2-4D48-BF5A-DB002552F6AA}"/>
    <dgm:cxn modelId="{C49873C4-DE62-4525-AD0D-B1F670D3E1CF}" type="presOf" srcId="{65131EE0-EDBE-4530-B1E3-4565C3B33FB0}" destId="{E6EC8523-C781-4B6D-94AB-54AFDE1A45FD}" srcOrd="0" destOrd="0" presId="urn:microsoft.com/office/officeart/2005/8/layout/balance1"/>
    <dgm:cxn modelId="{4E5272CC-9B4D-4D09-9B30-67924EC7E84C}" type="presOf" srcId="{1116FCAF-4F54-4490-B86A-C5ACE29D4AA8}" destId="{E8EA1AF7-380F-47D5-BA60-46A1F6DF607F}" srcOrd="0" destOrd="0" presId="urn:microsoft.com/office/officeart/2005/8/layout/balance1"/>
    <dgm:cxn modelId="{AE7FDFD3-EEB0-4D62-A72E-3FA08CACB919}" srcId="{A8119052-F0C2-4369-9387-F329E3645638}" destId="{1116FCAF-4F54-4490-B86A-C5ACE29D4AA8}" srcOrd="0" destOrd="0" parTransId="{0BC75842-DC2A-4BCA-90D7-2D4692686462}" sibTransId="{7B2CE737-6B87-43CA-BC1C-13A0E0EFC858}"/>
    <dgm:cxn modelId="{C49CA4E5-B111-44BB-A11D-923F795DEEC4}" srcId="{F2D63737-C54F-4FB4-A25B-AE882D675FC2}" destId="{5A29FF0C-22FE-4A67-A898-8D37DB60D0CB}" srcOrd="1" destOrd="0" parTransId="{D8203812-3964-4198-B1C1-CA2DD817741B}" sibTransId="{9E954B97-497B-4655-91AA-6414B93A90F2}"/>
    <dgm:cxn modelId="{FE8AFCF8-0771-439B-9A20-B990516DCAB2}" type="presOf" srcId="{47B1D7F7-6465-4134-AD0A-D7EB3D68FB0F}" destId="{75030DDF-0902-4316-8499-42A0A3D74922}" srcOrd="0" destOrd="0" presId="urn:microsoft.com/office/officeart/2005/8/layout/balance1"/>
    <dgm:cxn modelId="{04189EA1-BF16-44CD-825F-7BE184D617F6}" type="presParOf" srcId="{99FBFF16-7188-40E4-A0E5-A7158E5DC6C0}" destId="{7AAB5250-41B3-4C9A-AE9E-C33D7BC74497}" srcOrd="0" destOrd="0" presId="urn:microsoft.com/office/officeart/2005/8/layout/balance1"/>
    <dgm:cxn modelId="{1B8A38FF-39A6-48CA-B4B9-95C9A6F29392}" type="presParOf" srcId="{99FBFF16-7188-40E4-A0E5-A7158E5DC6C0}" destId="{10F06DD4-2884-49DD-A7F0-3D306EA1AB4D}" srcOrd="1" destOrd="0" presId="urn:microsoft.com/office/officeart/2005/8/layout/balance1"/>
    <dgm:cxn modelId="{9D7C41AE-FE89-4AE4-8108-A1631D8FC0D1}" type="presParOf" srcId="{10F06DD4-2884-49DD-A7F0-3D306EA1AB4D}" destId="{E8EA1AF7-380F-47D5-BA60-46A1F6DF607F}" srcOrd="0" destOrd="0" presId="urn:microsoft.com/office/officeart/2005/8/layout/balance1"/>
    <dgm:cxn modelId="{0551F372-1872-4C3E-A46B-6FCE201EE77A}" type="presParOf" srcId="{10F06DD4-2884-49DD-A7F0-3D306EA1AB4D}" destId="{6C998EC1-E802-4ECE-8F18-A78605C80CB5}" srcOrd="1" destOrd="0" presId="urn:microsoft.com/office/officeart/2005/8/layout/balance1"/>
    <dgm:cxn modelId="{836B65A0-D642-4BFA-8918-D97CAADCA216}" type="presParOf" srcId="{99FBFF16-7188-40E4-A0E5-A7158E5DC6C0}" destId="{60CCF5C5-A9A2-4518-81C8-0D265370641B}" srcOrd="2" destOrd="0" presId="urn:microsoft.com/office/officeart/2005/8/layout/balance1"/>
    <dgm:cxn modelId="{C487DA7C-F89F-469B-8794-F5F91D27FDBC}" type="presParOf" srcId="{60CCF5C5-A9A2-4518-81C8-0D265370641B}" destId="{D7B2947A-D3B7-4B1F-9916-E7AFB3863854}" srcOrd="0" destOrd="0" presId="urn:microsoft.com/office/officeart/2005/8/layout/balance1"/>
    <dgm:cxn modelId="{2D0A3829-3D12-4870-93E8-8762F3CA9A44}" type="presParOf" srcId="{60CCF5C5-A9A2-4518-81C8-0D265370641B}" destId="{97D2D216-B3B6-468F-96C0-01B425827D30}" srcOrd="1" destOrd="0" presId="urn:microsoft.com/office/officeart/2005/8/layout/balance1"/>
    <dgm:cxn modelId="{2B7DB00C-CC78-491E-AC3B-D971208943E5}" type="presParOf" srcId="{60CCF5C5-A9A2-4518-81C8-0D265370641B}" destId="{1260F2E7-C28C-4FC0-9E98-E8CC06E72857}" srcOrd="2" destOrd="0" presId="urn:microsoft.com/office/officeart/2005/8/layout/balance1"/>
    <dgm:cxn modelId="{9523C935-2A45-4992-BCB9-8701EBBCCA23}" type="presParOf" srcId="{60CCF5C5-A9A2-4518-81C8-0D265370641B}" destId="{C6414C55-3EB4-4687-AB7A-140195726C7A}" srcOrd="3" destOrd="0" presId="urn:microsoft.com/office/officeart/2005/8/layout/balance1"/>
    <dgm:cxn modelId="{5819D2E2-E960-4B72-8010-186E0060092F}" type="presParOf" srcId="{60CCF5C5-A9A2-4518-81C8-0D265370641B}" destId="{978B69A9-F3A4-4C60-9B63-D27559752CD7}" srcOrd="4" destOrd="0" presId="urn:microsoft.com/office/officeart/2005/8/layout/balance1"/>
    <dgm:cxn modelId="{8398EDFA-7C16-431D-BAA3-C5658E6B712B}" type="presParOf" srcId="{60CCF5C5-A9A2-4518-81C8-0D265370641B}" destId="{CE930D06-EC27-4423-A3AC-AAA0F94EE778}" srcOrd="5" destOrd="0" presId="urn:microsoft.com/office/officeart/2005/8/layout/balance1"/>
    <dgm:cxn modelId="{3F4055AB-DDC8-448B-A313-3C95818CF3E4}" type="presParOf" srcId="{60CCF5C5-A9A2-4518-81C8-0D265370641B}" destId="{DD6689A3-9924-4A2B-8B6D-5DF346F35E98}" srcOrd="6" destOrd="0" presId="urn:microsoft.com/office/officeart/2005/8/layout/balance1"/>
    <dgm:cxn modelId="{E07C8353-2228-46B6-80C4-4E7C58EA25E7}" type="presParOf" srcId="{60CCF5C5-A9A2-4518-81C8-0D265370641B}" destId="{75030DDF-0902-4316-8499-42A0A3D74922}" srcOrd="7" destOrd="0" presId="urn:microsoft.com/office/officeart/2005/8/layout/balance1"/>
    <dgm:cxn modelId="{73923DCC-72AB-45A1-900F-ADAF8FD3AC95}" type="presParOf" srcId="{60CCF5C5-A9A2-4518-81C8-0D265370641B}" destId="{E6EC8523-C781-4B6D-94AB-54AFDE1A45FD}" srcOrd="8"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A1AF7-380F-47D5-BA60-46A1F6DF607F}">
      <dsp:nvSpPr>
        <dsp:cNvPr id="0" name=""/>
        <dsp:cNvSpPr/>
      </dsp:nvSpPr>
      <dsp:spPr>
        <a:xfrm>
          <a:off x="2345051" y="0"/>
          <a:ext cx="2468880" cy="13716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Advantages</a:t>
          </a:r>
        </a:p>
      </dsp:txBody>
      <dsp:txXfrm>
        <a:off x="2385224" y="40173"/>
        <a:ext cx="2388534" cy="1291254"/>
      </dsp:txXfrm>
    </dsp:sp>
    <dsp:sp modelId="{6C998EC1-E802-4ECE-8F18-A78605C80CB5}">
      <dsp:nvSpPr>
        <dsp:cNvPr id="0" name=""/>
        <dsp:cNvSpPr/>
      </dsp:nvSpPr>
      <dsp:spPr>
        <a:xfrm>
          <a:off x="6196959" y="0"/>
          <a:ext cx="2468880" cy="1371600"/>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Disadvantages</a:t>
          </a:r>
        </a:p>
      </dsp:txBody>
      <dsp:txXfrm>
        <a:off x="6237132" y="40173"/>
        <a:ext cx="2388534" cy="1291254"/>
      </dsp:txXfrm>
    </dsp:sp>
    <dsp:sp modelId="{97D2D216-B3B6-468F-96C0-01B425827D30}">
      <dsp:nvSpPr>
        <dsp:cNvPr id="0" name=""/>
        <dsp:cNvSpPr/>
      </dsp:nvSpPr>
      <dsp:spPr>
        <a:xfrm>
          <a:off x="5095875" y="5829300"/>
          <a:ext cx="1028700" cy="1028700"/>
        </a:xfrm>
        <a:prstGeom prst="triangl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60F2E7-C28C-4FC0-9E98-E8CC06E72857}">
      <dsp:nvSpPr>
        <dsp:cNvPr id="0" name=""/>
        <dsp:cNvSpPr/>
      </dsp:nvSpPr>
      <dsp:spPr>
        <a:xfrm rot="21398066">
          <a:off x="2523182" y="5388490"/>
          <a:ext cx="6174085" cy="43173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414C55-3EB4-4687-AB7A-140195726C7A}">
      <dsp:nvSpPr>
        <dsp:cNvPr id="0" name=""/>
        <dsp:cNvSpPr/>
      </dsp:nvSpPr>
      <dsp:spPr>
        <a:xfrm rot="21325020">
          <a:off x="6255776" y="4309843"/>
          <a:ext cx="2450115" cy="8461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Orientation of the object cant be controlled</a:t>
          </a:r>
        </a:p>
      </dsp:txBody>
      <dsp:txXfrm>
        <a:off x="6297081" y="4351148"/>
        <a:ext cx="2367505" cy="763523"/>
      </dsp:txXfrm>
    </dsp:sp>
    <dsp:sp modelId="{978B69A9-F3A4-4C60-9B63-D27559752CD7}">
      <dsp:nvSpPr>
        <dsp:cNvPr id="0" name=""/>
        <dsp:cNvSpPr/>
      </dsp:nvSpPr>
      <dsp:spPr>
        <a:xfrm rot="21331430">
          <a:off x="6210687" y="3341080"/>
          <a:ext cx="2450115" cy="8461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Inappropriate for Concave Objects</a:t>
          </a:r>
        </a:p>
      </dsp:txBody>
      <dsp:txXfrm>
        <a:off x="6251992" y="3382385"/>
        <a:ext cx="2367505" cy="763523"/>
      </dsp:txXfrm>
    </dsp:sp>
    <dsp:sp modelId="{CE930D06-EC27-4423-A3AC-AAA0F94EE778}">
      <dsp:nvSpPr>
        <dsp:cNvPr id="0" name=""/>
        <dsp:cNvSpPr/>
      </dsp:nvSpPr>
      <dsp:spPr>
        <a:xfrm rot="21369558">
          <a:off x="6185298" y="2345399"/>
          <a:ext cx="2450115" cy="8461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Path may not be optimal</a:t>
          </a:r>
        </a:p>
      </dsp:txBody>
      <dsp:txXfrm>
        <a:off x="6226603" y="2386704"/>
        <a:ext cx="2367505" cy="763523"/>
      </dsp:txXfrm>
    </dsp:sp>
    <dsp:sp modelId="{DD6689A3-9924-4A2B-8B6D-5DF346F35E98}">
      <dsp:nvSpPr>
        <dsp:cNvPr id="0" name=""/>
        <dsp:cNvSpPr/>
      </dsp:nvSpPr>
      <dsp:spPr>
        <a:xfrm rot="21430808">
          <a:off x="2537096" y="2496751"/>
          <a:ext cx="2450115" cy="8461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Decentralized System</a:t>
          </a:r>
          <a:endParaRPr lang="en-US" sz="1600" kern="1200" dirty="0"/>
        </a:p>
      </dsp:txBody>
      <dsp:txXfrm>
        <a:off x="2578401" y="2538056"/>
        <a:ext cx="2367505" cy="763523"/>
      </dsp:txXfrm>
    </dsp:sp>
    <dsp:sp modelId="{75030DDF-0902-4316-8499-42A0A3D74922}">
      <dsp:nvSpPr>
        <dsp:cNvPr id="0" name=""/>
        <dsp:cNvSpPr/>
      </dsp:nvSpPr>
      <dsp:spPr>
        <a:xfrm rot="21435699">
          <a:off x="2604383" y="4572964"/>
          <a:ext cx="2450115" cy="8461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Gets you to the goal.</a:t>
          </a:r>
        </a:p>
      </dsp:txBody>
      <dsp:txXfrm>
        <a:off x="2645688" y="4614269"/>
        <a:ext cx="2367505" cy="763523"/>
      </dsp:txXfrm>
    </dsp:sp>
    <dsp:sp modelId="{E6EC8523-C781-4B6D-94AB-54AFDE1A45FD}">
      <dsp:nvSpPr>
        <dsp:cNvPr id="0" name=""/>
        <dsp:cNvSpPr/>
      </dsp:nvSpPr>
      <dsp:spPr>
        <a:xfrm rot="21442703">
          <a:off x="2566478" y="3545514"/>
          <a:ext cx="2450115" cy="8461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No explicit Communication </a:t>
          </a:r>
        </a:p>
      </dsp:txBody>
      <dsp:txXfrm>
        <a:off x="2607783" y="3586819"/>
        <a:ext cx="2367505" cy="763523"/>
      </dsp:txXfrm>
    </dsp:sp>
  </dsp:spTree>
</dsp:drawing>
</file>

<file path=ppt/diagrams/layout1.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SG"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SG" sz="1200" b="0" i="0" u="none" strike="noStrike" cap="none" baseline="0" dirty="0">
                <a:solidFill>
                  <a:schemeClr val="dk1"/>
                </a:solidFill>
                <a:latin typeface="Calibri"/>
                <a:ea typeface="Calibri"/>
                <a:cs typeface="Calibri"/>
                <a:sym typeface="Calibri"/>
              </a:rPr>
              <a:t>A teleoperated robot is used as a goal in this experiment. An extra e-puck is used for this purpose, to make it like a goal, a red cylinder is placed over it and all its red LED lights are turned ON.  The Arena now consists of the same circular object, but with two walls as the obstacles. The direct line of sight of object’s final position is blocked by the walls.  </a:t>
            </a:r>
          </a:p>
          <a:p>
            <a:r>
              <a:rPr lang="en-SG" sz="1200" b="0" i="0" u="none" strike="noStrike" cap="none" baseline="0" dirty="0">
                <a:solidFill>
                  <a:schemeClr val="dk1"/>
                </a:solidFill>
                <a:latin typeface="Calibri"/>
                <a:ea typeface="Calibri"/>
                <a:cs typeface="Calibri"/>
                <a:sym typeface="Calibri"/>
              </a:rPr>
              <a:t>Human operator moves the goal robot along the designated path.  When the distance between the object and the goal robot was very small, the operator moved the goal robot to the next way point. When the object touched the destination region (finish line), the trial was considered successful.</a:t>
            </a:r>
            <a:endParaRPr dirty="0"/>
          </a:p>
        </p:txBody>
      </p:sp>
      <p:sp>
        <p:nvSpPr>
          <p:cNvPr id="160" name="Shape 160"/>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SG"/>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Total 20 trials performed – all successful </a:t>
            </a:r>
          </a:p>
          <a:p>
            <a:pPr marL="0" lvl="0" indent="0">
              <a:spcBef>
                <a:spcPts val="0"/>
              </a:spcBef>
              <a:spcAft>
                <a:spcPts val="0"/>
              </a:spcAft>
              <a:buNone/>
            </a:pPr>
            <a:endParaRPr lang="en-US" dirty="0"/>
          </a:p>
          <a:p>
            <a:pPr marL="0" lvl="0" indent="0">
              <a:spcBef>
                <a:spcPts val="0"/>
              </a:spcBef>
              <a:spcAft>
                <a:spcPts val="0"/>
              </a:spcAft>
              <a:buNone/>
            </a:pPr>
            <a:r>
              <a:rPr lang="en-US" dirty="0"/>
              <a:t>The object generally did follow the desired path. Hence, the transport strategy is able to deal with the moving goal. </a:t>
            </a:r>
            <a:endParaRPr dirty="0"/>
          </a:p>
        </p:txBody>
      </p:sp>
      <p:sp>
        <p:nvSpPr>
          <p:cNvPr id="168" name="Shape 168"/>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SG"/>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406400" rtl="0">
              <a:spcBef>
                <a:spcPts val="1000"/>
              </a:spcBef>
              <a:spcAft>
                <a:spcPts val="0"/>
              </a:spcAft>
              <a:buSzPts val="2800"/>
              <a:buChar char="-"/>
            </a:pPr>
            <a:r>
              <a:rPr lang="en-US" dirty="0"/>
              <a:t>The transport strategy has the potential to be implemented in a 3D environment. </a:t>
            </a:r>
          </a:p>
          <a:p>
            <a:pPr marL="50800" lvl="0" indent="0" rtl="0">
              <a:spcBef>
                <a:spcPts val="1000"/>
              </a:spcBef>
              <a:spcAft>
                <a:spcPts val="0"/>
              </a:spcAft>
              <a:buSzPts val="2800"/>
              <a:buNone/>
            </a:pPr>
            <a:r>
              <a:rPr lang="en-SG" sz="1200" dirty="0"/>
              <a:t>The conceptual robot had following description:</a:t>
            </a:r>
          </a:p>
          <a:p>
            <a:pPr marL="457200" lvl="0" indent="-406400" rtl="0">
              <a:spcBef>
                <a:spcPts val="1000"/>
              </a:spcBef>
              <a:spcAft>
                <a:spcPts val="0"/>
              </a:spcAft>
              <a:buSzPts val="2800"/>
              <a:buChar char="-"/>
            </a:pPr>
            <a:r>
              <a:rPr lang="en-SG" sz="1200" dirty="0"/>
              <a:t>I-Long range object sensor </a:t>
            </a:r>
          </a:p>
          <a:p>
            <a:pPr marL="457200" lvl="0" indent="-406400" rtl="0">
              <a:spcBef>
                <a:spcPts val="0"/>
              </a:spcBef>
              <a:spcAft>
                <a:spcPts val="0"/>
              </a:spcAft>
              <a:buSzPts val="2800"/>
              <a:buChar char="-"/>
            </a:pPr>
            <a:r>
              <a:rPr lang="en-SG" sz="1200" dirty="0"/>
              <a:t>J-Short range object sensor</a:t>
            </a:r>
          </a:p>
          <a:p>
            <a:pPr marL="457200" lvl="0" indent="-406400" rtl="0">
              <a:spcBef>
                <a:spcPts val="0"/>
              </a:spcBef>
              <a:spcAft>
                <a:spcPts val="0"/>
              </a:spcAft>
              <a:buSzPts val="2800"/>
              <a:buChar char="-"/>
            </a:pPr>
            <a:r>
              <a:rPr lang="en-SG" sz="1200" dirty="0"/>
              <a:t>K- Ambient Light Sensor</a:t>
            </a:r>
          </a:p>
          <a:p>
            <a:pPr marL="457200" lvl="0" indent="-406400" rtl="0">
              <a:spcBef>
                <a:spcPts val="0"/>
              </a:spcBef>
              <a:spcAft>
                <a:spcPts val="0"/>
              </a:spcAft>
              <a:buSzPts val="2800"/>
              <a:buChar char="-"/>
            </a:pPr>
            <a:r>
              <a:rPr lang="en-SG" sz="1200" dirty="0"/>
              <a:t>W- Obstacle sensor</a:t>
            </a:r>
          </a:p>
          <a:p>
            <a:pPr marL="457200" lvl="0" indent="-406400" rtl="0">
              <a:spcBef>
                <a:spcPts val="0"/>
              </a:spcBef>
              <a:spcAft>
                <a:spcPts val="0"/>
              </a:spcAft>
              <a:buSzPts val="2800"/>
              <a:buChar char="-"/>
            </a:pPr>
            <a:r>
              <a:rPr lang="en-SG" sz="1200" dirty="0"/>
              <a:t>three thrusts</a:t>
            </a:r>
          </a:p>
          <a:p>
            <a:pPr marL="0" lvl="0" indent="0">
              <a:spcBef>
                <a:spcPts val="0"/>
              </a:spcBef>
              <a:spcAft>
                <a:spcPts val="0"/>
              </a:spcAft>
              <a:buNone/>
            </a:pPr>
            <a:r>
              <a:rPr lang="en-US" dirty="0"/>
              <a:t>Motion is randomly chosen at every control cycle following an uniform distribution in the range. </a:t>
            </a:r>
          </a:p>
          <a:p>
            <a:pPr marL="0" lvl="0" indent="0">
              <a:spcBef>
                <a:spcPts val="0"/>
              </a:spcBef>
              <a:spcAft>
                <a:spcPts val="0"/>
              </a:spcAft>
              <a:buNone/>
            </a:pPr>
            <a:r>
              <a:rPr lang="en-US" dirty="0"/>
              <a:t>Experiment was performed on sphere, capsule, cone and cube.</a:t>
            </a:r>
          </a:p>
          <a:p>
            <a:pPr marL="0" lvl="0" indent="0">
              <a:spcBef>
                <a:spcPts val="0"/>
              </a:spcBef>
              <a:spcAft>
                <a:spcPts val="0"/>
              </a:spcAft>
              <a:buNone/>
            </a:pPr>
            <a:r>
              <a:rPr lang="en-US" dirty="0"/>
              <a:t>400 successful trials!</a:t>
            </a:r>
          </a:p>
          <a:p>
            <a:pPr marL="0" lvl="0" indent="0">
              <a:spcBef>
                <a:spcPts val="0"/>
              </a:spcBef>
              <a:spcAft>
                <a:spcPts val="0"/>
              </a:spcAft>
              <a:buNone/>
            </a:pPr>
            <a:endParaRPr dirty="0"/>
          </a:p>
        </p:txBody>
      </p:sp>
      <p:sp>
        <p:nvSpPr>
          <p:cNvPr id="176" name="Shape 176"/>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SG"/>
              <a:t>12</a:t>
            </a:fld>
            <a:endParaRPr/>
          </a:p>
        </p:txBody>
      </p:sp>
    </p:spTree>
    <p:extLst>
      <p:ext uri="{BB962C8B-B14F-4D97-AF65-F5344CB8AC3E}">
        <p14:creationId xmlns:p14="http://schemas.microsoft.com/office/powerpoint/2010/main" val="629611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Shape 18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5" name="Shape 185"/>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86" name="Shape 186"/>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SG"/>
              <a:t>13</a:t>
            </a:fld>
            <a:endParaRPr/>
          </a:p>
        </p:txBody>
      </p:sp>
    </p:spTree>
    <p:extLst>
      <p:ext uri="{BB962C8B-B14F-4D97-AF65-F5344CB8AC3E}">
        <p14:creationId xmlns:p14="http://schemas.microsoft.com/office/powerpoint/2010/main" val="1655525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3" name="Shape 193"/>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SG" sz="2400" dirty="0">
                <a:latin typeface="Arial"/>
                <a:ea typeface="Arial"/>
                <a:cs typeface="Arial"/>
                <a:sym typeface="Arial"/>
              </a:rPr>
              <a:t>( Robots need not communicate with each other )</a:t>
            </a:r>
            <a:endParaRPr sz="2400" dirty="0">
              <a:latin typeface="Arial"/>
              <a:ea typeface="Arial"/>
              <a:cs typeface="Arial"/>
              <a:sym typeface="Arial"/>
            </a:endParaRPr>
          </a:p>
          <a:p>
            <a:pPr marL="0" lvl="0" indent="0" rtl="0">
              <a:spcBef>
                <a:spcPts val="0"/>
              </a:spcBef>
              <a:spcAft>
                <a:spcPts val="0"/>
              </a:spcAft>
              <a:buNone/>
            </a:pPr>
            <a:r>
              <a:rPr lang="en-SG" sz="2400" dirty="0">
                <a:latin typeface="Arial"/>
                <a:ea typeface="Arial"/>
                <a:cs typeface="Arial"/>
                <a:sym typeface="Arial"/>
              </a:rPr>
              <a:t>(Not sensitive to exact number of robots)</a:t>
            </a:r>
            <a:endParaRPr sz="2400" dirty="0">
              <a:latin typeface="Arial"/>
              <a:ea typeface="Arial"/>
              <a:cs typeface="Arial"/>
              <a:sym typeface="Arial"/>
            </a:endParaRPr>
          </a:p>
          <a:p>
            <a:pPr marL="0" lvl="0" indent="0" rtl="0">
              <a:spcBef>
                <a:spcPts val="0"/>
              </a:spcBef>
              <a:spcAft>
                <a:spcPts val="0"/>
              </a:spcAft>
              <a:buClr>
                <a:schemeClr val="dk1"/>
              </a:buClr>
              <a:buSzPts val="1100"/>
              <a:buFont typeface="Arial"/>
              <a:buNone/>
            </a:pPr>
            <a:r>
              <a:rPr lang="en-SG" sz="2400" dirty="0">
                <a:latin typeface="Arial"/>
                <a:ea typeface="Arial"/>
                <a:cs typeface="Arial"/>
                <a:sym typeface="Arial"/>
              </a:rPr>
              <a:t>(More robots makes strategy work better.)</a:t>
            </a:r>
            <a:endParaRPr sz="2400" dirty="0">
              <a:latin typeface="Arial"/>
              <a:ea typeface="Arial"/>
              <a:cs typeface="Arial"/>
              <a:sym typeface="Arial"/>
            </a:endParaRPr>
          </a:p>
        </p:txBody>
      </p:sp>
      <p:sp>
        <p:nvSpPr>
          <p:cNvPr id="194" name="Shape 194"/>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SG"/>
              <a:t>14</a:t>
            </a:fld>
            <a:endParaRPr/>
          </a:p>
        </p:txBody>
      </p:sp>
    </p:spTree>
    <p:extLst>
      <p:ext uri="{BB962C8B-B14F-4D97-AF65-F5344CB8AC3E}">
        <p14:creationId xmlns:p14="http://schemas.microsoft.com/office/powerpoint/2010/main" val="36858837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1" name="Shape 201"/>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2" name="Shape 202"/>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SG"/>
              <a:t>16</a:t>
            </a:fld>
            <a:endParaRPr/>
          </a:p>
        </p:txBody>
      </p:sp>
    </p:spTree>
    <p:extLst>
      <p:ext uri="{BB962C8B-B14F-4D97-AF65-F5344CB8AC3E}">
        <p14:creationId xmlns:p14="http://schemas.microsoft.com/office/powerpoint/2010/main" val="4166404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Shape 20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8" name="Shape 208"/>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209" name="Shape 209"/>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SG"/>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97" name="Shape 97"/>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SG"/>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
        <p:nvSpPr>
          <p:cNvPr id="121" name="Shape 12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SG" dirty="0"/>
              <a:t>Decentralized system could be used that relies on inter-robot communication. This may limit the system’s scalability with respect to number of robots.</a:t>
            </a:r>
          </a:p>
          <a:p>
            <a:pPr marL="0" lvl="0" indent="0">
              <a:spcBef>
                <a:spcPts val="0"/>
              </a:spcBef>
              <a:spcAft>
                <a:spcPts val="0"/>
              </a:spcAft>
              <a:buNone/>
            </a:pPr>
            <a:endParaRPr lang="en-SG" dirty="0"/>
          </a:p>
          <a:p>
            <a:pPr marL="0" lvl="0" indent="0">
              <a:spcBef>
                <a:spcPts val="0"/>
              </a:spcBef>
              <a:spcAft>
                <a:spcPts val="0"/>
              </a:spcAft>
              <a:buNone/>
            </a:pPr>
            <a:r>
              <a:rPr lang="en-SG" dirty="0"/>
              <a:t>Convex shaped object are used! Concave might hide the goal for the entire path or might lead to some other directions. Also, robot won’t be able to rotate about the object. </a:t>
            </a:r>
          </a:p>
          <a:p>
            <a:pPr marL="0" lvl="0" indent="0">
              <a:spcBef>
                <a:spcPts val="0"/>
              </a:spcBef>
              <a:spcAft>
                <a:spcPts val="0"/>
              </a:spcAft>
              <a:buNone/>
            </a:pPr>
            <a:endParaRPr lang="en-SG" dirty="0"/>
          </a:p>
          <a:p>
            <a:pPr marL="0" lvl="0" indent="0">
              <a:spcBef>
                <a:spcPts val="0"/>
              </a:spcBef>
              <a:spcAft>
                <a:spcPts val="0"/>
              </a:spcAft>
              <a:buNone/>
            </a:pPr>
            <a:r>
              <a:rPr lang="en-SG" dirty="0"/>
              <a:t>The basic idea is to push the object across the portion of its surface, where it occludes the direct line of sight to the goal.</a:t>
            </a:r>
          </a:p>
          <a:p>
            <a:pPr marL="0" lvl="0" indent="0">
              <a:spcBef>
                <a:spcPts val="0"/>
              </a:spcBef>
              <a:spcAft>
                <a:spcPts val="0"/>
              </a:spcAft>
              <a:buNone/>
            </a:pPr>
            <a:endParaRPr lang="en-SG" dirty="0"/>
          </a:p>
          <a:p>
            <a:pPr marL="0" lvl="0" indent="0">
              <a:spcBef>
                <a:spcPts val="0"/>
              </a:spcBef>
              <a:spcAft>
                <a:spcPts val="0"/>
              </a:spcAft>
              <a:buNone/>
            </a:pPr>
            <a:r>
              <a:rPr lang="en-SG" dirty="0"/>
              <a:t>The e-puck, a differential wheeled robot, has eight infrared proximity sensors (measures at 50 times/second) distributed around its body. It also has directional </a:t>
            </a:r>
            <a:r>
              <a:rPr lang="en-SG" dirty="0" err="1"/>
              <a:t>color</a:t>
            </a:r>
            <a:r>
              <a:rPr lang="en-SG" dirty="0"/>
              <a:t> camera in the front. E-puck emits infrared light almost continuously which also helps to avoid conclusions.</a:t>
            </a:r>
          </a:p>
          <a:p>
            <a:pPr marL="0" lvl="0" indent="0">
              <a:spcBef>
                <a:spcPts val="0"/>
              </a:spcBef>
              <a:spcAft>
                <a:spcPts val="0"/>
              </a:spcAft>
              <a:buNone/>
            </a:pPr>
            <a:endParaRPr lang="en-SG" dirty="0"/>
          </a:p>
          <a:p>
            <a:pPr marL="0" lvl="0" indent="0">
              <a:spcBef>
                <a:spcPts val="0"/>
              </a:spcBef>
              <a:spcAft>
                <a:spcPts val="0"/>
              </a:spcAft>
              <a:buNone/>
            </a:pPr>
            <a:r>
              <a:rPr lang="en-SG" dirty="0"/>
              <a:t>Potential applications: Delivery of drugs through the vascular network of humans or the removal of debris within narrow fluid.</a:t>
            </a:r>
            <a:endParaRPr dirty="0"/>
          </a:p>
        </p:txBody>
      </p:sp>
      <p:sp>
        <p:nvSpPr>
          <p:cNvPr id="97" name="Shape 97"/>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SG"/>
              <a:t>4</a:t>
            </a:fld>
            <a:endParaRPr/>
          </a:p>
        </p:txBody>
      </p:sp>
    </p:spTree>
    <p:extLst>
      <p:ext uri="{BB962C8B-B14F-4D97-AF65-F5344CB8AC3E}">
        <p14:creationId xmlns:p14="http://schemas.microsoft.com/office/powerpoint/2010/main" val="39422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SG" sz="1200" b="0" i="0" u="none" strike="noStrike" cap="none" baseline="0" dirty="0">
                <a:solidFill>
                  <a:schemeClr val="dk1"/>
                </a:solidFill>
                <a:latin typeface="Calibri"/>
                <a:ea typeface="Calibri"/>
                <a:cs typeface="Calibri"/>
                <a:sym typeface="Calibri"/>
              </a:rPr>
              <a:t>      It is still a problem for robots in cooperative transport to choose good pushing positions and speeds. Increasing the number of pushing robots increases the stability of the object as pushing force is distributed over multiple contact points. </a:t>
            </a:r>
          </a:p>
          <a:p>
            <a:endParaRPr lang="en-SG" sz="1200" b="0" i="0" u="none" strike="noStrike" cap="none" baseline="0" dirty="0">
              <a:solidFill>
                <a:schemeClr val="dk1"/>
              </a:solidFill>
              <a:latin typeface="Calibri"/>
              <a:ea typeface="Calibri"/>
              <a:cs typeface="Calibri"/>
              <a:sym typeface="Calibri"/>
            </a:endParaRPr>
          </a:p>
          <a:p>
            <a:r>
              <a:rPr lang="en-SG" sz="1200" b="0" i="0" u="none" strike="noStrike" cap="none" baseline="0" dirty="0">
                <a:solidFill>
                  <a:schemeClr val="dk1"/>
                </a:solidFill>
                <a:latin typeface="Calibri"/>
                <a:ea typeface="Calibri"/>
                <a:cs typeface="Calibri"/>
                <a:sym typeface="Calibri"/>
              </a:rPr>
              <a:t>	One important property of the method we propose is that neither consistent perception of the goal nor explicit communication are required for robots that are pushing the object. Except for the goal, object and robots the environment is free of obstacles in this experiment. </a:t>
            </a:r>
            <a:endParaRPr dirty="0"/>
          </a:p>
        </p:txBody>
      </p:sp>
      <p:sp>
        <p:nvSpPr>
          <p:cNvPr id="113" name="Shape 11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SG" sz="1200" dirty="0"/>
              <a:t>All the robots push the object by moving in a direction perpendicular to the object’s surface at their points of contact, the motion of the object will be approximately toward the goal.</a:t>
            </a:r>
            <a:endParaRPr lang="en-SG" dirty="0"/>
          </a:p>
          <a:p>
            <a:pPr marL="0" lvl="0" indent="0">
              <a:spcBef>
                <a:spcPts val="0"/>
              </a:spcBef>
              <a:spcAft>
                <a:spcPts val="0"/>
              </a:spcAft>
              <a:buNone/>
            </a:pPr>
            <a:endParaRPr lang="en-SG" dirty="0"/>
          </a:p>
          <a:p>
            <a:pPr marL="0" lvl="0" indent="0">
              <a:spcBef>
                <a:spcPts val="0"/>
              </a:spcBef>
              <a:spcAft>
                <a:spcPts val="0"/>
              </a:spcAft>
              <a:buNone/>
            </a:pPr>
            <a:r>
              <a:rPr lang="en-SG" dirty="0"/>
              <a:t>As object moves the occluded surface changes thus changing the direction of motion, if the robots only push against the occluded surface then object reaches its goal.</a:t>
            </a:r>
          </a:p>
          <a:p>
            <a:pPr marL="0" lvl="0" indent="0">
              <a:spcBef>
                <a:spcPts val="0"/>
              </a:spcBef>
              <a:spcAft>
                <a:spcPts val="0"/>
              </a:spcAft>
              <a:buNone/>
            </a:pPr>
            <a:endParaRPr lang="en-SG" dirty="0"/>
          </a:p>
          <a:p>
            <a:pPr marL="0" lvl="0" indent="0">
              <a:spcBef>
                <a:spcPts val="0"/>
              </a:spcBef>
              <a:spcAft>
                <a:spcPts val="0"/>
              </a:spcAft>
              <a:buNone/>
            </a:pPr>
            <a:r>
              <a:rPr lang="en-SG" dirty="0"/>
              <a:t>First the robot searches for an object,  and performs a random walk. Once the object is seen, robot approaches the object.  Once reached, it “Checks for Goal ” to see if the goal can be seen from its position.  If not  – push the object . </a:t>
            </a:r>
          </a:p>
          <a:p>
            <a:pPr marL="0" lvl="0" indent="0">
              <a:spcBef>
                <a:spcPts val="0"/>
              </a:spcBef>
              <a:spcAft>
                <a:spcPts val="0"/>
              </a:spcAft>
              <a:buNone/>
            </a:pPr>
            <a:r>
              <a:rPr lang="en-SG" dirty="0"/>
              <a:t> If  Yes - “Moving Around Object” , executing a left-hand-wall-following behaviour.</a:t>
            </a:r>
          </a:p>
          <a:p>
            <a:pPr marL="0" lvl="0" indent="0">
              <a:spcBef>
                <a:spcPts val="0"/>
              </a:spcBef>
              <a:spcAft>
                <a:spcPts val="0"/>
              </a:spcAft>
              <a:buNone/>
            </a:pPr>
            <a:endParaRPr lang="en-SG" dirty="0"/>
          </a:p>
          <a:p>
            <a:pPr marL="0" lvl="0" indent="0">
              <a:spcBef>
                <a:spcPts val="0"/>
              </a:spcBef>
              <a:spcAft>
                <a:spcPts val="0"/>
              </a:spcAft>
              <a:buNone/>
            </a:pPr>
            <a:r>
              <a:rPr lang="en-SG" dirty="0"/>
              <a:t>Repeat the process.</a:t>
            </a:r>
          </a:p>
          <a:p>
            <a:pPr marL="0" lvl="0" indent="0">
              <a:spcBef>
                <a:spcPts val="0"/>
              </a:spcBef>
              <a:spcAft>
                <a:spcPts val="0"/>
              </a:spcAft>
              <a:buNone/>
            </a:pPr>
            <a:endParaRPr lang="en-SG" dirty="0"/>
          </a:p>
          <a:p>
            <a:pPr marL="0" lvl="0" indent="0">
              <a:spcBef>
                <a:spcPts val="0"/>
              </a:spcBef>
              <a:spcAft>
                <a:spcPts val="0"/>
              </a:spcAft>
              <a:buNone/>
            </a:pPr>
            <a:endParaRPr dirty="0"/>
          </a:p>
        </p:txBody>
      </p:sp>
      <p:sp>
        <p:nvSpPr>
          <p:cNvPr id="127" name="Shape 12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SG" dirty="0"/>
              <a:t>Platform: Object is the blue item, Goal is the red item.  Robots do random walks and approaches the blue objects. When reached at the object, it does a full rotation to check for the goal, if not seen the continues with the strategy of pushing or moving around.  The robots on the extreme points A and B are the only ones who see the goal,  they are called the observers.  Once an observer, the robot leaves the formation and find another place to push. </a:t>
            </a:r>
          </a:p>
          <a:p>
            <a:pPr marL="0" lvl="0" indent="0">
              <a:spcBef>
                <a:spcPts val="0"/>
              </a:spcBef>
              <a:spcAft>
                <a:spcPts val="0"/>
              </a:spcAft>
              <a:buNone/>
            </a:pPr>
            <a:endParaRPr lang="en-SG" dirty="0"/>
          </a:p>
          <a:p>
            <a:pPr marL="0" lvl="0" indent="0">
              <a:spcBef>
                <a:spcPts val="0"/>
              </a:spcBef>
              <a:spcAft>
                <a:spcPts val="0"/>
              </a:spcAft>
              <a:buNone/>
            </a:pPr>
            <a:endParaRPr lang="en-SG" dirty="0"/>
          </a:p>
          <a:p>
            <a:pPr marL="0" lvl="0" indent="0">
              <a:spcBef>
                <a:spcPts val="0"/>
              </a:spcBef>
              <a:spcAft>
                <a:spcPts val="0"/>
              </a:spcAft>
              <a:buNone/>
            </a:pPr>
            <a:r>
              <a:rPr lang="en-SG" dirty="0"/>
              <a:t>Circular Object: At least 3 robots are required to push this object. More prone to collision.</a:t>
            </a:r>
          </a:p>
          <a:p>
            <a:pPr marL="0" lvl="0" indent="0">
              <a:spcBef>
                <a:spcPts val="0"/>
              </a:spcBef>
              <a:spcAft>
                <a:spcPts val="0"/>
              </a:spcAft>
              <a:buNone/>
            </a:pPr>
            <a:endParaRPr lang="en-SG" dirty="0"/>
          </a:p>
          <a:p>
            <a:pPr marL="0" lvl="0" indent="0">
              <a:spcBef>
                <a:spcPts val="0"/>
              </a:spcBef>
              <a:spcAft>
                <a:spcPts val="0"/>
              </a:spcAft>
              <a:buNone/>
            </a:pPr>
            <a:r>
              <a:rPr lang="en-SG" dirty="0"/>
              <a:t>Scalene Triangular Object: Robots can’t push the object in straight line (because the force vector will never pass through the centroid = clockwise or anticlockwise rotation) At least 4 robots are required.</a:t>
            </a:r>
          </a:p>
          <a:p>
            <a:pPr marL="0" lvl="0" indent="0">
              <a:spcBef>
                <a:spcPts val="0"/>
              </a:spcBef>
              <a:spcAft>
                <a:spcPts val="0"/>
              </a:spcAft>
              <a:buNone/>
            </a:pPr>
            <a:endParaRPr lang="en-SG" dirty="0"/>
          </a:p>
          <a:p>
            <a:pPr marL="0" lvl="0" indent="0">
              <a:spcBef>
                <a:spcPts val="0"/>
              </a:spcBef>
              <a:spcAft>
                <a:spcPts val="0"/>
              </a:spcAft>
              <a:buNone/>
            </a:pPr>
            <a:r>
              <a:rPr lang="en-SG" dirty="0"/>
              <a:t>Elongated Rectangular Object: At least 2 robots pushing on the same side. </a:t>
            </a:r>
            <a:endParaRPr dirty="0"/>
          </a:p>
        </p:txBody>
      </p:sp>
      <p:sp>
        <p:nvSpPr>
          <p:cNvPr id="135" name="Shape 135"/>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SG"/>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2" name="Shape 142"/>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50800" indent="0">
              <a:buNone/>
            </a:pPr>
            <a:r>
              <a:rPr lang="en-SG" sz="1200" dirty="0"/>
              <a:t>A trial was stopped if either of the following situations happened:</a:t>
            </a:r>
          </a:p>
          <a:p>
            <a:pPr marL="50800" indent="0">
              <a:buNone/>
            </a:pPr>
            <a:r>
              <a:rPr lang="en-SG" sz="1200" dirty="0"/>
              <a:t>1) The object collided with the goal object. The trial was then considered successful.</a:t>
            </a:r>
          </a:p>
          <a:p>
            <a:pPr marL="50800" indent="0">
              <a:buNone/>
            </a:pPr>
            <a:r>
              <a:rPr lang="en-SG" sz="1200" dirty="0"/>
              <a:t>2) All of the robots stopped automatically due to the 15-min time limit. This means the trial was unsuccessful.</a:t>
            </a:r>
          </a:p>
          <a:p>
            <a:pPr marL="50800" indent="0">
              <a:buNone/>
            </a:pPr>
            <a:r>
              <a:rPr lang="en-SG" sz="1200" dirty="0"/>
              <a:t>3) The object was too close to the wall and, thus, cannot be transported via pushing anymore. For example, either side of the triangular object fully touched the wall. This means the trial was unsuccessful.</a:t>
            </a:r>
          </a:p>
          <a:p>
            <a:pPr marL="0" lvl="0" indent="0">
              <a:spcBef>
                <a:spcPts val="0"/>
              </a:spcBef>
              <a:spcAft>
                <a:spcPts val="0"/>
              </a:spcAft>
              <a:buNone/>
            </a:pPr>
            <a:endParaRPr lang="en-US" dirty="0"/>
          </a:p>
          <a:p>
            <a:pPr marL="0" lvl="0" indent="0">
              <a:spcBef>
                <a:spcPts val="0"/>
              </a:spcBef>
              <a:spcAft>
                <a:spcPts val="0"/>
              </a:spcAft>
              <a:buNone/>
            </a:pPr>
            <a:endParaRPr b="1" dirty="0"/>
          </a:p>
        </p:txBody>
      </p:sp>
      <p:sp>
        <p:nvSpPr>
          <p:cNvPr id="143" name="Shape 143"/>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SG"/>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9" name="Shape 149"/>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spcBef>
                <a:spcPts val="1000"/>
              </a:spcBef>
              <a:spcAft>
                <a:spcPts val="0"/>
              </a:spcAft>
              <a:buNone/>
            </a:pPr>
            <a:r>
              <a:rPr lang="en-SG" sz="1200" dirty="0"/>
              <a:t>Trials : 43 out of 45 trials were completed successfully</a:t>
            </a:r>
          </a:p>
          <a:p>
            <a:pPr marL="0" lvl="0" indent="0">
              <a:spcBef>
                <a:spcPts val="1000"/>
              </a:spcBef>
              <a:spcAft>
                <a:spcPts val="0"/>
              </a:spcAft>
              <a:buNone/>
            </a:pPr>
            <a:endParaRPr lang="en-SG" sz="1200" dirty="0"/>
          </a:p>
          <a:p>
            <a:pPr marL="0" lvl="0" indent="0">
              <a:spcBef>
                <a:spcPts val="1000"/>
              </a:spcBef>
              <a:spcAft>
                <a:spcPts val="0"/>
              </a:spcAft>
              <a:buNone/>
            </a:pPr>
            <a:r>
              <a:rPr lang="en-SG" sz="1200" b="1" dirty="0"/>
              <a:t>Completion time: </a:t>
            </a:r>
            <a:r>
              <a:rPr lang="en-SG" sz="1200" dirty="0"/>
              <a:t>defined as time of transport of centroid of object from initial position to 62.5 cm away from goal centre. Deviation from goal is larger in case of triangular and rectangular, hence completion time is more.</a:t>
            </a:r>
          </a:p>
          <a:p>
            <a:pPr marL="0" lvl="0" indent="0">
              <a:spcBef>
                <a:spcPts val="1000"/>
              </a:spcBef>
              <a:spcAft>
                <a:spcPts val="0"/>
              </a:spcAft>
              <a:buNone/>
            </a:pPr>
            <a:endParaRPr lang="en-SG" sz="1200" b="1" dirty="0"/>
          </a:p>
          <a:p>
            <a:pPr marL="0" lvl="0" indent="0">
              <a:spcBef>
                <a:spcPts val="1000"/>
              </a:spcBef>
              <a:spcAft>
                <a:spcPts val="0"/>
              </a:spcAft>
              <a:buNone/>
            </a:pPr>
            <a:r>
              <a:rPr lang="en-SG" sz="1200" b="1" dirty="0"/>
              <a:t>Path efficiency:  </a:t>
            </a:r>
            <a:r>
              <a:rPr lang="en-SG" sz="1200" b="0" dirty="0"/>
              <a:t>It is the ratio of distance between start position and goal region, and the length of the path of the object when its centroid enters the goal region. Ideal transport PE would be 1.</a:t>
            </a:r>
          </a:p>
          <a:p>
            <a:pPr marL="0" lvl="0" indent="0">
              <a:spcBef>
                <a:spcPts val="1000"/>
              </a:spcBef>
              <a:spcAft>
                <a:spcPts val="0"/>
              </a:spcAft>
              <a:buNone/>
            </a:pPr>
            <a:endParaRPr lang="en-SG" sz="1200" b="1" dirty="0"/>
          </a:p>
          <a:p>
            <a:pPr marL="0" lvl="0" indent="0">
              <a:spcBef>
                <a:spcPts val="1000"/>
              </a:spcBef>
              <a:spcAft>
                <a:spcPts val="0"/>
              </a:spcAft>
              <a:buNone/>
            </a:pPr>
            <a:r>
              <a:rPr lang="en-SG" sz="1200" b="1" dirty="0"/>
              <a:t>Accumulated Angular Error: </a:t>
            </a:r>
            <a:r>
              <a:rPr lang="en-SG" sz="1200" b="0" dirty="0"/>
              <a:t>Efficiency of pushing the object may be affected if there is unnecessary object rotation, AE is the difference between the relative difference between the initial and final orientations in the trial and the total amount of orientation changes.  As due to its elongated shape rectangular object will tend to rotate the most. </a:t>
            </a:r>
            <a:endParaRPr lang="en-SG" sz="1200" b="1" dirty="0"/>
          </a:p>
          <a:p>
            <a:pPr marL="0" lvl="0" indent="0">
              <a:spcBef>
                <a:spcPts val="0"/>
              </a:spcBef>
              <a:spcAft>
                <a:spcPts val="0"/>
              </a:spcAft>
              <a:buNone/>
            </a:pPr>
            <a:endParaRPr dirty="0"/>
          </a:p>
        </p:txBody>
      </p:sp>
      <p:sp>
        <p:nvSpPr>
          <p:cNvPr id="150" name="Shape 150"/>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spcBef>
                <a:spcPts val="0"/>
              </a:spcBef>
              <a:spcAft>
                <a:spcPts val="0"/>
              </a:spcAft>
              <a:buClr>
                <a:srgbClr val="000000"/>
              </a:buClr>
              <a:buFont typeface="Arial"/>
              <a:buNone/>
            </a:pPr>
            <a:fld id="{00000000-1234-1234-1234-123412341234}" type="slidenum">
              <a:rPr lang="en-SG"/>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Shape 23"/>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Shape 29"/>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5" name="Shape 35"/>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2" name="Shape 42"/>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Shape 5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SG"/>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SG"/>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SG"/>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www.youtube.com/watch?v=NDdlvZTbOa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youtube.com/watch?v=NDdlvZTbOaA" TargetMode="External"/><Relationship Id="rId4" Type="http://schemas.openxmlformats.org/officeDocument/2006/relationships/image" Target="../media/image24.jp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CQihy3DW6yo"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hyperlink" Target="http://www.youtube.com/watch?v=CQihy3DW6y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hyperlink" Target="http://www.youtube.com/watch?v=cuONHuqV2GE" TargetMode="External"/><Relationship Id="rId4" Type="http://schemas.openxmlformats.org/officeDocument/2006/relationships/hyperlink" Target="https://www.youtube.com/watch?v=cuONHuqV2G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Shape 88"/>
          <p:cNvSpPr/>
          <p:nvPr/>
        </p:nvSpPr>
        <p:spPr>
          <a:xfrm>
            <a:off x="5769972" y="0"/>
            <a:ext cx="6421721" cy="6858000"/>
          </a:xfrm>
          <a:prstGeom prst="rect">
            <a:avLst/>
          </a:prstGeom>
          <a:gradFill>
            <a:gsLst>
              <a:gs pos="0">
                <a:srgbClr val="4472C3">
                  <a:alpha val="81960"/>
                </a:srgbClr>
              </a:gs>
              <a:gs pos="25000">
                <a:srgbClr val="4472C4">
                  <a:alpha val="60000"/>
                </a:srgbClr>
              </a:gs>
              <a:gs pos="94000">
                <a:srgbClr val="AEABAB"/>
              </a:gs>
              <a:gs pos="100000">
                <a:srgbClr val="AEABAB"/>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89" name="Shape 89"/>
          <p:cNvPicPr preferRelativeResize="0"/>
          <p:nvPr/>
        </p:nvPicPr>
        <p:blipFill rotWithShape="1">
          <a:blip r:embed="rId3">
            <a:alphaModFix/>
          </a:blip>
          <a:srcRect/>
          <a:stretch/>
        </p:blipFill>
        <p:spPr>
          <a:xfrm flipH="1">
            <a:off x="0" y="0"/>
            <a:ext cx="12192000" cy="6858000"/>
          </a:xfrm>
          <a:prstGeom prst="rect">
            <a:avLst/>
          </a:prstGeom>
          <a:noFill/>
          <a:ln>
            <a:noFill/>
          </a:ln>
        </p:spPr>
      </p:pic>
      <p:sp>
        <p:nvSpPr>
          <p:cNvPr id="90" name="Shape 90"/>
          <p:cNvSpPr/>
          <p:nvPr/>
        </p:nvSpPr>
        <p:spPr>
          <a:xfrm>
            <a:off x="6727122" y="590635"/>
            <a:ext cx="5464879" cy="6276841"/>
          </a:xfrm>
          <a:custGeom>
            <a:avLst/>
            <a:gdLst/>
            <a:ahLst/>
            <a:cxnLst/>
            <a:rect l="0" t="0" r="0" b="0"/>
            <a:pathLst>
              <a:path w="120000" h="120000" extrusionOk="0">
                <a:moveTo>
                  <a:pt x="72461" y="0"/>
                </a:moveTo>
                <a:cubicBezTo>
                  <a:pt x="89969" y="0"/>
                  <a:pt x="106027" y="5406"/>
                  <a:pt x="118553" y="14406"/>
                </a:cubicBezTo>
                <a:lnTo>
                  <a:pt x="120000" y="15550"/>
                </a:lnTo>
                <a:lnTo>
                  <a:pt x="120000" y="110624"/>
                </a:lnTo>
                <a:lnTo>
                  <a:pt x="118553" y="111769"/>
                </a:lnTo>
                <a:cubicBezTo>
                  <a:pt x="114974" y="114340"/>
                  <a:pt x="111107" y="116618"/>
                  <a:pt x="107000" y="118561"/>
                </a:cubicBezTo>
                <a:lnTo>
                  <a:pt x="103569" y="119999"/>
                </a:lnTo>
                <a:lnTo>
                  <a:pt x="41352" y="119999"/>
                </a:lnTo>
                <a:lnTo>
                  <a:pt x="37921" y="118561"/>
                </a:lnTo>
                <a:cubicBezTo>
                  <a:pt x="15333" y="107877"/>
                  <a:pt x="0" y="87041"/>
                  <a:pt x="0" y="63087"/>
                </a:cubicBezTo>
                <a:cubicBezTo>
                  <a:pt x="0" y="28245"/>
                  <a:pt x="32441" y="0"/>
                  <a:pt x="72461" y="0"/>
                </a:cubicBezTo>
                <a:close/>
              </a:path>
            </a:pathLst>
          </a:custGeom>
          <a:solidFill>
            <a:schemeClr val="lt1"/>
          </a:solidFill>
          <a:ln w="12700" cap="flat" cmpd="sng">
            <a:solidFill>
              <a:srgbClr val="B3C6E7"/>
            </a:solidFill>
            <a:prstDash val="solid"/>
            <a:miter lim="800000"/>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1" name="Shape 91" descr="A picture containing clipart  Description generated with high confidence"/>
          <p:cNvPicPr preferRelativeResize="0"/>
          <p:nvPr/>
        </p:nvPicPr>
        <p:blipFill rotWithShape="1">
          <a:blip r:embed="rId4">
            <a:alphaModFix/>
          </a:blip>
          <a:srcRect/>
          <a:stretch/>
        </p:blipFill>
        <p:spPr>
          <a:xfrm>
            <a:off x="7709770" y="3044905"/>
            <a:ext cx="4141760" cy="1682590"/>
          </a:xfrm>
          <a:prstGeom prst="rect">
            <a:avLst/>
          </a:prstGeom>
          <a:noFill/>
          <a:ln>
            <a:noFill/>
          </a:ln>
        </p:spPr>
      </p:pic>
      <p:sp>
        <p:nvSpPr>
          <p:cNvPr id="92" name="Shape 92"/>
          <p:cNvSpPr txBox="1">
            <a:spLocks noGrp="1"/>
          </p:cNvSpPr>
          <p:nvPr>
            <p:ph type="ctrTitle"/>
          </p:nvPr>
        </p:nvSpPr>
        <p:spPr>
          <a:xfrm>
            <a:off x="91376" y="787275"/>
            <a:ext cx="7475100" cy="96657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dk1"/>
              </a:buClr>
              <a:buSzPts val="3200"/>
              <a:buFont typeface="Calibri"/>
              <a:buNone/>
            </a:pPr>
            <a:r>
              <a:rPr lang="en-SG" sz="3200" b="1" i="0" u="none" strike="noStrike" cap="none" dirty="0">
                <a:solidFill>
                  <a:schemeClr val="dk1"/>
                </a:solidFill>
                <a:latin typeface="Calibri"/>
                <a:ea typeface="Calibri"/>
                <a:cs typeface="Calibri"/>
                <a:sym typeface="Calibri"/>
              </a:rPr>
              <a:t>Occlusion-Based Cooperative Transport with a Swarm of Miniature Mobile Robots</a:t>
            </a:r>
            <a:br>
              <a:rPr lang="en-SG" sz="1200" b="0" i="0" u="none" strike="noStrike" cap="none" dirty="0">
                <a:solidFill>
                  <a:schemeClr val="dk1"/>
                </a:solidFill>
                <a:latin typeface="Calibri"/>
                <a:ea typeface="Calibri"/>
                <a:cs typeface="Calibri"/>
                <a:sym typeface="Calibri"/>
              </a:rPr>
            </a:br>
            <a:endParaRPr sz="1000" b="0" i="0" u="none" strike="noStrike" cap="none" dirty="0">
              <a:solidFill>
                <a:srgbClr val="000000"/>
              </a:solidFill>
              <a:latin typeface="Calibri"/>
              <a:ea typeface="Calibri"/>
              <a:cs typeface="Calibri"/>
              <a:sym typeface="Calibri"/>
            </a:endParaRPr>
          </a:p>
        </p:txBody>
      </p:sp>
      <p:sp>
        <p:nvSpPr>
          <p:cNvPr id="93" name="Shape 93"/>
          <p:cNvSpPr txBox="1">
            <a:spLocks noGrp="1"/>
          </p:cNvSpPr>
          <p:nvPr>
            <p:ph type="subTitle" idx="1"/>
          </p:nvPr>
        </p:nvSpPr>
        <p:spPr>
          <a:xfrm>
            <a:off x="330000" y="1874925"/>
            <a:ext cx="6635700" cy="8388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2300"/>
              <a:buFont typeface="Arial"/>
              <a:buNone/>
            </a:pPr>
            <a:r>
              <a:rPr lang="en-SG" sz="2300" dirty="0" err="1">
                <a:solidFill>
                  <a:srgbClr val="000000"/>
                </a:solidFill>
              </a:rPr>
              <a:t>Jianing</a:t>
            </a:r>
            <a:r>
              <a:rPr lang="en-SG" sz="2300" dirty="0">
                <a:solidFill>
                  <a:srgbClr val="000000"/>
                </a:solidFill>
              </a:rPr>
              <a:t> Chen, Melvin Gauci, Wei Li,  Andreas </a:t>
            </a:r>
            <a:r>
              <a:rPr lang="en-SG" sz="2300" dirty="0" err="1">
                <a:solidFill>
                  <a:srgbClr val="000000"/>
                </a:solidFill>
              </a:rPr>
              <a:t>Kolling</a:t>
            </a:r>
            <a:r>
              <a:rPr lang="en-SG" sz="2300" dirty="0">
                <a:solidFill>
                  <a:srgbClr val="000000"/>
                </a:solidFill>
              </a:rPr>
              <a:t>, and </a:t>
            </a:r>
            <a:r>
              <a:rPr lang="en-SG" sz="2300" dirty="0" err="1">
                <a:solidFill>
                  <a:srgbClr val="000000"/>
                </a:solidFill>
              </a:rPr>
              <a:t>Roderich</a:t>
            </a:r>
            <a:r>
              <a:rPr lang="en-SG" sz="2300" dirty="0">
                <a:solidFill>
                  <a:srgbClr val="000000"/>
                </a:solidFill>
              </a:rPr>
              <a:t> </a:t>
            </a:r>
            <a:r>
              <a:rPr lang="en-SG" sz="2300" dirty="0" err="1">
                <a:solidFill>
                  <a:srgbClr val="000000"/>
                </a:solidFill>
              </a:rPr>
              <a:t>Groß</a:t>
            </a:r>
            <a:endParaRPr sz="2300" b="0" i="0" u="none" strike="noStrike" cap="none" dirty="0">
              <a:solidFill>
                <a:srgbClr val="0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30897F8B-136E-475F-A475-8F1D912C1D35}"/>
              </a:ext>
            </a:extLst>
          </p:cNvPr>
          <p:cNvSpPr txBox="1"/>
          <p:nvPr/>
        </p:nvSpPr>
        <p:spPr>
          <a:xfrm>
            <a:off x="723900" y="3606800"/>
            <a:ext cx="3162300" cy="1631216"/>
          </a:xfrm>
          <a:prstGeom prst="rect">
            <a:avLst/>
          </a:prstGeom>
          <a:noFill/>
        </p:spPr>
        <p:txBody>
          <a:bodyPr wrap="square" rtlCol="0">
            <a:spAutoFit/>
          </a:bodyPr>
          <a:lstStyle/>
          <a:p>
            <a:r>
              <a:rPr lang="en-US" sz="2000" dirty="0"/>
              <a:t>Presented by:</a:t>
            </a:r>
          </a:p>
          <a:p>
            <a:endParaRPr lang="en-US" sz="2000" dirty="0"/>
          </a:p>
          <a:p>
            <a:r>
              <a:rPr lang="en-US" sz="2000" dirty="0" err="1"/>
              <a:t>Aishwary</a:t>
            </a:r>
            <a:r>
              <a:rPr lang="en-US" sz="2000" dirty="0"/>
              <a:t> </a:t>
            </a:r>
            <a:r>
              <a:rPr lang="en-US" sz="2000" dirty="0" err="1"/>
              <a:t>Jagetia</a:t>
            </a:r>
            <a:endParaRPr lang="en-US" sz="2000" dirty="0"/>
          </a:p>
          <a:p>
            <a:r>
              <a:rPr lang="en-US" sz="2000" dirty="0"/>
              <a:t>Sanjuksha Nirgude</a:t>
            </a:r>
          </a:p>
          <a:p>
            <a:r>
              <a:rPr lang="en-US" sz="2000" dirty="0" err="1"/>
              <a:t>Animesh</a:t>
            </a:r>
            <a:r>
              <a:rPr lang="en-US" sz="2000" dirty="0"/>
              <a:t> </a:t>
            </a:r>
            <a:r>
              <a:rPr lang="en-US" sz="2000" dirty="0" err="1"/>
              <a:t>Nema</a:t>
            </a:r>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pic>
        <p:nvPicPr>
          <p:cNvPr id="164" name="Shape 164" descr="A close up of a map&#10;&#10;Description generated with very high confidence"/>
          <p:cNvPicPr preferRelativeResize="0"/>
          <p:nvPr/>
        </p:nvPicPr>
        <p:blipFill rotWithShape="1">
          <a:blip r:embed="rId3">
            <a:extLst/>
          </a:blip>
          <a:srcRect r="1" b="1350"/>
          <a:stretch/>
        </p:blipFill>
        <p:spPr>
          <a:xfrm>
            <a:off x="4636008" y="640082"/>
            <a:ext cx="6916329" cy="5577837"/>
          </a:xfrm>
          <a:prstGeom prst="rect">
            <a:avLst/>
          </a:prstGeom>
          <a:noFill/>
          <a:effectLst/>
        </p:spPr>
      </p:pic>
      <p:sp>
        <p:nvSpPr>
          <p:cNvPr id="162" name="Shape 162"/>
          <p:cNvSpPr txBox="1">
            <a:spLocks noGrp="1"/>
          </p:cNvSpPr>
          <p:nvPr>
            <p:ph type="title"/>
          </p:nvPr>
        </p:nvSpPr>
        <p:spPr>
          <a:xfrm>
            <a:off x="648929" y="629266"/>
            <a:ext cx="3667039" cy="1676603"/>
          </a:xfrm>
          <a:prstGeom prst="rect">
            <a:avLst/>
          </a:prstGeom>
        </p:spPr>
        <p:txBody>
          <a:bodyPr spcFirstLastPara="1" lIns="91425" tIns="91425" rIns="91425" bIns="91425" anchorCtr="0">
            <a:normAutofit/>
          </a:bodyPr>
          <a:lstStyle/>
          <a:p>
            <a:pPr marL="0" lvl="0" indent="0">
              <a:spcBef>
                <a:spcPts val="0"/>
              </a:spcBef>
              <a:spcAft>
                <a:spcPts val="0"/>
              </a:spcAft>
              <a:buNone/>
            </a:pPr>
            <a:r>
              <a:rPr lang="en-SG" dirty="0"/>
              <a:t>Moving Goal</a:t>
            </a:r>
            <a:endParaRPr dirty="0"/>
          </a:p>
        </p:txBody>
      </p:sp>
      <p:sp>
        <p:nvSpPr>
          <p:cNvPr id="163" name="Shape 163"/>
          <p:cNvSpPr txBox="1">
            <a:spLocks noGrp="1"/>
          </p:cNvSpPr>
          <p:nvPr>
            <p:ph type="body" idx="1"/>
          </p:nvPr>
        </p:nvSpPr>
        <p:spPr>
          <a:xfrm>
            <a:off x="639663" y="2229485"/>
            <a:ext cx="3676305" cy="3785419"/>
          </a:xfrm>
          <a:prstGeom prst="rect">
            <a:avLst/>
          </a:prstGeom>
        </p:spPr>
        <p:txBody>
          <a:bodyPr spcFirstLastPara="1" lIns="91425" tIns="91425" rIns="91425" bIns="91425" anchorCtr="0">
            <a:normAutofit/>
          </a:bodyPr>
          <a:lstStyle/>
          <a:p>
            <a:r>
              <a:rPr lang="en-SG" sz="2000" dirty="0"/>
              <a:t>It is a Teleoperated guided by a human operator via Bluetooth.</a:t>
            </a:r>
          </a:p>
          <a:p>
            <a:r>
              <a:rPr lang="en-SG" sz="2000" dirty="0"/>
              <a:t>It is an extra e-puck robot that moves through series of way points.</a:t>
            </a:r>
          </a:p>
          <a:p>
            <a:r>
              <a:rPr lang="en-SG" sz="2000" dirty="0"/>
              <a:t>The transport strategy is able to deal with a moving goal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9"/>
        <p:cNvGrpSpPr/>
        <p:nvPr/>
      </p:nvGrpSpPr>
      <p:grpSpPr>
        <a:xfrm>
          <a:off x="0" y="0"/>
          <a:ext cx="0" cy="0"/>
          <a:chOff x="0" y="0"/>
          <a:chExt cx="0" cy="0"/>
        </a:xfrm>
      </p:grpSpPr>
      <p:sp>
        <p:nvSpPr>
          <p:cNvPr id="113" name="Rectangle 112">
            <a:extLst>
              <a:ext uri="{FF2B5EF4-FFF2-40B4-BE49-F238E27FC236}">
                <a16:creationId xmlns:a16="http://schemas.microsoft.com/office/drawing/2014/main" id="{A9F529C3-C941-49FD-8C67-82F134F64B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20586029-32A0-47E5-9AEC-AE3ABA6B94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2" name="Shape 172" descr="A picture containing text&#10;&#10;Description generated with high confidence"/>
          <p:cNvPicPr preferRelativeResize="0"/>
          <p:nvPr/>
        </p:nvPicPr>
        <p:blipFill>
          <a:blip r:embed="rId3">
            <a:extLst/>
          </a:blip>
          <a:stretch>
            <a:fillRect/>
          </a:stretch>
        </p:blipFill>
        <p:spPr>
          <a:xfrm>
            <a:off x="6253817" y="1840586"/>
            <a:ext cx="5294715" cy="3176828"/>
          </a:xfrm>
          <a:prstGeom prst="rect">
            <a:avLst/>
          </a:prstGeom>
          <a:noFill/>
        </p:spPr>
      </p:pic>
      <p:pic>
        <p:nvPicPr>
          <p:cNvPr id="171" name="Shape 171" descr="A picture containing wall, indoor, different&#10;&#10;Description generated with very high confidence"/>
          <p:cNvPicPr preferRelativeResize="0"/>
          <p:nvPr/>
        </p:nvPicPr>
        <p:blipFill>
          <a:blip r:embed="rId4">
            <a:extLst/>
          </a:blip>
          <a:stretch>
            <a:fillRect/>
          </a:stretch>
        </p:blipFill>
        <p:spPr>
          <a:xfrm>
            <a:off x="643467" y="2039136"/>
            <a:ext cx="5294716" cy="2779725"/>
          </a:xfrm>
          <a:prstGeom prst="rect">
            <a:avLst/>
          </a:prstGeom>
          <a:noFill/>
        </p:spPr>
      </p:pic>
      <p:cxnSp>
        <p:nvCxnSpPr>
          <p:cNvPr id="117" name="Straight Connector 116">
            <a:extLst>
              <a:ext uri="{FF2B5EF4-FFF2-40B4-BE49-F238E27FC236}">
                <a16:creationId xmlns:a16="http://schemas.microsoft.com/office/drawing/2014/main" id="{8C730EAB-A532-4295-A302-FB4B90DB9F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11C30DC4-A3A2-434A-BFBC-F29BC30294F6}"/>
              </a:ext>
            </a:extLst>
          </p:cNvPr>
          <p:cNvSpPr/>
          <p:nvPr/>
        </p:nvSpPr>
        <p:spPr>
          <a:xfrm>
            <a:off x="4833462" y="480057"/>
            <a:ext cx="2492991" cy="923330"/>
          </a:xfrm>
          <a:prstGeom prst="rect">
            <a:avLst/>
          </a:prstGeom>
          <a:noFill/>
        </p:spPr>
        <p:txBody>
          <a:bodyPr wrap="none" lIns="91440" tIns="45720" rIns="91440" bIns="45720">
            <a:spAutoFit/>
          </a:bodyPr>
          <a:lstStyle/>
          <a:p>
            <a:pPr algn="r"/>
            <a:r>
              <a:rPr lang="en-US" sz="5400" dirty="0">
                <a:ln w="0"/>
                <a:solidFill>
                  <a:schemeClr val="tx1"/>
                </a:solidFill>
                <a:effectLst>
                  <a:outerShdw blurRad="38100" dist="19050" dir="2700000" algn="tl" rotWithShape="0">
                    <a:schemeClr val="dk1">
                      <a:alpha val="40000"/>
                    </a:schemeClr>
                  </a:outerShdw>
                </a:effectLst>
              </a:rPr>
              <a:t>Results</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7"/>
        <p:cNvGrpSpPr/>
        <p:nvPr/>
      </p:nvGrpSpPr>
      <p:grpSpPr>
        <a:xfrm>
          <a:off x="0" y="0"/>
          <a:ext cx="0" cy="0"/>
          <a:chOff x="0" y="0"/>
          <a:chExt cx="0" cy="0"/>
        </a:xfrm>
      </p:grpSpPr>
      <p:sp>
        <p:nvSpPr>
          <p:cNvPr id="123" name="Rectangle 122">
            <a:extLst>
              <a:ext uri="{FF2B5EF4-FFF2-40B4-BE49-F238E27FC236}">
                <a16:creationId xmlns:a16="http://schemas.microsoft.com/office/drawing/2014/main" id="{1E2E0AFE-704B-4CB8-AB9D-D4472787596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575911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0" name="Shape 180" descr="A picture containing indoor, wall, computer&#10;&#10;Description generated with very high confidence"/>
          <p:cNvPicPr preferRelativeResize="0"/>
          <p:nvPr/>
        </p:nvPicPr>
        <p:blipFill>
          <a:blip r:embed="rId3">
            <a:extLst/>
          </a:blip>
          <a:stretch>
            <a:fillRect/>
          </a:stretch>
        </p:blipFill>
        <p:spPr>
          <a:xfrm>
            <a:off x="6438732" y="2986244"/>
            <a:ext cx="5433229" cy="3056190"/>
          </a:xfrm>
          <a:prstGeom prst="rect">
            <a:avLst/>
          </a:prstGeom>
          <a:noFill/>
        </p:spPr>
      </p:pic>
      <p:pic>
        <p:nvPicPr>
          <p:cNvPr id="182" name="Shape 182" descr="A screenshot of a cell phone&#10;&#10;Description generated with very high confidence"/>
          <p:cNvPicPr preferRelativeResize="0"/>
          <p:nvPr/>
        </p:nvPicPr>
        <p:blipFill>
          <a:blip r:embed="rId4">
            <a:extLst/>
          </a:blip>
          <a:stretch>
            <a:fillRect/>
          </a:stretch>
        </p:blipFill>
        <p:spPr>
          <a:xfrm>
            <a:off x="6438732" y="505757"/>
            <a:ext cx="2555747" cy="1821124"/>
          </a:xfrm>
          <a:prstGeom prst="rect">
            <a:avLst/>
          </a:prstGeom>
          <a:noFill/>
        </p:spPr>
      </p:pic>
      <p:pic>
        <p:nvPicPr>
          <p:cNvPr id="181" name="Shape 181" descr="A screenshot of a cell phone&#10;&#10;Description generated with very high confidence"/>
          <p:cNvPicPr preferRelativeResize="0"/>
          <p:nvPr/>
        </p:nvPicPr>
        <p:blipFill>
          <a:blip r:embed="rId5">
            <a:extLst/>
          </a:blip>
          <a:stretch>
            <a:fillRect/>
          </a:stretch>
        </p:blipFill>
        <p:spPr>
          <a:xfrm>
            <a:off x="9316212" y="536353"/>
            <a:ext cx="2555747" cy="1760490"/>
          </a:xfrm>
          <a:prstGeom prst="rect">
            <a:avLst/>
          </a:prstGeom>
          <a:noFill/>
        </p:spPr>
      </p:pic>
      <p:sp>
        <p:nvSpPr>
          <p:cNvPr id="178" name="Shape 178"/>
          <p:cNvSpPr txBox="1">
            <a:spLocks noGrp="1"/>
          </p:cNvSpPr>
          <p:nvPr>
            <p:ph type="title"/>
          </p:nvPr>
        </p:nvSpPr>
        <p:spPr>
          <a:xfrm>
            <a:off x="821516" y="640263"/>
            <a:ext cx="4911826" cy="1344975"/>
          </a:xfrm>
          <a:prstGeom prst="rect">
            <a:avLst/>
          </a:prstGeom>
        </p:spPr>
        <p:txBody>
          <a:bodyPr spcFirstLastPara="1" lIns="91425" tIns="91425" rIns="91425" bIns="91425" anchorCtr="0">
            <a:normAutofit/>
          </a:bodyPr>
          <a:lstStyle/>
          <a:p>
            <a:pPr marL="0" lvl="0" indent="0">
              <a:spcBef>
                <a:spcPts val="0"/>
              </a:spcBef>
              <a:spcAft>
                <a:spcPts val="0"/>
              </a:spcAft>
              <a:buNone/>
            </a:pPr>
            <a:r>
              <a:rPr lang="en-SG" sz="4000"/>
              <a:t>3-D Environment</a:t>
            </a:r>
          </a:p>
        </p:txBody>
      </p:sp>
      <p:sp>
        <p:nvSpPr>
          <p:cNvPr id="179" name="Shape 179"/>
          <p:cNvSpPr txBox="1">
            <a:spLocks noGrp="1"/>
          </p:cNvSpPr>
          <p:nvPr>
            <p:ph type="body" idx="1"/>
          </p:nvPr>
        </p:nvSpPr>
        <p:spPr>
          <a:xfrm>
            <a:off x="821515" y="2121762"/>
            <a:ext cx="4911827" cy="3626917"/>
          </a:xfrm>
          <a:prstGeom prst="rect">
            <a:avLst/>
          </a:prstGeom>
        </p:spPr>
        <p:txBody>
          <a:bodyPr spcFirstLastPara="1" lIns="91425" tIns="91425" rIns="91425" bIns="91425" anchorCtr="0">
            <a:normAutofit lnSpcReduction="10000"/>
          </a:bodyPr>
          <a:lstStyle/>
          <a:p>
            <a:pPr marL="342900" indent="-342900"/>
            <a:r>
              <a:rPr lang="en-SG" sz="2400" dirty="0"/>
              <a:t>Conceptual Implementation using Bullet Physics Library</a:t>
            </a:r>
          </a:p>
          <a:p>
            <a:pPr marL="342900" indent="-342900"/>
            <a:r>
              <a:rPr lang="en-SG" sz="2400" dirty="0"/>
              <a:t>Gravity-less  rectangular space</a:t>
            </a:r>
          </a:p>
          <a:p>
            <a:pPr marL="342900" indent="-342900"/>
            <a:r>
              <a:rPr lang="en-SG" sz="2400" dirty="0"/>
              <a:t>Conceptual robot design</a:t>
            </a:r>
          </a:p>
          <a:p>
            <a:pPr marL="342900" indent="-342900"/>
            <a:r>
              <a:rPr lang="en-SG" sz="2400" dirty="0"/>
              <a:t>Consistent forces are required for maintaining motion. (</a:t>
            </a:r>
            <a:r>
              <a:rPr lang="en-SG" sz="2400" dirty="0" err="1"/>
              <a:t>eg.</a:t>
            </a:r>
            <a:r>
              <a:rPr lang="en-SG" sz="2400" dirty="0"/>
              <a:t> Underwater conditions)</a:t>
            </a:r>
          </a:p>
          <a:p>
            <a:pPr marL="342900" indent="-342900"/>
            <a:r>
              <a:rPr lang="en-SG" sz="2400" dirty="0"/>
              <a:t>GOAL- light source.</a:t>
            </a:r>
          </a:p>
          <a:p>
            <a:pPr marL="50800" lvl="0" indent="0" rtl="0">
              <a:spcBef>
                <a:spcPts val="0"/>
              </a:spcBef>
              <a:spcAft>
                <a:spcPts val="0"/>
              </a:spcAft>
              <a:buSzPts val="2800"/>
              <a:buNone/>
            </a:pPr>
            <a:r>
              <a:rPr lang="en-SG" sz="2400" dirty="0"/>
              <a:t>“Check for Goal” is not required!</a:t>
            </a:r>
          </a:p>
          <a:p>
            <a:pPr marL="457200" lvl="0" indent="-406400">
              <a:spcBef>
                <a:spcPts val="0"/>
              </a:spcBef>
              <a:spcAft>
                <a:spcPts val="0"/>
              </a:spcAft>
              <a:buSzPts val="2800"/>
              <a:buChar char="-"/>
            </a:pPr>
            <a:endParaRPr lang="en-SG" sz="2400" dirty="0"/>
          </a:p>
        </p:txBody>
      </p:sp>
    </p:spTree>
    <p:extLst>
      <p:ext uri="{BB962C8B-B14F-4D97-AF65-F5344CB8AC3E}">
        <p14:creationId xmlns:p14="http://schemas.microsoft.com/office/powerpoint/2010/main" val="4032840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87"/>
        <p:cNvGrpSpPr/>
        <p:nvPr/>
      </p:nvGrpSpPr>
      <p:grpSpPr>
        <a:xfrm>
          <a:off x="0" y="0"/>
          <a:ext cx="0" cy="0"/>
          <a:chOff x="0" y="0"/>
          <a:chExt cx="0" cy="0"/>
        </a:xfrm>
      </p:grpSpPr>
      <p:sp>
        <p:nvSpPr>
          <p:cNvPr id="193" name="Rectangle 192">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Shape 188"/>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3200" kern="1200">
                <a:solidFill>
                  <a:schemeClr val="bg1"/>
                </a:solidFill>
                <a:latin typeface="+mj-lt"/>
                <a:ea typeface="+mj-ea"/>
                <a:cs typeface="+mj-cs"/>
              </a:rPr>
              <a:t>Implementation </a:t>
            </a:r>
          </a:p>
        </p:txBody>
      </p:sp>
      <p:sp>
        <p:nvSpPr>
          <p:cNvPr id="7" name="Shape 189" title="Occlusion-Based Cooperative Transport with a Swarm of Miniature Mobile Robots">
            <a:hlinkClick r:id="rId3"/>
            <a:extLst>
              <a:ext uri="{FF2B5EF4-FFF2-40B4-BE49-F238E27FC236}">
                <a16:creationId xmlns:a16="http://schemas.microsoft.com/office/drawing/2014/main" id="{6176352F-2EB0-4525-B67E-C98844300FBB}"/>
              </a:ext>
            </a:extLst>
          </p:cNvPr>
          <p:cNvSpPr/>
          <p:nvPr/>
        </p:nvSpPr>
        <p:spPr>
          <a:xfrm>
            <a:off x="2981371" y="1540839"/>
            <a:ext cx="6361245" cy="4581557"/>
          </a:xfrm>
          <a:prstGeom prst="rect">
            <a:avLst/>
          </a:prstGeom>
          <a:blipFill>
            <a:blip r:embed="rId4">
              <a:alphaModFix/>
            </a:blip>
            <a:stretch>
              <a:fillRect/>
            </a:stretch>
          </a:blipFill>
          <a:ln>
            <a:noFill/>
          </a:ln>
        </p:spPr>
      </p:sp>
      <p:sp>
        <p:nvSpPr>
          <p:cNvPr id="8" name="Shape 190">
            <a:extLst>
              <a:ext uri="{FF2B5EF4-FFF2-40B4-BE49-F238E27FC236}">
                <a16:creationId xmlns:a16="http://schemas.microsoft.com/office/drawing/2014/main" id="{C4602DEC-F630-447D-9E3E-757D7C62E4AE}"/>
              </a:ext>
            </a:extLst>
          </p:cNvPr>
          <p:cNvSpPr txBox="1">
            <a:spLocks/>
          </p:cNvSpPr>
          <p:nvPr/>
        </p:nvSpPr>
        <p:spPr>
          <a:xfrm>
            <a:off x="1589993" y="5945832"/>
            <a:ext cx="9144000" cy="65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buFont typeface="Arial"/>
              <a:buNone/>
            </a:pPr>
            <a:r>
              <a:rPr lang="en-SG" u="sng">
                <a:solidFill>
                  <a:schemeClr val="hlink"/>
                </a:solidFill>
                <a:hlinkClick r:id="rId5"/>
              </a:rPr>
              <a:t>https://www.youtube.com/watch?v=NDdlvZTbOaA</a:t>
            </a:r>
            <a:endParaRPr lang="en-SG"/>
          </a:p>
        </p:txBody>
      </p:sp>
    </p:spTree>
    <p:extLst>
      <p:ext uri="{BB962C8B-B14F-4D97-AF65-F5344CB8AC3E}">
        <p14:creationId xmlns:p14="http://schemas.microsoft.com/office/powerpoint/2010/main" val="59323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8" name="Shape 198"/>
          <p:cNvSpPr txBox="1"/>
          <p:nvPr/>
        </p:nvSpPr>
        <p:spPr>
          <a:xfrm>
            <a:off x="902375" y="1877275"/>
            <a:ext cx="4855800" cy="41505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endParaRPr sz="2400" dirty="0"/>
          </a:p>
        </p:txBody>
      </p:sp>
      <p:graphicFrame>
        <p:nvGraphicFramePr>
          <p:cNvPr id="2" name="Diagram 1">
            <a:extLst>
              <a:ext uri="{FF2B5EF4-FFF2-40B4-BE49-F238E27FC236}">
                <a16:creationId xmlns:a16="http://schemas.microsoft.com/office/drawing/2014/main" id="{AA118AC0-6B5D-4835-BBA4-828FCE8BF05F}"/>
              </a:ext>
            </a:extLst>
          </p:cNvPr>
          <p:cNvGraphicFramePr/>
          <p:nvPr>
            <p:extLst>
              <p:ext uri="{D42A27DB-BD31-4B8C-83A1-F6EECF244321}">
                <p14:modId xmlns:p14="http://schemas.microsoft.com/office/powerpoint/2010/main" val="3711277976"/>
              </p:ext>
            </p:extLst>
          </p:nvPr>
        </p:nvGraphicFramePr>
        <p:xfrm>
          <a:off x="485775" y="0"/>
          <a:ext cx="1122045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2090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C2772-D6C5-43A2-8037-A8E5AA8568C7}"/>
              </a:ext>
            </a:extLst>
          </p:cNvPr>
          <p:cNvSpPr>
            <a:spLocks noGrp="1"/>
          </p:cNvSpPr>
          <p:nvPr>
            <p:ph type="title"/>
          </p:nvPr>
        </p:nvSpPr>
        <p:spPr>
          <a:xfrm>
            <a:off x="838200" y="780997"/>
            <a:ext cx="3494362" cy="4930246"/>
          </a:xfrm>
        </p:spPr>
        <p:txBody>
          <a:bodyPr>
            <a:normAutofit/>
          </a:bodyPr>
          <a:lstStyle/>
          <a:p>
            <a:pPr algn="r"/>
            <a:r>
              <a:rPr lang="en-SG" dirty="0">
                <a:solidFill>
                  <a:schemeClr val="accent1"/>
                </a:solidFill>
              </a:rPr>
              <a:t>Applications:</a:t>
            </a:r>
          </a:p>
        </p:txBody>
      </p:sp>
      <p:sp>
        <p:nvSpPr>
          <p:cNvPr id="3" name="Text Placeholder 2">
            <a:extLst>
              <a:ext uri="{FF2B5EF4-FFF2-40B4-BE49-F238E27FC236}">
                <a16:creationId xmlns:a16="http://schemas.microsoft.com/office/drawing/2014/main" id="{7BCE0426-8ABC-4DF2-ACC7-F08E54E54FD4}"/>
              </a:ext>
            </a:extLst>
          </p:cNvPr>
          <p:cNvSpPr>
            <a:spLocks noGrp="1"/>
          </p:cNvSpPr>
          <p:nvPr>
            <p:ph type="body" idx="1"/>
          </p:nvPr>
        </p:nvSpPr>
        <p:spPr>
          <a:xfrm>
            <a:off x="4976031" y="963877"/>
            <a:ext cx="6377769" cy="4930246"/>
          </a:xfrm>
        </p:spPr>
        <p:txBody>
          <a:bodyPr anchor="ctr">
            <a:normAutofit/>
          </a:bodyPr>
          <a:lstStyle/>
          <a:p>
            <a:r>
              <a:rPr lang="en-SG" sz="2400" dirty="0"/>
              <a:t>Removal of Debris within narrow fluid pipelines.</a:t>
            </a:r>
          </a:p>
          <a:p>
            <a:r>
              <a:rPr lang="en-SG" sz="2400" dirty="0"/>
              <a:t>Warehouse facilities.</a:t>
            </a:r>
          </a:p>
          <a:p>
            <a:r>
              <a:rPr lang="en-SG" sz="2400" dirty="0"/>
              <a:t>Drug delivery through vascular network of humans. ( Based on Strategy ).</a:t>
            </a:r>
          </a:p>
          <a:p>
            <a:endParaRPr lang="en-SG" sz="2400" dirty="0"/>
          </a:p>
        </p:txBody>
      </p:sp>
    </p:spTree>
    <p:extLst>
      <p:ext uri="{BB962C8B-B14F-4D97-AF65-F5344CB8AC3E}">
        <p14:creationId xmlns:p14="http://schemas.microsoft.com/office/powerpoint/2010/main" val="4246488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Shape 204"/>
          <p:cNvSpPr txBox="1">
            <a:spLocks noGrp="1"/>
          </p:cNvSpPr>
          <p:nvPr>
            <p:ph type="title"/>
          </p:nvPr>
        </p:nvSpPr>
        <p:spPr>
          <a:xfrm>
            <a:off x="838200" y="963877"/>
            <a:ext cx="3494362" cy="4930246"/>
          </a:xfrm>
          <a:prstGeom prst="rect">
            <a:avLst/>
          </a:prstGeom>
        </p:spPr>
        <p:txBody>
          <a:bodyPr spcFirstLastPara="1" lIns="91425" tIns="91425" rIns="91425" bIns="91425" anchorCtr="0">
            <a:normAutofit/>
          </a:bodyPr>
          <a:lstStyle/>
          <a:p>
            <a:pPr marL="0" lvl="0" indent="0" algn="r">
              <a:spcBef>
                <a:spcPts val="0"/>
              </a:spcBef>
              <a:spcAft>
                <a:spcPts val="0"/>
              </a:spcAft>
              <a:buNone/>
            </a:pPr>
            <a:r>
              <a:rPr lang="en-SG" dirty="0">
                <a:solidFill>
                  <a:schemeClr val="accent1"/>
                </a:solidFill>
              </a:rPr>
              <a:t>Conclusion:</a:t>
            </a:r>
          </a:p>
        </p:txBody>
      </p:sp>
      <p:sp>
        <p:nvSpPr>
          <p:cNvPr id="205" name="Shape 205"/>
          <p:cNvSpPr txBox="1">
            <a:spLocks noGrp="1"/>
          </p:cNvSpPr>
          <p:nvPr>
            <p:ph type="body" idx="1"/>
          </p:nvPr>
        </p:nvSpPr>
        <p:spPr>
          <a:xfrm>
            <a:off x="4976031" y="963877"/>
            <a:ext cx="6377769" cy="4930246"/>
          </a:xfrm>
          <a:prstGeom prst="rect">
            <a:avLst/>
          </a:prstGeom>
        </p:spPr>
        <p:txBody>
          <a:bodyPr spcFirstLastPara="1" lIns="91425" tIns="91425" rIns="91425" bIns="91425" anchor="ctr" anchorCtr="0">
            <a:normAutofit/>
          </a:bodyPr>
          <a:lstStyle/>
          <a:p>
            <a:pPr indent="-457200"/>
            <a:r>
              <a:rPr lang="en-IN" sz="2400"/>
              <a:t>The experiment is proven to work very well for transportation of convex objects, but not so much for concave objects.</a:t>
            </a:r>
          </a:p>
          <a:p>
            <a:pPr marL="0" indent="0">
              <a:buNone/>
            </a:pPr>
            <a:endParaRPr lang="en-IN" sz="2400"/>
          </a:p>
          <a:p>
            <a:pPr indent="-457200"/>
            <a:r>
              <a:rPr lang="en-IN" sz="2400"/>
              <a:t>The object will be transported at the cost of not being able to control its orientation and the path chosen may not be optimal.</a:t>
            </a:r>
          </a:p>
          <a:p>
            <a:pPr marL="0" indent="0">
              <a:buNone/>
            </a:pPr>
            <a:endParaRPr lang="en-IN" sz="2400"/>
          </a:p>
          <a:p>
            <a:pPr indent="-457200"/>
            <a:r>
              <a:rPr lang="en-IN" sz="2400"/>
              <a:t>The robots work in a decentralized manner and conduct co-operative transport without explicitly communicating with each other.</a:t>
            </a:r>
          </a:p>
          <a:p>
            <a:pPr marL="0" lvl="0" indent="0">
              <a:spcBef>
                <a:spcPts val="1000"/>
              </a:spcBef>
              <a:spcAft>
                <a:spcPts val="0"/>
              </a:spcAft>
              <a:buNone/>
            </a:pPr>
            <a:endParaRPr lang="en-IN" sz="2400"/>
          </a:p>
        </p:txBody>
      </p:sp>
    </p:spTree>
    <p:extLst>
      <p:ext uri="{BB962C8B-B14F-4D97-AF65-F5344CB8AC3E}">
        <p14:creationId xmlns:p14="http://schemas.microsoft.com/office/powerpoint/2010/main" val="249658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0"/>
        <p:cNvGrpSpPr/>
        <p:nvPr/>
      </p:nvGrpSpPr>
      <p:grpSpPr>
        <a:xfrm>
          <a:off x="0" y="0"/>
          <a:ext cx="0" cy="0"/>
          <a:chOff x="0" y="0"/>
          <a:chExt cx="0" cy="0"/>
        </a:xfrm>
      </p:grpSpPr>
      <p:sp>
        <p:nvSpPr>
          <p:cNvPr id="72" name="Rectangle 71">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lated image">
            <a:extLst>
              <a:ext uri="{FF2B5EF4-FFF2-40B4-BE49-F238E27FC236}">
                <a16:creationId xmlns:a16="http://schemas.microsoft.com/office/drawing/2014/main" id="{ACF1E4DF-D813-4FE7-9A3A-254F918C1E9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98900" y="1675227"/>
            <a:ext cx="4394199" cy="4394199"/>
          </a:xfrm>
          <a:prstGeom prst="rect">
            <a:avLst/>
          </a:prstGeom>
          <a:noFill/>
          <a:extLst>
            <a:ext uri="{909E8E84-426E-40DD-AFC4-6F175D3DCCD1}">
              <a14:hiddenFill xmlns:a14="http://schemas.microsoft.com/office/drawing/2010/main">
                <a:solidFill>
                  <a:srgbClr val="FFFFFF"/>
                </a:solidFill>
              </a14:hiddenFill>
            </a:ext>
          </a:extLst>
        </p:spPr>
      </p:pic>
      <p:sp>
        <p:nvSpPr>
          <p:cNvPr id="211" name="Shape 211"/>
          <p:cNvSpPr txBox="1">
            <a:spLocks noGrp="1"/>
          </p:cNvSpPr>
          <p:nvPr>
            <p:ph type="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lgn="ctr">
              <a:spcBef>
                <a:spcPct val="0"/>
              </a:spcBef>
              <a:spcAft>
                <a:spcPts val="0"/>
              </a:spcAft>
            </a:pPr>
            <a:r>
              <a:rPr lang="en-US" sz="3200" kern="1200">
                <a:solidFill>
                  <a:schemeClr val="bg1"/>
                </a:solidFill>
                <a:latin typeface="+mj-lt"/>
                <a:ea typeface="+mj-ea"/>
                <a:cs typeface="+mj-cs"/>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p:nvSpPr>
          <p:cNvPr id="104" name="Rectangle 103">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hape 99"/>
          <p:cNvSpPr txBox="1">
            <a:spLocks noGrp="1"/>
          </p:cNvSpPr>
          <p:nvPr>
            <p:ph type="ctr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3200" kern="1200">
                <a:solidFill>
                  <a:schemeClr val="bg1"/>
                </a:solidFill>
                <a:latin typeface="+mj-lt"/>
                <a:ea typeface="+mj-ea"/>
                <a:cs typeface="+mj-cs"/>
              </a:rPr>
              <a:t>Motivation:</a:t>
            </a:r>
          </a:p>
        </p:txBody>
      </p:sp>
      <p:sp>
        <p:nvSpPr>
          <p:cNvPr id="12" name="Shape 100">
            <a:extLst>
              <a:ext uri="{FF2B5EF4-FFF2-40B4-BE49-F238E27FC236}">
                <a16:creationId xmlns:a16="http://schemas.microsoft.com/office/drawing/2014/main" id="{1BE507A7-F54A-4DB4-BD10-43E96B706968}"/>
              </a:ext>
            </a:extLst>
          </p:cNvPr>
          <p:cNvSpPr txBox="1">
            <a:spLocks noGrp="1"/>
          </p:cNvSpPr>
          <p:nvPr>
            <p:ph type="subTitle" idx="1"/>
          </p:nvPr>
        </p:nvSpPr>
        <p:spPr>
          <a:xfrm>
            <a:off x="1524000" y="6170127"/>
            <a:ext cx="9144000" cy="658200"/>
          </a:xfrm>
          <a:prstGeom prst="rect">
            <a:avLst/>
          </a:prstGeom>
        </p:spPr>
        <p:txBody>
          <a:bodyPr spcFirstLastPara="1" wrap="square" lIns="91425" tIns="91425" rIns="91425" bIns="91425" anchor="t" anchorCtr="0">
            <a:noAutofit/>
          </a:bodyPr>
          <a:lstStyle/>
          <a:p>
            <a:pPr marL="0" lvl="0" indent="0" rtl="0">
              <a:spcBef>
                <a:spcPts val="1000"/>
              </a:spcBef>
              <a:spcAft>
                <a:spcPts val="0"/>
              </a:spcAft>
              <a:buNone/>
            </a:pPr>
            <a:r>
              <a:rPr lang="en-SG" u="sng" dirty="0">
                <a:solidFill>
                  <a:schemeClr val="hlink"/>
                </a:solidFill>
                <a:hlinkClick r:id="rId3"/>
              </a:rPr>
              <a:t>https://www.youtube.com/watch?v=CQihy3DW6yo</a:t>
            </a:r>
            <a:endParaRPr dirty="0"/>
          </a:p>
        </p:txBody>
      </p:sp>
      <p:sp>
        <p:nvSpPr>
          <p:cNvPr id="13" name="Shape 101" descr="A side view movie of Paratrechina longicornis ants cooperating to transport a large item to heavy for any of them to move on its own." title="Cooperative transport in ants">
            <a:hlinkClick r:id="rId4"/>
            <a:extLst>
              <a:ext uri="{FF2B5EF4-FFF2-40B4-BE49-F238E27FC236}">
                <a16:creationId xmlns:a16="http://schemas.microsoft.com/office/drawing/2014/main" id="{C959CD77-D84F-4CA7-B7CF-5FE713C235FE}"/>
              </a:ext>
            </a:extLst>
          </p:cNvPr>
          <p:cNvSpPr/>
          <p:nvPr/>
        </p:nvSpPr>
        <p:spPr>
          <a:xfrm>
            <a:off x="3001756" y="1572566"/>
            <a:ext cx="6188488" cy="4633682"/>
          </a:xfrm>
          <a:prstGeom prst="rect">
            <a:avLst/>
          </a:prstGeom>
          <a:blipFill>
            <a:blip r:embed="rId5">
              <a:alphaModFix/>
            </a:blip>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p:nvSpPr>
          <p:cNvPr id="2060" name="Rectangle 140">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lh3.googleusercontent.com/OmsumAIkBtIWWds50g5-JKKGw2zbY8w8yxw0gPkVdR08rI8Vf_JXZ4pXVwNSabN4yVry680QiipMwAyETLY6EhSbxX8ihzLjXVC-wxlw1Qps9pEg9qI5xkIdOIfr3Ek3j3Ar89hPwqU">
            <a:extLst>
              <a:ext uri="{FF2B5EF4-FFF2-40B4-BE49-F238E27FC236}">
                <a16:creationId xmlns:a16="http://schemas.microsoft.com/office/drawing/2014/main" id="{F614B061-414D-41C5-9C10-C89EEA4E57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282"/>
          <a:stretch/>
        </p:blipFill>
        <p:spPr bwMode="auto">
          <a:xfrm>
            <a:off x="7829551" y="3034700"/>
            <a:ext cx="4042410" cy="297744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i.ytimg.com/vi/SBLIYAHdYLM/hqdefault.jpg">
            <a:extLst>
              <a:ext uri="{FF2B5EF4-FFF2-40B4-BE49-F238E27FC236}">
                <a16:creationId xmlns:a16="http://schemas.microsoft.com/office/drawing/2014/main" id="{BF9E5BA1-C80F-47E5-87E1-314E84F1183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333" t="22889" r="27778" b="19630"/>
          <a:stretch/>
        </p:blipFill>
        <p:spPr bwMode="auto">
          <a:xfrm>
            <a:off x="8326755" y="306909"/>
            <a:ext cx="3048000" cy="2286000"/>
          </a:xfrm>
          <a:prstGeom prst="rect">
            <a:avLst/>
          </a:prstGeom>
          <a:noFill/>
          <a:extLst>
            <a:ext uri="{909E8E84-426E-40DD-AFC4-6F175D3DCCD1}">
              <a14:hiddenFill xmlns:a14="http://schemas.microsoft.com/office/drawing/2010/main">
                <a:solidFill>
                  <a:srgbClr val="FFFFFF"/>
                </a:solidFill>
              </a14:hiddenFill>
            </a:ext>
          </a:extLst>
        </p:spPr>
      </p:pic>
      <p:sp>
        <p:nvSpPr>
          <p:cNvPr id="123" name="Shape 123"/>
          <p:cNvSpPr txBox="1">
            <a:spLocks noGrp="1"/>
          </p:cNvSpPr>
          <p:nvPr>
            <p:ph type="title"/>
          </p:nvPr>
        </p:nvSpPr>
        <p:spPr>
          <a:xfrm>
            <a:off x="821516" y="640263"/>
            <a:ext cx="6204984" cy="1344975"/>
          </a:xfrm>
          <a:prstGeom prst="rect">
            <a:avLst/>
          </a:prstGeom>
        </p:spPr>
        <p:txBody>
          <a:bodyPr spcFirstLastPara="1" lIns="91425" tIns="45700" rIns="91425" bIns="45700" anchorCtr="0">
            <a:normAutofit/>
          </a:bodyPr>
          <a:lstStyle/>
          <a:p>
            <a:pPr marL="0" marR="0" lvl="0" indent="0" rtl="0">
              <a:spcBef>
                <a:spcPts val="0"/>
              </a:spcBef>
              <a:spcAft>
                <a:spcPts val="0"/>
              </a:spcAft>
              <a:buClr>
                <a:schemeClr val="dk1"/>
              </a:buClr>
              <a:buSzPts val="4400"/>
              <a:buFont typeface="Calibri"/>
              <a:buNone/>
            </a:pPr>
            <a:r>
              <a:rPr lang="en-SG" sz="4000" dirty="0"/>
              <a:t>Types of Strategies transport</a:t>
            </a:r>
            <a:endParaRPr lang="en-SG" sz="4000" b="0" i="0" u="none" strike="noStrike" cap="none" dirty="0">
              <a:latin typeface="Calibri"/>
              <a:ea typeface="Calibri"/>
              <a:cs typeface="Calibri"/>
              <a:sym typeface="Calibri"/>
            </a:endParaRPr>
          </a:p>
        </p:txBody>
      </p:sp>
      <p:sp>
        <p:nvSpPr>
          <p:cNvPr id="124" name="Shape 124"/>
          <p:cNvSpPr txBox="1">
            <a:spLocks noGrp="1"/>
          </p:cNvSpPr>
          <p:nvPr>
            <p:ph type="body" idx="1"/>
          </p:nvPr>
        </p:nvSpPr>
        <p:spPr>
          <a:xfrm>
            <a:off x="821515" y="2121762"/>
            <a:ext cx="6204984" cy="3626917"/>
          </a:xfrm>
          <a:prstGeom prst="rect">
            <a:avLst/>
          </a:prstGeom>
        </p:spPr>
        <p:txBody>
          <a:bodyPr spcFirstLastPara="1" lIns="91425" tIns="45700" rIns="91425" bIns="45700" anchorCtr="0">
            <a:normAutofit/>
          </a:bodyPr>
          <a:lstStyle/>
          <a:p>
            <a:pPr marL="635000" marR="0" lvl="0" indent="-457200" rtl="0">
              <a:spcBef>
                <a:spcPts val="0"/>
              </a:spcBef>
              <a:spcAft>
                <a:spcPts val="600"/>
              </a:spcAft>
              <a:buClr>
                <a:schemeClr val="dk1"/>
              </a:buClr>
              <a:buSzPts val="2800"/>
              <a:buFont typeface="+mj-lt"/>
              <a:buAutoNum type="arabicPeriod"/>
            </a:pPr>
            <a:r>
              <a:rPr lang="en-SG" sz="2400" dirty="0"/>
              <a:t>Pulling</a:t>
            </a:r>
          </a:p>
          <a:p>
            <a:pPr marL="1092200" lvl="1" indent="-457200">
              <a:spcBef>
                <a:spcPts val="0"/>
              </a:spcBef>
              <a:spcAft>
                <a:spcPts val="600"/>
              </a:spcAft>
              <a:buSzPts val="2800"/>
            </a:pPr>
            <a:r>
              <a:rPr lang="en-SG" sz="2000" dirty="0"/>
              <a:t>Grasping</a:t>
            </a:r>
          </a:p>
          <a:p>
            <a:pPr marL="1092200" lvl="1" indent="-457200">
              <a:spcBef>
                <a:spcPts val="0"/>
              </a:spcBef>
              <a:spcAft>
                <a:spcPts val="600"/>
              </a:spcAft>
              <a:buSzPts val="2800"/>
            </a:pPr>
            <a:r>
              <a:rPr lang="en-SG" sz="2000" dirty="0"/>
              <a:t>Lifting</a:t>
            </a:r>
          </a:p>
          <a:p>
            <a:pPr marL="1092200" lvl="1" indent="-457200">
              <a:spcBef>
                <a:spcPts val="0"/>
              </a:spcBef>
              <a:spcAft>
                <a:spcPts val="600"/>
              </a:spcAft>
              <a:buSzPts val="2800"/>
            </a:pPr>
            <a:r>
              <a:rPr lang="en-SG" sz="2000" dirty="0"/>
              <a:t>Complex mechanism</a:t>
            </a:r>
            <a:endParaRPr lang="en-SG" sz="1400" dirty="0"/>
          </a:p>
          <a:p>
            <a:pPr marL="635000" marR="0" lvl="0" indent="-457200" rtl="0">
              <a:spcBef>
                <a:spcPts val="0"/>
              </a:spcBef>
              <a:spcAft>
                <a:spcPts val="600"/>
              </a:spcAft>
              <a:buClr>
                <a:schemeClr val="dk1"/>
              </a:buClr>
              <a:buSzPts val="2800"/>
              <a:buFont typeface="+mj-lt"/>
              <a:buAutoNum type="arabicPeriod"/>
            </a:pPr>
            <a:r>
              <a:rPr lang="en-SG" sz="2400" dirty="0"/>
              <a:t>Pushing</a:t>
            </a:r>
            <a:endParaRPr lang="en-SG" sz="2000" dirty="0"/>
          </a:p>
          <a:p>
            <a:pPr marL="635000" marR="0" lvl="0" indent="-457200" rtl="0">
              <a:spcBef>
                <a:spcPts val="0"/>
              </a:spcBef>
              <a:spcAft>
                <a:spcPts val="600"/>
              </a:spcAft>
              <a:buClr>
                <a:schemeClr val="dk1"/>
              </a:buClr>
              <a:buSzPts val="2800"/>
              <a:buFont typeface="+mj-lt"/>
              <a:buAutoNum type="arabicPeriod"/>
            </a:pPr>
            <a:r>
              <a:rPr lang="en-SG" sz="2400" dirty="0"/>
              <a:t>Caging</a:t>
            </a:r>
          </a:p>
          <a:p>
            <a:pPr marL="1092200" lvl="1" indent="-457200">
              <a:spcBef>
                <a:spcPts val="0"/>
              </a:spcBef>
              <a:spcAft>
                <a:spcPts val="600"/>
              </a:spcAft>
              <a:buSzPts val="2800"/>
            </a:pPr>
            <a:r>
              <a:rPr lang="en-SG" sz="2000" dirty="0"/>
              <a:t>Robots formation</a:t>
            </a:r>
          </a:p>
          <a:p>
            <a:pPr marL="1092200" lvl="1" indent="-457200">
              <a:spcBef>
                <a:spcPts val="0"/>
              </a:spcBef>
              <a:spcAft>
                <a:spcPts val="600"/>
              </a:spcAft>
              <a:buSzPts val="2800"/>
            </a:pPr>
            <a:r>
              <a:rPr lang="en-SG" sz="2000" dirty="0"/>
              <a:t>Moved by few robots</a:t>
            </a:r>
          </a:p>
          <a:p>
            <a:pPr marL="1092200" lvl="1" indent="-457200">
              <a:spcBef>
                <a:spcPts val="0"/>
              </a:spcBef>
              <a:spcAft>
                <a:spcPts val="600"/>
              </a:spcAft>
              <a:buSzPts val="2800"/>
            </a:pPr>
            <a:r>
              <a:rPr lang="en-SG" sz="2000" dirty="0"/>
              <a:t>Limit on weight of object</a:t>
            </a:r>
          </a:p>
          <a:p>
            <a:pPr marL="1092200" lvl="1" indent="-457200">
              <a:spcBef>
                <a:spcPts val="0"/>
              </a:spcBef>
              <a:spcAft>
                <a:spcPts val="600"/>
              </a:spcAft>
              <a:buSzPts val="2800"/>
            </a:pPr>
            <a:endParaRPr lang="en-SG"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p:nvSpPr>
          <p:cNvPr id="104" name="Rectangle 103">
            <a:extLst>
              <a:ext uri="{FF2B5EF4-FFF2-40B4-BE49-F238E27FC236}">
                <a16:creationId xmlns:a16="http://schemas.microsoft.com/office/drawing/2014/main" id="{A4AC5506-6312-4701-8D3C-40187889A94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Shape 99"/>
          <p:cNvSpPr txBox="1">
            <a:spLocks noGrp="1"/>
          </p:cNvSpPr>
          <p:nvPr>
            <p:ph type="ctrTitle"/>
          </p:nvPr>
        </p:nvSpPr>
        <p:spPr>
          <a:xfrm>
            <a:off x="556532" y="643467"/>
            <a:ext cx="11210925" cy="744836"/>
          </a:xfrm>
          <a:prstGeom prst="rect">
            <a:avLst/>
          </a:prstGeom>
        </p:spPr>
        <p:txBody>
          <a:bodyPr spcFirstLastPara="1" vert="horz" lIns="91440" tIns="45720" rIns="91440" bIns="45720" rtlCol="0" anchor="ctr" anchorCtr="0">
            <a:normAutofit/>
          </a:bodyPr>
          <a:lstStyle/>
          <a:p>
            <a:pPr marL="0" lvl="0" indent="0">
              <a:spcBef>
                <a:spcPct val="0"/>
              </a:spcBef>
              <a:spcAft>
                <a:spcPts val="0"/>
              </a:spcAft>
            </a:pPr>
            <a:r>
              <a:rPr lang="en-US" sz="3200" kern="1200" dirty="0">
                <a:solidFill>
                  <a:schemeClr val="bg1"/>
                </a:solidFill>
                <a:latin typeface="+mj-lt"/>
                <a:ea typeface="+mj-ea"/>
                <a:cs typeface="+mj-cs"/>
              </a:rPr>
              <a:t>E-pucks at work !</a:t>
            </a:r>
          </a:p>
        </p:txBody>
      </p:sp>
      <p:pic>
        <p:nvPicPr>
          <p:cNvPr id="11" name="Shape 110">
            <a:extLst>
              <a:ext uri="{FF2B5EF4-FFF2-40B4-BE49-F238E27FC236}">
                <a16:creationId xmlns:a16="http://schemas.microsoft.com/office/drawing/2014/main" id="{512252BA-0F33-4CA0-BC0E-FD15D37818BA}"/>
              </a:ext>
            </a:extLst>
          </p:cNvPr>
          <p:cNvPicPr preferRelativeResize="0"/>
          <p:nvPr/>
        </p:nvPicPr>
        <p:blipFill>
          <a:blip r:embed="rId3">
            <a:alphaModFix/>
          </a:blip>
          <a:stretch>
            <a:fillRect/>
          </a:stretch>
        </p:blipFill>
        <p:spPr>
          <a:xfrm>
            <a:off x="7869836" y="1798820"/>
            <a:ext cx="4213485" cy="4875498"/>
          </a:xfrm>
          <a:prstGeom prst="rect">
            <a:avLst/>
          </a:prstGeom>
          <a:noFill/>
          <a:ln>
            <a:noFill/>
          </a:ln>
        </p:spPr>
      </p:pic>
      <p:sp>
        <p:nvSpPr>
          <p:cNvPr id="15" name="Shape 108">
            <a:extLst>
              <a:ext uri="{FF2B5EF4-FFF2-40B4-BE49-F238E27FC236}">
                <a16:creationId xmlns:a16="http://schemas.microsoft.com/office/drawing/2014/main" id="{82A0FE5F-43A7-494B-B86C-EBE094E1FF76}"/>
              </a:ext>
            </a:extLst>
          </p:cNvPr>
          <p:cNvSpPr txBox="1">
            <a:spLocks/>
          </p:cNvSpPr>
          <p:nvPr/>
        </p:nvSpPr>
        <p:spPr>
          <a:xfrm>
            <a:off x="0" y="6144271"/>
            <a:ext cx="8386691" cy="595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ctr">
              <a:buFont typeface="Arial"/>
              <a:buNone/>
            </a:pPr>
            <a:r>
              <a:rPr lang="en-SG" sz="2400" u="sng">
                <a:solidFill>
                  <a:schemeClr val="hlink"/>
                </a:solidFill>
                <a:latin typeface="Arial"/>
                <a:ea typeface="Arial"/>
                <a:cs typeface="Arial"/>
                <a:sym typeface="Arial"/>
                <a:hlinkClick r:id="rId4"/>
              </a:rPr>
              <a:t>https://www.youtube.com/watch?v=cuONHuqV2GE</a:t>
            </a:r>
            <a:endParaRPr lang="en-SG" sz="2400">
              <a:latin typeface="Arial"/>
              <a:ea typeface="Arial"/>
              <a:cs typeface="Arial"/>
              <a:sym typeface="Arial"/>
            </a:endParaRPr>
          </a:p>
        </p:txBody>
      </p:sp>
      <p:sp>
        <p:nvSpPr>
          <p:cNvPr id="16" name="Shape 109" title="Cooperative Foraging 15x">
            <a:hlinkClick r:id="rId5"/>
            <a:extLst>
              <a:ext uri="{FF2B5EF4-FFF2-40B4-BE49-F238E27FC236}">
                <a16:creationId xmlns:a16="http://schemas.microsoft.com/office/drawing/2014/main" id="{E6C19EC9-84B4-4A79-953E-32894A7226C8}"/>
              </a:ext>
            </a:extLst>
          </p:cNvPr>
          <p:cNvSpPr/>
          <p:nvPr/>
        </p:nvSpPr>
        <p:spPr>
          <a:xfrm>
            <a:off x="1025272" y="1556901"/>
            <a:ext cx="6132620" cy="4538692"/>
          </a:xfrm>
          <a:prstGeom prst="rect">
            <a:avLst/>
          </a:prstGeom>
          <a:blipFill>
            <a:blip r:embed="rId6">
              <a:alphaModFix/>
            </a:blip>
            <a:stretch>
              <a:fillRect/>
            </a:stretch>
          </a:blipFill>
          <a:ln>
            <a:noFill/>
          </a:ln>
        </p:spPr>
      </p:sp>
    </p:spTree>
    <p:extLst>
      <p:ext uri="{BB962C8B-B14F-4D97-AF65-F5344CB8AC3E}">
        <p14:creationId xmlns:p14="http://schemas.microsoft.com/office/powerpoint/2010/main" val="1849798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4"/>
        <p:cNvGrpSpPr/>
        <p:nvPr/>
      </p:nvGrpSpPr>
      <p:grpSpPr>
        <a:xfrm>
          <a:off x="0" y="0"/>
          <a:ext cx="0" cy="0"/>
          <a:chOff x="0" y="0"/>
          <a:chExt cx="0" cy="0"/>
        </a:xfrm>
      </p:grpSpPr>
      <p:sp>
        <p:nvSpPr>
          <p:cNvPr id="127" name="Rectangle 122">
            <a:extLst>
              <a:ext uri="{FF2B5EF4-FFF2-40B4-BE49-F238E27FC236}">
                <a16:creationId xmlns:a16="http://schemas.microsoft.com/office/drawing/2014/main" id="{E02F3C71-C981-4614-98EA-D6C494F8091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8" name="Shape 118" descr="A close up of a logo&#10;&#10;Description generated with very high confidence"/>
          <p:cNvPicPr preferRelativeResize="0"/>
          <p:nvPr/>
        </p:nvPicPr>
        <p:blipFill>
          <a:blip r:embed="rId3">
            <a:extLst/>
          </a:blip>
          <a:stretch>
            <a:fillRect/>
          </a:stretch>
        </p:blipFill>
        <p:spPr>
          <a:xfrm>
            <a:off x="7829551" y="3057728"/>
            <a:ext cx="4042410" cy="2931388"/>
          </a:xfrm>
          <a:prstGeom prst="rect">
            <a:avLst/>
          </a:prstGeom>
          <a:noFill/>
        </p:spPr>
      </p:pic>
      <p:pic>
        <p:nvPicPr>
          <p:cNvPr id="117" name="Shape 117" descr="A close up of a map&#10;&#10;Description generated with high confidence"/>
          <p:cNvPicPr preferRelativeResize="0"/>
          <p:nvPr/>
        </p:nvPicPr>
        <p:blipFill>
          <a:blip r:embed="rId4">
            <a:extLst/>
          </a:blip>
          <a:stretch>
            <a:fillRect/>
          </a:stretch>
        </p:blipFill>
        <p:spPr>
          <a:xfrm>
            <a:off x="8194234" y="306909"/>
            <a:ext cx="3313043" cy="2286000"/>
          </a:xfrm>
          <a:prstGeom prst="rect">
            <a:avLst/>
          </a:prstGeom>
          <a:noFill/>
        </p:spPr>
      </p:pic>
      <p:sp>
        <p:nvSpPr>
          <p:cNvPr id="115" name="Shape 115"/>
          <p:cNvSpPr txBox="1">
            <a:spLocks noGrp="1"/>
          </p:cNvSpPr>
          <p:nvPr>
            <p:ph type="title"/>
          </p:nvPr>
        </p:nvSpPr>
        <p:spPr>
          <a:xfrm>
            <a:off x="821516" y="544011"/>
            <a:ext cx="6204984" cy="1344975"/>
          </a:xfrm>
          <a:prstGeom prst="rect">
            <a:avLst/>
          </a:prstGeom>
        </p:spPr>
        <p:txBody>
          <a:bodyPr spcFirstLastPara="1" lIns="91425" tIns="45700" rIns="91425" bIns="45700" anchorCtr="0">
            <a:normAutofit/>
          </a:bodyPr>
          <a:lstStyle/>
          <a:p>
            <a:pPr marL="0" marR="0" lvl="0" indent="0" rtl="0">
              <a:spcBef>
                <a:spcPts val="0"/>
              </a:spcBef>
              <a:spcAft>
                <a:spcPts val="0"/>
              </a:spcAft>
              <a:buClr>
                <a:schemeClr val="dk1"/>
              </a:buClr>
              <a:buSzPts val="4400"/>
              <a:buFont typeface="Calibri"/>
              <a:buNone/>
            </a:pPr>
            <a:r>
              <a:rPr lang="en-SG" sz="4000" dirty="0"/>
              <a:t>The “Unconventional” Concept</a:t>
            </a:r>
            <a:endParaRPr lang="en-SG" sz="4000" b="0" i="0" u="none" strike="noStrike" cap="none" dirty="0">
              <a:latin typeface="Calibri"/>
              <a:ea typeface="Calibri"/>
              <a:cs typeface="Calibri"/>
              <a:sym typeface="Calibri"/>
            </a:endParaRPr>
          </a:p>
        </p:txBody>
      </p:sp>
      <p:sp>
        <p:nvSpPr>
          <p:cNvPr id="116" name="Shape 116"/>
          <p:cNvSpPr txBox="1">
            <a:spLocks noGrp="1"/>
          </p:cNvSpPr>
          <p:nvPr>
            <p:ph type="body" idx="1"/>
          </p:nvPr>
        </p:nvSpPr>
        <p:spPr>
          <a:xfrm>
            <a:off x="821515" y="1953321"/>
            <a:ext cx="6204984" cy="1126763"/>
          </a:xfrm>
          <a:prstGeom prst="rect">
            <a:avLst/>
          </a:prstGeom>
        </p:spPr>
        <p:txBody>
          <a:bodyPr spcFirstLastPara="1" lIns="91425" tIns="45700" rIns="91425" bIns="45700" anchorCtr="0">
            <a:normAutofit/>
          </a:bodyPr>
          <a:lstStyle/>
          <a:p>
            <a:pPr marL="342900" indent="-342900">
              <a:spcBef>
                <a:spcPts val="0"/>
              </a:spcBef>
              <a:spcAft>
                <a:spcPts val="600"/>
              </a:spcAft>
            </a:pPr>
            <a:r>
              <a:rPr lang="en-SG" sz="2000" dirty="0"/>
              <a:t>Don't get rid of the obstacle - Occlusion Rocks !</a:t>
            </a:r>
          </a:p>
          <a:p>
            <a:pPr marL="342900" indent="-342900">
              <a:spcBef>
                <a:spcPts val="0"/>
              </a:spcBef>
              <a:spcAft>
                <a:spcPts val="600"/>
              </a:spcAft>
            </a:pPr>
            <a:r>
              <a:rPr lang="en-SG" sz="2000" dirty="0"/>
              <a:t>Never Set your eye on the Goal, you’ll eventually get there !</a:t>
            </a:r>
          </a:p>
        </p:txBody>
      </p:sp>
      <p:sp>
        <p:nvSpPr>
          <p:cNvPr id="9" name="Shape 115">
            <a:extLst>
              <a:ext uri="{FF2B5EF4-FFF2-40B4-BE49-F238E27FC236}">
                <a16:creationId xmlns:a16="http://schemas.microsoft.com/office/drawing/2014/main" id="{9327E223-C107-46DD-9179-6E20B51EF6F1}"/>
              </a:ext>
            </a:extLst>
          </p:cNvPr>
          <p:cNvSpPr txBox="1">
            <a:spLocks/>
          </p:cNvSpPr>
          <p:nvPr/>
        </p:nvSpPr>
        <p:spPr>
          <a:xfrm>
            <a:off x="821514" y="3189151"/>
            <a:ext cx="6204984" cy="840649"/>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SG" sz="4000" dirty="0"/>
              <a:t>Assumptions: </a:t>
            </a:r>
          </a:p>
        </p:txBody>
      </p:sp>
      <p:sp>
        <p:nvSpPr>
          <p:cNvPr id="10" name="Shape 116">
            <a:extLst>
              <a:ext uri="{FF2B5EF4-FFF2-40B4-BE49-F238E27FC236}">
                <a16:creationId xmlns:a16="http://schemas.microsoft.com/office/drawing/2014/main" id="{ABE39758-9930-4353-AC76-B513A22BA5D4}"/>
              </a:ext>
            </a:extLst>
          </p:cNvPr>
          <p:cNvSpPr txBox="1">
            <a:spLocks/>
          </p:cNvSpPr>
          <p:nvPr/>
        </p:nvSpPr>
        <p:spPr>
          <a:xfrm>
            <a:off x="821514" y="3999928"/>
            <a:ext cx="6204984" cy="2179319"/>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342900" indent="-342900">
              <a:spcBef>
                <a:spcPts val="0"/>
              </a:spcBef>
              <a:spcAft>
                <a:spcPts val="600"/>
              </a:spcAft>
            </a:pPr>
            <a:r>
              <a:rPr lang="en-SG" sz="2000" dirty="0"/>
              <a:t>The object and the goal can each be recognized by the robots.</a:t>
            </a:r>
          </a:p>
          <a:p>
            <a:pPr marL="342900" indent="-342900">
              <a:spcBef>
                <a:spcPts val="0"/>
              </a:spcBef>
              <a:spcAft>
                <a:spcPts val="600"/>
              </a:spcAft>
            </a:pPr>
            <a:r>
              <a:rPr lang="en-SG" sz="2000" dirty="0"/>
              <a:t>The dimension of the object is large enough to occlude the robots’ perception of the goal when they are behind it</a:t>
            </a:r>
          </a:p>
          <a:p>
            <a:pPr marL="342900" indent="-342900">
              <a:spcBef>
                <a:spcPts val="0"/>
              </a:spcBef>
              <a:spcAft>
                <a:spcPts val="600"/>
              </a:spcAft>
            </a:pPr>
            <a:r>
              <a:rPr lang="en-SG" sz="2000" dirty="0"/>
              <a:t>The robots can perceive the goal from any point within the environment, unless occluded.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8"/>
        <p:cNvGrpSpPr/>
        <p:nvPr/>
      </p:nvGrpSpPr>
      <p:grpSpPr>
        <a:xfrm>
          <a:off x="0" y="0"/>
          <a:ext cx="0" cy="0"/>
          <a:chOff x="0" y="0"/>
          <a:chExt cx="0" cy="0"/>
        </a:xfrm>
      </p:grpSpPr>
      <p:sp>
        <p:nvSpPr>
          <p:cNvPr id="72" name="Rectangle 71">
            <a:extLst>
              <a:ext uri="{FF2B5EF4-FFF2-40B4-BE49-F238E27FC236}">
                <a16:creationId xmlns:a16="http://schemas.microsoft.com/office/drawing/2014/main" id="{46F7435D-E3DB-47B1-BA61-B00ACC83A9D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9">
            <a:extLst>
              <a:ext uri="{FF2B5EF4-FFF2-40B4-BE49-F238E27FC236}">
                <a16:creationId xmlns:a16="http://schemas.microsoft.com/office/drawing/2014/main" id="{F263A0B5-F8C4-4116-809F-78A768EA79A6}"/>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bg1"/>
          </a:solidFill>
          <a:ln w="9525">
            <a:no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1" name="Shape 131" descr="A close up of a mans face&#10;&#10;Description generated with high confidence"/>
          <p:cNvPicPr preferRelativeResize="0"/>
          <p:nvPr/>
        </p:nvPicPr>
        <p:blipFill>
          <a:blip r:embed="rId3">
            <a:extLst/>
          </a:blip>
          <a:stretch>
            <a:fillRect/>
          </a:stretch>
        </p:blipFill>
        <p:spPr>
          <a:xfrm>
            <a:off x="7060689" y="1251199"/>
            <a:ext cx="4163991" cy="4206052"/>
          </a:xfrm>
          <a:prstGeom prst="rect">
            <a:avLst/>
          </a:prstGeom>
          <a:noFill/>
          <a:effectLst/>
        </p:spPr>
      </p:pic>
      <p:sp>
        <p:nvSpPr>
          <p:cNvPr id="129" name="Shape 129"/>
          <p:cNvSpPr txBox="1">
            <a:spLocks noGrp="1"/>
          </p:cNvSpPr>
          <p:nvPr>
            <p:ph type="title"/>
          </p:nvPr>
        </p:nvSpPr>
        <p:spPr>
          <a:xfrm>
            <a:off x="648929" y="629266"/>
            <a:ext cx="4944152" cy="1622321"/>
          </a:xfrm>
          <a:prstGeom prst="rect">
            <a:avLst/>
          </a:prstGeom>
        </p:spPr>
        <p:txBody>
          <a:bodyPr spcFirstLastPara="1" lIns="91425" tIns="45700" rIns="91425" bIns="45700" anchorCtr="0">
            <a:normAutofit/>
          </a:bodyPr>
          <a:lstStyle/>
          <a:p>
            <a:pPr marL="0" marR="0" lvl="0" indent="0" rtl="0">
              <a:spcBef>
                <a:spcPts val="0"/>
              </a:spcBef>
              <a:spcAft>
                <a:spcPts val="0"/>
              </a:spcAft>
              <a:buClr>
                <a:schemeClr val="dk1"/>
              </a:buClr>
              <a:buSzPts val="4400"/>
              <a:buFont typeface="Calibri"/>
              <a:buNone/>
            </a:pPr>
            <a:r>
              <a:rPr lang="en-SG"/>
              <a:t>The Magic Trick !</a:t>
            </a:r>
            <a:endParaRPr lang="en-SG" b="0" i="0" u="none" strike="noStrike" cap="none">
              <a:latin typeface="Calibri"/>
              <a:ea typeface="Calibri"/>
              <a:cs typeface="Calibri"/>
              <a:sym typeface="Calibri"/>
            </a:endParaRPr>
          </a:p>
        </p:txBody>
      </p:sp>
      <p:sp>
        <p:nvSpPr>
          <p:cNvPr id="130" name="Shape 130"/>
          <p:cNvSpPr txBox="1">
            <a:spLocks noGrp="1"/>
          </p:cNvSpPr>
          <p:nvPr>
            <p:ph type="body" idx="1"/>
          </p:nvPr>
        </p:nvSpPr>
        <p:spPr>
          <a:xfrm>
            <a:off x="648930" y="2052320"/>
            <a:ext cx="5121950" cy="4171499"/>
          </a:xfrm>
          <a:prstGeom prst="rect">
            <a:avLst/>
          </a:prstGeom>
        </p:spPr>
        <p:txBody>
          <a:bodyPr spcFirstLastPara="1" lIns="91425" tIns="45700" rIns="91425" bIns="45700" anchorCtr="0">
            <a:normAutofit lnSpcReduction="10000"/>
          </a:bodyPr>
          <a:lstStyle/>
          <a:p>
            <a:pPr marL="50800" indent="0">
              <a:buNone/>
            </a:pPr>
            <a:endParaRPr lang="en-SG" sz="2400" dirty="0"/>
          </a:p>
          <a:p>
            <a:r>
              <a:rPr lang="en-SG" sz="2400" dirty="0"/>
              <a:t>Object moves, occluded surface changes, changing direction of motion.</a:t>
            </a:r>
          </a:p>
          <a:p>
            <a:r>
              <a:rPr lang="en-SG" sz="2400" dirty="0"/>
              <a:t>Keep pushing against occluded surface- reach the GOAL!</a:t>
            </a:r>
          </a:p>
          <a:p>
            <a:r>
              <a:rPr lang="en-SG" sz="2400" dirty="0"/>
              <a:t>This strategy prevents robot from colliding with each other and the boundaries of the environment.</a:t>
            </a:r>
          </a:p>
          <a:p>
            <a:r>
              <a:rPr lang="en-SG" sz="2400" dirty="0"/>
              <a:t>More robots = More likely that they are uniformly distributed </a:t>
            </a:r>
          </a:p>
          <a:p>
            <a:endParaRPr lang="en-SG"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6"/>
        <p:cNvGrpSpPr/>
        <p:nvPr/>
      </p:nvGrpSpPr>
      <p:grpSpPr>
        <a:xfrm>
          <a:off x="0" y="0"/>
          <a:ext cx="0" cy="0"/>
          <a:chOff x="0" y="0"/>
          <a:chExt cx="0" cy="0"/>
        </a:xfrm>
      </p:grpSpPr>
      <p:sp>
        <p:nvSpPr>
          <p:cNvPr id="141" name="Rectangle 79">
            <a:extLst>
              <a:ext uri="{FF2B5EF4-FFF2-40B4-BE49-F238E27FC236}">
                <a16:creationId xmlns:a16="http://schemas.microsoft.com/office/drawing/2014/main" id="{823AC064-BC96-4F32-8AE1-B2FD3875482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81">
            <a:extLst>
              <a:ext uri="{FF2B5EF4-FFF2-40B4-BE49-F238E27FC236}">
                <a16:creationId xmlns:a16="http://schemas.microsoft.com/office/drawing/2014/main" id="{7E7C77BC-7138-40B1-A15B-20F57A494629}"/>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83">
            <a:extLst>
              <a:ext uri="{FF2B5EF4-FFF2-40B4-BE49-F238E27FC236}">
                <a16:creationId xmlns:a16="http://schemas.microsoft.com/office/drawing/2014/main" id="{DB146403-F3D6-484B-B2ED-97F9565D0370}"/>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477749"/>
            <a:ext cx="0" cy="3657600"/>
          </a:xfrm>
          <a:prstGeom prst="line">
            <a:avLst/>
          </a:prstGeom>
          <a:ln w="10160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38" name="Shape 138" descr="A screenshot of a cell phone&#10;&#10;Description generated with high confidence"/>
          <p:cNvPicPr preferRelativeResize="0"/>
          <p:nvPr/>
        </p:nvPicPr>
        <p:blipFill rotWithShape="1">
          <a:blip r:embed="rId3">
            <a:extLst/>
          </a:blip>
          <a:srcRect l="4636" t="12062" r="5516" b="40205"/>
          <a:stretch/>
        </p:blipFill>
        <p:spPr>
          <a:xfrm>
            <a:off x="320040" y="864531"/>
            <a:ext cx="5455917" cy="2884037"/>
          </a:xfrm>
          <a:prstGeom prst="rect">
            <a:avLst/>
          </a:prstGeom>
          <a:noFill/>
        </p:spPr>
      </p:pic>
      <p:pic>
        <p:nvPicPr>
          <p:cNvPr id="139" name="Shape 139" descr="A screenshot of a cell phone&#10;&#10;Description generated with high confidence"/>
          <p:cNvPicPr preferRelativeResize="0"/>
          <p:nvPr/>
        </p:nvPicPr>
        <p:blipFill rotWithShape="1">
          <a:blip r:embed="rId3">
            <a:extLst/>
          </a:blip>
          <a:srcRect t="59058"/>
          <a:stretch/>
        </p:blipFill>
        <p:spPr>
          <a:xfrm>
            <a:off x="6416043" y="1195253"/>
            <a:ext cx="5455917" cy="2222593"/>
          </a:xfrm>
          <a:prstGeom prst="rect">
            <a:avLst/>
          </a:prstGeom>
          <a:noFill/>
        </p:spPr>
      </p:pic>
      <p:sp>
        <p:nvSpPr>
          <p:cNvPr id="11" name="Shape 137">
            <a:extLst>
              <a:ext uri="{FF2B5EF4-FFF2-40B4-BE49-F238E27FC236}">
                <a16:creationId xmlns:a16="http://schemas.microsoft.com/office/drawing/2014/main" id="{12D88F88-8CD1-42AC-81A9-D533CB0C7068}"/>
              </a:ext>
            </a:extLst>
          </p:cNvPr>
          <p:cNvSpPr txBox="1">
            <a:spLocks/>
          </p:cNvSpPr>
          <p:nvPr/>
        </p:nvSpPr>
        <p:spPr>
          <a:xfrm>
            <a:off x="6481005" y="4307463"/>
            <a:ext cx="4905645" cy="930447"/>
          </a:xfrm>
          <a:prstGeom prst="rect">
            <a:avLst/>
          </a:prstGeom>
          <a:noFill/>
          <a:ln>
            <a:noFill/>
          </a:ln>
        </p:spPr>
        <p:txBody>
          <a:bodyPr spcFirstLastPara="1" vert="horz" wrap="square" lIns="91440" tIns="45720" rIns="91440" bIns="45720" rtlCol="0" anchor="b"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2800" kern="1200" dirty="0">
                <a:solidFill>
                  <a:schemeClr val="bg1"/>
                </a:solidFill>
                <a:latin typeface="+mj-lt"/>
                <a:ea typeface="+mj-ea"/>
                <a:cs typeface="+mj-cs"/>
              </a:rPr>
              <a:t>Objects of different shapes</a:t>
            </a:r>
          </a:p>
        </p:txBody>
      </p:sp>
      <p:sp>
        <p:nvSpPr>
          <p:cNvPr id="14" name="Shape 137">
            <a:extLst>
              <a:ext uri="{FF2B5EF4-FFF2-40B4-BE49-F238E27FC236}">
                <a16:creationId xmlns:a16="http://schemas.microsoft.com/office/drawing/2014/main" id="{6D866EF8-B9D9-4A1B-9B9B-2395202AD15A}"/>
              </a:ext>
            </a:extLst>
          </p:cNvPr>
          <p:cNvSpPr txBox="1">
            <a:spLocks/>
          </p:cNvSpPr>
          <p:nvPr/>
        </p:nvSpPr>
        <p:spPr>
          <a:xfrm>
            <a:off x="713871" y="4339548"/>
            <a:ext cx="4905645" cy="930447"/>
          </a:xfrm>
          <a:prstGeom prst="rect">
            <a:avLst/>
          </a:prstGeom>
          <a:noFill/>
          <a:ln>
            <a:noFill/>
          </a:ln>
        </p:spPr>
        <p:txBody>
          <a:bodyPr spcFirstLastPara="1" vert="horz" wrap="square" lIns="91440" tIns="45720" rIns="91440" bIns="45720" rtlCol="0" anchor="b"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spcBef>
                <a:spcPct val="0"/>
              </a:spcBef>
            </a:pPr>
            <a:r>
              <a:rPr lang="en-US" sz="2800" kern="1200" dirty="0">
                <a:solidFill>
                  <a:schemeClr val="bg1"/>
                </a:solidFill>
                <a:latin typeface="+mj-lt"/>
                <a:ea typeface="+mj-ea"/>
                <a:cs typeface="+mj-cs"/>
              </a:rPr>
              <a:t>Robot Platform and Sensing</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44"/>
        <p:cNvGrpSpPr/>
        <p:nvPr/>
      </p:nvGrpSpPr>
      <p:grpSpPr>
        <a:xfrm>
          <a:off x="0" y="0"/>
          <a:ext cx="0" cy="0"/>
          <a:chOff x="0" y="0"/>
          <a:chExt cx="0" cy="0"/>
        </a:xfrm>
      </p:grpSpPr>
      <p:sp>
        <p:nvSpPr>
          <p:cNvPr id="148" name="Rectangle 86">
            <a:extLst>
              <a:ext uri="{FF2B5EF4-FFF2-40B4-BE49-F238E27FC236}">
                <a16:creationId xmlns:a16="http://schemas.microsoft.com/office/drawing/2014/main" id="{A9F529C3-C941-49FD-8C67-82F134F64BD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88">
            <a:extLst>
              <a:ext uri="{FF2B5EF4-FFF2-40B4-BE49-F238E27FC236}">
                <a16:creationId xmlns:a16="http://schemas.microsoft.com/office/drawing/2014/main" id="{20586029-32A0-47E5-9AEC-AE3ABA6B94D0}"/>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6" name="Shape 146" descr="A picture containing text, map&#10;&#10;Description generated with very high confidence"/>
          <p:cNvPicPr preferRelativeResize="0"/>
          <p:nvPr/>
        </p:nvPicPr>
        <p:blipFill>
          <a:blip r:embed="rId3">
            <a:extLst/>
          </a:blip>
          <a:stretch>
            <a:fillRect/>
          </a:stretch>
        </p:blipFill>
        <p:spPr>
          <a:xfrm>
            <a:off x="6253817" y="1000050"/>
            <a:ext cx="5294715" cy="4857900"/>
          </a:xfrm>
          <a:prstGeom prst="rect">
            <a:avLst/>
          </a:prstGeom>
          <a:noFill/>
        </p:spPr>
      </p:pic>
      <p:pic>
        <p:nvPicPr>
          <p:cNvPr id="145" name="Shape 145" descr="A picture containing wall, white, different, bunch&#10;&#10;Description generated with very high confidence"/>
          <p:cNvPicPr preferRelativeResize="0"/>
          <p:nvPr/>
        </p:nvPicPr>
        <p:blipFill>
          <a:blip r:embed="rId4">
            <a:extLst/>
          </a:blip>
          <a:stretch>
            <a:fillRect/>
          </a:stretch>
        </p:blipFill>
        <p:spPr>
          <a:xfrm>
            <a:off x="643467" y="1132416"/>
            <a:ext cx="5294716" cy="4593165"/>
          </a:xfrm>
          <a:prstGeom prst="rect">
            <a:avLst/>
          </a:prstGeom>
          <a:noFill/>
        </p:spPr>
      </p:pic>
      <p:cxnSp>
        <p:nvCxnSpPr>
          <p:cNvPr id="150" name="Straight Connector 90">
            <a:extLst>
              <a:ext uri="{FF2B5EF4-FFF2-40B4-BE49-F238E27FC236}">
                <a16:creationId xmlns:a16="http://schemas.microsoft.com/office/drawing/2014/main" id="{8C730EAB-A532-4295-A302-FB4B90DB9F5E}"/>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1"/>
        <p:cNvGrpSpPr/>
        <p:nvPr/>
      </p:nvGrpSpPr>
      <p:grpSpPr>
        <a:xfrm>
          <a:off x="0" y="0"/>
          <a:ext cx="0" cy="0"/>
          <a:chOff x="0" y="0"/>
          <a:chExt cx="0" cy="0"/>
        </a:xfrm>
      </p:grpSpPr>
      <p:pic>
        <p:nvPicPr>
          <p:cNvPr id="155" name="Shape 155" descr="A screenshot of a cell phone&#10;&#10;Description generated with very high confidence"/>
          <p:cNvPicPr preferRelativeResize="0"/>
          <p:nvPr/>
        </p:nvPicPr>
        <p:blipFill>
          <a:blip r:embed="rId3">
            <a:extLst/>
          </a:blip>
          <a:stretch>
            <a:fillRect/>
          </a:stretch>
        </p:blipFill>
        <p:spPr>
          <a:xfrm>
            <a:off x="481946" y="1062672"/>
            <a:ext cx="3529109" cy="2602717"/>
          </a:xfrm>
          <a:prstGeom prst="rect">
            <a:avLst/>
          </a:prstGeom>
          <a:noFill/>
        </p:spPr>
      </p:pic>
      <p:pic>
        <p:nvPicPr>
          <p:cNvPr id="154" name="Shape 154" descr="A screenshot of a cell phone&#10;&#10;Description generated with very high confidence"/>
          <p:cNvPicPr preferRelativeResize="0"/>
          <p:nvPr/>
        </p:nvPicPr>
        <p:blipFill>
          <a:blip r:embed="rId4">
            <a:extLst/>
          </a:blip>
          <a:stretch>
            <a:fillRect/>
          </a:stretch>
        </p:blipFill>
        <p:spPr>
          <a:xfrm>
            <a:off x="4332788" y="1059254"/>
            <a:ext cx="3526424" cy="2609554"/>
          </a:xfrm>
          <a:prstGeom prst="rect">
            <a:avLst/>
          </a:prstGeom>
          <a:noFill/>
        </p:spPr>
      </p:pic>
      <p:pic>
        <p:nvPicPr>
          <p:cNvPr id="156" name="Shape 156" descr="A screenshot of a cell phone&#10;&#10;Description generated with very high confidence"/>
          <p:cNvPicPr preferRelativeResize="0"/>
          <p:nvPr/>
        </p:nvPicPr>
        <p:blipFill>
          <a:blip r:embed="rId5">
            <a:extLst/>
          </a:blip>
          <a:stretch>
            <a:fillRect/>
          </a:stretch>
        </p:blipFill>
        <p:spPr>
          <a:xfrm>
            <a:off x="8153400" y="1093488"/>
            <a:ext cx="3553968" cy="2541086"/>
          </a:xfrm>
          <a:prstGeom prst="rect">
            <a:avLst/>
          </a:prstGeom>
          <a:noFill/>
        </p:spPr>
      </p:pic>
      <p:cxnSp>
        <p:nvCxnSpPr>
          <p:cNvPr id="160" name="Straight Connector 96">
            <a:extLst>
              <a:ext uri="{FF2B5EF4-FFF2-40B4-BE49-F238E27FC236}">
                <a16:creationId xmlns:a16="http://schemas.microsoft.com/office/drawing/2014/main" id="{8F880EF2-DF79-4D9D-8F11-E91D48C7974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360" y="5778706"/>
            <a:ext cx="10241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2" name="Shape 152"/>
          <p:cNvSpPr txBox="1">
            <a:spLocks noGrp="1"/>
          </p:cNvSpPr>
          <p:nvPr>
            <p:ph type="title"/>
          </p:nvPr>
        </p:nvSpPr>
        <p:spPr>
          <a:xfrm>
            <a:off x="642996" y="4571216"/>
            <a:ext cx="10906008" cy="1115415"/>
          </a:xfrm>
          <a:prstGeom prst="rect">
            <a:avLst/>
          </a:prstGeom>
        </p:spPr>
        <p:txBody>
          <a:bodyPr spcFirstLastPara="1" vert="horz" lIns="91440" tIns="45720" rIns="91440" bIns="45720" rtlCol="0" anchor="b" anchorCtr="0">
            <a:normAutofit/>
          </a:bodyPr>
          <a:lstStyle/>
          <a:p>
            <a:pPr marL="0" lvl="0" indent="0" algn="ctr">
              <a:spcBef>
                <a:spcPct val="0"/>
              </a:spcBef>
              <a:spcAft>
                <a:spcPts val="0"/>
              </a:spcAft>
            </a:pPr>
            <a:r>
              <a:rPr lang="en-US" sz="6000" kern="1200">
                <a:solidFill>
                  <a:schemeClr val="tx1"/>
                </a:solidFill>
                <a:latin typeface="+mj-lt"/>
                <a:ea typeface="+mj-ea"/>
                <a:cs typeface="+mj-cs"/>
              </a:rPr>
              <a:t>Results </a:t>
            </a:r>
          </a:p>
        </p:txBody>
      </p:sp>
      <p:sp>
        <p:nvSpPr>
          <p:cNvPr id="2" name="TextBox 1">
            <a:extLst>
              <a:ext uri="{FF2B5EF4-FFF2-40B4-BE49-F238E27FC236}">
                <a16:creationId xmlns:a16="http://schemas.microsoft.com/office/drawing/2014/main" id="{A5DE2D16-32AA-486D-B6FB-C52144DED246}"/>
              </a:ext>
            </a:extLst>
          </p:cNvPr>
          <p:cNvSpPr txBox="1"/>
          <p:nvPr/>
        </p:nvSpPr>
        <p:spPr>
          <a:xfrm>
            <a:off x="5181600" y="3987800"/>
            <a:ext cx="2159000" cy="317500"/>
          </a:xfrm>
          <a:prstGeom prst="rect">
            <a:avLst/>
          </a:prstGeom>
          <a:noFill/>
        </p:spPr>
        <p:txBody>
          <a:bodyPr wrap="square" rtlCol="0">
            <a:spAutoFit/>
          </a:bodyPr>
          <a:lstStyle/>
          <a:p>
            <a:r>
              <a:rPr lang="en-US" dirty="0"/>
              <a:t>Completion Time</a:t>
            </a:r>
          </a:p>
        </p:txBody>
      </p:sp>
      <p:sp>
        <p:nvSpPr>
          <p:cNvPr id="3" name="TextBox 2">
            <a:extLst>
              <a:ext uri="{FF2B5EF4-FFF2-40B4-BE49-F238E27FC236}">
                <a16:creationId xmlns:a16="http://schemas.microsoft.com/office/drawing/2014/main" id="{E00E1B3F-27F0-4CB4-8A47-1417F5254A4C}"/>
              </a:ext>
            </a:extLst>
          </p:cNvPr>
          <p:cNvSpPr txBox="1"/>
          <p:nvPr/>
        </p:nvSpPr>
        <p:spPr>
          <a:xfrm>
            <a:off x="1409700" y="3987800"/>
            <a:ext cx="2349500" cy="317500"/>
          </a:xfrm>
          <a:prstGeom prst="rect">
            <a:avLst/>
          </a:prstGeom>
          <a:noFill/>
        </p:spPr>
        <p:txBody>
          <a:bodyPr wrap="square" rtlCol="0">
            <a:spAutoFit/>
          </a:bodyPr>
          <a:lstStyle/>
          <a:p>
            <a:r>
              <a:rPr lang="en-US" dirty="0"/>
              <a:t>Path efficiency</a:t>
            </a:r>
          </a:p>
        </p:txBody>
      </p:sp>
      <p:sp>
        <p:nvSpPr>
          <p:cNvPr id="4" name="TextBox 3">
            <a:extLst>
              <a:ext uri="{FF2B5EF4-FFF2-40B4-BE49-F238E27FC236}">
                <a16:creationId xmlns:a16="http://schemas.microsoft.com/office/drawing/2014/main" id="{5DE18A77-C2A7-46B9-9647-15A31EA80570}"/>
              </a:ext>
            </a:extLst>
          </p:cNvPr>
          <p:cNvSpPr txBox="1"/>
          <p:nvPr/>
        </p:nvSpPr>
        <p:spPr>
          <a:xfrm>
            <a:off x="8953500" y="3898900"/>
            <a:ext cx="2349500" cy="317500"/>
          </a:xfrm>
          <a:prstGeom prst="rect">
            <a:avLst/>
          </a:prstGeom>
          <a:noFill/>
        </p:spPr>
        <p:txBody>
          <a:bodyPr wrap="square" rtlCol="0">
            <a:spAutoFit/>
          </a:bodyPr>
          <a:lstStyle/>
          <a:p>
            <a:r>
              <a:rPr lang="en-US" dirty="0"/>
              <a:t>Accumulated Angular Error</a:t>
            </a:r>
          </a:p>
        </p:txBody>
      </p:sp>
      <p:pic>
        <p:nvPicPr>
          <p:cNvPr id="5" name="Picture 4">
            <a:extLst>
              <a:ext uri="{FF2B5EF4-FFF2-40B4-BE49-F238E27FC236}">
                <a16:creationId xmlns:a16="http://schemas.microsoft.com/office/drawing/2014/main" id="{130E52F2-4678-4CA4-9934-4F0D5ACD80E3}"/>
              </a:ext>
            </a:extLst>
          </p:cNvPr>
          <p:cNvPicPr>
            <a:picLocks noChangeAspect="1"/>
          </p:cNvPicPr>
          <p:nvPr/>
        </p:nvPicPr>
        <p:blipFill>
          <a:blip r:embed="rId6"/>
          <a:stretch>
            <a:fillRect/>
          </a:stretch>
        </p:blipFill>
        <p:spPr>
          <a:xfrm>
            <a:off x="1301750" y="4471698"/>
            <a:ext cx="1638300" cy="6572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210</TotalTime>
  <Words>1465</Words>
  <Application>Microsoft Office PowerPoint</Application>
  <PresentationFormat>Widescreen</PresentationFormat>
  <Paragraphs>142</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Occlusion-Based Cooperative Transport with a Swarm of Miniature Mobile Robots </vt:lpstr>
      <vt:lpstr>Motivation:</vt:lpstr>
      <vt:lpstr>Types of Strategies transport</vt:lpstr>
      <vt:lpstr>E-pucks at work !</vt:lpstr>
      <vt:lpstr>The “Unconventional” Concept</vt:lpstr>
      <vt:lpstr>The Magic Trick !</vt:lpstr>
      <vt:lpstr>PowerPoint Presentation</vt:lpstr>
      <vt:lpstr>PowerPoint Presentation</vt:lpstr>
      <vt:lpstr>Results </vt:lpstr>
      <vt:lpstr>Moving Goal</vt:lpstr>
      <vt:lpstr>PowerPoint Presentation</vt:lpstr>
      <vt:lpstr>3-D Environment</vt:lpstr>
      <vt:lpstr>Implementation </vt:lpstr>
      <vt:lpstr>PowerPoint Presentation</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Occlusion-Based Cooperative Transport with a Swarm of Miniature Mobile Robots </dc:title>
  <cp:lastModifiedBy>Nirgude, Sanjuksha Sanjay</cp:lastModifiedBy>
  <cp:revision>36</cp:revision>
  <dcterms:modified xsi:type="dcterms:W3CDTF">2018-02-06T06:55:46Z</dcterms:modified>
</cp:coreProperties>
</file>