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63" r:id="rId5"/>
    <p:sldId id="259" r:id="rId6"/>
    <p:sldId id="260" r:id="rId7"/>
    <p:sldId id="262" r:id="rId8"/>
    <p:sldId id="261"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637ECD30-C867-46F6-810A-08DCB080FFE7}">
          <p14:sldIdLst>
            <p14:sldId id="256"/>
            <p14:sldId id="257"/>
            <p14:sldId id="258"/>
            <p14:sldId id="263"/>
            <p14:sldId id="259"/>
            <p14:sldId id="260"/>
            <p14:sldId id="261"/>
            <p14:sldId id="262"/>
            <p14:sldId id="264"/>
            <p14:sldId id="265"/>
            <p14:sldId id="266"/>
            <p14:sldId id="267"/>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6"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B61BEF0D-F0BB-DE4B-95CE-6DB70DBA9567}" type="datetimeFigureOut">
              <a:rPr lang="en-US" smtClean="0"/>
              <a:pPr/>
              <a:t>7/12/2024</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C6B4A9-1611-4792-9094-5F34BCA07E0B}"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2A54C80-263E-416B-A8E0-580EDEADCBDC}" type="datetimeFigureOut">
              <a:rPr lang="en-US" smtClean="0"/>
              <a:pPr/>
              <a:t>7/12/2024</a:t>
            </a:fld>
            <a:endParaRPr lang="en-US" dirty="0"/>
          </a:p>
        </p:txBody>
      </p:sp>
      <p:sp>
        <p:nvSpPr>
          <p:cNvPr id="9" name="Slide Number Placeholder 8"/>
          <p:cNvSpPr>
            <a:spLocks noGrp="1"/>
          </p:cNvSpPr>
          <p:nvPr>
            <p:ph type="sldNum" sz="quarter" idx="15"/>
          </p:nvPr>
        </p:nvSpPr>
        <p:spPr/>
        <p:txBody>
          <a:bodyPr rtlCol="0"/>
          <a:lstStyle/>
          <a:p>
            <a:fld id="{519954A3-9DFD-4C44-94BA-B95130A3BA1C}"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2A54C80-263E-416B-A8E0-580EDEADCBDC}" type="datetimeFigureOut">
              <a:rPr lang="en-US" smtClean="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61BEF0D-F0BB-DE4B-95CE-6DB70DBA9567}" type="datetimeFigureOut">
              <a:rPr lang="en-US" smtClean="0"/>
              <a:pPr/>
              <a:t>7/12/2024</a:t>
            </a:fld>
            <a:endParaRPr lang="en-US" dirty="0"/>
          </a:p>
        </p:txBody>
      </p:sp>
      <p:sp>
        <p:nvSpPr>
          <p:cNvPr id="7" name="Slide Number Placeholder 6"/>
          <p:cNvSpPr>
            <a:spLocks noGrp="1"/>
          </p:cNvSpPr>
          <p:nvPr>
            <p:ph type="sldNum" sz="quarter" idx="11"/>
          </p:nvPr>
        </p:nvSpPr>
        <p:spPr/>
        <p:txBody>
          <a:bodyPr rtlCol="0"/>
          <a:lstStyle/>
          <a:p>
            <a:fld id="{D57F1E4F-1CFF-5643-939E-217C01CDF565}"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2A54C80-263E-416B-A8E0-580EDEADCBDC}" type="datetimeFigureOut">
              <a:rPr lang="en-US" smtClean="0"/>
              <a:pPr/>
              <a:t>7/12/2024</a:t>
            </a:fld>
            <a:endParaRPr lang="en-US" dirty="0"/>
          </a:p>
        </p:txBody>
      </p:sp>
      <p:sp>
        <p:nvSpPr>
          <p:cNvPr id="22" name="Slide Number Placeholder 21"/>
          <p:cNvSpPr>
            <a:spLocks noGrp="1"/>
          </p:cNvSpPr>
          <p:nvPr>
            <p:ph type="sldNum" sz="quarter" idx="15"/>
          </p:nvPr>
        </p:nvSpPr>
        <p:spPr/>
        <p:txBody>
          <a:bodyPr rtlCol="0"/>
          <a:lstStyle/>
          <a:p>
            <a:fld id="{519954A3-9DFD-4C44-94BA-B95130A3BA1C}"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61BEF0D-F0BB-DE4B-95CE-6DB70DBA9567}" type="datetimeFigureOut">
              <a:rPr lang="en-US" smtClean="0"/>
              <a:pPr/>
              <a:t>7/12/2024</a:t>
            </a:fld>
            <a:endParaRPr lang="en-US" dirty="0"/>
          </a:p>
        </p:txBody>
      </p:sp>
      <p:sp>
        <p:nvSpPr>
          <p:cNvPr id="18" name="Slide Number Placeholder 17"/>
          <p:cNvSpPr>
            <a:spLocks noGrp="1"/>
          </p:cNvSpPr>
          <p:nvPr>
            <p:ph type="sldNum" sz="quarter" idx="11"/>
          </p:nvPr>
        </p:nvSpPr>
        <p:spPr/>
        <p:txBody>
          <a:bodyPr rtlCol="0"/>
          <a:lstStyle/>
          <a:p>
            <a:fld id="{D57F1E4F-1CFF-5643-939E-217C01CDF56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B61BEF0D-F0BB-DE4B-95CE-6DB70DBA9567}" type="datetimeFigureOut">
              <a:rPr lang="en-US" smtClean="0"/>
              <a:pPr/>
              <a:t>7/12/2024</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hyperlink" Target="https://www.marinedatascience.co/software/index.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www.marinedatascience.co/software/index.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A324D3-7AB0-428E-B6AB-0B340EAA9CC2}"/>
              </a:ext>
            </a:extLst>
          </p:cNvPr>
          <p:cNvSpPr>
            <a:spLocks noGrp="1"/>
          </p:cNvSpPr>
          <p:nvPr>
            <p:ph type="ctrTitle"/>
          </p:nvPr>
        </p:nvSpPr>
        <p:spPr>
          <a:xfrm>
            <a:off x="1383993" y="2180117"/>
            <a:ext cx="7828003" cy="1737562"/>
          </a:xfrm>
        </p:spPr>
        <p:txBody>
          <a:bodyPr/>
          <a:lstStyle/>
          <a:p>
            <a:pPr algn="ctr"/>
            <a:r>
              <a:rPr lang="en-US" dirty="0"/>
              <a:t>PYTHON PROGRAMMING</a:t>
            </a:r>
            <a:br>
              <a:rPr lang="en-US" dirty="0"/>
            </a:br>
            <a:r>
              <a:rPr lang="en-US" dirty="0"/>
              <a:t>&amp; ITS INTRODUCTION</a:t>
            </a:r>
            <a:endParaRPr lang="en-US" sz="4800" dirty="0"/>
          </a:p>
        </p:txBody>
      </p:sp>
      <p:sp>
        <p:nvSpPr>
          <p:cNvPr id="3" name="Subtitle 2">
            <a:extLst>
              <a:ext uri="{FF2B5EF4-FFF2-40B4-BE49-F238E27FC236}">
                <a16:creationId xmlns:a16="http://schemas.microsoft.com/office/drawing/2014/main" xmlns="" id="{EBA09B35-6FBA-4D45-8F40-F425780A52B2}"/>
              </a:ext>
            </a:extLst>
          </p:cNvPr>
          <p:cNvSpPr>
            <a:spLocks noGrp="1"/>
          </p:cNvSpPr>
          <p:nvPr>
            <p:ph type="subTitle" idx="1"/>
          </p:nvPr>
        </p:nvSpPr>
        <p:spPr>
          <a:xfrm>
            <a:off x="4425064" y="5636551"/>
            <a:ext cx="7766936" cy="1096899"/>
          </a:xfrm>
        </p:spPr>
        <p:txBody>
          <a:bodyPr>
            <a:normAutofit/>
          </a:bodyPr>
          <a:lstStyle/>
          <a:p>
            <a:r>
              <a:rPr lang="en-US" sz="2400" dirty="0" smtClean="0"/>
              <a:t>                                         BY</a:t>
            </a:r>
            <a:r>
              <a:rPr lang="en-US" sz="2400" dirty="0"/>
              <a:t>: </a:t>
            </a:r>
            <a:r>
              <a:rPr lang="en-US" sz="2400" dirty="0" smtClean="0"/>
              <a:t>ADITYA BHURA</a:t>
            </a:r>
            <a:endParaRPr lang="en-US" sz="2400" dirty="0"/>
          </a:p>
        </p:txBody>
      </p:sp>
      <p:pic>
        <p:nvPicPr>
          <p:cNvPr id="5" name="Picture 4">
            <a:extLst>
              <a:ext uri="{FF2B5EF4-FFF2-40B4-BE49-F238E27FC236}">
                <a16:creationId xmlns:a16="http://schemas.microsoft.com/office/drawing/2014/main" xmlns="" id="{D9FE48A1-B138-4378-872C-A766E838A701}"/>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8315867" y="2259447"/>
            <a:ext cx="2175991" cy="2010631"/>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xmlns="" id="{B30B1660-8057-4868-9773-FE38958F151E}"/>
              </a:ext>
            </a:extLst>
          </p:cNvPr>
          <p:cNvSpPr txBox="1"/>
          <p:nvPr/>
        </p:nvSpPr>
        <p:spPr>
          <a:xfrm>
            <a:off x="8057866" y="7806636"/>
            <a:ext cx="963052" cy="784830"/>
          </a:xfrm>
          <a:prstGeom prst="rect">
            <a:avLst/>
          </a:prstGeom>
          <a:noFill/>
        </p:spPr>
        <p:txBody>
          <a:bodyPr wrap="square" rtlCol="0">
            <a:spAutoFit/>
          </a:bodyPr>
          <a:lstStyle/>
          <a:p>
            <a:r>
              <a:rPr lang="en-US" sz="900">
                <a:hlinkClick r:id="rId3" tooltip="https://www.marinedatascience.co/software/index.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xmlns="" val="1006354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F38DC-78B4-428C-AB57-EE9CC37F24A2}"/>
              </a:ext>
            </a:extLst>
          </p:cNvPr>
          <p:cNvSpPr>
            <a:spLocks noGrp="1"/>
          </p:cNvSpPr>
          <p:nvPr>
            <p:ph type="title"/>
          </p:nvPr>
        </p:nvSpPr>
        <p:spPr>
          <a:xfrm>
            <a:off x="2424022" y="483079"/>
            <a:ext cx="7496353" cy="992037"/>
          </a:xfrm>
        </p:spPr>
        <p:txBody>
          <a:bodyPr>
            <a:noAutofit/>
          </a:bodyPr>
          <a:lstStyle/>
          <a:p>
            <a:pPr algn="ctr"/>
            <a:r>
              <a:rPr lang="en-US" sz="4800" dirty="0" smtClean="0">
                <a:solidFill>
                  <a:schemeClr val="tx1"/>
                </a:solidFill>
                <a:latin typeface="Times New Roman" pitchFamily="18" charset="0"/>
                <a:cs typeface="Times New Roman" pitchFamily="18" charset="0"/>
              </a:rPr>
              <a:t>LIST, TUPLE, SET</a:t>
            </a:r>
            <a:r>
              <a:rPr lang="en-US" sz="4800" dirty="0" smtClean="0">
                <a:solidFill>
                  <a:schemeClr val="tx1"/>
                </a:solidFill>
              </a:rPr>
              <a:t> </a:t>
            </a:r>
            <a:r>
              <a:rPr lang="en-US" sz="4800" dirty="0">
                <a:solidFill>
                  <a:schemeClr val="tx1"/>
                </a:solidFill>
              </a:rPr>
              <a:t>:</a:t>
            </a:r>
          </a:p>
        </p:txBody>
      </p:sp>
      <p:sp>
        <p:nvSpPr>
          <p:cNvPr id="8" name="Text Placeholder 7">
            <a:extLst>
              <a:ext uri="{FF2B5EF4-FFF2-40B4-BE49-F238E27FC236}">
                <a16:creationId xmlns:a16="http://schemas.microsoft.com/office/drawing/2014/main" xmlns="" id="{220EF921-3AAD-4D6A-9991-65DBD4156008}"/>
              </a:ext>
            </a:extLst>
          </p:cNvPr>
          <p:cNvSpPr>
            <a:spLocks noGrp="1"/>
          </p:cNvSpPr>
          <p:nvPr>
            <p:ph type="body" idx="1"/>
          </p:nvPr>
        </p:nvSpPr>
        <p:spPr>
          <a:xfrm>
            <a:off x="3036500" y="2060425"/>
            <a:ext cx="4917056" cy="4599167"/>
          </a:xfrm>
        </p:spPr>
        <p:txBody>
          <a:bodyPr numCol="1">
            <a:noAutofit/>
          </a:bodyPr>
          <a:lstStyle/>
          <a:p>
            <a:pPr algn="just"/>
            <a:r>
              <a:rPr lang="en-US" sz="2800" b="0" dirty="0" smtClean="0">
                <a:solidFill>
                  <a:schemeClr val="accent1"/>
                </a:solidFill>
                <a:latin typeface="Bell MT" pitchFamily="18" charset="0"/>
              </a:rPr>
              <a:t>List</a:t>
            </a:r>
            <a:r>
              <a:rPr lang="en-US" sz="2800" b="0" dirty="0" smtClean="0">
                <a:latin typeface="Bell MT" pitchFamily="18" charset="0"/>
              </a:rPr>
              <a:t> :- </a:t>
            </a:r>
            <a:r>
              <a:rPr lang="en-US" sz="2800" b="0" dirty="0" smtClean="0">
                <a:solidFill>
                  <a:schemeClr val="tx1">
                    <a:lumMod val="75000"/>
                    <a:lumOff val="25000"/>
                  </a:schemeClr>
                </a:solidFill>
                <a:latin typeface="Bell MT" pitchFamily="18" charset="0"/>
              </a:rPr>
              <a:t>Lists are ordered collections that can hold multiple elements.</a:t>
            </a:r>
          </a:p>
          <a:p>
            <a:pPr algn="just"/>
            <a:r>
              <a:rPr lang="en-US" sz="2800" b="0" dirty="0" err="1" smtClean="0">
                <a:solidFill>
                  <a:schemeClr val="accent1"/>
                </a:solidFill>
                <a:latin typeface="Bell MT" pitchFamily="18" charset="0"/>
              </a:rPr>
              <a:t>Tuple</a:t>
            </a:r>
            <a:r>
              <a:rPr lang="en-US" sz="2800" b="0" dirty="0" smtClean="0">
                <a:latin typeface="Bell MT" pitchFamily="18" charset="0"/>
              </a:rPr>
              <a:t> </a:t>
            </a:r>
            <a:r>
              <a:rPr lang="en-US" sz="2800" b="0" dirty="0">
                <a:latin typeface="Bell MT" pitchFamily="18" charset="0"/>
              </a:rPr>
              <a:t>:- </a:t>
            </a:r>
            <a:r>
              <a:rPr lang="en-US" sz="2800" b="0" dirty="0">
                <a:solidFill>
                  <a:schemeClr val="tx1">
                    <a:lumMod val="75000"/>
                    <a:lumOff val="25000"/>
                  </a:schemeClr>
                </a:solidFill>
                <a:latin typeface="Bell MT" pitchFamily="18" charset="0"/>
              </a:rPr>
              <a:t>Tuples are similar </a:t>
            </a:r>
            <a:r>
              <a:rPr lang="en-US" sz="2800" b="0" dirty="0" smtClean="0">
                <a:solidFill>
                  <a:schemeClr val="tx1">
                    <a:lumMod val="75000"/>
                    <a:lumOff val="25000"/>
                  </a:schemeClr>
                </a:solidFill>
                <a:latin typeface="Bell MT" pitchFamily="18" charset="0"/>
              </a:rPr>
              <a:t>to lists </a:t>
            </a:r>
            <a:r>
              <a:rPr lang="en-US" sz="2800" b="0" dirty="0">
                <a:solidFill>
                  <a:schemeClr val="tx1">
                    <a:lumMod val="75000"/>
                    <a:lumOff val="25000"/>
                  </a:schemeClr>
                </a:solidFill>
                <a:latin typeface="Bell MT" pitchFamily="18" charset="0"/>
              </a:rPr>
              <a:t>but are </a:t>
            </a:r>
            <a:r>
              <a:rPr lang="en-US" sz="2800" b="0" dirty="0" smtClean="0">
                <a:solidFill>
                  <a:schemeClr val="tx1">
                    <a:lumMod val="75000"/>
                    <a:lumOff val="25000"/>
                  </a:schemeClr>
                </a:solidFill>
                <a:latin typeface="Bell MT" pitchFamily="18" charset="0"/>
              </a:rPr>
              <a:t>immutable (</a:t>
            </a:r>
            <a:r>
              <a:rPr lang="en-US" sz="2800" b="0" dirty="0">
                <a:solidFill>
                  <a:schemeClr val="tx1">
                    <a:lumMod val="75000"/>
                    <a:lumOff val="25000"/>
                  </a:schemeClr>
                </a:solidFill>
                <a:latin typeface="Bell MT" pitchFamily="18" charset="0"/>
              </a:rPr>
              <a:t>cannot be changed </a:t>
            </a:r>
            <a:r>
              <a:rPr lang="en-US" sz="2800" b="0" dirty="0" smtClean="0">
                <a:solidFill>
                  <a:schemeClr val="tx1">
                    <a:lumMod val="75000"/>
                    <a:lumOff val="25000"/>
                  </a:schemeClr>
                </a:solidFill>
                <a:latin typeface="Bell MT" pitchFamily="18" charset="0"/>
              </a:rPr>
              <a:t> after  creation</a:t>
            </a:r>
            <a:r>
              <a:rPr lang="en-US" sz="2800" b="0" dirty="0">
                <a:solidFill>
                  <a:schemeClr val="tx1">
                    <a:lumMod val="75000"/>
                    <a:lumOff val="25000"/>
                  </a:schemeClr>
                </a:solidFill>
                <a:latin typeface="Bell MT" pitchFamily="18" charset="0"/>
              </a:rPr>
              <a:t>).</a:t>
            </a:r>
          </a:p>
          <a:p>
            <a:pPr algn="just"/>
            <a:r>
              <a:rPr lang="en-US" sz="2800" b="0" dirty="0">
                <a:solidFill>
                  <a:schemeClr val="accent1"/>
                </a:solidFill>
                <a:latin typeface="Bell MT" pitchFamily="18" charset="0"/>
              </a:rPr>
              <a:t>Set</a:t>
            </a:r>
            <a:r>
              <a:rPr lang="en-US" sz="2800" b="0" dirty="0">
                <a:latin typeface="Bell MT" pitchFamily="18" charset="0"/>
              </a:rPr>
              <a:t> :- </a:t>
            </a:r>
            <a:r>
              <a:rPr lang="en-US" sz="2800" b="0" dirty="0">
                <a:solidFill>
                  <a:schemeClr val="tx1">
                    <a:lumMod val="75000"/>
                    <a:lumOff val="25000"/>
                  </a:schemeClr>
                </a:solidFill>
                <a:latin typeface="Bell MT" pitchFamily="18" charset="0"/>
              </a:rPr>
              <a:t>Sets are unordered collections of unique elements</a:t>
            </a:r>
            <a:r>
              <a:rPr lang="en-US" sz="2800" dirty="0">
                <a:solidFill>
                  <a:schemeClr val="tx1">
                    <a:lumMod val="75000"/>
                    <a:lumOff val="25000"/>
                  </a:schemeClr>
                </a:solidFill>
                <a:latin typeface="Bell MT" pitchFamily="18" charset="0"/>
              </a:rPr>
              <a:t>.</a:t>
            </a:r>
          </a:p>
        </p:txBody>
      </p:sp>
      <p:pic>
        <p:nvPicPr>
          <p:cNvPr id="5" name="Content Placeholder 4">
            <a:extLst>
              <a:ext uri="{FF2B5EF4-FFF2-40B4-BE49-F238E27FC236}">
                <a16:creationId xmlns:a16="http://schemas.microsoft.com/office/drawing/2014/main" xmlns="" id="{A3656F69-76B0-4C0D-A003-8219B1D32FB2}"/>
              </a:ext>
            </a:extLst>
          </p:cNvPr>
          <p:cNvPicPr>
            <a:picLocks noGrp="1" noChangeAspect="1"/>
          </p:cNvPicPr>
          <p:nvPr>
            <p:ph idx="4294967295"/>
          </p:nvPr>
        </p:nvPicPr>
        <p:blipFill rotWithShape="1">
          <a:blip r:embed="rId2"/>
          <a:srcRect l="7512" t="9590" r="29952" b="7568"/>
          <a:stretch/>
        </p:blipFill>
        <p:spPr>
          <a:xfrm>
            <a:off x="8249429" y="3053750"/>
            <a:ext cx="3577386" cy="2518913"/>
          </a:xfrm>
        </p:spPr>
      </p:pic>
      <p:pic>
        <p:nvPicPr>
          <p:cNvPr id="9" name="Picture 8">
            <a:extLst>
              <a:ext uri="{FF2B5EF4-FFF2-40B4-BE49-F238E27FC236}">
                <a16:creationId xmlns:a16="http://schemas.microsoft.com/office/drawing/2014/main" xmlns="" id="{CE811942-DC56-4C7E-843B-411CAF7714E3}"/>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9660397" y="198407"/>
            <a:ext cx="18288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4092714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F2A94BE1-A5FF-40E8-A60B-0EDA4628F796}"/>
              </a:ext>
            </a:extLst>
          </p:cNvPr>
          <p:cNvSpPr>
            <a:spLocks noGrp="1"/>
          </p:cNvSpPr>
          <p:nvPr>
            <p:ph type="title"/>
          </p:nvPr>
        </p:nvSpPr>
        <p:spPr>
          <a:xfrm>
            <a:off x="677335" y="336433"/>
            <a:ext cx="7543640" cy="1949569"/>
          </a:xfrm>
        </p:spPr>
        <p:txBody>
          <a:bodyPr>
            <a:normAutofit fontScale="90000"/>
          </a:bodyPr>
          <a:lstStyle/>
          <a:p>
            <a:r>
              <a:rPr lang="en-US" sz="3600" dirty="0">
                <a:latin typeface="Times New Roman" pitchFamily="18" charset="0"/>
                <a:cs typeface="Times New Roman" pitchFamily="18" charset="0"/>
              </a:rPr>
              <a:t>DICTIONARY :</a:t>
            </a:r>
            <a:r>
              <a:rPr lang="en-US" dirty="0"/>
              <a:t/>
            </a:r>
            <a:br>
              <a:rPr lang="en-US" dirty="0"/>
            </a:br>
            <a:r>
              <a:rPr lang="en-US" sz="2400" dirty="0">
                <a:solidFill>
                  <a:schemeClr val="tx1">
                    <a:lumMod val="75000"/>
                    <a:lumOff val="25000"/>
                  </a:schemeClr>
                </a:solidFill>
              </a:rPr>
              <a:t>Dictionary are used to store data values in key and value pairs. A dictionary is a collection which is ordered, changeable and do not allow duplicates.</a:t>
            </a:r>
            <a:endParaRPr lang="en-US" dirty="0">
              <a:solidFill>
                <a:schemeClr val="tx1">
                  <a:lumMod val="75000"/>
                  <a:lumOff val="25000"/>
                </a:schemeClr>
              </a:solidFill>
            </a:endParaRPr>
          </a:p>
        </p:txBody>
      </p:sp>
      <p:sp>
        <p:nvSpPr>
          <p:cNvPr id="8" name="Content Placeholder 7">
            <a:extLst>
              <a:ext uri="{FF2B5EF4-FFF2-40B4-BE49-F238E27FC236}">
                <a16:creationId xmlns:a16="http://schemas.microsoft.com/office/drawing/2014/main" xmlns="" id="{E2562845-8970-48A8-9AE6-9E9F242599F3}"/>
              </a:ext>
            </a:extLst>
          </p:cNvPr>
          <p:cNvSpPr>
            <a:spLocks noGrp="1"/>
          </p:cNvSpPr>
          <p:nvPr>
            <p:ph sz="quarter" idx="1"/>
          </p:nvPr>
        </p:nvSpPr>
        <p:spPr>
          <a:xfrm>
            <a:off x="677335" y="2374710"/>
            <a:ext cx="8596668" cy="3951026"/>
          </a:xfrm>
        </p:spPr>
        <p:txBody>
          <a:bodyPr>
            <a:normAutofit/>
          </a:bodyPr>
          <a:lstStyle/>
          <a:p>
            <a:pPr marL="0" indent="0">
              <a:buNone/>
            </a:pPr>
            <a:r>
              <a:rPr lang="en-US" sz="2400" dirty="0"/>
              <a:t>Methods :-</a:t>
            </a:r>
          </a:p>
          <a:p>
            <a:pPr marL="0" indent="0">
              <a:buNone/>
            </a:pPr>
            <a:r>
              <a:rPr lang="en-US" sz="2000" dirty="0">
                <a:solidFill>
                  <a:schemeClr val="accent1"/>
                </a:solidFill>
              </a:rPr>
              <a:t>Creation</a:t>
            </a:r>
            <a:r>
              <a:rPr lang="en-US" sz="2000" dirty="0"/>
              <a:t> : Dictionaries can be created using curly braces { } with key-value pairs, or using the </a:t>
            </a:r>
            <a:r>
              <a:rPr lang="en-US" sz="2000" dirty="0" err="1"/>
              <a:t>dict</a:t>
            </a:r>
            <a:r>
              <a:rPr lang="en-US" sz="2000" dirty="0"/>
              <a:t>( ) function.</a:t>
            </a:r>
          </a:p>
          <a:p>
            <a:pPr marL="0" indent="0">
              <a:buNone/>
            </a:pPr>
            <a:r>
              <a:rPr lang="en-US" sz="2000" dirty="0">
                <a:solidFill>
                  <a:schemeClr val="accent1"/>
                </a:solidFill>
              </a:rPr>
              <a:t>Accessing Values</a:t>
            </a:r>
            <a:r>
              <a:rPr lang="en-US" sz="2000" dirty="0"/>
              <a:t> : Values can be accessed using their keys.</a:t>
            </a:r>
          </a:p>
          <a:p>
            <a:pPr marL="0" indent="0">
              <a:buNone/>
            </a:pPr>
            <a:r>
              <a:rPr lang="en-US" sz="2000" dirty="0">
                <a:solidFill>
                  <a:schemeClr val="accent1"/>
                </a:solidFill>
              </a:rPr>
              <a:t>Modifying Values</a:t>
            </a:r>
            <a:r>
              <a:rPr lang="en-US" sz="2000" dirty="0"/>
              <a:t> : You can add new key-value pairs or update existing ones.</a:t>
            </a:r>
          </a:p>
          <a:p>
            <a:pPr marL="0" indent="0">
              <a:buNone/>
            </a:pPr>
            <a:r>
              <a:rPr lang="en-US" sz="2000" dirty="0">
                <a:solidFill>
                  <a:schemeClr val="accent1"/>
                </a:solidFill>
              </a:rPr>
              <a:t>Deleting Items</a:t>
            </a:r>
            <a:r>
              <a:rPr lang="en-US" sz="2000" dirty="0"/>
              <a:t> : Items can be removed using the del statement or the pop( ) method.</a:t>
            </a:r>
          </a:p>
          <a:p>
            <a:pPr marL="0" indent="0">
              <a:buNone/>
            </a:pPr>
            <a:r>
              <a:rPr lang="en-US" sz="2000" dirty="0" err="1" smtClean="0">
                <a:solidFill>
                  <a:schemeClr val="accent1"/>
                </a:solidFill>
              </a:rPr>
              <a:t>Cheking</a:t>
            </a:r>
            <a:r>
              <a:rPr lang="en-US" sz="2000" dirty="0" smtClean="0">
                <a:solidFill>
                  <a:schemeClr val="accent1"/>
                </a:solidFill>
              </a:rPr>
              <a:t> </a:t>
            </a:r>
            <a:r>
              <a:rPr lang="en-US" sz="2000" dirty="0">
                <a:solidFill>
                  <a:schemeClr val="accent1"/>
                </a:solidFill>
              </a:rPr>
              <a:t>Keys</a:t>
            </a:r>
            <a:r>
              <a:rPr lang="en-US" sz="2000" dirty="0"/>
              <a:t> : You can check if a key exists using the in keyword.</a:t>
            </a:r>
          </a:p>
          <a:p>
            <a:pPr marL="0" indent="0">
              <a:buNone/>
            </a:pPr>
            <a:r>
              <a:rPr lang="en-US" sz="2000" dirty="0">
                <a:solidFill>
                  <a:schemeClr val="accent1"/>
                </a:solidFill>
              </a:rPr>
              <a:t>Iteration</a:t>
            </a:r>
            <a:r>
              <a:rPr lang="en-US" sz="2000" dirty="0"/>
              <a:t> : You can iterate over keys, values, or key-value pairs.</a:t>
            </a:r>
          </a:p>
        </p:txBody>
      </p:sp>
      <p:pic>
        <p:nvPicPr>
          <p:cNvPr id="9" name="Picture 8">
            <a:extLst>
              <a:ext uri="{FF2B5EF4-FFF2-40B4-BE49-F238E27FC236}">
                <a16:creationId xmlns:a16="http://schemas.microsoft.com/office/drawing/2014/main" xmlns="" id="{EAB980FC-FCBB-4CE8-B2BD-5C19AC893B93}"/>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9368623" y="439659"/>
            <a:ext cx="18288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713163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7550E3-B340-4571-8C5A-4BAA47B9F350}"/>
              </a:ext>
            </a:extLst>
          </p:cNvPr>
          <p:cNvSpPr>
            <a:spLocks noGrp="1"/>
          </p:cNvSpPr>
          <p:nvPr>
            <p:ph type="title"/>
          </p:nvPr>
        </p:nvSpPr>
        <p:spPr>
          <a:xfrm>
            <a:off x="2410600" y="2484409"/>
            <a:ext cx="5805352" cy="1388852"/>
          </a:xfrm>
        </p:spPr>
        <p:txBody>
          <a:bodyPr>
            <a:normAutofit fontScale="90000"/>
          </a:bodyPr>
          <a:lstStyle/>
          <a:p>
            <a:r>
              <a:rPr lang="en-US" sz="6600" dirty="0"/>
              <a:t>THANK YOU !</a:t>
            </a:r>
          </a:p>
        </p:txBody>
      </p:sp>
      <p:pic>
        <p:nvPicPr>
          <p:cNvPr id="4" name="Picture 3">
            <a:extLst>
              <a:ext uri="{FF2B5EF4-FFF2-40B4-BE49-F238E27FC236}">
                <a16:creationId xmlns:a16="http://schemas.microsoft.com/office/drawing/2014/main" xmlns="" id="{DB80171A-A82A-40FF-B33B-D5E96FA63767}"/>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7930179" y="2398859"/>
            <a:ext cx="18288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830233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3706CD-46EC-4FBA-9D94-2EE8D72DBE23}"/>
              </a:ext>
            </a:extLst>
          </p:cNvPr>
          <p:cNvSpPr>
            <a:spLocks noGrp="1"/>
          </p:cNvSpPr>
          <p:nvPr>
            <p:ph type="title"/>
          </p:nvPr>
        </p:nvSpPr>
        <p:spPr>
          <a:xfrm>
            <a:off x="651456" y="1362973"/>
            <a:ext cx="7408965" cy="1613139"/>
          </a:xfrm>
        </p:spPr>
        <p:txBody>
          <a:bodyPr>
            <a:normAutofit fontScale="90000"/>
          </a:bodyPr>
          <a:lstStyle/>
          <a:p>
            <a:r>
              <a:rPr lang="en-US" dirty="0"/>
              <a:t>Description about python:</a:t>
            </a:r>
            <a:br>
              <a:rPr lang="en-US" dirty="0"/>
            </a:br>
            <a:r>
              <a:rPr lang="en-US" dirty="0"/>
              <a:t/>
            </a:r>
            <a:br>
              <a:rPr lang="en-US" dirty="0"/>
            </a:br>
            <a:r>
              <a:rPr lang="en-US" sz="2700" dirty="0">
                <a:solidFill>
                  <a:schemeClr val="tx1">
                    <a:lumMod val="75000"/>
                    <a:lumOff val="25000"/>
                  </a:schemeClr>
                </a:solidFill>
              </a:rPr>
              <a:t>Python is a high-level, general-purpose programming language. It was created by Guido Van Rossum in 1991.</a:t>
            </a:r>
            <a:br>
              <a:rPr lang="en-US" sz="2700" dirty="0">
                <a:solidFill>
                  <a:schemeClr val="tx1">
                    <a:lumMod val="75000"/>
                    <a:lumOff val="25000"/>
                  </a:schemeClr>
                </a:solidFill>
              </a:rPr>
            </a:br>
            <a:endParaRPr lang="en-US"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xmlns="" id="{8725368F-65E5-4816-BF4D-EB15D89112D8}"/>
              </a:ext>
            </a:extLst>
          </p:cNvPr>
          <p:cNvSpPr>
            <a:spLocks noGrp="1"/>
          </p:cNvSpPr>
          <p:nvPr>
            <p:ph sz="quarter" idx="1"/>
          </p:nvPr>
        </p:nvSpPr>
        <p:spPr>
          <a:xfrm>
            <a:off x="677333" y="3060513"/>
            <a:ext cx="8917043" cy="3173104"/>
          </a:xfrm>
        </p:spPr>
        <p:txBody>
          <a:bodyPr>
            <a:normAutofit/>
          </a:bodyPr>
          <a:lstStyle/>
          <a:p>
            <a:pPr marL="0" indent="0">
              <a:buNone/>
            </a:pPr>
            <a:r>
              <a:rPr lang="en-US" sz="2800" dirty="0">
                <a:solidFill>
                  <a:schemeClr val="accent1"/>
                </a:solidFill>
              </a:rPr>
              <a:t>Features:</a:t>
            </a:r>
          </a:p>
          <a:p>
            <a:r>
              <a:rPr lang="en-US" dirty="0"/>
              <a:t>Readable and Easy to learn </a:t>
            </a:r>
          </a:p>
          <a:p>
            <a:r>
              <a:rPr lang="en-US" dirty="0"/>
              <a:t>Interpreted</a:t>
            </a:r>
          </a:p>
          <a:p>
            <a:r>
              <a:rPr lang="en-US" dirty="0"/>
              <a:t>Dynamic Typing</a:t>
            </a:r>
          </a:p>
          <a:p>
            <a:r>
              <a:rPr lang="en-US" dirty="0"/>
              <a:t>Open Source</a:t>
            </a:r>
          </a:p>
          <a:p>
            <a:r>
              <a:rPr lang="en-US" dirty="0"/>
              <a:t>Large Standard </a:t>
            </a:r>
            <a:r>
              <a:rPr lang="en-US" dirty="0" err="1" smtClean="0"/>
              <a:t>Librabry</a:t>
            </a:r>
            <a:endParaRPr lang="en-US" dirty="0"/>
          </a:p>
          <a:p>
            <a:r>
              <a:rPr lang="en-US" dirty="0"/>
              <a:t>Cross Platform</a:t>
            </a:r>
          </a:p>
        </p:txBody>
      </p:sp>
      <p:pic>
        <p:nvPicPr>
          <p:cNvPr id="4" name="Picture 3">
            <a:extLst>
              <a:ext uri="{FF2B5EF4-FFF2-40B4-BE49-F238E27FC236}">
                <a16:creationId xmlns:a16="http://schemas.microsoft.com/office/drawing/2014/main" xmlns="" id="{0FF16D3F-0662-4D3A-913B-DEE5AAB96F1C}"/>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9251695" y="215659"/>
            <a:ext cx="18288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4198279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890AB4-BE97-428B-95CE-644198D2DFC6}"/>
              </a:ext>
            </a:extLst>
          </p:cNvPr>
          <p:cNvSpPr>
            <a:spLocks noGrp="1"/>
          </p:cNvSpPr>
          <p:nvPr>
            <p:ph type="title"/>
          </p:nvPr>
        </p:nvSpPr>
        <p:spPr>
          <a:xfrm>
            <a:off x="609095" y="816638"/>
            <a:ext cx="8596668" cy="1320800"/>
          </a:xfrm>
        </p:spPr>
        <p:txBody>
          <a:bodyPr>
            <a:normAutofit/>
          </a:bodyPr>
          <a:lstStyle/>
          <a:p>
            <a:r>
              <a:rPr lang="en-US" sz="4800" dirty="0"/>
              <a:t>PYTHON DATATYPES:</a:t>
            </a:r>
          </a:p>
        </p:txBody>
      </p:sp>
      <p:sp>
        <p:nvSpPr>
          <p:cNvPr id="3" name="Content Placeholder 2">
            <a:extLst>
              <a:ext uri="{FF2B5EF4-FFF2-40B4-BE49-F238E27FC236}">
                <a16:creationId xmlns:a16="http://schemas.microsoft.com/office/drawing/2014/main" xmlns="" id="{672F75A6-68A4-41DB-845F-93760CF2F64F}"/>
              </a:ext>
            </a:extLst>
          </p:cNvPr>
          <p:cNvSpPr>
            <a:spLocks noGrp="1"/>
          </p:cNvSpPr>
          <p:nvPr>
            <p:ph sz="quarter" idx="1"/>
          </p:nvPr>
        </p:nvSpPr>
        <p:spPr>
          <a:xfrm>
            <a:off x="677333" y="2160590"/>
            <a:ext cx="7504499" cy="3578294"/>
          </a:xfrm>
        </p:spPr>
        <p:txBody>
          <a:bodyPr>
            <a:normAutofit/>
          </a:bodyPr>
          <a:lstStyle/>
          <a:p>
            <a:r>
              <a:rPr lang="en-US" sz="2400" dirty="0"/>
              <a:t>INT - (Integer Values)</a:t>
            </a:r>
          </a:p>
          <a:p>
            <a:r>
              <a:rPr lang="en-US" sz="2400" dirty="0"/>
              <a:t>FLOAT - (Floating Values)</a:t>
            </a:r>
          </a:p>
          <a:p>
            <a:r>
              <a:rPr lang="en-US" sz="2400" dirty="0"/>
              <a:t>STRING - (Str &amp; Booleans)</a:t>
            </a:r>
          </a:p>
          <a:p>
            <a:r>
              <a:rPr lang="en-US" sz="2400" dirty="0"/>
              <a:t>LIST - []</a:t>
            </a:r>
          </a:p>
          <a:p>
            <a:r>
              <a:rPr lang="en-US" sz="2400" dirty="0"/>
              <a:t>TUPLE - ()</a:t>
            </a:r>
          </a:p>
          <a:p>
            <a:r>
              <a:rPr lang="en-US" sz="2400" dirty="0"/>
              <a:t>SET - {}</a:t>
            </a:r>
          </a:p>
          <a:p>
            <a:r>
              <a:rPr lang="en-US" sz="2400" dirty="0"/>
              <a:t>DICTIONARY – {</a:t>
            </a:r>
            <a:r>
              <a:rPr lang="en-US" sz="2400" dirty="0" err="1" smtClean="0"/>
              <a:t>Key:Value</a:t>
            </a:r>
            <a:r>
              <a:rPr lang="en-US" sz="2400" dirty="0" smtClean="0"/>
              <a:t>}</a:t>
            </a:r>
            <a:endParaRPr lang="en-US" sz="2400" dirty="0"/>
          </a:p>
        </p:txBody>
      </p:sp>
      <p:pic>
        <p:nvPicPr>
          <p:cNvPr id="4" name="Picture 3">
            <a:extLst>
              <a:ext uri="{FF2B5EF4-FFF2-40B4-BE49-F238E27FC236}">
                <a16:creationId xmlns:a16="http://schemas.microsoft.com/office/drawing/2014/main" xmlns="" id="{0D14B41E-9D5E-43B8-9E10-812C0B1A7E3D}"/>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9378024" y="368063"/>
            <a:ext cx="18288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188161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A136C-28CA-4A3D-B37A-12B5EECFEB37}"/>
              </a:ext>
            </a:extLst>
          </p:cNvPr>
          <p:cNvSpPr>
            <a:spLocks noGrp="1"/>
          </p:cNvSpPr>
          <p:nvPr>
            <p:ph type="title"/>
          </p:nvPr>
        </p:nvSpPr>
        <p:spPr>
          <a:xfrm>
            <a:off x="677335" y="1078328"/>
            <a:ext cx="4696922" cy="886862"/>
          </a:xfrm>
        </p:spPr>
        <p:txBody>
          <a:bodyPr>
            <a:normAutofit/>
          </a:bodyPr>
          <a:lstStyle/>
          <a:p>
            <a:r>
              <a:rPr lang="en-US" sz="4000" dirty="0"/>
              <a:t>STANDS ON:</a:t>
            </a:r>
          </a:p>
        </p:txBody>
      </p:sp>
      <p:sp>
        <p:nvSpPr>
          <p:cNvPr id="3" name="Content Placeholder 2">
            <a:extLst>
              <a:ext uri="{FF2B5EF4-FFF2-40B4-BE49-F238E27FC236}">
                <a16:creationId xmlns:a16="http://schemas.microsoft.com/office/drawing/2014/main" xmlns="" id="{1FC63970-C7AF-4599-96F3-A3A9CECC667F}"/>
              </a:ext>
            </a:extLst>
          </p:cNvPr>
          <p:cNvSpPr>
            <a:spLocks noGrp="1"/>
          </p:cNvSpPr>
          <p:nvPr>
            <p:ph sz="quarter" idx="1"/>
          </p:nvPr>
        </p:nvSpPr>
        <p:spPr>
          <a:xfrm>
            <a:off x="677335" y="2119649"/>
            <a:ext cx="5352529" cy="2581748"/>
          </a:xfrm>
        </p:spPr>
        <p:txBody>
          <a:bodyPr>
            <a:normAutofit/>
          </a:bodyPr>
          <a:lstStyle/>
          <a:p>
            <a:r>
              <a:rPr lang="en-US" sz="3200" dirty="0" smtClean="0"/>
              <a:t>INITIALIZATION</a:t>
            </a:r>
          </a:p>
          <a:p>
            <a:r>
              <a:rPr lang="en-US" sz="3200" dirty="0" smtClean="0"/>
              <a:t>OPERATORS</a:t>
            </a:r>
          </a:p>
          <a:p>
            <a:r>
              <a:rPr lang="en-US" sz="3200" dirty="0" smtClean="0"/>
              <a:t>TYPE CONVERSION</a:t>
            </a:r>
            <a:endParaRPr lang="en-US" sz="3200" dirty="0"/>
          </a:p>
          <a:p>
            <a:r>
              <a:rPr lang="en-US" sz="3200" dirty="0" smtClean="0"/>
              <a:t>BUILT IN FUNCTIONS</a:t>
            </a:r>
          </a:p>
        </p:txBody>
      </p:sp>
      <p:pic>
        <p:nvPicPr>
          <p:cNvPr id="4" name="Picture 3">
            <a:extLst>
              <a:ext uri="{FF2B5EF4-FFF2-40B4-BE49-F238E27FC236}">
                <a16:creationId xmlns:a16="http://schemas.microsoft.com/office/drawing/2014/main" xmlns="" id="{7A56307E-8DD3-4C8E-88FD-A66E2F8BB771}"/>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9221975" y="262358"/>
            <a:ext cx="18288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367848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19192-0038-4519-BF29-3AC83EAC7FFC}"/>
              </a:ext>
            </a:extLst>
          </p:cNvPr>
          <p:cNvSpPr>
            <a:spLocks noGrp="1"/>
          </p:cNvSpPr>
          <p:nvPr>
            <p:ph type="title"/>
          </p:nvPr>
        </p:nvSpPr>
        <p:spPr>
          <a:xfrm>
            <a:off x="609095" y="-114488"/>
            <a:ext cx="8596668" cy="1320800"/>
          </a:xfrm>
        </p:spPr>
        <p:txBody>
          <a:bodyPr>
            <a:normAutofit fontScale="90000"/>
          </a:bodyPr>
          <a:lstStyle/>
          <a:p>
            <a:r>
              <a:rPr lang="en-US" dirty="0"/>
              <a:t/>
            </a:r>
            <a:br>
              <a:rPr lang="en-US" dirty="0"/>
            </a:br>
            <a:r>
              <a:rPr lang="en-US" dirty="0"/>
              <a:t/>
            </a:r>
            <a:br>
              <a:rPr lang="en-US" dirty="0"/>
            </a:br>
            <a:r>
              <a:rPr lang="en-US" dirty="0"/>
              <a:t>INITIALIZATION:</a:t>
            </a:r>
          </a:p>
        </p:txBody>
      </p:sp>
      <p:sp>
        <p:nvSpPr>
          <p:cNvPr id="3" name="Content Placeholder 2">
            <a:extLst>
              <a:ext uri="{FF2B5EF4-FFF2-40B4-BE49-F238E27FC236}">
                <a16:creationId xmlns:a16="http://schemas.microsoft.com/office/drawing/2014/main" xmlns="" id="{22D6697D-80B8-44E9-A01C-F47A705A3B2D}"/>
              </a:ext>
            </a:extLst>
          </p:cNvPr>
          <p:cNvSpPr>
            <a:spLocks noGrp="1"/>
          </p:cNvSpPr>
          <p:nvPr>
            <p:ph sz="quarter" idx="1"/>
          </p:nvPr>
        </p:nvSpPr>
        <p:spPr>
          <a:xfrm>
            <a:off x="609095" y="1764440"/>
            <a:ext cx="9189999" cy="4044819"/>
          </a:xfrm>
        </p:spPr>
        <p:txBody>
          <a:bodyPr>
            <a:normAutofit fontScale="92500" lnSpcReduction="10000"/>
          </a:bodyPr>
          <a:lstStyle/>
          <a:p>
            <a:pPr marL="0" indent="0">
              <a:buNone/>
            </a:pPr>
            <a:r>
              <a:rPr lang="en-US" sz="2400" dirty="0">
                <a:solidFill>
                  <a:schemeClr val="accent1"/>
                </a:solidFill>
              </a:rPr>
              <a:t>RULES FOR INITIALIZING VARIABLES</a:t>
            </a:r>
            <a:r>
              <a:rPr lang="en-US" sz="2400" dirty="0"/>
              <a:t> :-</a:t>
            </a:r>
          </a:p>
          <a:p>
            <a:r>
              <a:rPr lang="en-US" dirty="0"/>
              <a:t>A </a:t>
            </a:r>
            <a:r>
              <a:rPr lang="en-US" dirty="0" err="1"/>
              <a:t>Pyhton</a:t>
            </a:r>
            <a:r>
              <a:rPr lang="en-US" dirty="0"/>
              <a:t> variable must start with a letter or underscore.</a:t>
            </a:r>
          </a:p>
          <a:p>
            <a:r>
              <a:rPr lang="en-US" dirty="0"/>
              <a:t>A Python variable name cannot be start with a number or special symbols(@,#,$).</a:t>
            </a:r>
          </a:p>
          <a:p>
            <a:r>
              <a:rPr lang="en-US" dirty="0"/>
              <a:t>A Python variable name can only contain alpha-numeric characters and underscores (A-Z , a-z , 0-9 , _).</a:t>
            </a:r>
          </a:p>
          <a:p>
            <a:r>
              <a:rPr lang="en-US" dirty="0"/>
              <a:t>Variables names in Python are case sensitive(</a:t>
            </a:r>
            <a:r>
              <a:rPr lang="en-US" dirty="0" err="1"/>
              <a:t>age,Age,AGE</a:t>
            </a:r>
            <a:r>
              <a:rPr lang="en-US" dirty="0"/>
              <a:t> are three different variables).</a:t>
            </a:r>
          </a:p>
          <a:p>
            <a:r>
              <a:rPr lang="en-US" dirty="0"/>
              <a:t>There are some Reserved Words(Keywords) in python which cannot be used as variable names in python. </a:t>
            </a:r>
          </a:p>
          <a:p>
            <a:r>
              <a:rPr lang="en-US" dirty="0" err="1"/>
              <a:t>Syantax</a:t>
            </a:r>
            <a:r>
              <a:rPr lang="en-US" dirty="0"/>
              <a:t> :-    </a:t>
            </a:r>
            <a:r>
              <a:rPr lang="en-US" dirty="0" err="1"/>
              <a:t>variable_name</a:t>
            </a:r>
            <a:r>
              <a:rPr lang="en-US" dirty="0"/>
              <a:t> = </a:t>
            </a:r>
            <a:r>
              <a:rPr lang="en-US" dirty="0" err="1"/>
              <a:t>initial_value</a:t>
            </a: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xmlns="" id="{E29BDFDB-9120-4161-B081-2AB382E1916C}"/>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9360767" y="213987"/>
            <a:ext cx="18288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082565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B72D4-136A-4D83-B307-DB72FBF4CDDC}"/>
              </a:ext>
            </a:extLst>
          </p:cNvPr>
          <p:cNvSpPr>
            <a:spLocks noGrp="1"/>
          </p:cNvSpPr>
          <p:nvPr>
            <p:ph type="title"/>
          </p:nvPr>
        </p:nvSpPr>
        <p:spPr>
          <a:xfrm>
            <a:off x="492570" y="172530"/>
            <a:ext cx="7952689" cy="2070340"/>
          </a:xfrm>
        </p:spPr>
        <p:txBody>
          <a:bodyPr>
            <a:normAutofit/>
          </a:bodyPr>
          <a:lstStyle/>
          <a:p>
            <a:r>
              <a:rPr lang="en-US" sz="3200" dirty="0" smtClean="0"/>
              <a:t>OPERATORS:</a:t>
            </a:r>
            <a:r>
              <a:rPr lang="en-US" sz="3200" dirty="0"/>
              <a:t/>
            </a:r>
            <a:br>
              <a:rPr lang="en-US" sz="3200" dirty="0"/>
            </a:br>
            <a:r>
              <a:rPr lang="en-US" sz="2400" dirty="0">
                <a:solidFill>
                  <a:schemeClr val="tx1">
                    <a:lumMod val="75000"/>
                    <a:lumOff val="25000"/>
                  </a:schemeClr>
                </a:solidFill>
              </a:rPr>
              <a:t>Operators are used to perform some specific operations on values and variables.</a:t>
            </a:r>
            <a:r>
              <a:rPr lang="en-US" sz="2200" dirty="0"/>
              <a:t/>
            </a:r>
            <a:br>
              <a:rPr lang="en-US" sz="2200" dirty="0"/>
            </a:br>
            <a:r>
              <a:rPr lang="en-US" sz="2200" dirty="0"/>
              <a:t/>
            </a:r>
            <a:br>
              <a:rPr lang="en-US" sz="2200" dirty="0"/>
            </a:br>
            <a:r>
              <a:rPr lang="en-US" sz="2400" dirty="0"/>
              <a:t>Types:-</a:t>
            </a:r>
            <a:endParaRPr lang="en-US" sz="3200" dirty="0"/>
          </a:p>
        </p:txBody>
      </p:sp>
      <p:sp>
        <p:nvSpPr>
          <p:cNvPr id="3" name="Content Placeholder 2">
            <a:extLst>
              <a:ext uri="{FF2B5EF4-FFF2-40B4-BE49-F238E27FC236}">
                <a16:creationId xmlns:a16="http://schemas.microsoft.com/office/drawing/2014/main" xmlns="" id="{0D5B9627-A608-4346-84CF-A293FA6C4200}"/>
              </a:ext>
            </a:extLst>
          </p:cNvPr>
          <p:cNvSpPr>
            <a:spLocks noGrp="1"/>
          </p:cNvSpPr>
          <p:nvPr>
            <p:ph sz="quarter" idx="1"/>
          </p:nvPr>
        </p:nvSpPr>
        <p:spPr>
          <a:xfrm>
            <a:off x="397555" y="2467665"/>
            <a:ext cx="8596668" cy="3880773"/>
          </a:xfrm>
        </p:spPr>
        <p:txBody>
          <a:bodyPr>
            <a:normAutofit fontScale="85000" lnSpcReduction="10000"/>
          </a:bodyPr>
          <a:lstStyle/>
          <a:p>
            <a:r>
              <a:rPr lang="en-US" dirty="0" err="1" smtClean="0">
                <a:solidFill>
                  <a:schemeClr val="accent1"/>
                </a:solidFill>
              </a:rPr>
              <a:t>Arithmatic</a:t>
            </a:r>
            <a:r>
              <a:rPr lang="en-US" dirty="0" smtClean="0">
                <a:solidFill>
                  <a:schemeClr val="accent1"/>
                </a:solidFill>
              </a:rPr>
              <a:t> </a:t>
            </a:r>
            <a:r>
              <a:rPr lang="en-US" dirty="0">
                <a:solidFill>
                  <a:schemeClr val="accent1"/>
                </a:solidFill>
              </a:rPr>
              <a:t>operators</a:t>
            </a:r>
            <a:r>
              <a:rPr lang="en-US" dirty="0"/>
              <a:t> :- These operators are used to perform basic mathematical operations like addition, subtraction, multiplication and division. </a:t>
            </a:r>
          </a:p>
          <a:p>
            <a:r>
              <a:rPr lang="en-US" dirty="0">
                <a:solidFill>
                  <a:schemeClr val="accent1"/>
                </a:solidFill>
              </a:rPr>
              <a:t>Assignment operators</a:t>
            </a:r>
            <a:r>
              <a:rPr lang="en-US" dirty="0"/>
              <a:t> :- These operators are used to assign values to the variables.</a:t>
            </a:r>
          </a:p>
          <a:p>
            <a:r>
              <a:rPr lang="en-US" dirty="0">
                <a:solidFill>
                  <a:schemeClr val="accent1"/>
                </a:solidFill>
              </a:rPr>
              <a:t>Logical operators</a:t>
            </a:r>
            <a:r>
              <a:rPr lang="en-US" dirty="0"/>
              <a:t> :- These operators are used to perform logical AND, logical OR and logical NOT. It is used to combine conditional statements.</a:t>
            </a:r>
          </a:p>
          <a:p>
            <a:r>
              <a:rPr lang="en-US" dirty="0">
                <a:solidFill>
                  <a:schemeClr val="accent1"/>
                </a:solidFill>
              </a:rPr>
              <a:t>Bitwise operators</a:t>
            </a:r>
            <a:r>
              <a:rPr lang="en-US" dirty="0"/>
              <a:t> :- These operators act on bits and perform bit by bit operations. These are used to operate on binary numbers.</a:t>
            </a:r>
          </a:p>
          <a:p>
            <a:r>
              <a:rPr lang="en-US" dirty="0">
                <a:solidFill>
                  <a:schemeClr val="accent1"/>
                </a:solidFill>
              </a:rPr>
              <a:t>Relational operators </a:t>
            </a:r>
            <a:r>
              <a:rPr lang="en-US" dirty="0"/>
              <a:t>:- These operators compares the values and either used to return true or false according to the condition.</a:t>
            </a:r>
          </a:p>
        </p:txBody>
      </p:sp>
      <p:pic>
        <p:nvPicPr>
          <p:cNvPr id="4" name="Picture 3">
            <a:extLst>
              <a:ext uri="{FF2B5EF4-FFF2-40B4-BE49-F238E27FC236}">
                <a16:creationId xmlns:a16="http://schemas.microsoft.com/office/drawing/2014/main" xmlns="" id="{C7A09BAD-0C65-4403-9C39-27638B3DED40}"/>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9399393" y="216265"/>
            <a:ext cx="18288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904785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849C7-1442-45F8-B9E2-FEBD6C569BDA}"/>
              </a:ext>
            </a:extLst>
          </p:cNvPr>
          <p:cNvSpPr>
            <a:spLocks noGrp="1"/>
          </p:cNvSpPr>
          <p:nvPr>
            <p:ph type="title"/>
          </p:nvPr>
        </p:nvSpPr>
        <p:spPr>
          <a:xfrm>
            <a:off x="660082" y="293298"/>
            <a:ext cx="7040475" cy="2384110"/>
          </a:xfrm>
        </p:spPr>
        <p:txBody>
          <a:bodyPr>
            <a:normAutofit/>
          </a:bodyPr>
          <a:lstStyle/>
          <a:p>
            <a:r>
              <a:rPr lang="en-US" dirty="0"/>
              <a:t>TYPE CONVERSION:</a:t>
            </a:r>
            <a:br>
              <a:rPr lang="en-US" dirty="0"/>
            </a:br>
            <a:r>
              <a:rPr lang="en-US" sz="2400" dirty="0">
                <a:solidFill>
                  <a:schemeClr val="tx1">
                    <a:lumMod val="75000"/>
                    <a:lumOff val="25000"/>
                  </a:schemeClr>
                </a:solidFill>
              </a:rPr>
              <a:t>Type conversion functions are used to directly convert one data type to another which is useful in day to day and competitive programming.</a:t>
            </a:r>
            <a:endParaRPr lang="en-US"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xmlns="" id="{D891C7E5-1FD7-4127-8415-5769EF0361B0}"/>
              </a:ext>
            </a:extLst>
          </p:cNvPr>
          <p:cNvSpPr>
            <a:spLocks noGrp="1"/>
          </p:cNvSpPr>
          <p:nvPr>
            <p:ph sz="quarter" idx="1"/>
          </p:nvPr>
        </p:nvSpPr>
        <p:spPr>
          <a:xfrm>
            <a:off x="616953" y="2894864"/>
            <a:ext cx="7265663" cy="3550646"/>
          </a:xfrm>
        </p:spPr>
        <p:txBody>
          <a:bodyPr>
            <a:normAutofit/>
          </a:bodyPr>
          <a:lstStyle/>
          <a:p>
            <a:pPr marL="0" indent="0">
              <a:buNone/>
            </a:pPr>
            <a:r>
              <a:rPr lang="en-US" sz="2800" dirty="0">
                <a:solidFill>
                  <a:schemeClr val="accent1"/>
                </a:solidFill>
              </a:rPr>
              <a:t>Types –</a:t>
            </a:r>
          </a:p>
          <a:p>
            <a:r>
              <a:rPr lang="en-US" sz="2000" dirty="0">
                <a:solidFill>
                  <a:schemeClr val="accent1"/>
                </a:solidFill>
              </a:rPr>
              <a:t>Implicit Type Conversion :- </a:t>
            </a:r>
            <a:r>
              <a:rPr lang="en-US" sz="2000" dirty="0"/>
              <a:t>In implicit type conversion, the python interpreter automatically converts one data type to another without any user involvement.</a:t>
            </a:r>
          </a:p>
          <a:p>
            <a:r>
              <a:rPr lang="en-US" sz="2000" dirty="0">
                <a:solidFill>
                  <a:schemeClr val="accent1"/>
                </a:solidFill>
              </a:rPr>
              <a:t>Explicit Type Conversion </a:t>
            </a:r>
            <a:r>
              <a:rPr lang="en-US" sz="2000" dirty="0"/>
              <a:t>:-  In explicit type conversion, the data type is manually changed by the user as per their  requirement. With explicit type conversion, there is a risk of data loss  since we  are forcing  an expression to be changed in some specific  data type.</a:t>
            </a:r>
          </a:p>
          <a:p>
            <a:pPr marL="0" indent="0">
              <a:buNone/>
            </a:pPr>
            <a:r>
              <a:rPr lang="en-US" sz="2000" dirty="0"/>
              <a:t>   </a:t>
            </a:r>
          </a:p>
        </p:txBody>
      </p:sp>
      <p:pic>
        <p:nvPicPr>
          <p:cNvPr id="4" name="Picture 3">
            <a:extLst>
              <a:ext uri="{FF2B5EF4-FFF2-40B4-BE49-F238E27FC236}">
                <a16:creationId xmlns:a16="http://schemas.microsoft.com/office/drawing/2014/main" xmlns="" id="{D0064411-C8DA-4CFC-8BF2-60E63AB8ACFC}"/>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9316863" y="359432"/>
            <a:ext cx="18288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598621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6C7365-899F-4BEB-B72E-5CF275B19E9F}"/>
              </a:ext>
            </a:extLst>
          </p:cNvPr>
          <p:cNvSpPr>
            <a:spLocks noGrp="1"/>
          </p:cNvSpPr>
          <p:nvPr>
            <p:ph type="title"/>
          </p:nvPr>
        </p:nvSpPr>
        <p:spPr>
          <a:xfrm>
            <a:off x="660083" y="319178"/>
            <a:ext cx="4929835" cy="694487"/>
          </a:xfrm>
        </p:spPr>
        <p:txBody>
          <a:bodyPr/>
          <a:lstStyle/>
          <a:p>
            <a:r>
              <a:rPr lang="en-US" dirty="0"/>
              <a:t>BUILT-IN FUNCTIONS:</a:t>
            </a:r>
          </a:p>
        </p:txBody>
      </p:sp>
      <p:sp>
        <p:nvSpPr>
          <p:cNvPr id="3" name="Content Placeholder 2">
            <a:extLst>
              <a:ext uri="{FF2B5EF4-FFF2-40B4-BE49-F238E27FC236}">
                <a16:creationId xmlns:a16="http://schemas.microsoft.com/office/drawing/2014/main" xmlns="" id="{E00C707E-76AC-4E00-ADEC-F0D16BE9EC57}"/>
              </a:ext>
            </a:extLst>
          </p:cNvPr>
          <p:cNvSpPr>
            <a:spLocks noGrp="1"/>
          </p:cNvSpPr>
          <p:nvPr>
            <p:ph sz="quarter" idx="1"/>
          </p:nvPr>
        </p:nvSpPr>
        <p:spPr>
          <a:xfrm>
            <a:off x="694587" y="1275481"/>
            <a:ext cx="6999532" cy="1260688"/>
          </a:xfrm>
        </p:spPr>
        <p:txBody>
          <a:bodyPr>
            <a:normAutofit/>
          </a:bodyPr>
          <a:lstStyle/>
          <a:p>
            <a:pPr marL="0" indent="0">
              <a:buNone/>
            </a:pPr>
            <a:r>
              <a:rPr lang="en-US" sz="2400" dirty="0"/>
              <a:t>Built-In functions in python are pre-defined functions provided by the python language that can be used to perform common tasks.</a:t>
            </a:r>
          </a:p>
        </p:txBody>
      </p:sp>
      <p:pic>
        <p:nvPicPr>
          <p:cNvPr id="5" name="Picture 4">
            <a:extLst>
              <a:ext uri="{FF2B5EF4-FFF2-40B4-BE49-F238E27FC236}">
                <a16:creationId xmlns:a16="http://schemas.microsoft.com/office/drawing/2014/main" xmlns="" id="{6C6F1C96-E39E-435E-ADA1-35C5B0280B8D}"/>
              </a:ext>
            </a:extLst>
          </p:cNvPr>
          <p:cNvPicPr>
            <a:picLocks noChangeAspect="1"/>
          </p:cNvPicPr>
          <p:nvPr/>
        </p:nvPicPr>
        <p:blipFill>
          <a:blip r:embed="rId2">
            <a:extLst>
              <a:ext uri="{837473B0-CC2E-450A-ABE3-18F120FF3D39}">
                <a1611:picAttrSrcUrl xmlns:a1611="http://schemas.microsoft.com/office/drawing/2016/11/main" xmlns="" r:id="rId4"/>
              </a:ext>
            </a:extLst>
          </a:blip>
          <a:stretch>
            <a:fillRect/>
          </a:stretch>
        </p:blipFill>
        <p:spPr>
          <a:xfrm>
            <a:off x="9359995" y="253581"/>
            <a:ext cx="1828800" cy="1828800"/>
          </a:xfrm>
          <a:prstGeom prst="rect">
            <a:avLst/>
          </a:prstGeom>
          <a:ln>
            <a:noFill/>
          </a:ln>
          <a:effectLst>
            <a:outerShdw blurRad="292100" dist="139700" dir="2700000" algn="tl" rotWithShape="0">
              <a:srgbClr val="333333">
                <a:alpha val="65000"/>
              </a:srgbClr>
            </a:outerShdw>
          </a:effectLst>
        </p:spPr>
      </p:pic>
      <p:pic>
        <p:nvPicPr>
          <p:cNvPr id="9" name="Picture 8" descr="Python-Built-in-Functions_page-0001.jpg"/>
          <p:cNvPicPr>
            <a:picLocks noChangeAspect="1"/>
          </p:cNvPicPr>
          <p:nvPr/>
        </p:nvPicPr>
        <p:blipFill>
          <a:blip r:embed="rId5"/>
          <a:stretch>
            <a:fillRect/>
          </a:stretch>
        </p:blipFill>
        <p:spPr>
          <a:xfrm>
            <a:off x="831671" y="2583402"/>
            <a:ext cx="6581183" cy="4159188"/>
          </a:xfrm>
          <a:prstGeom prst="rect">
            <a:avLst/>
          </a:prstGeom>
        </p:spPr>
      </p:pic>
    </p:spTree>
    <p:extLst>
      <p:ext uri="{BB962C8B-B14F-4D97-AF65-F5344CB8AC3E}">
        <p14:creationId xmlns:p14="http://schemas.microsoft.com/office/powerpoint/2010/main" xmlns="" val="2289330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15EE0B-07F2-409B-BA03-E43F62332D39}"/>
              </a:ext>
            </a:extLst>
          </p:cNvPr>
          <p:cNvSpPr>
            <a:spLocks noGrp="1"/>
          </p:cNvSpPr>
          <p:nvPr>
            <p:ph type="title"/>
          </p:nvPr>
        </p:nvSpPr>
        <p:spPr>
          <a:xfrm>
            <a:off x="677335" y="814317"/>
            <a:ext cx="7081419" cy="2549857"/>
          </a:xfrm>
        </p:spPr>
        <p:txBody>
          <a:bodyPr>
            <a:normAutofit fontScale="90000"/>
          </a:bodyPr>
          <a:lstStyle/>
          <a:p>
            <a:r>
              <a:rPr lang="en-US" dirty="0">
                <a:latin typeface="Times New Roman" pitchFamily="18" charset="0"/>
                <a:cs typeface="Times New Roman" pitchFamily="18" charset="0"/>
              </a:rPr>
              <a:t>STRINGS:</a:t>
            </a:r>
            <a:r>
              <a:rPr lang="en-US" dirty="0"/>
              <a:t/>
            </a:r>
            <a:br>
              <a:rPr lang="en-US" dirty="0"/>
            </a:br>
            <a:r>
              <a:rPr lang="en-US" sz="2200" dirty="0">
                <a:solidFill>
                  <a:schemeClr val="tx1">
                    <a:lumMod val="75000"/>
                    <a:lumOff val="25000"/>
                  </a:schemeClr>
                </a:solidFill>
              </a:rPr>
              <a:t>A string is  a data structure in python programming that represents a sequence of characters. It is an immutable data type, meaning that once you have created a string, you cannot change it. </a:t>
            </a:r>
            <a:r>
              <a:rPr lang="en-US" sz="2200" dirty="0" err="1">
                <a:solidFill>
                  <a:schemeClr val="tx1">
                    <a:lumMod val="75000"/>
                    <a:lumOff val="25000"/>
                  </a:schemeClr>
                </a:solidFill>
              </a:rPr>
              <a:t>Pyhton</a:t>
            </a:r>
            <a:r>
              <a:rPr lang="en-US" sz="2200" dirty="0">
                <a:solidFill>
                  <a:schemeClr val="tx1">
                    <a:lumMod val="75000"/>
                    <a:lumOff val="25000"/>
                  </a:schemeClr>
                </a:solidFill>
              </a:rPr>
              <a:t> string are used widely in many different applications, such as  storing  and manipulating text data, representing  names, address and other types of data used that can be represented as text. </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3FFA25B1-ED5F-44B3-AFE9-065DA85549CE}"/>
              </a:ext>
            </a:extLst>
          </p:cNvPr>
          <p:cNvSpPr>
            <a:spLocks noGrp="1"/>
          </p:cNvSpPr>
          <p:nvPr>
            <p:ph sz="quarter" idx="1"/>
          </p:nvPr>
        </p:nvSpPr>
        <p:spPr>
          <a:xfrm>
            <a:off x="677335" y="3493826"/>
            <a:ext cx="7709215" cy="2956968"/>
          </a:xfrm>
        </p:spPr>
        <p:txBody>
          <a:bodyPr>
            <a:normAutofit fontScale="85000" lnSpcReduction="10000"/>
          </a:bodyPr>
          <a:lstStyle/>
          <a:p>
            <a:pPr marL="0" indent="0">
              <a:buNone/>
            </a:pPr>
            <a:r>
              <a:rPr lang="en-US" sz="2000" dirty="0">
                <a:solidFill>
                  <a:schemeClr val="accent1"/>
                </a:solidFill>
              </a:rPr>
              <a:t>Methods</a:t>
            </a:r>
            <a:r>
              <a:rPr lang="en-US" dirty="0"/>
              <a:t> –</a:t>
            </a:r>
          </a:p>
          <a:p>
            <a:r>
              <a:rPr lang="en-US" dirty="0"/>
              <a:t>Square brackets can be used to access elements of the string.</a:t>
            </a:r>
          </a:p>
          <a:p>
            <a:r>
              <a:rPr lang="en-US" dirty="0" err="1" smtClean="0"/>
              <a:t>Pyhton</a:t>
            </a:r>
            <a:r>
              <a:rPr lang="en-US" dirty="0" smtClean="0"/>
              <a:t> </a:t>
            </a:r>
            <a:r>
              <a:rPr lang="en-US" dirty="0"/>
              <a:t>does not have a character data type, a single character is simply a string with a length of 1.</a:t>
            </a:r>
          </a:p>
          <a:p>
            <a:r>
              <a:rPr lang="en-US" dirty="0"/>
              <a:t>We can combine strings and numbers by using f-strings or the format() method.</a:t>
            </a:r>
          </a:p>
          <a:p>
            <a:r>
              <a:rPr lang="en-US" dirty="0"/>
              <a:t>You can return a range of characters by using the slice syntax. Specify the start index and the end index, separated by a colon, to return a part of the string.</a:t>
            </a:r>
          </a:p>
        </p:txBody>
      </p:sp>
      <p:pic>
        <p:nvPicPr>
          <p:cNvPr id="4" name="Picture 3">
            <a:extLst>
              <a:ext uri="{FF2B5EF4-FFF2-40B4-BE49-F238E27FC236}">
                <a16:creationId xmlns:a16="http://schemas.microsoft.com/office/drawing/2014/main" xmlns="" id="{AC15F32D-97C0-4FDC-862B-6B9FBF8D7176}"/>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9339631" y="270852"/>
            <a:ext cx="18288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989656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401</TotalTime>
  <Words>615</Words>
  <Application>Microsoft Office PowerPoint</Application>
  <PresentationFormat>Custom</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PYTHON PROGRAMMING &amp; ITS INTRODUCTION</vt:lpstr>
      <vt:lpstr>Description about python:  Python is a high-level, general-purpose programming language. It was created by Guido Van Rossum in 1991. </vt:lpstr>
      <vt:lpstr>PYTHON DATATYPES:</vt:lpstr>
      <vt:lpstr>STANDS ON:</vt:lpstr>
      <vt:lpstr>  INITIALIZATION:</vt:lpstr>
      <vt:lpstr>OPERATORS: Operators are used to perform some specific operations on values and variables.  Types:-</vt:lpstr>
      <vt:lpstr>TYPE CONVERSION: Type conversion functions are used to directly convert one data type to another which is useful in day to day and competitive programming.</vt:lpstr>
      <vt:lpstr>BUILT-IN FUNCTIONS:</vt:lpstr>
      <vt:lpstr>STRINGS: A string is  a data structure in python programming that represents a sequence of characters. It is an immutable data type, meaning that once you have created a string, you cannot change it. Pyhton string are used widely in many different applications, such as  storing  and manipulating text data, representing  names, address and other types of data used that can be represented as text.  </vt:lpstr>
      <vt:lpstr>LIST, TUPLE, SET :</vt:lpstr>
      <vt:lpstr>DICTIONARY : Dictionary are used to store data values in key and value pairs. A dictionary is a collection which is ordered, changeable and do not allow duplicates.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pc</dc:creator>
  <cp:lastModifiedBy>Zbook</cp:lastModifiedBy>
  <cp:revision>29</cp:revision>
  <dcterms:created xsi:type="dcterms:W3CDTF">2024-07-08T14:46:30Z</dcterms:created>
  <dcterms:modified xsi:type="dcterms:W3CDTF">2024-07-12T17:13:21Z</dcterms:modified>
</cp:coreProperties>
</file>