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F085D-560D-4FFB-BFD3-60EF9CB1FF1E}" v="423" dt="2021-10-06T18:00:15.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36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292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985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431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137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856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4563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97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61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503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99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10/9/2021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581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10/9/2021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430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10/9/2021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802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532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709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37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08003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ea typeface="+mj-lt"/>
                <a:cs typeface="+mj-lt"/>
              </a:rPr>
              <a:t>ISO 27001 Awareness Presentation</a:t>
            </a:r>
            <a:endParaRPr lang="en-US" dirty="0"/>
          </a:p>
        </p:txBody>
      </p:sp>
      <p:sp>
        <p:nvSpPr>
          <p:cNvPr id="3" name="TextBox 2">
            <a:extLst>
              <a:ext uri="{FF2B5EF4-FFF2-40B4-BE49-F238E27FC236}">
                <a16:creationId xmlns:a16="http://schemas.microsoft.com/office/drawing/2014/main" id="{C677DDED-6A5D-4409-8386-CA521328067D}"/>
              </a:ext>
            </a:extLst>
          </p:cNvPr>
          <p:cNvSpPr txBox="1"/>
          <p:nvPr/>
        </p:nvSpPr>
        <p:spPr>
          <a:xfrm>
            <a:off x="8982635" y="5961529"/>
            <a:ext cx="2717411" cy="369332"/>
          </a:xfrm>
          <a:prstGeom prst="rect">
            <a:avLst/>
          </a:prstGeom>
          <a:noFill/>
        </p:spPr>
        <p:txBody>
          <a:bodyPr wrap="none" rtlCol="0">
            <a:spAutoFit/>
          </a:bodyPr>
          <a:lstStyle/>
          <a:p>
            <a:r>
              <a:rPr lang="en-GB" dirty="0" err="1">
                <a:solidFill>
                  <a:schemeClr val="bg1"/>
                </a:solidFill>
              </a:rPr>
              <a:t>A.D.Jaliya</a:t>
            </a:r>
            <a:r>
              <a:rPr lang="en-GB" dirty="0">
                <a:solidFill>
                  <a:schemeClr val="bg1"/>
                </a:solidFill>
              </a:rPr>
              <a:t> – IT19991290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1A05-298F-4EED-A3F9-B23D3B220EEA}"/>
              </a:ext>
            </a:extLst>
          </p:cNvPr>
          <p:cNvSpPr>
            <a:spLocks noGrp="1"/>
          </p:cNvSpPr>
          <p:nvPr>
            <p:ph type="title"/>
          </p:nvPr>
        </p:nvSpPr>
        <p:spPr/>
        <p:txBody>
          <a:bodyPr/>
          <a:lstStyle/>
          <a:p>
            <a:r>
              <a:rPr lang="en-US" dirty="0">
                <a:ea typeface="+mj-lt"/>
                <a:cs typeface="+mj-lt"/>
              </a:rPr>
              <a:t>Information technologies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52AC02F-F9E3-4EE5-A9BC-D02F79C6B648}"/>
              </a:ext>
            </a:extLst>
          </p:cNvPr>
          <p:cNvSpPr>
            <a:spLocks noGrp="1"/>
          </p:cNvSpPr>
          <p:nvPr>
            <p:ph idx="1"/>
          </p:nvPr>
        </p:nvSpPr>
        <p:spPr/>
        <p:txBody>
          <a:bodyPr vert="horz" lIns="91440" tIns="45720" rIns="91440" bIns="45720" rtlCol="0" anchor="t">
            <a:normAutofit/>
          </a:bodyPr>
          <a:lstStyle/>
          <a:p>
            <a:r>
              <a:rPr lang="en-US" dirty="0">
                <a:ea typeface="+mn-lt"/>
                <a:cs typeface="+mn-lt"/>
              </a:rPr>
              <a:t>Cabling, data/voice networks and equipment</a:t>
            </a:r>
            <a:endParaRPr lang="en-US" dirty="0">
              <a:cs typeface="Calibri" panose="020F0502020204030204"/>
            </a:endParaRPr>
          </a:p>
          <a:p>
            <a:r>
              <a:rPr lang="en-US" dirty="0">
                <a:ea typeface="+mn-lt"/>
                <a:cs typeface="+mn-lt"/>
              </a:rPr>
              <a:t>Telecommunications services (PABX, VoIP, ISDN, videoconferencing)</a:t>
            </a:r>
            <a:endParaRPr lang="en-US" dirty="0"/>
          </a:p>
          <a:p>
            <a:r>
              <a:rPr lang="en-US" dirty="0">
                <a:ea typeface="+mn-lt"/>
                <a:cs typeface="+mn-lt"/>
              </a:rPr>
              <a:t>Phones, cellphones, PDAs</a:t>
            </a:r>
            <a:endParaRPr lang="en-US" dirty="0"/>
          </a:p>
          <a:p>
            <a:r>
              <a:rPr lang="en-US" dirty="0">
                <a:ea typeface="+mn-lt"/>
                <a:cs typeface="+mn-lt"/>
              </a:rPr>
              <a:t>Computer servers, desktops and associated data storage devices (disks, tapes)</a:t>
            </a:r>
            <a:endParaRPr lang="en-US" dirty="0"/>
          </a:p>
          <a:p>
            <a:r>
              <a:rPr lang="en-US" dirty="0">
                <a:ea typeface="+mn-lt"/>
                <a:cs typeface="+mn-lt"/>
              </a:rPr>
              <a:t>Operating system and application software</a:t>
            </a:r>
            <a:endParaRPr lang="en-US" dirty="0"/>
          </a:p>
          <a:p>
            <a:r>
              <a:rPr lang="en-US" dirty="0">
                <a:ea typeface="+mn-lt"/>
                <a:cs typeface="+mn-lt"/>
              </a:rPr>
              <a:t>Paperwork, files</a:t>
            </a:r>
            <a:endParaRPr lang="en-US" dirty="0"/>
          </a:p>
          <a:p>
            <a:r>
              <a:rPr lang="en-US" dirty="0">
                <a:ea typeface="+mn-lt"/>
                <a:cs typeface="+mn-lt"/>
              </a:rPr>
              <a:t>Pens, ink</a:t>
            </a:r>
            <a:endParaRPr lang="en-US" dirty="0"/>
          </a:p>
          <a:p>
            <a:endParaRPr lang="en-US" dirty="0">
              <a:cs typeface="Calibri"/>
            </a:endParaRPr>
          </a:p>
        </p:txBody>
      </p:sp>
    </p:spTree>
    <p:extLst>
      <p:ext uri="{BB962C8B-B14F-4D97-AF65-F5344CB8AC3E}">
        <p14:creationId xmlns:p14="http://schemas.microsoft.com/office/powerpoint/2010/main" val="373560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BB06-E18C-4347-8530-1656EC2B5FDF}"/>
              </a:ext>
            </a:extLst>
          </p:cNvPr>
          <p:cNvSpPr>
            <a:spLocks noGrp="1"/>
          </p:cNvSpPr>
          <p:nvPr>
            <p:ph type="title"/>
          </p:nvPr>
        </p:nvSpPr>
        <p:spPr/>
        <p:txBody>
          <a:bodyPr/>
          <a:lstStyle/>
          <a:p>
            <a:r>
              <a:rPr lang="en-US" dirty="0">
                <a:ea typeface="+mj-lt"/>
                <a:cs typeface="+mj-lt"/>
              </a:rPr>
              <a:t>Security technologies </a:t>
            </a:r>
          </a:p>
          <a:p>
            <a:endParaRPr lang="en-US" dirty="0">
              <a:cs typeface="Calibri Light"/>
            </a:endParaRPr>
          </a:p>
        </p:txBody>
      </p:sp>
      <p:sp>
        <p:nvSpPr>
          <p:cNvPr id="3" name="Content Placeholder 2">
            <a:extLst>
              <a:ext uri="{FF2B5EF4-FFF2-40B4-BE49-F238E27FC236}">
                <a16:creationId xmlns:a16="http://schemas.microsoft.com/office/drawing/2014/main" id="{0BEF2FD9-1953-42AE-9E7C-E65512B552A9}"/>
              </a:ext>
            </a:extLst>
          </p:cNvPr>
          <p:cNvSpPr>
            <a:spLocks noGrp="1"/>
          </p:cNvSpPr>
          <p:nvPr>
            <p:ph idx="1"/>
          </p:nvPr>
        </p:nvSpPr>
        <p:spPr/>
        <p:txBody>
          <a:bodyPr vert="horz" lIns="91440" tIns="45720" rIns="91440" bIns="45720" rtlCol="0" anchor="t">
            <a:normAutofit/>
          </a:bodyPr>
          <a:lstStyle/>
          <a:p>
            <a:r>
              <a:rPr lang="en-US" dirty="0">
                <a:ea typeface="+mn-lt"/>
                <a:cs typeface="+mn-lt"/>
              </a:rPr>
              <a:t>Locks, barriers, card-access systems, CCTV</a:t>
            </a:r>
            <a:endParaRPr lang="en-US" dirty="0">
              <a:cs typeface="Calibri"/>
            </a:endParaRPr>
          </a:p>
          <a:p>
            <a:endParaRPr lang="en-US" dirty="0">
              <a:cs typeface="Calibri"/>
            </a:endParaRPr>
          </a:p>
        </p:txBody>
      </p:sp>
    </p:spTree>
    <p:extLst>
      <p:ext uri="{BB962C8B-B14F-4D97-AF65-F5344CB8AC3E}">
        <p14:creationId xmlns:p14="http://schemas.microsoft.com/office/powerpoint/2010/main" val="248060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308B-D58C-41D3-99DC-A0796366EDB1}"/>
              </a:ext>
            </a:extLst>
          </p:cNvPr>
          <p:cNvSpPr>
            <a:spLocks noGrp="1"/>
          </p:cNvSpPr>
          <p:nvPr>
            <p:ph type="title"/>
          </p:nvPr>
        </p:nvSpPr>
        <p:spPr/>
        <p:txBody>
          <a:bodyPr/>
          <a:lstStyle/>
          <a:p>
            <a:r>
              <a:rPr lang="en-US" dirty="0">
                <a:cs typeface="Calibri Light"/>
              </a:rPr>
              <a:t>Why information security is valuable?</a:t>
            </a:r>
            <a:endParaRPr lang="en-US" dirty="0"/>
          </a:p>
        </p:txBody>
      </p:sp>
      <p:sp>
        <p:nvSpPr>
          <p:cNvPr id="3" name="Content Placeholder 2">
            <a:extLst>
              <a:ext uri="{FF2B5EF4-FFF2-40B4-BE49-F238E27FC236}">
                <a16:creationId xmlns:a16="http://schemas.microsoft.com/office/drawing/2014/main" id="{941314DC-1173-410E-B08C-42A6B34C24E0}"/>
              </a:ext>
            </a:extLst>
          </p:cNvPr>
          <p:cNvSpPr>
            <a:spLocks noGrp="1"/>
          </p:cNvSpPr>
          <p:nvPr>
            <p:ph idx="1"/>
          </p:nvPr>
        </p:nvSpPr>
        <p:spPr/>
        <p:txBody>
          <a:bodyPr vert="horz" lIns="91440" tIns="45720" rIns="91440" bIns="45720" rtlCol="0" anchor="t">
            <a:normAutofit/>
          </a:bodyPr>
          <a:lstStyle/>
          <a:p>
            <a:r>
              <a:rPr lang="en-US" dirty="0">
                <a:ea typeface="+mn-lt"/>
                <a:cs typeface="+mn-lt"/>
              </a:rPr>
              <a:t>Information is safeguarded against a variety of risks.</a:t>
            </a:r>
            <a:endParaRPr lang="en-US" dirty="0">
              <a:cs typeface="Calibri" panose="020F0502020204030204"/>
            </a:endParaRPr>
          </a:p>
          <a:p>
            <a:r>
              <a:rPr lang="en-US" dirty="0">
                <a:ea typeface="+mn-lt"/>
                <a:cs typeface="+mn-lt"/>
              </a:rPr>
              <a:t>Ensures the continuation of the business</a:t>
            </a:r>
            <a:endParaRPr lang="en-US" dirty="0"/>
          </a:p>
          <a:p>
            <a:r>
              <a:rPr lang="en-US" dirty="0">
                <a:ea typeface="+mn-lt"/>
                <a:cs typeface="+mn-lt"/>
              </a:rPr>
              <a:t>Reduces financial losses and other negative consequences.</a:t>
            </a:r>
            <a:endParaRPr lang="en-US" dirty="0"/>
          </a:p>
          <a:p>
            <a:r>
              <a:rPr lang="en-US" dirty="0">
                <a:ea typeface="+mn-lt"/>
                <a:cs typeface="+mn-lt"/>
              </a:rPr>
              <a:t>Optimizes investment returns</a:t>
            </a:r>
            <a:endParaRPr lang="en-US" dirty="0"/>
          </a:p>
          <a:p>
            <a:r>
              <a:rPr lang="en-US" dirty="0">
                <a:ea typeface="+mn-lt"/>
                <a:cs typeface="+mn-lt"/>
              </a:rPr>
              <a:t>Provides chances to conduct business in a secure manner. Privacy and compliance are protected.</a:t>
            </a:r>
            <a:endParaRPr lang="en-US" dirty="0"/>
          </a:p>
        </p:txBody>
      </p:sp>
    </p:spTree>
    <p:extLst>
      <p:ext uri="{BB962C8B-B14F-4D97-AF65-F5344CB8AC3E}">
        <p14:creationId xmlns:p14="http://schemas.microsoft.com/office/powerpoint/2010/main" val="9201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925C-F5D9-4861-ACF4-4931933B9556}"/>
              </a:ext>
            </a:extLst>
          </p:cNvPr>
          <p:cNvSpPr>
            <a:spLocks noGrp="1"/>
          </p:cNvSpPr>
          <p:nvPr>
            <p:ph type="title"/>
          </p:nvPr>
        </p:nvSpPr>
        <p:spPr/>
        <p:txBody>
          <a:bodyPr/>
          <a:lstStyle/>
          <a:p>
            <a:r>
              <a:rPr lang="en-US" dirty="0">
                <a:ea typeface="+mj-lt"/>
                <a:cs typeface="+mj-lt"/>
              </a:rPr>
              <a:t>The preservation of information security is defined as:</a:t>
            </a:r>
            <a:endParaRPr lang="en-US" dirty="0"/>
          </a:p>
        </p:txBody>
      </p:sp>
      <p:sp>
        <p:nvSpPr>
          <p:cNvPr id="3" name="Content Placeholder 2">
            <a:extLst>
              <a:ext uri="{FF2B5EF4-FFF2-40B4-BE49-F238E27FC236}">
                <a16:creationId xmlns:a16="http://schemas.microsoft.com/office/drawing/2014/main" id="{6CC0CCCB-3821-4CB6-9655-FE08A4AE99FC}"/>
              </a:ext>
            </a:extLst>
          </p:cNvPr>
          <p:cNvSpPr>
            <a:spLocks noGrp="1"/>
          </p:cNvSpPr>
          <p:nvPr>
            <p:ph idx="1"/>
          </p:nvPr>
        </p:nvSpPr>
        <p:spPr/>
        <p:txBody>
          <a:bodyPr vert="horz" lIns="91440" tIns="45720" rIns="91440" bIns="45720" rtlCol="0" anchor="t">
            <a:normAutofit/>
          </a:bodyPr>
          <a:lstStyle/>
          <a:p>
            <a:r>
              <a:rPr lang="en-US" dirty="0">
                <a:cs typeface="Calibri"/>
              </a:rPr>
              <a:t>Confidentiality</a:t>
            </a:r>
          </a:p>
          <a:p>
            <a:r>
              <a:rPr lang="en-US" dirty="0">
                <a:cs typeface="Calibri"/>
              </a:rPr>
              <a:t>Integrity</a:t>
            </a:r>
          </a:p>
          <a:p>
            <a:r>
              <a:rPr lang="en-US" dirty="0">
                <a:cs typeface="Calibri"/>
              </a:rPr>
              <a:t>Availability</a:t>
            </a:r>
          </a:p>
          <a:p>
            <a:endParaRPr lang="en-US" dirty="0">
              <a:cs typeface="Calibri"/>
            </a:endParaRPr>
          </a:p>
        </p:txBody>
      </p:sp>
    </p:spTree>
    <p:extLst>
      <p:ext uri="{BB962C8B-B14F-4D97-AF65-F5344CB8AC3E}">
        <p14:creationId xmlns:p14="http://schemas.microsoft.com/office/powerpoint/2010/main" val="3283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A820-32E1-477F-B068-47A66B1412A1}"/>
              </a:ext>
            </a:extLst>
          </p:cNvPr>
          <p:cNvSpPr>
            <a:spLocks noGrp="1"/>
          </p:cNvSpPr>
          <p:nvPr>
            <p:ph type="title"/>
          </p:nvPr>
        </p:nvSpPr>
        <p:spPr/>
        <p:txBody>
          <a:bodyPr/>
          <a:lstStyle/>
          <a:p>
            <a:r>
              <a:rPr lang="en-US" dirty="0">
                <a:ea typeface="+mj-lt"/>
                <a:cs typeface="+mj-lt"/>
              </a:rPr>
              <a:t>Causes of Security Incidents</a:t>
            </a:r>
            <a:endParaRPr lang="en-US" dirty="0"/>
          </a:p>
        </p:txBody>
      </p:sp>
      <p:sp>
        <p:nvSpPr>
          <p:cNvPr id="3" name="Content Placeholder 2">
            <a:extLst>
              <a:ext uri="{FF2B5EF4-FFF2-40B4-BE49-F238E27FC236}">
                <a16:creationId xmlns:a16="http://schemas.microsoft.com/office/drawing/2014/main" id="{B5AB4E5A-CA13-4C07-B694-72A963C4DE12}"/>
              </a:ext>
            </a:extLst>
          </p:cNvPr>
          <p:cNvSpPr>
            <a:spLocks noGrp="1"/>
          </p:cNvSpPr>
          <p:nvPr>
            <p:ph idx="1"/>
          </p:nvPr>
        </p:nvSpPr>
        <p:spPr/>
        <p:txBody>
          <a:bodyPr vert="horz" lIns="91440" tIns="45720" rIns="91440" bIns="45720" rtlCol="0" anchor="t">
            <a:normAutofit/>
          </a:bodyPr>
          <a:lstStyle/>
          <a:p>
            <a:r>
              <a:rPr lang="en-US" dirty="0">
                <a:ea typeface="+mn-lt"/>
                <a:cs typeface="+mn-lt"/>
              </a:rPr>
              <a:t>Business disruption due to IT outages</a:t>
            </a:r>
            <a:endParaRPr lang="en-US" dirty="0">
              <a:cs typeface="Calibri" panose="020F0502020204030204"/>
            </a:endParaRPr>
          </a:p>
          <a:p>
            <a:r>
              <a:rPr lang="en-US" dirty="0">
                <a:ea typeface="+mn-lt"/>
                <a:cs typeface="+mn-lt"/>
              </a:rPr>
              <a:t>Costs and financial losses</a:t>
            </a:r>
            <a:endParaRPr lang="en-US" dirty="0"/>
          </a:p>
          <a:p>
            <a:r>
              <a:rPr lang="en-US" dirty="0">
                <a:ea typeface="+mn-lt"/>
                <a:cs typeface="+mn-lt"/>
              </a:rPr>
              <a:t>Intellectual property is being devalued.</a:t>
            </a:r>
            <a:endParaRPr lang="en-US" dirty="0"/>
          </a:p>
          <a:p>
            <a:r>
              <a:rPr lang="en-US" dirty="0">
                <a:ea typeface="+mn-lt"/>
                <a:cs typeface="+mn-lt"/>
              </a:rPr>
              <a:t>Laws and regulations are broken, resulting in prosecutions, fines, and penalties.</a:t>
            </a:r>
            <a:endParaRPr lang="en-US" dirty="0"/>
          </a:p>
          <a:p>
            <a:r>
              <a:rPr lang="en-US" dirty="0">
                <a:ea typeface="+mn-lt"/>
                <a:cs typeface="+mn-lt"/>
              </a:rPr>
              <a:t>Damage to one's reputation and brand, resulting in a loss of client, market, business partner, or owner confidence, as well as lost business. Fear, uncertainty, and skepticism</a:t>
            </a:r>
            <a:endParaRPr lang="en-US" dirty="0"/>
          </a:p>
        </p:txBody>
      </p:sp>
    </p:spTree>
    <p:extLst>
      <p:ext uri="{BB962C8B-B14F-4D97-AF65-F5344CB8AC3E}">
        <p14:creationId xmlns:p14="http://schemas.microsoft.com/office/powerpoint/2010/main" val="96798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E719-1C69-436E-9A35-BABF9DEB2F01}"/>
              </a:ext>
            </a:extLst>
          </p:cNvPr>
          <p:cNvSpPr>
            <a:spLocks noGrp="1"/>
          </p:cNvSpPr>
          <p:nvPr>
            <p:ph type="title"/>
          </p:nvPr>
        </p:nvSpPr>
        <p:spPr/>
        <p:txBody>
          <a:bodyPr/>
          <a:lstStyle/>
          <a:p>
            <a:r>
              <a:rPr lang="en-US" dirty="0">
                <a:ea typeface="+mj-lt"/>
                <a:cs typeface="+mj-lt"/>
              </a:rPr>
              <a:t>What is Risk?</a:t>
            </a:r>
            <a:endParaRPr lang="en-US" dirty="0"/>
          </a:p>
        </p:txBody>
      </p:sp>
      <p:sp>
        <p:nvSpPr>
          <p:cNvPr id="3" name="Content Placeholder 2">
            <a:extLst>
              <a:ext uri="{FF2B5EF4-FFF2-40B4-BE49-F238E27FC236}">
                <a16:creationId xmlns:a16="http://schemas.microsoft.com/office/drawing/2014/main" id="{9A942C60-52BD-4E85-8DAF-5EDC82F9BB11}"/>
              </a:ext>
            </a:extLst>
          </p:cNvPr>
          <p:cNvSpPr>
            <a:spLocks noGrp="1"/>
          </p:cNvSpPr>
          <p:nvPr>
            <p:ph idx="1"/>
          </p:nvPr>
        </p:nvSpPr>
        <p:spPr/>
        <p:txBody>
          <a:bodyPr vert="horz" lIns="91440" tIns="45720" rIns="91440" bIns="45720" rtlCol="0" anchor="t">
            <a:normAutofit/>
          </a:bodyPr>
          <a:lstStyle/>
          <a:p>
            <a:r>
              <a:rPr lang="en-US" dirty="0">
                <a:ea typeface="+mn-lt"/>
                <a:cs typeface="+mn-lt"/>
              </a:rPr>
              <a:t>The probability that a danger exploits a weakness in an information asset, resulting in a negative impact on the organization, is referred to as risk.</a:t>
            </a:r>
            <a:endParaRPr lang="en-US" dirty="0"/>
          </a:p>
        </p:txBody>
      </p:sp>
    </p:spTree>
    <p:extLst>
      <p:ext uri="{BB962C8B-B14F-4D97-AF65-F5344CB8AC3E}">
        <p14:creationId xmlns:p14="http://schemas.microsoft.com/office/powerpoint/2010/main" val="385013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1DB9-C66D-4DA4-9DD1-22C9BCD8BBDB}"/>
              </a:ext>
            </a:extLst>
          </p:cNvPr>
          <p:cNvSpPr>
            <a:spLocks noGrp="1"/>
          </p:cNvSpPr>
          <p:nvPr>
            <p:ph type="title"/>
          </p:nvPr>
        </p:nvSpPr>
        <p:spPr/>
        <p:txBody>
          <a:bodyPr/>
          <a:lstStyle/>
          <a:p>
            <a:r>
              <a:rPr lang="en-US" dirty="0">
                <a:ea typeface="+mj-lt"/>
                <a:cs typeface="+mj-lt"/>
              </a:rPr>
              <a:t>Risk Relationships</a:t>
            </a:r>
          </a:p>
        </p:txBody>
      </p:sp>
      <p:pic>
        <p:nvPicPr>
          <p:cNvPr id="4" name="Picture 4" descr="Diagram&#10;&#10;Description automatically generated">
            <a:extLst>
              <a:ext uri="{FF2B5EF4-FFF2-40B4-BE49-F238E27FC236}">
                <a16:creationId xmlns:a16="http://schemas.microsoft.com/office/drawing/2014/main" id="{16B0DD91-4346-4FA2-AEBB-9871AB891723}"/>
              </a:ext>
            </a:extLst>
          </p:cNvPr>
          <p:cNvPicPr>
            <a:picLocks noGrp="1" noChangeAspect="1"/>
          </p:cNvPicPr>
          <p:nvPr>
            <p:ph idx="1"/>
          </p:nvPr>
        </p:nvPicPr>
        <p:blipFill>
          <a:blip r:embed="rId2"/>
          <a:stretch>
            <a:fillRect/>
          </a:stretch>
        </p:blipFill>
        <p:spPr>
          <a:xfrm>
            <a:off x="3073884" y="2603500"/>
            <a:ext cx="4988544" cy="3416300"/>
          </a:xfrm>
        </p:spPr>
      </p:pic>
    </p:spTree>
    <p:extLst>
      <p:ext uri="{BB962C8B-B14F-4D97-AF65-F5344CB8AC3E}">
        <p14:creationId xmlns:p14="http://schemas.microsoft.com/office/powerpoint/2010/main" val="206473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1B02-4CE2-4DC0-88C3-9332EF360DDD}"/>
              </a:ext>
            </a:extLst>
          </p:cNvPr>
          <p:cNvSpPr>
            <a:spLocks noGrp="1"/>
          </p:cNvSpPr>
          <p:nvPr>
            <p:ph type="title"/>
          </p:nvPr>
        </p:nvSpPr>
        <p:spPr/>
        <p:txBody>
          <a:bodyPr/>
          <a:lstStyle/>
          <a:p>
            <a:r>
              <a:rPr lang="en-US" dirty="0">
                <a:ea typeface="+mj-lt"/>
                <a:cs typeface="+mj-lt"/>
              </a:rPr>
              <a:t>Threat Agent</a:t>
            </a:r>
          </a:p>
        </p:txBody>
      </p:sp>
      <p:sp>
        <p:nvSpPr>
          <p:cNvPr id="3" name="Content Placeholder 2">
            <a:extLst>
              <a:ext uri="{FF2B5EF4-FFF2-40B4-BE49-F238E27FC236}">
                <a16:creationId xmlns:a16="http://schemas.microsoft.com/office/drawing/2014/main" id="{85114826-2086-45D6-A859-E1EB10A2DD5E}"/>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‘actor’ that represents, carries out or </a:t>
            </a:r>
            <a:r>
              <a:rPr lang="en-US" dirty="0" err="1">
                <a:ea typeface="+mn-lt"/>
                <a:cs typeface="+mn-lt"/>
              </a:rPr>
              <a:t>catalyses</a:t>
            </a:r>
            <a:r>
              <a:rPr lang="en-US" dirty="0">
                <a:ea typeface="+mn-lt"/>
                <a:cs typeface="+mn-lt"/>
              </a:rPr>
              <a:t> the threat</a:t>
            </a:r>
          </a:p>
          <a:p>
            <a:r>
              <a:rPr lang="en-US" dirty="0">
                <a:ea typeface="+mn-lt"/>
                <a:cs typeface="+mn-lt"/>
              </a:rPr>
              <a:t>Human</a:t>
            </a:r>
          </a:p>
          <a:p>
            <a:r>
              <a:rPr lang="en-US" dirty="0">
                <a:ea typeface="+mn-lt"/>
                <a:cs typeface="+mn-lt"/>
              </a:rPr>
              <a:t>Machine</a:t>
            </a:r>
          </a:p>
          <a:p>
            <a:r>
              <a:rPr lang="en-US" dirty="0">
                <a:ea typeface="+mn-lt"/>
                <a:cs typeface="+mn-lt"/>
              </a:rPr>
              <a:t>Nature</a:t>
            </a:r>
          </a:p>
          <a:p>
            <a:endParaRPr lang="en-US" dirty="0">
              <a:cs typeface="Calibri"/>
            </a:endParaRPr>
          </a:p>
        </p:txBody>
      </p:sp>
    </p:spTree>
    <p:extLst>
      <p:ext uri="{BB962C8B-B14F-4D97-AF65-F5344CB8AC3E}">
        <p14:creationId xmlns:p14="http://schemas.microsoft.com/office/powerpoint/2010/main" val="47016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76E2-7AEC-47A0-A03F-72C6BB9792B7}"/>
              </a:ext>
            </a:extLst>
          </p:cNvPr>
          <p:cNvSpPr>
            <a:spLocks noGrp="1"/>
          </p:cNvSpPr>
          <p:nvPr>
            <p:ph type="title"/>
          </p:nvPr>
        </p:nvSpPr>
        <p:spPr/>
        <p:txBody>
          <a:bodyPr/>
          <a:lstStyle/>
          <a:p>
            <a:r>
              <a:rPr lang="en-US" dirty="0">
                <a:ea typeface="+mj-lt"/>
                <a:cs typeface="+mj-lt"/>
              </a:rPr>
              <a:t>Threat Types</a:t>
            </a:r>
            <a:endParaRPr lang="en-US" dirty="0"/>
          </a:p>
        </p:txBody>
      </p:sp>
      <p:graphicFrame>
        <p:nvGraphicFramePr>
          <p:cNvPr id="5" name="Content Placeholder 4">
            <a:extLst>
              <a:ext uri="{FF2B5EF4-FFF2-40B4-BE49-F238E27FC236}">
                <a16:creationId xmlns:a16="http://schemas.microsoft.com/office/drawing/2014/main" id="{BE3AAF62-EC45-4D10-8877-B629A8BAA8A9}"/>
              </a:ext>
            </a:extLst>
          </p:cNvPr>
          <p:cNvGraphicFramePr>
            <a:graphicFrameLocks noGrp="1"/>
          </p:cNvGraphicFramePr>
          <p:nvPr>
            <p:ph idx="1"/>
            <p:extLst>
              <p:ext uri="{D42A27DB-BD31-4B8C-83A1-F6EECF244321}">
                <p14:modId xmlns:p14="http://schemas.microsoft.com/office/powerpoint/2010/main" val="2315629667"/>
              </p:ext>
            </p:extLst>
          </p:nvPr>
        </p:nvGraphicFramePr>
        <p:xfrm>
          <a:off x="838200" y="1825625"/>
          <a:ext cx="9672317" cy="4895979"/>
        </p:xfrm>
        <a:graphic>
          <a:graphicData uri="http://schemas.openxmlformats.org/drawingml/2006/table">
            <a:tbl>
              <a:tblPr firstRow="1" bandRow="1">
                <a:tableStyleId>{5C22544A-7EE6-4342-B048-85BDC9FD1C3A}</a:tableStyleId>
              </a:tblPr>
              <a:tblGrid>
                <a:gridCol w="3347018">
                  <a:extLst>
                    <a:ext uri="{9D8B030D-6E8A-4147-A177-3AD203B41FA5}">
                      <a16:colId xmlns:a16="http://schemas.microsoft.com/office/drawing/2014/main" val="579531583"/>
                    </a:ext>
                  </a:extLst>
                </a:gridCol>
                <a:gridCol w="6325299">
                  <a:extLst>
                    <a:ext uri="{9D8B030D-6E8A-4147-A177-3AD203B41FA5}">
                      <a16:colId xmlns:a16="http://schemas.microsoft.com/office/drawing/2014/main" val="4210146797"/>
                    </a:ext>
                  </a:extLst>
                </a:gridCol>
              </a:tblGrid>
              <a:tr h="391835">
                <a:tc>
                  <a:txBody>
                    <a:bodyPr/>
                    <a:lstStyle/>
                    <a:p>
                      <a:r>
                        <a:rPr lang="en-US" sz="2800">
                          <a:effectLst/>
                        </a:rPr>
                        <a:t>Threat type</a:t>
                      </a:r>
                      <a:endParaRPr lang="en-US">
                        <a:effectLst/>
                      </a:endParaRPr>
                    </a:p>
                  </a:txBody>
                  <a:tcPr marL="0" marR="0" marT="0" marB="0" anchor="ctr"/>
                </a:tc>
                <a:tc>
                  <a:txBody>
                    <a:bodyPr/>
                    <a:lstStyle/>
                    <a:p>
                      <a:r>
                        <a:rPr lang="en-US" sz="2800">
                          <a:effectLst/>
                        </a:rPr>
                        <a:t>Example</a:t>
                      </a:r>
                      <a:endParaRPr lang="en-US">
                        <a:effectLst/>
                      </a:endParaRPr>
                    </a:p>
                  </a:txBody>
                  <a:tcPr marL="0" marR="0" marT="0" marB="0" anchor="ctr"/>
                </a:tc>
                <a:extLst>
                  <a:ext uri="{0D108BD9-81ED-4DB2-BD59-A6C34878D82A}">
                    <a16:rowId xmlns:a16="http://schemas.microsoft.com/office/drawing/2014/main" val="1006076629"/>
                  </a:ext>
                </a:extLst>
              </a:tr>
              <a:tr h="559765">
                <a:tc>
                  <a:txBody>
                    <a:bodyPr/>
                    <a:lstStyle/>
                    <a:p>
                      <a:r>
                        <a:rPr lang="en-US" sz="2000">
                          <a:effectLst/>
                        </a:rPr>
                        <a:t>Human error</a:t>
                      </a:r>
                      <a:endParaRPr lang="en-US">
                        <a:effectLst/>
                      </a:endParaRPr>
                    </a:p>
                  </a:txBody>
                  <a:tcPr marL="0" marR="0" marT="0" marB="0" anchor="ctr"/>
                </a:tc>
                <a:tc>
                  <a:txBody>
                    <a:bodyPr/>
                    <a:lstStyle/>
                    <a:p>
                      <a:r>
                        <a:rPr lang="en-US" sz="2000">
                          <a:effectLst/>
                        </a:rPr>
                        <a:t>Typo, wrong attachment/email address,lost laptop or phone</a:t>
                      </a:r>
                      <a:endParaRPr lang="en-US">
                        <a:effectLst/>
                      </a:endParaRPr>
                    </a:p>
                  </a:txBody>
                  <a:tcPr marL="0" marR="0" marT="0" marB="0" anchor="ctr"/>
                </a:tc>
                <a:extLst>
                  <a:ext uri="{0D108BD9-81ED-4DB2-BD59-A6C34878D82A}">
                    <a16:rowId xmlns:a16="http://schemas.microsoft.com/office/drawing/2014/main" val="2654175274"/>
                  </a:ext>
                </a:extLst>
              </a:tr>
              <a:tr h="279882">
                <a:tc>
                  <a:txBody>
                    <a:bodyPr/>
                    <a:lstStyle/>
                    <a:p>
                      <a:r>
                        <a:rPr lang="en-US" sz="2000">
                          <a:effectLst/>
                        </a:rPr>
                        <a:t>Intellectual property</a:t>
                      </a:r>
                      <a:endParaRPr lang="en-US">
                        <a:effectLst/>
                      </a:endParaRPr>
                    </a:p>
                  </a:txBody>
                  <a:tcPr marL="0" marR="0" marT="0" marB="0" anchor="ctr"/>
                </a:tc>
                <a:tc>
                  <a:txBody>
                    <a:bodyPr/>
                    <a:lstStyle/>
                    <a:p>
                      <a:r>
                        <a:rPr lang="en-US" sz="2000">
                          <a:effectLst/>
                        </a:rPr>
                        <a:t>Piracy, industrial espionage</a:t>
                      </a:r>
                      <a:endParaRPr lang="en-US">
                        <a:effectLst/>
                      </a:endParaRPr>
                    </a:p>
                  </a:txBody>
                  <a:tcPr marL="0" marR="0" marT="0" marB="0" anchor="ctr"/>
                </a:tc>
                <a:extLst>
                  <a:ext uri="{0D108BD9-81ED-4DB2-BD59-A6C34878D82A}">
                    <a16:rowId xmlns:a16="http://schemas.microsoft.com/office/drawing/2014/main" val="1810248224"/>
                  </a:ext>
                </a:extLst>
              </a:tr>
              <a:tr h="839648">
                <a:tc>
                  <a:txBody>
                    <a:bodyPr/>
                    <a:lstStyle/>
                    <a:p>
                      <a:r>
                        <a:rPr lang="en-US" sz="2000">
                          <a:effectLst/>
                        </a:rPr>
                        <a:t>Deliberate act</a:t>
                      </a:r>
                      <a:endParaRPr lang="en-US">
                        <a:effectLst/>
                      </a:endParaRPr>
                    </a:p>
                  </a:txBody>
                  <a:tcPr marL="0" marR="0" marT="0" marB="0" anchor="ctr"/>
                </a:tc>
                <a:tc>
                  <a:txBody>
                    <a:bodyPr/>
                    <a:lstStyle/>
                    <a:p>
                      <a:r>
                        <a:rPr lang="en-US" sz="2000">
                          <a:effectLst/>
                        </a:rPr>
                        <a:t>Unauthorised access/trespass, data theft, extortion, blackmail, sabotage, vandalism, terrorist/activist/criminal activity</a:t>
                      </a:r>
                      <a:endParaRPr lang="en-US">
                        <a:effectLst/>
                      </a:endParaRPr>
                    </a:p>
                  </a:txBody>
                  <a:tcPr marL="0" marR="0" marT="0" marB="0" anchor="ctr"/>
                </a:tc>
                <a:extLst>
                  <a:ext uri="{0D108BD9-81ED-4DB2-BD59-A6C34878D82A}">
                    <a16:rowId xmlns:a16="http://schemas.microsoft.com/office/drawing/2014/main" val="474580747"/>
                  </a:ext>
                </a:extLst>
              </a:tr>
              <a:tr h="279882">
                <a:tc>
                  <a:txBody>
                    <a:bodyPr/>
                    <a:lstStyle/>
                    <a:p>
                      <a:r>
                        <a:rPr lang="en-US" sz="2000">
                          <a:effectLst/>
                        </a:rPr>
                        <a:t>Fraud</a:t>
                      </a:r>
                      <a:endParaRPr lang="en-US">
                        <a:effectLst/>
                      </a:endParaRPr>
                    </a:p>
                  </a:txBody>
                  <a:tcPr marL="0" marR="0" marT="0" marB="0" anchor="ctr"/>
                </a:tc>
                <a:tc>
                  <a:txBody>
                    <a:bodyPr/>
                    <a:lstStyle/>
                    <a:p>
                      <a:r>
                        <a:rPr lang="en-US" sz="2000">
                          <a:effectLst/>
                        </a:rPr>
                        <a:t>Identity theft, expenses fraud</a:t>
                      </a:r>
                      <a:endParaRPr lang="en-US">
                        <a:effectLst/>
                      </a:endParaRPr>
                    </a:p>
                  </a:txBody>
                  <a:tcPr marL="0" marR="0" marT="0" marB="0" anchor="ctr"/>
                </a:tc>
                <a:extLst>
                  <a:ext uri="{0D108BD9-81ED-4DB2-BD59-A6C34878D82A}">
                    <a16:rowId xmlns:a16="http://schemas.microsoft.com/office/drawing/2014/main" val="3643799511"/>
                  </a:ext>
                </a:extLst>
              </a:tr>
              <a:tr h="279882">
                <a:tc>
                  <a:txBody>
                    <a:bodyPr/>
                    <a:lstStyle/>
                    <a:p>
                      <a:r>
                        <a:rPr lang="en-US" sz="2000">
                          <a:effectLst/>
                        </a:rPr>
                        <a:t>System/network attack</a:t>
                      </a:r>
                      <a:endParaRPr lang="en-US">
                        <a:effectLst/>
                      </a:endParaRPr>
                    </a:p>
                  </a:txBody>
                  <a:tcPr marL="0" marR="0" marT="0" marB="0" anchor="ctr"/>
                </a:tc>
                <a:tc>
                  <a:txBody>
                    <a:bodyPr/>
                    <a:lstStyle/>
                    <a:p>
                      <a:r>
                        <a:rPr lang="en-US" sz="2000">
                          <a:effectLst/>
                        </a:rPr>
                        <a:t>Viruses, worms, Trojans, hacks</a:t>
                      </a:r>
                      <a:endParaRPr lang="en-US">
                        <a:effectLst/>
                      </a:endParaRPr>
                    </a:p>
                  </a:txBody>
                  <a:tcPr marL="0" marR="0" marT="0" marB="0" anchor="ctr"/>
                </a:tc>
                <a:extLst>
                  <a:ext uri="{0D108BD9-81ED-4DB2-BD59-A6C34878D82A}">
                    <a16:rowId xmlns:a16="http://schemas.microsoft.com/office/drawing/2014/main" val="4116564310"/>
                  </a:ext>
                </a:extLst>
              </a:tr>
              <a:tr h="335859">
                <a:tc>
                  <a:txBody>
                    <a:bodyPr/>
                    <a:lstStyle/>
                    <a:p>
                      <a:r>
                        <a:rPr lang="en-US" sz="2000">
                          <a:effectLst/>
                        </a:rPr>
                        <a:t>Service issue</a:t>
                      </a:r>
                      <a:endParaRPr lang="en-US">
                        <a:effectLst/>
                      </a:endParaRPr>
                    </a:p>
                  </a:txBody>
                  <a:tcPr marL="0" marR="0" marT="0" marB="0" anchor="ctr"/>
                </a:tc>
                <a:tc>
                  <a:txBody>
                    <a:bodyPr/>
                    <a:lstStyle/>
                    <a:p>
                      <a:r>
                        <a:rPr lang="en-US" sz="2000">
                          <a:effectLst/>
                        </a:rPr>
                        <a:t>Power cuts, network outages</a:t>
                      </a:r>
                      <a:endParaRPr lang="en-US">
                        <a:effectLst/>
                      </a:endParaRPr>
                    </a:p>
                  </a:txBody>
                  <a:tcPr marL="0" marR="0" marT="0" marB="0" anchor="ctr"/>
                </a:tc>
                <a:extLst>
                  <a:ext uri="{0D108BD9-81ED-4DB2-BD59-A6C34878D82A}">
                    <a16:rowId xmlns:a16="http://schemas.microsoft.com/office/drawing/2014/main" val="1953237467"/>
                  </a:ext>
                </a:extLst>
              </a:tr>
              <a:tr h="559765">
                <a:tc>
                  <a:txBody>
                    <a:bodyPr/>
                    <a:lstStyle/>
                    <a:p>
                      <a:r>
                        <a:rPr lang="en-US" sz="2000">
                          <a:effectLst/>
                        </a:rPr>
                        <a:t>Force of nature</a:t>
                      </a:r>
                      <a:endParaRPr lang="en-US">
                        <a:effectLst/>
                      </a:endParaRPr>
                    </a:p>
                  </a:txBody>
                  <a:tcPr marL="0" marR="0" marT="0" marB="0" anchor="ctr"/>
                </a:tc>
                <a:tc>
                  <a:txBody>
                    <a:bodyPr/>
                    <a:lstStyle/>
                    <a:p>
                      <a:r>
                        <a:rPr lang="en-US" sz="2000">
                          <a:effectLst/>
                        </a:rPr>
                        <a:t>Fire, flood, storm, earthquake, lightning, tsunami, volcanic eruption</a:t>
                      </a:r>
                      <a:endParaRPr lang="en-US">
                        <a:effectLst/>
                      </a:endParaRPr>
                    </a:p>
                  </a:txBody>
                  <a:tcPr marL="0" marR="0" marT="0" marB="0" anchor="ctr"/>
                </a:tc>
                <a:extLst>
                  <a:ext uri="{0D108BD9-81ED-4DB2-BD59-A6C34878D82A}">
                    <a16:rowId xmlns:a16="http://schemas.microsoft.com/office/drawing/2014/main" val="3205330467"/>
                  </a:ext>
                </a:extLst>
              </a:tr>
              <a:tr h="475800">
                <a:tc>
                  <a:txBody>
                    <a:bodyPr/>
                    <a:lstStyle/>
                    <a:p>
                      <a:r>
                        <a:rPr lang="en-US" sz="2000">
                          <a:effectLst/>
                        </a:rPr>
                        <a:t>Hardware issue</a:t>
                      </a:r>
                      <a:endParaRPr lang="en-US">
                        <a:effectLst/>
                      </a:endParaRPr>
                    </a:p>
                  </a:txBody>
                  <a:tcPr marL="0" marR="0" marT="0" marB="0" anchor="ctr"/>
                </a:tc>
                <a:tc>
                  <a:txBody>
                    <a:bodyPr/>
                    <a:lstStyle/>
                    <a:p>
                      <a:r>
                        <a:rPr lang="en-US" sz="2000">
                          <a:effectLst/>
                        </a:rPr>
                        <a:t>Computer power supply failure,lack of capacity</a:t>
                      </a:r>
                      <a:endParaRPr lang="en-US">
                        <a:effectLst/>
                      </a:endParaRPr>
                    </a:p>
                  </a:txBody>
                  <a:tcPr marL="0" marR="0" marT="0" marB="0" anchor="ctr"/>
                </a:tc>
                <a:extLst>
                  <a:ext uri="{0D108BD9-81ED-4DB2-BD59-A6C34878D82A}">
                    <a16:rowId xmlns:a16="http://schemas.microsoft.com/office/drawing/2014/main" val="3599620408"/>
                  </a:ext>
                </a:extLst>
              </a:tr>
              <a:tr h="279882">
                <a:tc>
                  <a:txBody>
                    <a:bodyPr/>
                    <a:lstStyle/>
                    <a:p>
                      <a:r>
                        <a:rPr lang="en-US" sz="2000">
                          <a:effectLst/>
                        </a:rPr>
                        <a:t>Software issue</a:t>
                      </a:r>
                      <a:endParaRPr lang="en-US">
                        <a:effectLst/>
                      </a:endParaRPr>
                    </a:p>
                  </a:txBody>
                  <a:tcPr marL="0" marR="0" marT="0" marB="0" anchor="ctr"/>
                </a:tc>
                <a:tc>
                  <a:txBody>
                    <a:bodyPr/>
                    <a:lstStyle/>
                    <a:p>
                      <a:r>
                        <a:rPr lang="en-US" sz="2000">
                          <a:effectLst/>
                        </a:rPr>
                        <a:t>Bugs or design flaws, data corruption</a:t>
                      </a:r>
                      <a:endParaRPr lang="en-US">
                        <a:effectLst/>
                      </a:endParaRPr>
                    </a:p>
                  </a:txBody>
                  <a:tcPr marL="0" marR="0" marT="0" marB="0" anchor="ctr"/>
                </a:tc>
                <a:extLst>
                  <a:ext uri="{0D108BD9-81ED-4DB2-BD59-A6C34878D82A}">
                    <a16:rowId xmlns:a16="http://schemas.microsoft.com/office/drawing/2014/main" val="3321393554"/>
                  </a:ext>
                </a:extLst>
              </a:tr>
              <a:tr h="279882">
                <a:tc>
                  <a:txBody>
                    <a:bodyPr/>
                    <a:lstStyle/>
                    <a:p>
                      <a:r>
                        <a:rPr lang="en-US" sz="2000">
                          <a:effectLst/>
                        </a:rPr>
                        <a:t>Obsolescence</a:t>
                      </a:r>
                      <a:endParaRPr lang="en-US">
                        <a:effectLst/>
                      </a:endParaRPr>
                    </a:p>
                  </a:txBody>
                  <a:tcPr marL="0" marR="0" marT="0" marB="0" anchor="ctr"/>
                </a:tc>
                <a:tc>
                  <a:txBody>
                    <a:bodyPr/>
                    <a:lstStyle/>
                    <a:p>
                      <a:r>
                        <a:rPr lang="en-US" sz="2000">
                          <a:effectLst/>
                        </a:rPr>
                        <a:t>iPhone 4?</a:t>
                      </a:r>
                      <a:endParaRPr lang="en-US">
                        <a:effectLst/>
                      </a:endParaRPr>
                    </a:p>
                  </a:txBody>
                  <a:tcPr marL="0" marR="0" marT="0" marB="0" anchor="ctr"/>
                </a:tc>
                <a:extLst>
                  <a:ext uri="{0D108BD9-81ED-4DB2-BD59-A6C34878D82A}">
                    <a16:rowId xmlns:a16="http://schemas.microsoft.com/office/drawing/2014/main" val="1912240183"/>
                  </a:ext>
                </a:extLst>
              </a:tr>
            </a:tbl>
          </a:graphicData>
        </a:graphic>
      </p:graphicFrame>
    </p:spTree>
    <p:extLst>
      <p:ext uri="{BB962C8B-B14F-4D97-AF65-F5344CB8AC3E}">
        <p14:creationId xmlns:p14="http://schemas.microsoft.com/office/powerpoint/2010/main" val="342827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C675-0E68-4269-812C-17ACFE2F3196}"/>
              </a:ext>
            </a:extLst>
          </p:cNvPr>
          <p:cNvSpPr>
            <a:spLocks noGrp="1"/>
          </p:cNvSpPr>
          <p:nvPr>
            <p:ph type="title"/>
          </p:nvPr>
        </p:nvSpPr>
        <p:spPr/>
        <p:txBody>
          <a:bodyPr/>
          <a:lstStyle/>
          <a:p>
            <a:r>
              <a:rPr lang="en-US" dirty="0">
                <a:ea typeface="+mj-lt"/>
                <a:cs typeface="+mj-lt"/>
              </a:rPr>
              <a:t>History of ISO27001</a:t>
            </a:r>
            <a:endParaRPr lang="en-US" dirty="0"/>
          </a:p>
        </p:txBody>
      </p:sp>
      <p:sp>
        <p:nvSpPr>
          <p:cNvPr id="3" name="Content Placeholder 2">
            <a:extLst>
              <a:ext uri="{FF2B5EF4-FFF2-40B4-BE49-F238E27FC236}">
                <a16:creationId xmlns:a16="http://schemas.microsoft.com/office/drawing/2014/main" id="{141E7C87-5183-474B-AF9A-C9EA006EA7D2}"/>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1990’s</a:t>
            </a:r>
            <a:endParaRPr lang="en-US" dirty="0">
              <a:cs typeface="Calibri" panose="020F0502020204030204"/>
            </a:endParaRPr>
          </a:p>
          <a:p>
            <a:r>
              <a:rPr lang="en-US" dirty="0">
                <a:ea typeface="+mn-lt"/>
                <a:cs typeface="+mn-lt"/>
              </a:rPr>
              <a:t>Information Security Management Code of Practice produced by a UK government-sponsored working group</a:t>
            </a:r>
            <a:endParaRPr lang="en-US" dirty="0"/>
          </a:p>
          <a:p>
            <a:r>
              <a:rPr lang="en-US" dirty="0">
                <a:ea typeface="+mn-lt"/>
                <a:cs typeface="+mn-lt"/>
              </a:rPr>
              <a:t>Based on the security policy used by Shell</a:t>
            </a:r>
            <a:endParaRPr lang="en-US" dirty="0"/>
          </a:p>
          <a:p>
            <a:r>
              <a:rPr lang="en-US" dirty="0">
                <a:ea typeface="+mn-lt"/>
                <a:cs typeface="+mn-lt"/>
              </a:rPr>
              <a:t>Became British Standard BS7799</a:t>
            </a:r>
            <a:endParaRPr lang="en-US" dirty="0"/>
          </a:p>
          <a:p>
            <a:r>
              <a:rPr lang="en-US" dirty="0">
                <a:ea typeface="+mn-lt"/>
                <a:cs typeface="+mn-lt"/>
              </a:rPr>
              <a:t>2000’s</a:t>
            </a:r>
            <a:endParaRPr lang="en-US" dirty="0"/>
          </a:p>
          <a:p>
            <a:r>
              <a:rPr lang="en-US" dirty="0">
                <a:ea typeface="+mn-lt"/>
                <a:cs typeface="+mn-lt"/>
              </a:rPr>
              <a:t>Adopted by ISO/IEC</a:t>
            </a:r>
            <a:endParaRPr lang="en-US" dirty="0"/>
          </a:p>
          <a:p>
            <a:r>
              <a:rPr lang="en-US" dirty="0">
                <a:ea typeface="+mn-lt"/>
                <a:cs typeface="+mn-lt"/>
              </a:rPr>
              <a:t>Became ISO/IEC 17799 (later renumbered ISO/IEC 27002)</a:t>
            </a:r>
            <a:endParaRPr lang="en-US" dirty="0"/>
          </a:p>
          <a:p>
            <a:r>
              <a:rPr lang="en-US" dirty="0">
                <a:ea typeface="+mn-lt"/>
                <a:cs typeface="+mn-lt"/>
              </a:rPr>
              <a:t>ISO/IEC 27001 published &amp; certification scheme started</a:t>
            </a:r>
            <a:endParaRPr lang="en-US" dirty="0"/>
          </a:p>
          <a:p>
            <a:r>
              <a:rPr lang="en-US" dirty="0">
                <a:ea typeface="+mn-lt"/>
                <a:cs typeface="+mn-lt"/>
              </a:rPr>
              <a:t>Now</a:t>
            </a:r>
            <a:endParaRPr lang="en-US" dirty="0"/>
          </a:p>
          <a:p>
            <a:r>
              <a:rPr lang="en-US" dirty="0">
                <a:ea typeface="+mn-lt"/>
                <a:cs typeface="+mn-lt"/>
              </a:rPr>
              <a:t>Expanding into a suite of information security standards (known as “ISO27k”)</a:t>
            </a:r>
            <a:endParaRPr lang="en-US" dirty="0"/>
          </a:p>
          <a:p>
            <a:r>
              <a:rPr lang="en-US" dirty="0">
                <a:ea typeface="+mn-lt"/>
                <a:cs typeface="+mn-lt"/>
              </a:rPr>
              <a:t>Updated and reissued every few years</a:t>
            </a:r>
            <a:endParaRPr lang="en-US" dirty="0"/>
          </a:p>
          <a:p>
            <a:endParaRPr lang="en-US" dirty="0">
              <a:cs typeface="Calibri"/>
            </a:endParaRPr>
          </a:p>
        </p:txBody>
      </p:sp>
    </p:spTree>
    <p:extLst>
      <p:ext uri="{BB962C8B-B14F-4D97-AF65-F5344CB8AC3E}">
        <p14:creationId xmlns:p14="http://schemas.microsoft.com/office/powerpoint/2010/main" val="140839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6E7B-600F-4123-B876-3322E6C5274F}"/>
              </a:ext>
            </a:extLst>
          </p:cNvPr>
          <p:cNvSpPr>
            <a:spLocks noGrp="1"/>
          </p:cNvSpPr>
          <p:nvPr>
            <p:ph type="title"/>
          </p:nvPr>
        </p:nvSpPr>
        <p:spPr/>
        <p:txBody>
          <a:bodyPr/>
          <a:lstStyle/>
          <a:p>
            <a:r>
              <a:rPr lang="en-US" dirty="0">
                <a:cs typeface="Calibri Light"/>
              </a:rPr>
              <a:t>Content</a:t>
            </a:r>
            <a:endParaRPr lang="en-US" dirty="0"/>
          </a:p>
        </p:txBody>
      </p:sp>
      <p:sp>
        <p:nvSpPr>
          <p:cNvPr id="3" name="Content Placeholder 2">
            <a:extLst>
              <a:ext uri="{FF2B5EF4-FFF2-40B4-BE49-F238E27FC236}">
                <a16:creationId xmlns:a16="http://schemas.microsoft.com/office/drawing/2014/main" id="{E7048198-BA4D-46E2-854E-73BD3B331197}"/>
              </a:ext>
            </a:extLst>
          </p:cNvPr>
          <p:cNvSpPr>
            <a:spLocks noGrp="1"/>
          </p:cNvSpPr>
          <p:nvPr>
            <p:ph idx="1"/>
          </p:nvPr>
        </p:nvSpPr>
        <p:spPr/>
        <p:txBody>
          <a:bodyPr vert="horz" lIns="91440" tIns="45720" rIns="91440" bIns="45720" rtlCol="0" anchor="t">
            <a:normAutofit/>
          </a:bodyPr>
          <a:lstStyle/>
          <a:p>
            <a:r>
              <a:rPr lang="en-US" dirty="0">
                <a:ea typeface="+mn-lt"/>
                <a:cs typeface="+mn-lt"/>
              </a:rPr>
              <a:t>What is information?</a:t>
            </a:r>
            <a:endParaRPr lang="en-US" dirty="0">
              <a:cs typeface="Calibri"/>
            </a:endParaRPr>
          </a:p>
          <a:p>
            <a:r>
              <a:rPr lang="en-US" dirty="0">
                <a:ea typeface="+mn-lt"/>
                <a:cs typeface="+mn-lt"/>
              </a:rPr>
              <a:t>What is information security?</a:t>
            </a:r>
            <a:endParaRPr lang="en-US" dirty="0"/>
          </a:p>
          <a:p>
            <a:r>
              <a:rPr lang="en-US" dirty="0">
                <a:ea typeface="+mn-lt"/>
                <a:cs typeface="+mn-lt"/>
              </a:rPr>
              <a:t>What is risk?</a:t>
            </a:r>
            <a:endParaRPr lang="en-US" dirty="0"/>
          </a:p>
          <a:p>
            <a:r>
              <a:rPr lang="en-US" dirty="0">
                <a:ea typeface="+mn-lt"/>
                <a:cs typeface="+mn-lt"/>
              </a:rPr>
              <a:t>Introduction to the ISO standards</a:t>
            </a:r>
            <a:endParaRPr lang="en-US" dirty="0"/>
          </a:p>
          <a:p>
            <a:r>
              <a:rPr lang="en-US" dirty="0">
                <a:ea typeface="+mn-lt"/>
                <a:cs typeface="+mn-lt"/>
              </a:rPr>
              <a:t>Managing information security</a:t>
            </a:r>
            <a:endParaRPr lang="en-US" dirty="0"/>
          </a:p>
          <a:p>
            <a:r>
              <a:rPr lang="en-US" dirty="0">
                <a:ea typeface="+mn-lt"/>
                <a:cs typeface="+mn-lt"/>
              </a:rPr>
              <a:t>Your security responsibilities</a:t>
            </a:r>
            <a:endParaRPr lang="en-US" dirty="0"/>
          </a:p>
          <a:p>
            <a:endParaRPr lang="en-US" dirty="0">
              <a:cs typeface="Calibri"/>
            </a:endParaRPr>
          </a:p>
        </p:txBody>
      </p:sp>
    </p:spTree>
    <p:extLst>
      <p:ext uri="{BB962C8B-B14F-4D97-AF65-F5344CB8AC3E}">
        <p14:creationId xmlns:p14="http://schemas.microsoft.com/office/powerpoint/2010/main" val="1884699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C0F5-106C-4F99-B82B-2FC0ECA0DEA1}"/>
              </a:ext>
            </a:extLst>
          </p:cNvPr>
          <p:cNvSpPr>
            <a:spLocks noGrp="1"/>
          </p:cNvSpPr>
          <p:nvPr>
            <p:ph type="title"/>
          </p:nvPr>
        </p:nvSpPr>
        <p:spPr/>
        <p:txBody>
          <a:bodyPr/>
          <a:lstStyle/>
          <a:p>
            <a:r>
              <a:rPr lang="en-US" dirty="0">
                <a:ea typeface="+mj-lt"/>
                <a:cs typeface="+mj-lt"/>
              </a:rPr>
              <a:t>ISO 27001</a:t>
            </a:r>
            <a:endParaRPr lang="en-US" dirty="0"/>
          </a:p>
        </p:txBody>
      </p:sp>
      <p:sp>
        <p:nvSpPr>
          <p:cNvPr id="3" name="Content Placeholder 2">
            <a:extLst>
              <a:ext uri="{FF2B5EF4-FFF2-40B4-BE49-F238E27FC236}">
                <a16:creationId xmlns:a16="http://schemas.microsoft.com/office/drawing/2014/main" id="{22053477-495C-47DD-A650-1A289573B186}"/>
              </a:ext>
            </a:extLst>
          </p:cNvPr>
          <p:cNvSpPr>
            <a:spLocks noGrp="1"/>
          </p:cNvSpPr>
          <p:nvPr>
            <p:ph idx="1"/>
          </p:nvPr>
        </p:nvSpPr>
        <p:spPr/>
        <p:txBody>
          <a:bodyPr vert="horz" lIns="91440" tIns="45720" rIns="91440" bIns="45720" rtlCol="0" anchor="t">
            <a:normAutofit/>
          </a:bodyPr>
          <a:lstStyle/>
          <a:p>
            <a:r>
              <a:rPr lang="en-US" dirty="0">
                <a:ea typeface="+mn-lt"/>
                <a:cs typeface="+mn-lt"/>
              </a:rPr>
              <a:t>Concerns information security management, not only IT/technical security.</a:t>
            </a:r>
            <a:endParaRPr lang="en-US" dirty="0">
              <a:cs typeface="Calibri" panose="020F0502020204030204"/>
            </a:endParaRPr>
          </a:p>
          <a:p>
            <a:r>
              <a:rPr lang="en-US" dirty="0">
                <a:ea typeface="+mn-lt"/>
                <a:cs typeface="+mn-lt"/>
              </a:rPr>
              <a:t>Describes a management system in formal terms. Plan, Do, Check, Act (PDCA) is used to achieve, maintain, and improve security alignment with threats.</a:t>
            </a:r>
            <a:endParaRPr lang="en-US" dirty="0"/>
          </a:p>
          <a:p>
            <a:r>
              <a:rPr lang="en-US" dirty="0">
                <a:ea typeface="+mn-lt"/>
                <a:cs typeface="+mn-lt"/>
              </a:rPr>
              <a:t>Covers all sizes and types of organizations (e.g., commercial businesses, government agencies, and non-profits).</a:t>
            </a:r>
            <a:endParaRPr lang="en-US" dirty="0"/>
          </a:p>
          <a:p>
            <a:r>
              <a:rPr lang="en-US" dirty="0">
                <a:ea typeface="+mn-lt"/>
                <a:cs typeface="+mn-lt"/>
              </a:rPr>
              <a:t>Thousands of businesses throughout the world have been certified as compliant.</a:t>
            </a:r>
            <a:endParaRPr lang="en-US" dirty="0"/>
          </a:p>
        </p:txBody>
      </p:sp>
    </p:spTree>
    <p:extLst>
      <p:ext uri="{BB962C8B-B14F-4D97-AF65-F5344CB8AC3E}">
        <p14:creationId xmlns:p14="http://schemas.microsoft.com/office/powerpoint/2010/main" val="64703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3E4AA7F-CD44-4153-9CC2-F1BBCB49CDC1}"/>
              </a:ext>
            </a:extLst>
          </p:cNvPr>
          <p:cNvPicPr>
            <a:picLocks noGrp="1" noChangeAspect="1"/>
          </p:cNvPicPr>
          <p:nvPr>
            <p:ph idx="1"/>
          </p:nvPr>
        </p:nvPicPr>
        <p:blipFill>
          <a:blip r:embed="rId2"/>
          <a:stretch>
            <a:fillRect/>
          </a:stretch>
        </p:blipFill>
        <p:spPr>
          <a:xfrm>
            <a:off x="2948034" y="1276985"/>
            <a:ext cx="7210333" cy="5418138"/>
          </a:xfrm>
        </p:spPr>
      </p:pic>
      <p:sp>
        <p:nvSpPr>
          <p:cNvPr id="5" name="TextBox 4">
            <a:extLst>
              <a:ext uri="{FF2B5EF4-FFF2-40B4-BE49-F238E27FC236}">
                <a16:creationId xmlns:a16="http://schemas.microsoft.com/office/drawing/2014/main" id="{82CA5AA9-3C0A-4254-922A-EA85BF8BB1A2}"/>
              </a:ext>
            </a:extLst>
          </p:cNvPr>
          <p:cNvSpPr txBox="1"/>
          <p:nvPr/>
        </p:nvSpPr>
        <p:spPr>
          <a:xfrm>
            <a:off x="375920" y="3251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Plan Do Check Act (PDCA) </a:t>
            </a:r>
          </a:p>
        </p:txBody>
      </p:sp>
    </p:spTree>
    <p:extLst>
      <p:ext uri="{BB962C8B-B14F-4D97-AF65-F5344CB8AC3E}">
        <p14:creationId xmlns:p14="http://schemas.microsoft.com/office/powerpoint/2010/main" val="3171147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195B-FAAE-4430-9B34-6E750C08000E}"/>
              </a:ext>
            </a:extLst>
          </p:cNvPr>
          <p:cNvSpPr>
            <a:spLocks noGrp="1"/>
          </p:cNvSpPr>
          <p:nvPr>
            <p:ph type="title"/>
          </p:nvPr>
        </p:nvSpPr>
        <p:spPr/>
        <p:txBody>
          <a:bodyPr/>
          <a:lstStyle/>
          <a:p>
            <a:r>
              <a:rPr lang="en-US" dirty="0">
                <a:ea typeface="+mj-lt"/>
                <a:cs typeface="+mj-lt"/>
              </a:rPr>
              <a:t>Control Clauses</a:t>
            </a:r>
          </a:p>
        </p:txBody>
      </p:sp>
      <p:pic>
        <p:nvPicPr>
          <p:cNvPr id="4" name="Picture 4" descr="Diagram&#10;&#10;Description automatically generated">
            <a:extLst>
              <a:ext uri="{FF2B5EF4-FFF2-40B4-BE49-F238E27FC236}">
                <a16:creationId xmlns:a16="http://schemas.microsoft.com/office/drawing/2014/main" id="{47820625-8CF2-4AD6-987A-361C4662D4FE}"/>
              </a:ext>
            </a:extLst>
          </p:cNvPr>
          <p:cNvPicPr>
            <a:picLocks noGrp="1" noChangeAspect="1"/>
          </p:cNvPicPr>
          <p:nvPr>
            <p:ph idx="1"/>
          </p:nvPr>
        </p:nvPicPr>
        <p:blipFill>
          <a:blip r:embed="rId2"/>
          <a:stretch>
            <a:fillRect/>
          </a:stretch>
        </p:blipFill>
        <p:spPr>
          <a:xfrm>
            <a:off x="3522871" y="2603500"/>
            <a:ext cx="4090570" cy="3416300"/>
          </a:xfrm>
        </p:spPr>
      </p:pic>
    </p:spTree>
    <p:extLst>
      <p:ext uri="{BB962C8B-B14F-4D97-AF65-F5344CB8AC3E}">
        <p14:creationId xmlns:p14="http://schemas.microsoft.com/office/powerpoint/2010/main" val="4147283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FB6A-73D6-482A-9C6F-F087D67F3671}"/>
              </a:ext>
            </a:extLst>
          </p:cNvPr>
          <p:cNvSpPr>
            <a:spLocks noGrp="1"/>
          </p:cNvSpPr>
          <p:nvPr>
            <p:ph type="title"/>
          </p:nvPr>
        </p:nvSpPr>
        <p:spPr/>
        <p:txBody>
          <a:bodyPr/>
          <a:lstStyle/>
          <a:p>
            <a:r>
              <a:rPr lang="en-US" dirty="0">
                <a:ea typeface="+mj-lt"/>
                <a:cs typeface="+mj-lt"/>
              </a:rPr>
              <a:t>Control Clauses</a:t>
            </a:r>
            <a:endParaRPr lang="en-US" dirty="0"/>
          </a:p>
        </p:txBody>
      </p:sp>
      <p:sp>
        <p:nvSpPr>
          <p:cNvPr id="3" name="Content Placeholder 2">
            <a:extLst>
              <a:ext uri="{FF2B5EF4-FFF2-40B4-BE49-F238E27FC236}">
                <a16:creationId xmlns:a16="http://schemas.microsoft.com/office/drawing/2014/main" id="{752993BC-1D5E-44F2-9FA9-76143C40095B}"/>
              </a:ext>
            </a:extLst>
          </p:cNvPr>
          <p:cNvSpPr>
            <a:spLocks noGrp="1"/>
          </p:cNvSpPr>
          <p:nvPr>
            <p:ph idx="1"/>
          </p:nvPr>
        </p:nvSpPr>
        <p:spPr/>
        <p:txBody>
          <a:bodyPr vert="horz" lIns="91440" tIns="45720" rIns="91440" bIns="45720" rtlCol="0" anchor="t">
            <a:normAutofit/>
          </a:bodyPr>
          <a:lstStyle/>
          <a:p>
            <a:r>
              <a:rPr lang="en-US" dirty="0">
                <a:ea typeface="+mn-lt"/>
                <a:cs typeface="+mn-lt"/>
              </a:rPr>
              <a:t>Information security policy - management direction</a:t>
            </a:r>
            <a:endParaRPr lang="en-US" dirty="0">
              <a:cs typeface="Calibri" panose="020F0502020204030204"/>
            </a:endParaRPr>
          </a:p>
          <a:p>
            <a:r>
              <a:rPr lang="en-US" dirty="0" err="1">
                <a:ea typeface="+mn-lt"/>
                <a:cs typeface="+mn-lt"/>
              </a:rPr>
              <a:t>Organisation</a:t>
            </a:r>
            <a:r>
              <a:rPr lang="en-US" dirty="0">
                <a:ea typeface="+mn-lt"/>
                <a:cs typeface="+mn-lt"/>
              </a:rPr>
              <a:t> of information security - management framework for implementation</a:t>
            </a:r>
            <a:endParaRPr lang="en-US" dirty="0"/>
          </a:p>
          <a:p>
            <a:r>
              <a:rPr lang="en-US" dirty="0">
                <a:ea typeface="+mn-lt"/>
                <a:cs typeface="+mn-lt"/>
              </a:rPr>
              <a:t>Asset management – assessment, classification and protection of valuable information assets </a:t>
            </a:r>
            <a:endParaRPr lang="en-US" dirty="0"/>
          </a:p>
          <a:p>
            <a:r>
              <a:rPr lang="en-US" dirty="0">
                <a:ea typeface="+mn-lt"/>
                <a:cs typeface="+mn-lt"/>
              </a:rPr>
              <a:t>HR security – security for joiners, movers and leavers</a:t>
            </a:r>
            <a:endParaRPr lang="en-US" dirty="0"/>
          </a:p>
          <a:p>
            <a:r>
              <a:rPr lang="en-US" dirty="0">
                <a:ea typeface="+mn-lt"/>
                <a:cs typeface="+mn-lt"/>
              </a:rPr>
              <a:t>Physical &amp; environmental security - prevents </a:t>
            </a:r>
            <a:r>
              <a:rPr lang="en-US" dirty="0" err="1">
                <a:ea typeface="+mn-lt"/>
                <a:cs typeface="+mn-lt"/>
              </a:rPr>
              <a:t>unauthorised</a:t>
            </a:r>
            <a:r>
              <a:rPr lang="en-US" dirty="0">
                <a:ea typeface="+mn-lt"/>
                <a:cs typeface="+mn-lt"/>
              </a:rPr>
              <a:t> access, theft, compromise, damage to information and computing facilities, power cuts</a:t>
            </a:r>
            <a:endParaRPr lang="en-US" dirty="0"/>
          </a:p>
        </p:txBody>
      </p:sp>
    </p:spTree>
    <p:extLst>
      <p:ext uri="{BB962C8B-B14F-4D97-AF65-F5344CB8AC3E}">
        <p14:creationId xmlns:p14="http://schemas.microsoft.com/office/powerpoint/2010/main" val="2726571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2E9E1-B4E1-4BD4-9931-570A53438A0A}"/>
              </a:ext>
            </a:extLst>
          </p:cNvPr>
          <p:cNvSpPr>
            <a:spLocks noGrp="1"/>
          </p:cNvSpPr>
          <p:nvPr>
            <p:ph idx="1"/>
          </p:nvPr>
        </p:nvSpPr>
        <p:spPr>
          <a:xfrm>
            <a:off x="624840" y="525145"/>
            <a:ext cx="10728960" cy="5651818"/>
          </a:xfrm>
        </p:spPr>
        <p:txBody>
          <a:bodyPr vert="horz" lIns="91440" tIns="45720" rIns="91440" bIns="45720" rtlCol="0" anchor="t">
            <a:normAutofit/>
          </a:bodyPr>
          <a:lstStyle/>
          <a:p>
            <a:r>
              <a:rPr lang="en-US" dirty="0">
                <a:ea typeface="+mn-lt"/>
                <a:cs typeface="+mn-lt"/>
              </a:rPr>
              <a:t>Communications &amp; operations management - ensures the correct and secure operation of IT</a:t>
            </a:r>
            <a:endParaRPr lang="en-US" dirty="0">
              <a:cs typeface="Calibri" panose="020F0502020204030204"/>
            </a:endParaRPr>
          </a:p>
          <a:p>
            <a:r>
              <a:rPr lang="en-US" dirty="0">
                <a:ea typeface="+mn-lt"/>
                <a:cs typeface="+mn-lt"/>
              </a:rPr>
              <a:t>Access control – restrict </a:t>
            </a:r>
            <a:r>
              <a:rPr lang="en-US" dirty="0" err="1">
                <a:ea typeface="+mn-lt"/>
                <a:cs typeface="+mn-lt"/>
              </a:rPr>
              <a:t>unauthorised</a:t>
            </a:r>
            <a:r>
              <a:rPr lang="en-US" dirty="0">
                <a:ea typeface="+mn-lt"/>
                <a:cs typeface="+mn-lt"/>
              </a:rPr>
              <a:t> access to information assets</a:t>
            </a:r>
            <a:endParaRPr lang="en-US" dirty="0"/>
          </a:p>
          <a:p>
            <a:r>
              <a:rPr lang="en-US" dirty="0">
                <a:ea typeface="+mn-lt"/>
                <a:cs typeface="+mn-lt"/>
              </a:rPr>
              <a:t>Information systems acquisition, development &amp; maintenance – build security into systems</a:t>
            </a:r>
            <a:endParaRPr lang="en-US" dirty="0"/>
          </a:p>
          <a:p>
            <a:r>
              <a:rPr lang="en-US" dirty="0">
                <a:ea typeface="+mn-lt"/>
                <a:cs typeface="+mn-lt"/>
              </a:rPr>
              <a:t>Information security incident management – deal sensibly with security incidents that arise</a:t>
            </a:r>
            <a:endParaRPr lang="en-US" dirty="0"/>
          </a:p>
          <a:p>
            <a:r>
              <a:rPr lang="en-US" dirty="0">
                <a:ea typeface="+mn-lt"/>
                <a:cs typeface="+mn-lt"/>
              </a:rPr>
              <a:t>Business continuity management – maintain essential business processes and restore any that fail</a:t>
            </a:r>
            <a:endParaRPr lang="en-US" dirty="0"/>
          </a:p>
          <a:p>
            <a:r>
              <a:rPr lang="en-US" dirty="0">
                <a:ea typeface="+mn-lt"/>
                <a:cs typeface="+mn-lt"/>
              </a:rPr>
              <a:t>Compliance - avoid breaching laws, regulations, policies and other security obligations</a:t>
            </a:r>
            <a:endParaRPr lang="en-US" dirty="0"/>
          </a:p>
        </p:txBody>
      </p:sp>
    </p:spTree>
    <p:extLst>
      <p:ext uri="{BB962C8B-B14F-4D97-AF65-F5344CB8AC3E}">
        <p14:creationId xmlns:p14="http://schemas.microsoft.com/office/powerpoint/2010/main" val="234618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8AF4-ED66-4205-A9E1-F7FE7E748C0B}"/>
              </a:ext>
            </a:extLst>
          </p:cNvPr>
          <p:cNvSpPr>
            <a:spLocks noGrp="1"/>
          </p:cNvSpPr>
          <p:nvPr>
            <p:ph type="title"/>
          </p:nvPr>
        </p:nvSpPr>
        <p:spPr/>
        <p:txBody>
          <a:bodyPr/>
          <a:lstStyle/>
          <a:p>
            <a:r>
              <a:rPr lang="en-US" dirty="0">
                <a:ea typeface="+mj-lt"/>
                <a:cs typeface="+mj-lt"/>
              </a:rPr>
              <a:t>Implementation Process Cycle</a:t>
            </a:r>
            <a:endParaRPr lang="en-US" dirty="0"/>
          </a:p>
        </p:txBody>
      </p:sp>
      <p:pic>
        <p:nvPicPr>
          <p:cNvPr id="4" name="Picture 4" descr="Diagram&#10;&#10;Description automatically generated">
            <a:extLst>
              <a:ext uri="{FF2B5EF4-FFF2-40B4-BE49-F238E27FC236}">
                <a16:creationId xmlns:a16="http://schemas.microsoft.com/office/drawing/2014/main" id="{27C116CC-B094-4AF5-B3BA-377342C9A025}"/>
              </a:ext>
            </a:extLst>
          </p:cNvPr>
          <p:cNvPicPr>
            <a:picLocks noGrp="1" noChangeAspect="1"/>
          </p:cNvPicPr>
          <p:nvPr>
            <p:ph idx="1"/>
          </p:nvPr>
        </p:nvPicPr>
        <p:blipFill>
          <a:blip r:embed="rId2"/>
          <a:stretch>
            <a:fillRect/>
          </a:stretch>
        </p:blipFill>
        <p:spPr>
          <a:xfrm>
            <a:off x="3329511" y="2603500"/>
            <a:ext cx="4477290" cy="3416300"/>
          </a:xfrm>
        </p:spPr>
      </p:pic>
    </p:spTree>
    <p:extLst>
      <p:ext uri="{BB962C8B-B14F-4D97-AF65-F5344CB8AC3E}">
        <p14:creationId xmlns:p14="http://schemas.microsoft.com/office/powerpoint/2010/main" val="28274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44CE-2206-46AB-9EBD-56B93B495B56}"/>
              </a:ext>
            </a:extLst>
          </p:cNvPr>
          <p:cNvSpPr>
            <a:spLocks noGrp="1"/>
          </p:cNvSpPr>
          <p:nvPr>
            <p:ph type="title"/>
          </p:nvPr>
        </p:nvSpPr>
        <p:spPr/>
        <p:txBody>
          <a:bodyPr/>
          <a:lstStyle/>
          <a:p>
            <a:r>
              <a:rPr lang="en-US" dirty="0">
                <a:ea typeface="+mj-lt"/>
                <a:cs typeface="+mj-lt"/>
              </a:rPr>
              <a:t>Benefits</a:t>
            </a:r>
            <a:endParaRPr lang="en-US" dirty="0"/>
          </a:p>
        </p:txBody>
      </p:sp>
      <p:sp>
        <p:nvSpPr>
          <p:cNvPr id="3" name="Content Placeholder 2">
            <a:extLst>
              <a:ext uri="{FF2B5EF4-FFF2-40B4-BE49-F238E27FC236}">
                <a16:creationId xmlns:a16="http://schemas.microsoft.com/office/drawing/2014/main" id="{FE26DB58-546A-495B-A7B1-8622FDA7BE06}"/>
              </a:ext>
            </a:extLst>
          </p:cNvPr>
          <p:cNvSpPr>
            <a:spLocks noGrp="1"/>
          </p:cNvSpPr>
          <p:nvPr>
            <p:ph idx="1"/>
          </p:nvPr>
        </p:nvSpPr>
        <p:spPr/>
        <p:txBody>
          <a:bodyPr vert="horz" lIns="91440" tIns="45720" rIns="91440" bIns="45720" rtlCol="0" anchor="t">
            <a:normAutofit/>
          </a:bodyPr>
          <a:lstStyle/>
          <a:p>
            <a:r>
              <a:rPr lang="en-US" dirty="0">
                <a:ea typeface="+mn-lt"/>
                <a:cs typeface="+mn-lt"/>
              </a:rPr>
              <a:t>Demonstrable commitment to security by the </a:t>
            </a:r>
            <a:r>
              <a:rPr lang="en-US" dirty="0" err="1">
                <a:ea typeface="+mn-lt"/>
                <a:cs typeface="+mn-lt"/>
              </a:rPr>
              <a:t>organisation</a:t>
            </a:r>
            <a:endParaRPr lang="en-US" dirty="0" err="1">
              <a:cs typeface="Calibri" panose="020F0502020204030204"/>
            </a:endParaRPr>
          </a:p>
          <a:p>
            <a:r>
              <a:rPr lang="en-US" dirty="0">
                <a:ea typeface="+mn-lt"/>
                <a:cs typeface="+mn-lt"/>
              </a:rPr>
              <a:t>Legal and regulatory compliance</a:t>
            </a:r>
            <a:endParaRPr lang="en-US"/>
          </a:p>
          <a:p>
            <a:r>
              <a:rPr lang="en-US" dirty="0">
                <a:ea typeface="+mn-lt"/>
                <a:cs typeface="+mn-lt"/>
              </a:rPr>
              <a:t>Better risk management</a:t>
            </a:r>
            <a:endParaRPr lang="en-US"/>
          </a:p>
          <a:p>
            <a:r>
              <a:rPr lang="en-US" dirty="0">
                <a:ea typeface="+mn-lt"/>
                <a:cs typeface="+mn-lt"/>
              </a:rPr>
              <a:t>Commercial credibility, confidence, and assurance</a:t>
            </a:r>
            <a:endParaRPr lang="en-US"/>
          </a:p>
          <a:p>
            <a:r>
              <a:rPr lang="en-US" dirty="0">
                <a:ea typeface="+mn-lt"/>
                <a:cs typeface="+mn-lt"/>
              </a:rPr>
              <a:t>Reduced costs</a:t>
            </a:r>
            <a:endParaRPr lang="en-US"/>
          </a:p>
          <a:p>
            <a:r>
              <a:rPr lang="en-US" dirty="0">
                <a:ea typeface="+mn-lt"/>
                <a:cs typeface="+mn-lt"/>
              </a:rPr>
              <a:t>Clear employee direction and improved awareness</a:t>
            </a:r>
            <a:endParaRPr lang="en-US" dirty="0"/>
          </a:p>
        </p:txBody>
      </p:sp>
    </p:spTree>
    <p:extLst>
      <p:ext uri="{BB962C8B-B14F-4D97-AF65-F5344CB8AC3E}">
        <p14:creationId xmlns:p14="http://schemas.microsoft.com/office/powerpoint/2010/main" val="365747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0549-4764-45F9-8CAE-30689A2B9D79}"/>
              </a:ext>
            </a:extLst>
          </p:cNvPr>
          <p:cNvSpPr>
            <a:spLocks noGrp="1"/>
          </p:cNvSpPr>
          <p:nvPr>
            <p:ph type="title"/>
          </p:nvPr>
        </p:nvSpPr>
        <p:spPr>
          <a:xfrm>
            <a:off x="685800" y="40005"/>
            <a:ext cx="10515600" cy="1325563"/>
          </a:xfrm>
        </p:spPr>
        <p:txBody>
          <a:bodyPr/>
          <a:lstStyle/>
          <a:p>
            <a:r>
              <a:rPr lang="en-US" dirty="0">
                <a:cs typeface="Calibri Light"/>
              </a:rPr>
              <a:t>Scope, Vision, Mission</a:t>
            </a:r>
            <a:endParaRPr lang="en-US" dirty="0"/>
          </a:p>
        </p:txBody>
      </p:sp>
      <p:sp>
        <p:nvSpPr>
          <p:cNvPr id="3" name="Content Placeholder 2">
            <a:extLst>
              <a:ext uri="{FF2B5EF4-FFF2-40B4-BE49-F238E27FC236}">
                <a16:creationId xmlns:a16="http://schemas.microsoft.com/office/drawing/2014/main" id="{99306582-B704-454A-AC54-79EB43AA40C6}"/>
              </a:ext>
            </a:extLst>
          </p:cNvPr>
          <p:cNvSpPr>
            <a:spLocks noGrp="1"/>
          </p:cNvSpPr>
          <p:nvPr>
            <p:ph idx="1"/>
          </p:nvPr>
        </p:nvSpPr>
        <p:spPr>
          <a:xfrm>
            <a:off x="685800" y="1510665"/>
            <a:ext cx="10668000" cy="4666298"/>
          </a:xfrm>
        </p:spPr>
        <p:txBody>
          <a:bodyPr vert="horz" lIns="91440" tIns="45720" rIns="91440" bIns="45720" rtlCol="0" anchor="t">
            <a:normAutofit fontScale="92500" lnSpcReduction="10000"/>
          </a:bodyPr>
          <a:lstStyle/>
          <a:p>
            <a:pPr marL="0" indent="0" algn="just">
              <a:buNone/>
            </a:pPr>
            <a:r>
              <a:rPr lang="en-US" dirty="0" err="1">
                <a:ea typeface="+mn-lt"/>
                <a:cs typeface="+mn-lt"/>
              </a:rPr>
              <a:t>Tellida</a:t>
            </a:r>
            <a:r>
              <a:rPr lang="en-US" dirty="0">
                <a:ea typeface="+mn-lt"/>
                <a:cs typeface="+mn-lt"/>
              </a:rPr>
              <a:t> is a Business Process Outsourcing company that provides Legal process outsourcing, finance outsourcing, call Centre outsourcing, and Tech Support. </a:t>
            </a:r>
            <a:r>
              <a:rPr lang="en-US" dirty="0" err="1">
                <a:ea typeface="+mn-lt"/>
                <a:cs typeface="+mn-lt"/>
              </a:rPr>
              <a:t>Tellida</a:t>
            </a:r>
            <a:r>
              <a:rPr lang="en-US" dirty="0">
                <a:ea typeface="+mn-lt"/>
                <a:cs typeface="+mn-lt"/>
              </a:rPr>
              <a:t> focuses on your business and helps to improve the service quality of business and it guides you to reduce the cost of your business. </a:t>
            </a:r>
            <a:r>
              <a:rPr lang="en-US" dirty="0" err="1">
                <a:ea typeface="+mn-lt"/>
                <a:cs typeface="+mn-lt"/>
              </a:rPr>
              <a:t>Tellida</a:t>
            </a:r>
            <a:r>
              <a:rPr lang="en-US" dirty="0">
                <a:ea typeface="+mn-lt"/>
                <a:cs typeface="+mn-lt"/>
              </a:rPr>
              <a:t> is a BPO firm that offers legal process outsourcing, finance outsourcing, call center outsourcing, and technical support. </a:t>
            </a:r>
            <a:r>
              <a:rPr lang="en-US" dirty="0" err="1">
                <a:ea typeface="+mn-lt"/>
                <a:cs typeface="+mn-lt"/>
              </a:rPr>
              <a:t>Tellida</a:t>
            </a:r>
            <a:r>
              <a:rPr lang="en-US" dirty="0">
                <a:ea typeface="+mn-lt"/>
                <a:cs typeface="+mn-lt"/>
              </a:rPr>
              <a:t> focuses on your business and helps you improve service quality while also guiding you to reduce costs. </a:t>
            </a:r>
            <a:endParaRPr lang="en-US"/>
          </a:p>
          <a:p>
            <a:pPr algn="just"/>
            <a:endParaRPr lang="en-US"/>
          </a:p>
          <a:p>
            <a:pPr marL="0" indent="0" algn="just">
              <a:buNone/>
            </a:pPr>
            <a:r>
              <a:rPr lang="en-US" dirty="0" err="1">
                <a:ea typeface="+mn-lt"/>
                <a:cs typeface="+mn-lt"/>
              </a:rPr>
              <a:t>Tellida</a:t>
            </a:r>
            <a:r>
              <a:rPr lang="en-US" dirty="0">
                <a:ea typeface="+mn-lt"/>
                <a:cs typeface="+mn-lt"/>
              </a:rPr>
              <a:t> operates accounting activities in Australia, the UK, and Singapore for the top 20 accounting practices. They serve as an advocate team, which has the ability to develop legislation; quotations performing AML controls; pre-contract documentation; searches before the exchange, reviews and queries; searches after exchange; and formalities for post-completion at its 24/7 call center. In 70 hospitals throughout Australia, </a:t>
            </a:r>
            <a:r>
              <a:rPr lang="en-US" dirty="0" err="1">
                <a:ea typeface="+mn-lt"/>
                <a:cs typeface="+mn-lt"/>
              </a:rPr>
              <a:t>Tellida</a:t>
            </a:r>
            <a:r>
              <a:rPr lang="en-US" dirty="0">
                <a:ea typeface="+mn-lt"/>
                <a:cs typeface="+mn-lt"/>
              </a:rPr>
              <a:t> processes more than 2000 callers every day.</a:t>
            </a:r>
          </a:p>
          <a:p>
            <a:pPr algn="just"/>
            <a:endParaRPr lang="en-US"/>
          </a:p>
          <a:p>
            <a:pPr marL="0" indent="0" algn="just">
              <a:buNone/>
            </a:pPr>
            <a:r>
              <a:rPr lang="en-US" dirty="0" err="1">
                <a:ea typeface="+mn-lt"/>
                <a:cs typeface="+mn-lt"/>
              </a:rPr>
              <a:t>Tellida</a:t>
            </a:r>
            <a:r>
              <a:rPr lang="en-US" dirty="0">
                <a:ea typeface="+mn-lt"/>
                <a:cs typeface="+mn-lt"/>
              </a:rPr>
              <a:t> is an ISO 27001:2005 certified information security organization. They protect the security and confidentiality of their client's data. </a:t>
            </a:r>
            <a:r>
              <a:rPr lang="en-US" dirty="0" err="1">
                <a:ea typeface="+mn-lt"/>
                <a:cs typeface="+mn-lt"/>
              </a:rPr>
              <a:t>Tellida</a:t>
            </a:r>
            <a:r>
              <a:rPr lang="en-US" dirty="0">
                <a:ea typeface="+mn-lt"/>
                <a:cs typeface="+mn-lt"/>
              </a:rPr>
              <a:t> has taken GDPR (General Data Protection Regulation) into regard in order to guarantee the highest level of protection for their client's personal data.</a:t>
            </a:r>
            <a:endParaRPr lang="en-US" dirty="0">
              <a:cs typeface="Calibri" panose="020F0502020204030204"/>
            </a:endParaRPr>
          </a:p>
          <a:p>
            <a:pPr algn="just"/>
            <a:endParaRPr lang="en-US"/>
          </a:p>
        </p:txBody>
      </p:sp>
    </p:spTree>
    <p:extLst>
      <p:ext uri="{BB962C8B-B14F-4D97-AF65-F5344CB8AC3E}">
        <p14:creationId xmlns:p14="http://schemas.microsoft.com/office/powerpoint/2010/main" val="3912197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2396-A66D-4B49-B6CD-D8FC6C77818E}"/>
              </a:ext>
            </a:extLst>
          </p:cNvPr>
          <p:cNvSpPr>
            <a:spLocks noGrp="1"/>
          </p:cNvSpPr>
          <p:nvPr>
            <p:ph type="title"/>
          </p:nvPr>
        </p:nvSpPr>
        <p:spPr/>
        <p:txBody>
          <a:bodyPr/>
          <a:lstStyle/>
          <a:p>
            <a:r>
              <a:rPr lang="en-US" dirty="0">
                <a:ea typeface="+mj-lt"/>
                <a:cs typeface="+mj-lt"/>
              </a:rPr>
              <a:t>Key Documents</a:t>
            </a:r>
            <a:endParaRPr lang="en-US" dirty="0"/>
          </a:p>
        </p:txBody>
      </p:sp>
      <p:sp>
        <p:nvSpPr>
          <p:cNvPr id="3" name="Content Placeholder 2">
            <a:extLst>
              <a:ext uri="{FF2B5EF4-FFF2-40B4-BE49-F238E27FC236}">
                <a16:creationId xmlns:a16="http://schemas.microsoft.com/office/drawing/2014/main" id="{07A9E49D-6E24-4929-AD8F-E5BABBBC21CF}"/>
              </a:ext>
            </a:extLst>
          </p:cNvPr>
          <p:cNvSpPr>
            <a:spLocks noGrp="1"/>
          </p:cNvSpPr>
          <p:nvPr>
            <p:ph idx="1"/>
          </p:nvPr>
        </p:nvSpPr>
        <p:spPr/>
        <p:txBody>
          <a:bodyPr vert="horz" lIns="91440" tIns="45720" rIns="91440" bIns="45720" rtlCol="0" anchor="t">
            <a:normAutofit/>
          </a:bodyPr>
          <a:lstStyle/>
          <a:p>
            <a:r>
              <a:rPr lang="en-US" dirty="0">
                <a:ea typeface="+mn-lt"/>
                <a:cs typeface="+mn-lt"/>
              </a:rPr>
              <a:t>Corporate security policy at the highest level</a:t>
            </a:r>
            <a:endParaRPr lang="en-US" dirty="0">
              <a:cs typeface="Calibri" panose="020F0502020204030204"/>
            </a:endParaRPr>
          </a:p>
          <a:p>
            <a:r>
              <a:rPr lang="en-US" dirty="0">
                <a:ea typeface="+mn-lt"/>
                <a:cs typeface="+mn-lt"/>
              </a:rPr>
              <a:t>Physical and environmental policies, email policies, HR rules, incident management policies, compliance policies, and so on.</a:t>
            </a:r>
            <a:endParaRPr lang="en-US" dirty="0"/>
          </a:p>
          <a:p>
            <a:r>
              <a:rPr lang="en-US" dirty="0">
                <a:ea typeface="+mn-lt"/>
                <a:cs typeface="+mn-lt"/>
              </a:rPr>
              <a:t>Windows Security Standard Procedures and Guidelines, for example.</a:t>
            </a:r>
            <a:endParaRPr lang="en-US" dirty="0"/>
          </a:p>
          <a:p>
            <a:r>
              <a:rPr lang="en-US" dirty="0">
                <a:ea typeface="+mn-lt"/>
                <a:cs typeface="+mn-lt"/>
              </a:rPr>
              <a:t>Security logs, security review reports, and remedial actions are examples of records.</a:t>
            </a:r>
            <a:endParaRPr lang="en-US" dirty="0"/>
          </a:p>
        </p:txBody>
      </p:sp>
    </p:spTree>
    <p:extLst>
      <p:ext uri="{BB962C8B-B14F-4D97-AF65-F5344CB8AC3E}">
        <p14:creationId xmlns:p14="http://schemas.microsoft.com/office/powerpoint/2010/main" val="202207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C612-6365-4022-B20F-F1E3C961ACD8}"/>
              </a:ext>
            </a:extLst>
          </p:cNvPr>
          <p:cNvSpPr>
            <a:spLocks noGrp="1"/>
          </p:cNvSpPr>
          <p:nvPr>
            <p:ph type="title"/>
          </p:nvPr>
        </p:nvSpPr>
        <p:spPr/>
        <p:txBody>
          <a:bodyPr/>
          <a:lstStyle/>
          <a:p>
            <a:r>
              <a:rPr lang="en-US" dirty="0" err="1">
                <a:ea typeface="+mj-lt"/>
                <a:cs typeface="+mj-lt"/>
              </a:rPr>
              <a:t>Responsiblities</a:t>
            </a:r>
          </a:p>
        </p:txBody>
      </p:sp>
      <p:sp>
        <p:nvSpPr>
          <p:cNvPr id="3" name="Content Placeholder 2">
            <a:extLst>
              <a:ext uri="{FF2B5EF4-FFF2-40B4-BE49-F238E27FC236}">
                <a16:creationId xmlns:a16="http://schemas.microsoft.com/office/drawing/2014/main" id="{888099B2-BD6A-4092-A459-424BF0013081}"/>
              </a:ext>
            </a:extLst>
          </p:cNvPr>
          <p:cNvSpPr>
            <a:spLocks noGrp="1"/>
          </p:cNvSpPr>
          <p:nvPr>
            <p:ph idx="1"/>
          </p:nvPr>
        </p:nvSpPr>
        <p:spPr/>
        <p:txBody>
          <a:bodyPr vert="horz" lIns="91440" tIns="45720" rIns="91440" bIns="45720" rtlCol="0" anchor="t">
            <a:normAutofit/>
          </a:bodyPr>
          <a:lstStyle/>
          <a:p>
            <a:r>
              <a:rPr lang="en-US" dirty="0">
                <a:ea typeface="+mn-lt"/>
                <a:cs typeface="+mn-lt"/>
              </a:rPr>
              <a:t>Information Security Management Committee</a:t>
            </a:r>
            <a:endParaRPr lang="en-US" dirty="0">
              <a:cs typeface="Calibri" panose="020F0502020204030204"/>
            </a:endParaRPr>
          </a:p>
          <a:p>
            <a:r>
              <a:rPr lang="en-US" dirty="0">
                <a:ea typeface="+mn-lt"/>
                <a:cs typeface="+mn-lt"/>
              </a:rPr>
              <a:t>Information Security Manager/CISO and Department</a:t>
            </a:r>
            <a:endParaRPr lang="en-US" dirty="0"/>
          </a:p>
          <a:p>
            <a:r>
              <a:rPr lang="en-US" dirty="0">
                <a:ea typeface="+mn-lt"/>
                <a:cs typeface="+mn-lt"/>
              </a:rPr>
              <a:t>Incident Response Team</a:t>
            </a:r>
            <a:endParaRPr lang="en-US" dirty="0"/>
          </a:p>
          <a:p>
            <a:r>
              <a:rPr lang="en-US" dirty="0">
                <a:ea typeface="+mn-lt"/>
                <a:cs typeface="+mn-lt"/>
              </a:rPr>
              <a:t>Business Continuity Team</a:t>
            </a:r>
            <a:endParaRPr lang="en-US"/>
          </a:p>
          <a:p>
            <a:r>
              <a:rPr lang="en-US" dirty="0">
                <a:ea typeface="+mn-lt"/>
                <a:cs typeface="+mn-lt"/>
              </a:rPr>
              <a:t>IT, Legal/Compliance, HR, Risk and other departments</a:t>
            </a:r>
            <a:endParaRPr lang="en-US"/>
          </a:p>
          <a:p>
            <a:r>
              <a:rPr lang="en-US" dirty="0">
                <a:ea typeface="+mn-lt"/>
                <a:cs typeface="+mn-lt"/>
              </a:rPr>
              <a:t>Audit Committee</a:t>
            </a:r>
            <a:endParaRPr lang="en-US"/>
          </a:p>
          <a:p>
            <a:endParaRPr lang="en-US" dirty="0">
              <a:cs typeface="Calibri"/>
            </a:endParaRPr>
          </a:p>
        </p:txBody>
      </p:sp>
    </p:spTree>
    <p:extLst>
      <p:ext uri="{BB962C8B-B14F-4D97-AF65-F5344CB8AC3E}">
        <p14:creationId xmlns:p14="http://schemas.microsoft.com/office/powerpoint/2010/main" val="60347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22A96-8003-4A28-B006-8817830E8708}"/>
              </a:ext>
            </a:extLst>
          </p:cNvPr>
          <p:cNvSpPr>
            <a:spLocks noGrp="1"/>
          </p:cNvSpPr>
          <p:nvPr>
            <p:ph idx="1"/>
          </p:nvPr>
        </p:nvSpPr>
        <p:spPr/>
        <p:txBody>
          <a:bodyPr vert="horz" lIns="91440" tIns="45720" rIns="91440" bIns="45720" rtlCol="0" anchor="t">
            <a:normAutofit/>
          </a:bodyPr>
          <a:lstStyle/>
          <a:p>
            <a:pPr algn="ctr">
              <a:buNone/>
            </a:pPr>
            <a:r>
              <a:rPr lang="en-US" dirty="0">
                <a:ea typeface="+mn-lt"/>
                <a:cs typeface="+mn-lt"/>
              </a:rPr>
              <a:t>Information is an asset </a:t>
            </a:r>
            <a:r>
              <a:rPr lang="en-US" dirty="0" err="1">
                <a:ea typeface="+mn-lt"/>
                <a:cs typeface="+mn-lt"/>
              </a:rPr>
              <a:t>which,like</a:t>
            </a:r>
            <a:r>
              <a:rPr lang="en-US" dirty="0">
                <a:ea typeface="+mn-lt"/>
                <a:cs typeface="+mn-lt"/>
              </a:rPr>
              <a:t> other important business assets, has value to an </a:t>
            </a:r>
            <a:r>
              <a:rPr lang="en-US" dirty="0" err="1">
                <a:ea typeface="+mn-lt"/>
                <a:cs typeface="+mn-lt"/>
              </a:rPr>
              <a:t>organisation</a:t>
            </a:r>
            <a:r>
              <a:rPr lang="en-US" dirty="0">
                <a:ea typeface="+mn-lt"/>
                <a:cs typeface="+mn-lt"/>
              </a:rPr>
              <a:t> and consequently needs to be suitably protected</a:t>
            </a:r>
            <a:endParaRPr lang="en-US" dirty="0">
              <a:cs typeface="Calibri" panose="020F0502020204030204"/>
            </a:endParaRPr>
          </a:p>
          <a:p>
            <a:pPr marL="0" indent="0" algn="ctr">
              <a:buNone/>
            </a:pPr>
            <a:endParaRPr lang="en-US" dirty="0">
              <a:cs typeface="Calibri" panose="020F0502020204030204"/>
            </a:endParaRPr>
          </a:p>
        </p:txBody>
      </p:sp>
    </p:spTree>
    <p:extLst>
      <p:ext uri="{BB962C8B-B14F-4D97-AF65-F5344CB8AC3E}">
        <p14:creationId xmlns:p14="http://schemas.microsoft.com/office/powerpoint/2010/main" val="3678547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5066-DA9C-4D10-AC01-7A1F10D425BE}"/>
              </a:ext>
            </a:extLst>
          </p:cNvPr>
          <p:cNvSpPr>
            <a:spLocks noGrp="1"/>
          </p:cNvSpPr>
          <p:nvPr>
            <p:ph type="title"/>
          </p:nvPr>
        </p:nvSpPr>
        <p:spPr/>
        <p:txBody>
          <a:bodyPr/>
          <a:lstStyle/>
          <a:p>
            <a:r>
              <a:rPr lang="en-US" dirty="0">
                <a:ea typeface="+mj-lt"/>
                <a:cs typeface="+mj-lt"/>
              </a:rPr>
              <a:t>CONFIDENTIAL:</a:t>
            </a:r>
            <a:endParaRPr lang="en-US" dirty="0"/>
          </a:p>
        </p:txBody>
      </p:sp>
      <p:sp>
        <p:nvSpPr>
          <p:cNvPr id="3" name="Content Placeholder 2">
            <a:extLst>
              <a:ext uri="{FF2B5EF4-FFF2-40B4-BE49-F238E27FC236}">
                <a16:creationId xmlns:a16="http://schemas.microsoft.com/office/drawing/2014/main" id="{31E83590-11F7-48A9-A6CD-6B8191F3ABEA}"/>
              </a:ext>
            </a:extLst>
          </p:cNvPr>
          <p:cNvSpPr>
            <a:spLocks noGrp="1"/>
          </p:cNvSpPr>
          <p:nvPr>
            <p:ph idx="1"/>
          </p:nvPr>
        </p:nvSpPr>
        <p:spPr/>
        <p:txBody>
          <a:bodyPr vert="horz" lIns="91440" tIns="45720" rIns="91440" bIns="45720" rtlCol="0" anchor="t">
            <a:normAutofit/>
          </a:bodyPr>
          <a:lstStyle/>
          <a:p>
            <a:r>
              <a:rPr lang="en-US" dirty="0">
                <a:ea typeface="+mn-lt"/>
                <a:cs typeface="+mn-lt"/>
              </a:rPr>
              <a:t>If this information is shared outside the company, it will result in significant financial and/or reputational damage. If this information is compromised, it could lead to major non-compliance (e.g. a privacy breach). The concept of need-to-know must be used to limit access to this information. The permission of the information owner is required for disclosure. A written confidentiality agreement is essential if information is to be provided to third parties. Customer contracts, pricing rates, trade secrets, personal information, new product development plans, budgets, financial reports (before to release), passwords, and encryption keys are all examples of confidential information.</a:t>
            </a:r>
          </a:p>
        </p:txBody>
      </p:sp>
    </p:spTree>
    <p:extLst>
      <p:ext uri="{BB962C8B-B14F-4D97-AF65-F5344CB8AC3E}">
        <p14:creationId xmlns:p14="http://schemas.microsoft.com/office/powerpoint/2010/main" val="143441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0AFE-436D-4F75-A61F-D2F9296C2524}"/>
              </a:ext>
            </a:extLst>
          </p:cNvPr>
          <p:cNvSpPr>
            <a:spLocks noGrp="1"/>
          </p:cNvSpPr>
          <p:nvPr>
            <p:ph type="title"/>
          </p:nvPr>
        </p:nvSpPr>
        <p:spPr/>
        <p:txBody>
          <a:bodyPr/>
          <a:lstStyle/>
          <a:p>
            <a:r>
              <a:rPr lang="en-US" dirty="0">
                <a:ea typeface="+mj-lt"/>
                <a:cs typeface="+mj-lt"/>
              </a:rPr>
              <a:t>INTERNAL USE ONLY</a:t>
            </a:r>
          </a:p>
        </p:txBody>
      </p:sp>
      <p:sp>
        <p:nvSpPr>
          <p:cNvPr id="3" name="Content Placeholder 2">
            <a:extLst>
              <a:ext uri="{FF2B5EF4-FFF2-40B4-BE49-F238E27FC236}">
                <a16:creationId xmlns:a16="http://schemas.microsoft.com/office/drawing/2014/main" id="{08728B6A-092B-460F-9595-CF2360273B1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Although leaking or disclosing this information outside the business is unlikely to do substantial harm, it may result in financial loss and/or embarrassment. Circulars, rules, training materials, general company emails, security policies and procedures, and corporate intranet are just a few examples.</a:t>
            </a:r>
            <a:endParaRPr lang="en-US" dirty="0">
              <a:cs typeface="Calibri" panose="020F0502020204030204"/>
            </a:endParaRPr>
          </a:p>
        </p:txBody>
      </p:sp>
    </p:spTree>
    <p:extLst>
      <p:ext uri="{BB962C8B-B14F-4D97-AF65-F5344CB8AC3E}">
        <p14:creationId xmlns:p14="http://schemas.microsoft.com/office/powerpoint/2010/main" val="3595189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7F4F-83F5-4C4A-A2A7-C097C1132120}"/>
              </a:ext>
            </a:extLst>
          </p:cNvPr>
          <p:cNvSpPr>
            <a:spLocks noGrp="1"/>
          </p:cNvSpPr>
          <p:nvPr>
            <p:ph type="title"/>
          </p:nvPr>
        </p:nvSpPr>
        <p:spPr/>
        <p:txBody>
          <a:bodyPr/>
          <a:lstStyle/>
          <a:p>
            <a:r>
              <a:rPr lang="en-US" dirty="0">
                <a:ea typeface="+mj-lt"/>
                <a:cs typeface="+mj-lt"/>
              </a:rPr>
              <a:t>PUBLIC:</a:t>
            </a:r>
            <a:endParaRPr lang="en-US" dirty="0"/>
          </a:p>
        </p:txBody>
      </p:sp>
      <p:sp>
        <p:nvSpPr>
          <p:cNvPr id="3" name="Content Placeholder 2">
            <a:extLst>
              <a:ext uri="{FF2B5EF4-FFF2-40B4-BE49-F238E27FC236}">
                <a16:creationId xmlns:a16="http://schemas.microsoft.com/office/drawing/2014/main" id="{DD78F552-F7DF-4164-A23E-980064C5541D}"/>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This information can be freely shared with anyone, albeit it is normally only done with the permission of Corporate Communications or Marketing. Marketing brochures, press releases, and websites are just a few examples.</a:t>
            </a:r>
            <a:endParaRPr lang="en-US" dirty="0">
              <a:cs typeface="Calibri" panose="020F0502020204030204"/>
            </a:endParaRPr>
          </a:p>
        </p:txBody>
      </p:sp>
    </p:spTree>
    <p:extLst>
      <p:ext uri="{BB962C8B-B14F-4D97-AF65-F5344CB8AC3E}">
        <p14:creationId xmlns:p14="http://schemas.microsoft.com/office/powerpoint/2010/main" val="423547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21D074-61E0-4C8F-AD83-8F1676DC3A67}"/>
              </a:ext>
            </a:extLst>
          </p:cNvPr>
          <p:cNvGraphicFramePr>
            <a:graphicFrameLocks noGrp="1"/>
          </p:cNvGraphicFramePr>
          <p:nvPr>
            <p:extLst>
              <p:ext uri="{D42A27DB-BD31-4B8C-83A1-F6EECF244321}">
                <p14:modId xmlns:p14="http://schemas.microsoft.com/office/powerpoint/2010/main" val="1462930178"/>
              </p:ext>
            </p:extLst>
          </p:nvPr>
        </p:nvGraphicFramePr>
        <p:xfrm>
          <a:off x="514350" y="774700"/>
          <a:ext cx="11163300" cy="5308600"/>
        </p:xfrm>
        <a:graphic>
          <a:graphicData uri="http://schemas.openxmlformats.org/drawingml/2006/table">
            <a:tbl>
              <a:tblPr firstRow="1" bandRow="1">
                <a:tableStyleId>{5C22544A-7EE6-4342-B048-85BDC9FD1C3A}</a:tableStyleId>
              </a:tblPr>
              <a:tblGrid>
                <a:gridCol w="3111500">
                  <a:extLst>
                    <a:ext uri="{9D8B030D-6E8A-4147-A177-3AD203B41FA5}">
                      <a16:colId xmlns:a16="http://schemas.microsoft.com/office/drawing/2014/main" val="530858978"/>
                    </a:ext>
                  </a:extLst>
                </a:gridCol>
                <a:gridCol w="8051800">
                  <a:extLst>
                    <a:ext uri="{9D8B030D-6E8A-4147-A177-3AD203B41FA5}">
                      <a16:colId xmlns:a16="http://schemas.microsoft.com/office/drawing/2014/main" val="3509496467"/>
                    </a:ext>
                  </a:extLst>
                </a:gridCol>
              </a:tblGrid>
              <a:tr h="431800">
                <a:tc>
                  <a:txBody>
                    <a:bodyPr/>
                    <a:lstStyle/>
                    <a:p>
                      <a:r>
                        <a:rPr lang="en-US" sz="1800" dirty="0">
                          <a:effectLst/>
                        </a:rPr>
                        <a:t>Confidentiality level</a:t>
                      </a:r>
                      <a:endParaRPr lang="en-US" dirty="0">
                        <a:effectLst/>
                      </a:endParaRPr>
                    </a:p>
                  </a:txBody>
                  <a:tcPr marL="0" marR="0" marT="0" marB="0" anchor="ctr"/>
                </a:tc>
                <a:tc>
                  <a:txBody>
                    <a:bodyPr/>
                    <a:lstStyle/>
                    <a:p>
                      <a:r>
                        <a:rPr lang="en-US" sz="1800" dirty="0">
                          <a:effectLst/>
                        </a:rPr>
                        <a:t>Explanation</a:t>
                      </a:r>
                      <a:endParaRPr lang="en-US" dirty="0">
                        <a:effectLst/>
                      </a:endParaRPr>
                    </a:p>
                  </a:txBody>
                  <a:tcPr marL="0" marR="0" marT="0" marB="0" anchor="ctr"/>
                </a:tc>
                <a:extLst>
                  <a:ext uri="{0D108BD9-81ED-4DB2-BD59-A6C34878D82A}">
                    <a16:rowId xmlns:a16="http://schemas.microsoft.com/office/drawing/2014/main" val="1711167577"/>
                  </a:ext>
                </a:extLst>
              </a:tr>
              <a:tr h="2057400">
                <a:tc>
                  <a:txBody>
                    <a:bodyPr/>
                    <a:lstStyle/>
                    <a:p>
                      <a:r>
                        <a:rPr lang="en-US" sz="1800" dirty="0">
                          <a:effectLst/>
                        </a:rPr>
                        <a:t>High</a:t>
                      </a:r>
                      <a:endParaRPr lang="en-US" dirty="0">
                        <a:effectLst/>
                      </a:endParaRPr>
                    </a:p>
                  </a:txBody>
                  <a:tcPr marL="0" marR="0" marT="0" marB="0" anchor="ctr"/>
                </a:tc>
                <a:tc>
                  <a:txBody>
                    <a:bodyPr/>
                    <a:lstStyle/>
                    <a:p>
                      <a:pPr lvl="0">
                        <a:buNone/>
                      </a:pPr>
                      <a:r>
                        <a:rPr lang="en-US" sz="1800" b="0" i="0" u="none" strike="noStrike" noProof="0" dirty="0">
                          <a:effectLst/>
                          <a:latin typeface="Calibri"/>
                        </a:rPr>
                        <a:t>Information that is very sensitive or private, has a high value to the organization, and is only intended for a small number of people. Unauthorized revelation of such information can result in serious consequences, including legal or financial penalties, competitive disadvantage, and brand value loss (for example, merger and acquisition-related information, marketing plan).</a:t>
                      </a:r>
                      <a:endParaRPr lang="en-US" dirty="0"/>
                    </a:p>
                  </a:txBody>
                  <a:tcPr marL="0" marR="0" marT="0" marB="0" anchor="ctr"/>
                </a:tc>
                <a:extLst>
                  <a:ext uri="{0D108BD9-81ED-4DB2-BD59-A6C34878D82A}">
                    <a16:rowId xmlns:a16="http://schemas.microsoft.com/office/drawing/2014/main" val="1437808657"/>
                  </a:ext>
                </a:extLst>
              </a:tr>
              <a:tr h="1282700">
                <a:tc>
                  <a:txBody>
                    <a:bodyPr/>
                    <a:lstStyle/>
                    <a:p>
                      <a:r>
                        <a:rPr lang="en-US" sz="1800" dirty="0">
                          <a:effectLst/>
                        </a:rPr>
                        <a:t>Medium</a:t>
                      </a:r>
                      <a:endParaRPr lang="en-US" dirty="0">
                        <a:effectLst/>
                      </a:endParaRPr>
                    </a:p>
                  </a:txBody>
                  <a:tcPr marL="0" marR="0" marT="0" marB="0" anchor="ctr"/>
                </a:tc>
                <a:tc>
                  <a:txBody>
                    <a:bodyPr/>
                    <a:lstStyle/>
                    <a:p>
                      <a:pPr lvl="0">
                        <a:buNone/>
                      </a:pPr>
                      <a:r>
                        <a:rPr lang="en-US" sz="1800" b="0" i="0" u="none" strike="noStrike" noProof="0" dirty="0">
                          <a:effectLst/>
                          <a:latin typeface="Calibri"/>
                        </a:rPr>
                        <a:t>Information that belongs to the company and should not be shared with the public or outside parties. Unauthorized exposure of this information, such as organizational charts and internal contact lists, may cause some harm to the organization.</a:t>
                      </a:r>
                      <a:endParaRPr lang="en-US" dirty="0"/>
                    </a:p>
                  </a:txBody>
                  <a:tcPr marL="0" marR="0" marT="0" marB="0" anchor="ctr"/>
                </a:tc>
                <a:extLst>
                  <a:ext uri="{0D108BD9-81ED-4DB2-BD59-A6C34878D82A}">
                    <a16:rowId xmlns:a16="http://schemas.microsoft.com/office/drawing/2014/main" val="157614455"/>
                  </a:ext>
                </a:extLst>
              </a:tr>
              <a:tr h="1536700">
                <a:tc>
                  <a:txBody>
                    <a:bodyPr/>
                    <a:lstStyle/>
                    <a:p>
                      <a:r>
                        <a:rPr lang="en-US" sz="1800" dirty="0">
                          <a:effectLst/>
                        </a:rPr>
                        <a:t>Low</a:t>
                      </a:r>
                      <a:endParaRPr lang="en-US" dirty="0">
                        <a:effectLst/>
                      </a:endParaRPr>
                    </a:p>
                  </a:txBody>
                  <a:tcPr marL="0" marR="0" marT="0" marB="0" anchor="ctr"/>
                </a:tc>
                <a:tc>
                  <a:txBody>
                    <a:bodyPr/>
                    <a:lstStyle/>
                    <a:p>
                      <a:pPr lvl="0">
                        <a:buNone/>
                      </a:pPr>
                      <a:r>
                        <a:rPr lang="en-US" sz="1800" b="0" i="0" u="none" strike="noStrike" noProof="0" dirty="0">
                          <a:effectLst/>
                          <a:latin typeface="Calibri"/>
                        </a:rPr>
                        <a:t>Information that is not sensitive is eligible for public dissemination. Unauthorized exposure of such information will have no negative impact on the organization. E.g. Press releases, e.g., company newsletters On the company's website, information is available.</a:t>
                      </a:r>
                      <a:endParaRPr lang="en-US" dirty="0"/>
                    </a:p>
                  </a:txBody>
                  <a:tcPr marL="0" marR="0" marT="0" marB="0" anchor="ctr"/>
                </a:tc>
                <a:extLst>
                  <a:ext uri="{0D108BD9-81ED-4DB2-BD59-A6C34878D82A}">
                    <a16:rowId xmlns:a16="http://schemas.microsoft.com/office/drawing/2014/main" val="1313980982"/>
                  </a:ext>
                </a:extLst>
              </a:tr>
            </a:tbl>
          </a:graphicData>
        </a:graphic>
      </p:graphicFrame>
    </p:spTree>
    <p:extLst>
      <p:ext uri="{BB962C8B-B14F-4D97-AF65-F5344CB8AC3E}">
        <p14:creationId xmlns:p14="http://schemas.microsoft.com/office/powerpoint/2010/main" val="4158400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dirty="0">
                <a:ea typeface="+mj-lt"/>
                <a:cs typeface="+mj-lt"/>
              </a:rPr>
              <a:t>Physical Security</a:t>
            </a:r>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a:t>
            </a:r>
          </a:p>
          <a:p>
            <a:r>
              <a:rPr lang="en-US" dirty="0">
                <a:ea typeface="+mn-lt"/>
                <a:cs typeface="+mn-lt"/>
              </a:rPr>
              <a:t>Security policies and procedures should be read and followed. </a:t>
            </a:r>
            <a:endParaRPr lang="en-US" dirty="0">
              <a:cs typeface="Calibri"/>
            </a:endParaRPr>
          </a:p>
          <a:p>
            <a:r>
              <a:rPr lang="en-US" dirty="0">
                <a:ea typeface="+mn-lt"/>
                <a:cs typeface="+mn-lt"/>
              </a:rPr>
              <a:t>While on the grounds, show your identification cards. </a:t>
            </a:r>
          </a:p>
          <a:p>
            <a:r>
              <a:rPr lang="en-US" dirty="0">
                <a:ea typeface="+mn-lt"/>
                <a:cs typeface="+mn-lt"/>
              </a:rPr>
              <a:t>Anyone without an ID card should be challenged or reported. </a:t>
            </a:r>
            <a:endParaRPr lang="en-US">
              <a:ea typeface="+mn-lt"/>
              <a:cs typeface="+mn-lt"/>
            </a:endParaRPr>
          </a:p>
          <a:p>
            <a:r>
              <a:rPr lang="en-US" dirty="0">
                <a:ea typeface="+mn-lt"/>
                <a:cs typeface="+mn-lt"/>
              </a:rPr>
              <a:t>For help with most information security issues, go to the intranet Security Zone or call the IT Help/Service Desk.</a:t>
            </a:r>
            <a:endParaRPr lang="en-US">
              <a:cs typeface="Calibri" panose="020F0502020204030204"/>
            </a:endParaRPr>
          </a:p>
        </p:txBody>
      </p:sp>
    </p:spTree>
    <p:extLst>
      <p:ext uri="{BB962C8B-B14F-4D97-AF65-F5344CB8AC3E}">
        <p14:creationId xmlns:p14="http://schemas.microsoft.com/office/powerpoint/2010/main" val="284559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D200-0667-4FFF-89AB-D14A0801277B}"/>
              </a:ext>
            </a:extLst>
          </p:cNvPr>
          <p:cNvSpPr>
            <a:spLocks noGrp="1"/>
          </p:cNvSpPr>
          <p:nvPr>
            <p:ph type="title"/>
          </p:nvPr>
        </p:nvSpPr>
        <p:spPr/>
        <p:txBody>
          <a:bodyPr/>
          <a:lstStyle/>
          <a:p>
            <a:r>
              <a:rPr lang="en-US" dirty="0">
                <a:ea typeface="+mj-lt"/>
                <a:cs typeface="+mj-lt"/>
              </a:rPr>
              <a:t>Physical Security</a:t>
            </a:r>
          </a:p>
        </p:txBody>
      </p:sp>
      <p:sp>
        <p:nvSpPr>
          <p:cNvPr id="3" name="Content Placeholder 2">
            <a:extLst>
              <a:ext uri="{FF2B5EF4-FFF2-40B4-BE49-F238E27FC236}">
                <a16:creationId xmlns:a16="http://schemas.microsoft.com/office/drawing/2014/main" id="{EA5E2AD9-4A46-45BC-BE1F-3FCF9B2C207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 NOT</a:t>
            </a:r>
          </a:p>
          <a:p>
            <a:pPr>
              <a:buFont typeface="Arial"/>
            </a:pPr>
            <a:r>
              <a:rPr lang="en-US" dirty="0">
                <a:ea typeface="+mn-lt"/>
                <a:cs typeface="+mn-lt"/>
              </a:rPr>
              <a:t>Allow uninvited guests to enter the property</a:t>
            </a:r>
            <a:endParaRPr lang="en-US" dirty="0">
              <a:cs typeface="Calibri"/>
            </a:endParaRPr>
          </a:p>
          <a:p>
            <a:pPr>
              <a:buFont typeface="Arial"/>
            </a:pPr>
            <a:r>
              <a:rPr lang="en-US" dirty="0">
                <a:ea typeface="+mn-lt"/>
                <a:cs typeface="+mn-lt"/>
              </a:rPr>
              <a:t>Weapons, hazardous/combustible materials, recording devices, and other items should be brought, especially in secure places.</a:t>
            </a:r>
            <a:endParaRPr lang="en-US" dirty="0"/>
          </a:p>
          <a:p>
            <a:pPr>
              <a:buFont typeface="Arial"/>
            </a:pPr>
            <a:r>
              <a:rPr lang="en-US" dirty="0">
                <a:ea typeface="+mn-lt"/>
                <a:cs typeface="+mn-lt"/>
              </a:rPr>
              <a:t>Unless specifically authorized by management, use personal IT devices for work.</a:t>
            </a:r>
            <a:endParaRPr lang="en-US" dirty="0"/>
          </a:p>
        </p:txBody>
      </p:sp>
    </p:spTree>
    <p:extLst>
      <p:ext uri="{BB962C8B-B14F-4D97-AF65-F5344CB8AC3E}">
        <p14:creationId xmlns:p14="http://schemas.microsoft.com/office/powerpoint/2010/main" val="67362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dirty="0">
                <a:ea typeface="+mj-lt"/>
                <a:cs typeface="+mj-lt"/>
              </a:rPr>
              <a:t>Password Guidelines</a:t>
            </a:r>
            <a:endParaRPr lang="en-US" dirty="0"/>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a:t>
            </a:r>
          </a:p>
          <a:p>
            <a:r>
              <a:rPr lang="en-US" dirty="0">
                <a:ea typeface="+mn-lt"/>
                <a:cs typeface="+mn-lt"/>
              </a:rPr>
              <a:t>Use long, complicated passwords - whole sentences if you can</a:t>
            </a:r>
            <a:endParaRPr lang="en-US" dirty="0">
              <a:cs typeface="Calibri"/>
            </a:endParaRPr>
          </a:p>
          <a:p>
            <a:r>
              <a:rPr lang="en-US" dirty="0">
                <a:ea typeface="+mn-lt"/>
                <a:cs typeface="+mn-lt"/>
              </a:rPr>
              <a:t>Reserve your strongest passwords for high security systems (don’t re-use the same passphrase everywhere)</a:t>
            </a:r>
            <a:endParaRPr lang="en-US" dirty="0"/>
          </a:p>
          <a:p>
            <a:r>
              <a:rPr lang="en-US" dirty="0">
                <a:ea typeface="+mn-lt"/>
                <a:cs typeface="+mn-lt"/>
              </a:rPr>
              <a:t>Use famous quotes, lines from your favorite songs, poems etc. to make them memorable</a:t>
            </a:r>
            <a:endParaRPr lang="en-US" dirty="0"/>
          </a:p>
          <a:p>
            <a:endParaRPr lang="en-US" dirty="0">
              <a:cs typeface="Calibri" panose="020F0502020204030204"/>
            </a:endParaRPr>
          </a:p>
        </p:txBody>
      </p:sp>
    </p:spTree>
    <p:extLst>
      <p:ext uri="{BB962C8B-B14F-4D97-AF65-F5344CB8AC3E}">
        <p14:creationId xmlns:p14="http://schemas.microsoft.com/office/powerpoint/2010/main" val="2828238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dirty="0">
                <a:ea typeface="+mj-lt"/>
                <a:cs typeface="+mj-lt"/>
              </a:rPr>
              <a:t>Password Guidelines</a:t>
            </a:r>
            <a:endParaRPr lang="en-US" dirty="0"/>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 NOT</a:t>
            </a:r>
          </a:p>
          <a:p>
            <a:r>
              <a:rPr lang="en-US" dirty="0">
                <a:ea typeface="+mn-lt"/>
                <a:cs typeface="+mn-lt"/>
              </a:rPr>
              <a:t>Use short or easily-guessed passwords</a:t>
            </a:r>
          </a:p>
          <a:p>
            <a:r>
              <a:rPr lang="en-US" dirty="0">
                <a:ea typeface="+mn-lt"/>
                <a:cs typeface="+mn-lt"/>
              </a:rPr>
              <a:t>Write down passwords or store them in plain text</a:t>
            </a:r>
            <a:endParaRPr lang="en-US">
              <a:ea typeface="+mn-lt"/>
              <a:cs typeface="+mn-lt"/>
            </a:endParaRPr>
          </a:p>
          <a:p>
            <a:r>
              <a:rPr lang="en-US" dirty="0">
                <a:ea typeface="+mn-lt"/>
                <a:cs typeface="+mn-lt"/>
              </a:rPr>
              <a:t>Share passwords over phone or email</a:t>
            </a:r>
            <a:endParaRPr lang="en-US" dirty="0"/>
          </a:p>
          <a:p>
            <a:pPr marL="0" indent="0">
              <a:buNone/>
            </a:pPr>
            <a:endParaRPr lang="en-US" dirty="0">
              <a:cs typeface="Calibri" panose="020F0502020204030204"/>
            </a:endParaRPr>
          </a:p>
        </p:txBody>
      </p:sp>
    </p:spTree>
    <p:extLst>
      <p:ext uri="{BB962C8B-B14F-4D97-AF65-F5344CB8AC3E}">
        <p14:creationId xmlns:p14="http://schemas.microsoft.com/office/powerpoint/2010/main" val="330561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dirty="0">
                <a:ea typeface="+mj-lt"/>
                <a:cs typeface="+mj-lt"/>
              </a:rPr>
              <a:t>Internet Usage</a:t>
            </a:r>
            <a:endParaRPr lang="en-US" dirty="0"/>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DO</a:t>
            </a:r>
          </a:p>
          <a:p>
            <a:r>
              <a:rPr lang="en-US" dirty="0">
                <a:ea typeface="+mn-lt"/>
                <a:cs typeface="+mn-lt"/>
              </a:rPr>
              <a:t>Use the corporate Internet facilities only for legitimate and authorized business purposes</a:t>
            </a:r>
          </a:p>
          <a:p>
            <a:pPr marL="0" indent="0">
              <a:buNone/>
            </a:pPr>
            <a:endParaRPr lang="en-US" dirty="0">
              <a:cs typeface="Calibri" panose="020F0502020204030204"/>
            </a:endParaRPr>
          </a:p>
          <a:p>
            <a:pPr marL="0" indent="0">
              <a:buNone/>
            </a:pPr>
            <a:r>
              <a:rPr lang="en-US" dirty="0">
                <a:cs typeface="Calibri" panose="020F0502020204030204"/>
              </a:rPr>
              <a:t>DO NOT</a:t>
            </a:r>
          </a:p>
          <a:p>
            <a:r>
              <a:rPr lang="en-US" dirty="0">
                <a:ea typeface="+mn-lt"/>
                <a:cs typeface="+mn-lt"/>
              </a:rPr>
              <a:t>Avoid websites that would be classed as obscene, racist, offensive or illegal – anything that would be embarrassing</a:t>
            </a:r>
            <a:endParaRPr lang="en-US" dirty="0">
              <a:cs typeface="Calibri" panose="020F0502020204030204"/>
            </a:endParaRPr>
          </a:p>
          <a:p>
            <a:r>
              <a:rPr lang="en-US" dirty="0">
                <a:ea typeface="+mn-lt"/>
                <a:cs typeface="+mn-lt"/>
              </a:rPr>
              <a:t>Do not access online auction or shopping sites, except where </a:t>
            </a:r>
            <a:r>
              <a:rPr lang="en-US" dirty="0" err="1">
                <a:ea typeface="+mn-lt"/>
                <a:cs typeface="+mn-lt"/>
              </a:rPr>
              <a:t>authorised</a:t>
            </a:r>
            <a:r>
              <a:rPr lang="en-US" dirty="0">
                <a:ea typeface="+mn-lt"/>
                <a:cs typeface="+mn-lt"/>
              </a:rPr>
              <a:t> by your manager</a:t>
            </a:r>
            <a:endParaRPr lang="en-US" dirty="0">
              <a:cs typeface="Calibri" panose="020F0502020204030204"/>
            </a:endParaRPr>
          </a:p>
          <a:p>
            <a:r>
              <a:rPr lang="en-US" dirty="0">
                <a:ea typeface="+mn-lt"/>
                <a:cs typeface="+mn-lt"/>
              </a:rPr>
              <a:t>Don’t hack!</a:t>
            </a:r>
            <a:endParaRPr lang="en-US" dirty="0">
              <a:cs typeface="Calibri" panose="020F0502020204030204"/>
            </a:endParaRPr>
          </a:p>
          <a:p>
            <a:r>
              <a:rPr lang="en-US" dirty="0">
                <a:ea typeface="+mn-lt"/>
                <a:cs typeface="+mn-lt"/>
              </a:rPr>
              <a:t>Do not download or upload commercial software or other copyrighted material without the correct license and permission from your manager</a:t>
            </a: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220298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dirty="0">
                <a:ea typeface="+mj-lt"/>
                <a:cs typeface="+mj-lt"/>
              </a:rPr>
              <a:t>E-mail Usage</a:t>
            </a:r>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ea typeface="+mn-lt"/>
                <a:cs typeface="+mn-lt"/>
              </a:rPr>
              <a:t>DO</a:t>
            </a:r>
          </a:p>
          <a:p>
            <a:r>
              <a:rPr lang="en-US">
                <a:ea typeface="+mn-lt"/>
                <a:cs typeface="+mn-lt"/>
              </a:rPr>
              <a:t>Use corporate email for business purposes only</a:t>
            </a:r>
          </a:p>
          <a:p>
            <a:r>
              <a:rPr lang="en-US">
                <a:ea typeface="+mn-lt"/>
                <a:cs typeface="+mn-lt"/>
              </a:rPr>
              <a:t>Follow the email storage guidelines</a:t>
            </a:r>
          </a:p>
          <a:p>
            <a:r>
              <a:rPr lang="en-US">
                <a:ea typeface="+mn-lt"/>
                <a:cs typeface="+mn-lt"/>
              </a:rPr>
              <a:t>If you receive spam email, simply delete it.  If it is offensive or you receive a lot, call the IT Help/Service Desk</a:t>
            </a:r>
          </a:p>
          <a:p>
            <a:endParaRPr lang="en-US" dirty="0">
              <a:ea typeface="+mn-lt"/>
              <a:cs typeface="+mn-lt"/>
            </a:endParaRPr>
          </a:p>
          <a:p>
            <a:pPr marL="0" indent="0">
              <a:buNone/>
            </a:pPr>
            <a:endParaRPr lang="en-US" dirty="0">
              <a:cs typeface="Calibri" panose="020F0502020204030204"/>
            </a:endParaRPr>
          </a:p>
          <a:p>
            <a:pPr marL="0" indent="0">
              <a:buNone/>
            </a:pPr>
            <a:r>
              <a:rPr lang="en-US" dirty="0">
                <a:cs typeface="Calibri" panose="020F0502020204030204"/>
              </a:rPr>
              <a:t>DO NOT</a:t>
            </a:r>
          </a:p>
          <a:p>
            <a:r>
              <a:rPr lang="en-US">
                <a:ea typeface="+mn-lt"/>
                <a:cs typeface="+mn-lt"/>
              </a:rPr>
              <a:t>Do not use your corporate email address for personal email</a:t>
            </a:r>
            <a:endParaRPr lang="en-US" dirty="0">
              <a:ea typeface="+mn-lt"/>
              <a:cs typeface="+mn-lt"/>
            </a:endParaRPr>
          </a:p>
          <a:p>
            <a:r>
              <a:rPr lang="en-US">
                <a:ea typeface="+mn-lt"/>
                <a:cs typeface="+mn-lt"/>
              </a:rPr>
              <a:t>Do not circulate chain letters, hoaxes, inappropriate jokes, videos etc.</a:t>
            </a:r>
          </a:p>
          <a:p>
            <a:r>
              <a:rPr lang="en-US">
                <a:ea typeface="+mn-lt"/>
                <a:cs typeface="+mn-lt"/>
              </a:rPr>
              <a:t>Do not send emails outside the organization unless you are authorized to do so</a:t>
            </a:r>
          </a:p>
          <a:p>
            <a:r>
              <a:rPr lang="en-US">
                <a:ea typeface="+mn-lt"/>
                <a:cs typeface="+mn-lt"/>
              </a:rPr>
              <a:t>Be very wary of email attachments and links, especially in unsolicited emails (most are virus-infected)</a:t>
            </a: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37809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236A-50C4-464D-80D9-98039112191C}"/>
              </a:ext>
            </a:extLst>
          </p:cNvPr>
          <p:cNvSpPr>
            <a:spLocks noGrp="1"/>
          </p:cNvSpPr>
          <p:nvPr>
            <p:ph type="title"/>
          </p:nvPr>
        </p:nvSpPr>
        <p:spPr/>
        <p:txBody>
          <a:bodyPr/>
          <a:lstStyle/>
          <a:p>
            <a:r>
              <a:rPr lang="en-US" dirty="0">
                <a:ea typeface="+mj-lt"/>
                <a:cs typeface="+mj-lt"/>
              </a:rPr>
              <a:t>Information exists in many forms: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65EA0E9D-EB1A-4F08-9913-A55ECBD7A036}"/>
              </a:ext>
            </a:extLst>
          </p:cNvPr>
          <p:cNvSpPr>
            <a:spLocks noGrp="1"/>
          </p:cNvSpPr>
          <p:nvPr>
            <p:ph idx="1"/>
          </p:nvPr>
        </p:nvSpPr>
        <p:spPr/>
        <p:txBody>
          <a:bodyPr vert="horz" lIns="91440" tIns="45720" rIns="91440" bIns="45720" rtlCol="0" anchor="t">
            <a:normAutofit/>
          </a:bodyPr>
          <a:lstStyle/>
          <a:p>
            <a:r>
              <a:rPr lang="en-US" dirty="0">
                <a:ea typeface="+mn-lt"/>
                <a:cs typeface="+mn-lt"/>
              </a:rPr>
              <a:t>Printed or written on paper</a:t>
            </a:r>
            <a:endParaRPr lang="en-US" dirty="0">
              <a:cs typeface="Calibri" panose="020F0502020204030204"/>
            </a:endParaRPr>
          </a:p>
          <a:p>
            <a:r>
              <a:rPr lang="en-US" dirty="0">
                <a:ea typeface="+mn-lt"/>
                <a:cs typeface="+mn-lt"/>
              </a:rPr>
              <a:t>Stored electronically</a:t>
            </a:r>
            <a:endParaRPr lang="en-US" dirty="0"/>
          </a:p>
          <a:p>
            <a:r>
              <a:rPr lang="en-US" dirty="0">
                <a:ea typeface="+mn-lt"/>
                <a:cs typeface="+mn-lt"/>
              </a:rPr>
              <a:t>Transmitted by post or electronic means</a:t>
            </a:r>
            <a:endParaRPr lang="en-US" dirty="0"/>
          </a:p>
          <a:p>
            <a:r>
              <a:rPr lang="en-US" dirty="0">
                <a:ea typeface="+mn-lt"/>
                <a:cs typeface="+mn-lt"/>
              </a:rPr>
              <a:t>Visual e.g. videos, diagrams</a:t>
            </a:r>
            <a:endParaRPr lang="en-US" dirty="0"/>
          </a:p>
          <a:p>
            <a:r>
              <a:rPr lang="en-US" dirty="0">
                <a:ea typeface="+mn-lt"/>
                <a:cs typeface="+mn-lt"/>
              </a:rPr>
              <a:t>Published on the Web</a:t>
            </a:r>
            <a:endParaRPr lang="en-US" dirty="0"/>
          </a:p>
          <a:p>
            <a:r>
              <a:rPr lang="en-US" dirty="0">
                <a:ea typeface="+mn-lt"/>
                <a:cs typeface="+mn-lt"/>
              </a:rPr>
              <a:t>Verbal/aural e.g. conversations, phone calls</a:t>
            </a:r>
            <a:endParaRPr lang="en-US" dirty="0"/>
          </a:p>
          <a:p>
            <a:r>
              <a:rPr lang="en-US" dirty="0">
                <a:ea typeface="+mn-lt"/>
                <a:cs typeface="+mn-lt"/>
              </a:rPr>
              <a:t>Intangible e.g. knowledge, experience, expertise, ideas</a:t>
            </a:r>
            <a:endParaRPr lang="en-US" dirty="0"/>
          </a:p>
        </p:txBody>
      </p:sp>
    </p:spTree>
    <p:extLst>
      <p:ext uri="{BB962C8B-B14F-4D97-AF65-F5344CB8AC3E}">
        <p14:creationId xmlns:p14="http://schemas.microsoft.com/office/powerpoint/2010/main" val="1080903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a:ea typeface="+mj-lt"/>
                <a:cs typeface="+mj-lt"/>
              </a:rPr>
              <a:t>Security Incidents</a:t>
            </a:r>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DO</a:t>
            </a:r>
          </a:p>
          <a:p>
            <a:r>
              <a:rPr lang="en-US">
                <a:ea typeface="+mn-lt"/>
                <a:cs typeface="+mn-lt"/>
              </a:rPr>
              <a:t>Report information security incidents, concerns and near-misses to IT Help/Service Desk:</a:t>
            </a:r>
          </a:p>
          <a:p>
            <a:pPr lvl="1"/>
            <a:r>
              <a:rPr lang="en-US">
                <a:ea typeface="+mn-lt"/>
                <a:cs typeface="+mn-lt"/>
              </a:rPr>
              <a:t>Email …</a:t>
            </a:r>
            <a:endParaRPr lang="en-US"/>
          </a:p>
          <a:p>
            <a:pPr lvl="1"/>
            <a:r>
              <a:rPr lang="en-US">
                <a:ea typeface="+mn-lt"/>
                <a:cs typeface="+mn-lt"/>
              </a:rPr>
              <a:t>Telephone … </a:t>
            </a:r>
            <a:endParaRPr lang="en-US"/>
          </a:p>
          <a:p>
            <a:pPr lvl="1"/>
            <a:r>
              <a:rPr lang="en-US">
                <a:ea typeface="+mn-lt"/>
                <a:cs typeface="+mn-lt"/>
              </a:rPr>
              <a:t>Anonymous drop-boxes …</a:t>
            </a:r>
            <a:endParaRPr lang="en-US"/>
          </a:p>
          <a:p>
            <a:r>
              <a:rPr lang="en-US">
                <a:ea typeface="+mn-lt"/>
                <a:cs typeface="+mn-lt"/>
              </a:rPr>
              <a:t>Take their advice on what to do</a:t>
            </a:r>
            <a:endParaRPr lang="en-US"/>
          </a:p>
          <a:p>
            <a:pPr marL="0" indent="0">
              <a:buNone/>
            </a:pPr>
            <a:endParaRPr lang="en-US" dirty="0">
              <a:ea typeface="+mn-lt"/>
              <a:cs typeface="+mn-lt"/>
            </a:endParaRPr>
          </a:p>
          <a:p>
            <a:pPr marL="0" indent="0">
              <a:buNone/>
            </a:pPr>
            <a:endParaRPr lang="en-US" dirty="0">
              <a:cs typeface="Calibri" panose="020F0502020204030204"/>
            </a:endParaRPr>
          </a:p>
          <a:p>
            <a:pPr marL="0" indent="0">
              <a:buNone/>
            </a:pPr>
            <a:r>
              <a:rPr lang="en-US" dirty="0">
                <a:cs typeface="Calibri" panose="020F0502020204030204"/>
              </a:rPr>
              <a:t>DO NOT</a:t>
            </a:r>
          </a:p>
          <a:p>
            <a:r>
              <a:rPr lang="en-US">
                <a:ea typeface="+mn-lt"/>
                <a:cs typeface="+mn-lt"/>
              </a:rPr>
              <a:t>Do not discuss security incidents with anyone outside the organisation</a:t>
            </a:r>
            <a:endParaRPr lang="en-US" dirty="0">
              <a:cs typeface="Calibri" panose="020F0502020204030204"/>
            </a:endParaRPr>
          </a:p>
          <a:p>
            <a:r>
              <a:rPr lang="en-US">
                <a:ea typeface="+mn-lt"/>
                <a:cs typeface="+mn-lt"/>
              </a:rPr>
              <a:t>Do not attempt to interfere with, obstruct or prevent anyone else from reporting incidents</a:t>
            </a:r>
            <a:endParaRPr lang="en-US"/>
          </a:p>
          <a:p>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553854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5EB-0286-4601-8FCF-92CC770DB6E5}"/>
              </a:ext>
            </a:extLst>
          </p:cNvPr>
          <p:cNvSpPr>
            <a:spLocks noGrp="1"/>
          </p:cNvSpPr>
          <p:nvPr>
            <p:ph type="title"/>
          </p:nvPr>
        </p:nvSpPr>
        <p:spPr/>
        <p:txBody>
          <a:bodyPr/>
          <a:lstStyle/>
          <a:p>
            <a:r>
              <a:rPr lang="en-US">
                <a:ea typeface="+mj-lt"/>
                <a:cs typeface="+mj-lt"/>
              </a:rPr>
              <a:t>User Responsibilities</a:t>
            </a:r>
          </a:p>
        </p:txBody>
      </p:sp>
      <p:sp>
        <p:nvSpPr>
          <p:cNvPr id="3" name="Content Placeholder 2">
            <a:extLst>
              <a:ext uri="{FF2B5EF4-FFF2-40B4-BE49-F238E27FC236}">
                <a16:creationId xmlns:a16="http://schemas.microsoft.com/office/drawing/2014/main" id="{EAA8840C-C5AB-4B08-8FAD-A7D679784BD4}"/>
              </a:ext>
            </a:extLst>
          </p:cNvPr>
          <p:cNvSpPr>
            <a:spLocks noGrp="1"/>
          </p:cNvSpPr>
          <p:nvPr>
            <p:ph idx="1"/>
          </p:nvPr>
        </p:nvSpPr>
        <p:spPr/>
        <p:txBody>
          <a:bodyPr vert="horz" lIns="91440" tIns="45720" rIns="91440" bIns="45720" rtlCol="0" anchor="t">
            <a:normAutofit fontScale="70000" lnSpcReduction="20000"/>
          </a:bodyPr>
          <a:lstStyle/>
          <a:p>
            <a:pPr>
              <a:buFont typeface="Arial"/>
              <a:buChar char="•"/>
            </a:pPr>
            <a:r>
              <a:rPr lang="en-US">
                <a:ea typeface="+mn-lt"/>
                <a:cs typeface="+mn-lt"/>
              </a:rPr>
              <a:t>Check for antivirus updates and fixes on your computer.</a:t>
            </a:r>
          </a:p>
          <a:p>
            <a:pPr>
              <a:buFont typeface="Arial"/>
              <a:buChar char="•"/>
            </a:pPr>
            <a:r>
              <a:rPr lang="en-US">
                <a:ea typeface="+mn-lt"/>
                <a:cs typeface="+mn-lt"/>
              </a:rPr>
              <a:t>Before leaving your PC unattended, lock your keyboard (Windows L) and log off at the end of the day.</a:t>
            </a:r>
          </a:p>
          <a:p>
            <a:pPr>
              <a:buFont typeface="Arial"/>
              <a:buChar char="•"/>
            </a:pPr>
            <a:r>
              <a:rPr lang="en-US">
                <a:ea typeface="+mn-lt"/>
                <a:cs typeface="+mn-lt"/>
              </a:rPr>
              <a:t>Securely store laptops and valuable information (paperwork, CDs, USB sticks, and so on) under lock and key. While traveling, have your wits about you:</a:t>
            </a:r>
          </a:p>
          <a:p>
            <a:pPr>
              <a:buFont typeface="Arial"/>
            </a:pPr>
            <a:r>
              <a:rPr lang="en-US">
                <a:ea typeface="+mn-lt"/>
                <a:cs typeface="+mn-lt"/>
              </a:rPr>
              <a:t>On the phone, </a:t>
            </a:r>
          </a:p>
          <a:p>
            <a:pPr lvl="1">
              <a:buFont typeface="Arial"/>
            </a:pPr>
            <a:r>
              <a:rPr lang="en-US">
                <a:ea typeface="+mn-lt"/>
                <a:cs typeface="+mn-lt"/>
              </a:rPr>
              <a:t>keep your voice low.</a:t>
            </a:r>
          </a:p>
          <a:p>
            <a:pPr lvl="1">
              <a:buFont typeface="Arial"/>
            </a:pPr>
            <a:r>
              <a:rPr lang="en-US">
                <a:ea typeface="+mn-lt"/>
                <a:cs typeface="+mn-lt"/>
              </a:rPr>
              <a:t>Keep your computer equipment hidden.</a:t>
            </a:r>
          </a:p>
          <a:p>
            <a:pPr>
              <a:buFont typeface="Arial"/>
            </a:pPr>
            <a:r>
              <a:rPr lang="en-US">
                <a:ea typeface="+mn-lt"/>
                <a:cs typeface="+mn-lt"/>
              </a:rPr>
              <a:t>Back up your data on a regular basis. Meet your security responsibilities:</a:t>
            </a:r>
          </a:p>
          <a:p>
            <a:pPr lvl="1">
              <a:buFont typeface="Arial"/>
            </a:pPr>
            <a:r>
              <a:rPr lang="en-US">
                <a:ea typeface="+mn-lt"/>
                <a:cs typeface="+mn-lt"/>
              </a:rPr>
              <a:t>Security and privacy rules, copyright and licensing, NDAs (Non Disclosure Agreements), and contracts must all be followed.</a:t>
            </a:r>
          </a:p>
          <a:p>
            <a:pPr lvl="1">
              <a:buFont typeface="Arial"/>
            </a:pPr>
            <a:r>
              <a:rPr lang="en-US">
                <a:ea typeface="+mn-lt"/>
                <a:cs typeface="+mn-lt"/>
              </a:rPr>
              <a:t>Follow the company's policies and procedures.</a:t>
            </a:r>
          </a:p>
          <a:p>
            <a:pPr>
              <a:buFont typeface="Arial"/>
            </a:pPr>
            <a:r>
              <a:rPr lang="en-US">
                <a:ea typeface="+mn-lt"/>
                <a:cs typeface="+mn-lt"/>
              </a:rPr>
              <a:t>Keep up with the latest in information security:</a:t>
            </a:r>
          </a:p>
          <a:p>
            <a:pPr lvl="1">
              <a:buFont typeface="Arial"/>
              <a:buChar char="•"/>
            </a:pPr>
            <a:r>
              <a:rPr lang="en-US">
                <a:ea typeface="+mn-lt"/>
                <a:cs typeface="+mn-lt"/>
              </a:rPr>
              <a:t>Review the Flomatik website's information security policies under the staff area.</a:t>
            </a:r>
          </a:p>
        </p:txBody>
      </p:sp>
    </p:spTree>
    <p:extLst>
      <p:ext uri="{BB962C8B-B14F-4D97-AF65-F5344CB8AC3E}">
        <p14:creationId xmlns:p14="http://schemas.microsoft.com/office/powerpoint/2010/main" val="483258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AD77-B292-42AE-AD71-9329DF3CE89E}"/>
              </a:ext>
            </a:extLst>
          </p:cNvPr>
          <p:cNvSpPr>
            <a:spLocks noGrp="1"/>
          </p:cNvSpPr>
          <p:nvPr>
            <p:ph type="title"/>
          </p:nvPr>
        </p:nvSpPr>
        <p:spPr>
          <a:xfrm>
            <a:off x="909320" y="2671445"/>
            <a:ext cx="10515600" cy="1325563"/>
          </a:xfrm>
        </p:spPr>
        <p:txBody>
          <a:bodyPr/>
          <a:lstStyle/>
          <a:p>
            <a:pPr algn="ctr"/>
            <a:r>
              <a:rPr lang="en-US">
                <a:cs typeface="Calibri Light"/>
              </a:rPr>
              <a:t>Thank You!</a:t>
            </a:r>
            <a:endParaRPr lang="en-US" dirty="0">
              <a:cs typeface="Calibri Light"/>
            </a:endParaRPr>
          </a:p>
        </p:txBody>
      </p:sp>
    </p:spTree>
    <p:extLst>
      <p:ext uri="{BB962C8B-B14F-4D97-AF65-F5344CB8AC3E}">
        <p14:creationId xmlns:p14="http://schemas.microsoft.com/office/powerpoint/2010/main" val="99415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F6CE-70E3-4A03-8C28-C2672647590F}"/>
              </a:ext>
            </a:extLst>
          </p:cNvPr>
          <p:cNvSpPr>
            <a:spLocks noGrp="1"/>
          </p:cNvSpPr>
          <p:nvPr>
            <p:ph type="title"/>
          </p:nvPr>
        </p:nvSpPr>
        <p:spPr/>
        <p:txBody>
          <a:bodyPr/>
          <a:lstStyle/>
          <a:p>
            <a:r>
              <a:rPr lang="en-US" dirty="0">
                <a:ea typeface="+mj-lt"/>
                <a:cs typeface="+mj-lt"/>
              </a:rPr>
              <a:t>Information can be</a:t>
            </a:r>
            <a:endParaRPr lang="en-US" dirty="0"/>
          </a:p>
        </p:txBody>
      </p:sp>
      <p:sp>
        <p:nvSpPr>
          <p:cNvPr id="3" name="Content Placeholder 2">
            <a:extLst>
              <a:ext uri="{FF2B5EF4-FFF2-40B4-BE49-F238E27FC236}">
                <a16:creationId xmlns:a16="http://schemas.microsoft.com/office/drawing/2014/main" id="{B5A14A39-3160-4189-AC00-AEAF86F79094}"/>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Created</a:t>
            </a:r>
            <a:endParaRPr lang="en-US" dirty="0">
              <a:cs typeface="Calibri" panose="020F0502020204030204"/>
            </a:endParaRPr>
          </a:p>
          <a:p>
            <a:r>
              <a:rPr lang="en-US" dirty="0">
                <a:ea typeface="+mn-lt"/>
                <a:cs typeface="+mn-lt"/>
              </a:rPr>
              <a:t>Owned (it is an asset)</a:t>
            </a:r>
            <a:endParaRPr lang="en-US" dirty="0"/>
          </a:p>
          <a:p>
            <a:r>
              <a:rPr lang="en-US" dirty="0">
                <a:ea typeface="+mn-lt"/>
                <a:cs typeface="+mn-lt"/>
              </a:rPr>
              <a:t>Stored</a:t>
            </a:r>
            <a:endParaRPr lang="en-US" dirty="0"/>
          </a:p>
          <a:p>
            <a:r>
              <a:rPr lang="en-US" dirty="0">
                <a:ea typeface="+mn-lt"/>
                <a:cs typeface="+mn-lt"/>
              </a:rPr>
              <a:t>Processed</a:t>
            </a:r>
            <a:endParaRPr lang="en-US" dirty="0"/>
          </a:p>
          <a:p>
            <a:r>
              <a:rPr lang="en-US" dirty="0">
                <a:ea typeface="+mn-lt"/>
                <a:cs typeface="+mn-lt"/>
              </a:rPr>
              <a:t>Transmitted/communicated</a:t>
            </a:r>
            <a:endParaRPr lang="en-US" dirty="0"/>
          </a:p>
          <a:p>
            <a:r>
              <a:rPr lang="en-US" dirty="0">
                <a:ea typeface="+mn-lt"/>
                <a:cs typeface="+mn-lt"/>
              </a:rPr>
              <a:t>Used (for proper or improper purposes)</a:t>
            </a:r>
            <a:endParaRPr lang="en-US" dirty="0"/>
          </a:p>
          <a:p>
            <a:r>
              <a:rPr lang="en-US" dirty="0">
                <a:ea typeface="+mn-lt"/>
                <a:cs typeface="+mn-lt"/>
              </a:rPr>
              <a:t>Modified or corrupted</a:t>
            </a:r>
            <a:endParaRPr lang="en-US" dirty="0"/>
          </a:p>
          <a:p>
            <a:r>
              <a:rPr lang="en-US" dirty="0">
                <a:ea typeface="+mn-lt"/>
                <a:cs typeface="+mn-lt"/>
              </a:rPr>
              <a:t>Shared or disclosed (whether appropriately or not)</a:t>
            </a:r>
            <a:endParaRPr lang="en-US" dirty="0"/>
          </a:p>
          <a:p>
            <a:r>
              <a:rPr lang="en-US" dirty="0">
                <a:ea typeface="+mn-lt"/>
                <a:cs typeface="+mn-lt"/>
              </a:rPr>
              <a:t>Destroyed or lost</a:t>
            </a:r>
            <a:endParaRPr lang="en-US" dirty="0"/>
          </a:p>
          <a:p>
            <a:r>
              <a:rPr lang="en-US" dirty="0">
                <a:ea typeface="+mn-lt"/>
                <a:cs typeface="+mn-lt"/>
              </a:rPr>
              <a:t>Stolen</a:t>
            </a:r>
            <a:endParaRPr lang="en-US" dirty="0"/>
          </a:p>
          <a:p>
            <a:r>
              <a:rPr lang="en-US" dirty="0">
                <a:ea typeface="+mn-lt"/>
                <a:cs typeface="+mn-lt"/>
              </a:rPr>
              <a:t>Controlled, secured and protected throughout its existence</a:t>
            </a:r>
            <a:endParaRPr lang="en-US" dirty="0"/>
          </a:p>
          <a:p>
            <a:pPr marL="0" indent="0">
              <a:buNone/>
            </a:pPr>
            <a:endParaRPr lang="en-US" dirty="0">
              <a:cs typeface="Calibri"/>
            </a:endParaRPr>
          </a:p>
        </p:txBody>
      </p:sp>
    </p:spTree>
    <p:extLst>
      <p:ext uri="{BB962C8B-B14F-4D97-AF65-F5344CB8AC3E}">
        <p14:creationId xmlns:p14="http://schemas.microsoft.com/office/powerpoint/2010/main" val="24741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77CD-85CE-4287-9EAC-34CF39363359}"/>
              </a:ext>
            </a:extLst>
          </p:cNvPr>
          <p:cNvSpPr>
            <a:spLocks noGrp="1"/>
          </p:cNvSpPr>
          <p:nvPr>
            <p:ph type="title"/>
          </p:nvPr>
        </p:nvSpPr>
        <p:spPr/>
        <p:txBody>
          <a:bodyPr/>
          <a:lstStyle/>
          <a:p>
            <a:r>
              <a:rPr lang="en-US" dirty="0">
                <a:ea typeface="+mj-lt"/>
                <a:cs typeface="+mj-lt"/>
              </a:rPr>
              <a:t>What is information security?</a:t>
            </a:r>
          </a:p>
        </p:txBody>
      </p:sp>
      <p:sp>
        <p:nvSpPr>
          <p:cNvPr id="3" name="Content Placeholder 2">
            <a:extLst>
              <a:ext uri="{FF2B5EF4-FFF2-40B4-BE49-F238E27FC236}">
                <a16:creationId xmlns:a16="http://schemas.microsoft.com/office/drawing/2014/main" id="{892B0E5A-BA21-4A64-9673-3109E8524D9E}"/>
              </a:ext>
            </a:extLst>
          </p:cNvPr>
          <p:cNvSpPr>
            <a:spLocks noGrp="1"/>
          </p:cNvSpPr>
          <p:nvPr>
            <p:ph idx="1"/>
          </p:nvPr>
        </p:nvSpPr>
        <p:spPr/>
        <p:txBody>
          <a:bodyPr vert="horz" lIns="91440" tIns="45720" rIns="91440" bIns="45720" rtlCol="0" anchor="t">
            <a:normAutofit/>
          </a:bodyPr>
          <a:lstStyle/>
          <a:p>
            <a:pPr>
              <a:buNone/>
            </a:pPr>
            <a:endParaRPr lang="en-US" dirty="0">
              <a:cs typeface="Calibri"/>
            </a:endParaRPr>
          </a:p>
          <a:p>
            <a:pPr>
              <a:buNone/>
            </a:pPr>
            <a:r>
              <a:rPr lang="en-US" dirty="0">
                <a:ea typeface="+mn-lt"/>
                <a:cs typeface="+mn-lt"/>
              </a:rPr>
              <a:t>   Information security refers to the methods and methodologies used to secure confidential, private, and sensitive information or data in print, electronic, or any other form against unauthorized access, use, misuse, disclosure, destruction, modification, or disruption.</a:t>
            </a:r>
            <a:endParaRPr lang="en-US" dirty="0"/>
          </a:p>
        </p:txBody>
      </p:sp>
    </p:spTree>
    <p:extLst>
      <p:ext uri="{BB962C8B-B14F-4D97-AF65-F5344CB8AC3E}">
        <p14:creationId xmlns:p14="http://schemas.microsoft.com/office/powerpoint/2010/main" val="398702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CB4F28D-4324-4955-8856-B34738292D0C}"/>
              </a:ext>
            </a:extLst>
          </p:cNvPr>
          <p:cNvPicPr>
            <a:picLocks noChangeAspect="1"/>
          </p:cNvPicPr>
          <p:nvPr/>
        </p:nvPicPr>
        <p:blipFill>
          <a:blip r:embed="rId2"/>
          <a:stretch>
            <a:fillRect/>
          </a:stretch>
        </p:blipFill>
        <p:spPr>
          <a:xfrm>
            <a:off x="3180080" y="1719024"/>
            <a:ext cx="5080000" cy="3704432"/>
          </a:xfrm>
          <a:prstGeom prst="rect">
            <a:avLst/>
          </a:prstGeom>
        </p:spPr>
      </p:pic>
      <p:sp>
        <p:nvSpPr>
          <p:cNvPr id="5" name="TextBox 4">
            <a:extLst>
              <a:ext uri="{FF2B5EF4-FFF2-40B4-BE49-F238E27FC236}">
                <a16:creationId xmlns:a16="http://schemas.microsoft.com/office/drawing/2014/main" id="{4351FDD2-B23E-4CDC-80D1-00C588CEE1E5}"/>
              </a:ext>
            </a:extLst>
          </p:cNvPr>
          <p:cNvSpPr txBox="1"/>
          <p:nvPr/>
        </p:nvSpPr>
        <p:spPr>
          <a:xfrm>
            <a:off x="1066800" y="5181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Security Elements </a:t>
            </a:r>
          </a:p>
        </p:txBody>
      </p:sp>
    </p:spTree>
    <p:extLst>
      <p:ext uri="{BB962C8B-B14F-4D97-AF65-F5344CB8AC3E}">
        <p14:creationId xmlns:p14="http://schemas.microsoft.com/office/powerpoint/2010/main" val="30501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ABE0-0993-4A40-8C17-765DB5C03980}"/>
              </a:ext>
            </a:extLst>
          </p:cNvPr>
          <p:cNvSpPr>
            <a:spLocks noGrp="1"/>
          </p:cNvSpPr>
          <p:nvPr>
            <p:ph type="title"/>
          </p:nvPr>
        </p:nvSpPr>
        <p:spPr/>
        <p:txBody>
          <a:bodyPr/>
          <a:lstStyle/>
          <a:p>
            <a:r>
              <a:rPr lang="en-US" dirty="0">
                <a:ea typeface="+mj-lt"/>
                <a:cs typeface="+mj-lt"/>
              </a:rPr>
              <a:t>People</a:t>
            </a:r>
            <a:endParaRPr lang="en-US" dirty="0"/>
          </a:p>
        </p:txBody>
      </p:sp>
      <p:sp>
        <p:nvSpPr>
          <p:cNvPr id="3" name="Content Placeholder 2">
            <a:extLst>
              <a:ext uri="{FF2B5EF4-FFF2-40B4-BE49-F238E27FC236}">
                <a16:creationId xmlns:a16="http://schemas.microsoft.com/office/drawing/2014/main" id="{033BDE8C-0192-437D-8E5B-C227FA803A09}"/>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People are our greatest risks (social engineers, unethical rivals, hackers, fraudsters, sloppy workers, bugs, weaknesses, and so on), but our greatest asset is our people (e.g. security-aware employees who spot trouble early)</a:t>
            </a:r>
          </a:p>
        </p:txBody>
      </p:sp>
    </p:spTree>
    <p:extLst>
      <p:ext uri="{BB962C8B-B14F-4D97-AF65-F5344CB8AC3E}">
        <p14:creationId xmlns:p14="http://schemas.microsoft.com/office/powerpoint/2010/main" val="214822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8C08-4C95-4B45-920D-C09A8BB91ED2}"/>
              </a:ext>
            </a:extLst>
          </p:cNvPr>
          <p:cNvSpPr>
            <a:spLocks noGrp="1"/>
          </p:cNvSpPr>
          <p:nvPr>
            <p:ph type="title"/>
          </p:nvPr>
        </p:nvSpPr>
        <p:spPr/>
        <p:txBody>
          <a:bodyPr/>
          <a:lstStyle/>
          <a:p>
            <a:r>
              <a:rPr lang="en-US" dirty="0">
                <a:ea typeface="+mj-lt"/>
                <a:cs typeface="+mj-lt"/>
              </a:rPr>
              <a:t>Processes</a:t>
            </a:r>
            <a:endParaRPr lang="en-US" dirty="0"/>
          </a:p>
        </p:txBody>
      </p:sp>
      <p:sp>
        <p:nvSpPr>
          <p:cNvPr id="3" name="Content Placeholder 2">
            <a:extLst>
              <a:ext uri="{FF2B5EF4-FFF2-40B4-BE49-F238E27FC236}">
                <a16:creationId xmlns:a16="http://schemas.microsoft.com/office/drawing/2014/main" id="{07C1D6B2-9CE1-4A1F-A07B-7B797F5396D5}"/>
              </a:ext>
            </a:extLst>
          </p:cNvPr>
          <p:cNvSpPr>
            <a:spLocks noGrp="1"/>
          </p:cNvSpPr>
          <p:nvPr>
            <p:ph idx="1"/>
          </p:nvPr>
        </p:nvSpPr>
        <p:spPr/>
        <p:txBody>
          <a:bodyPr vert="horz" lIns="91440" tIns="45720" rIns="91440" bIns="45720" rtlCol="0" anchor="t">
            <a:normAutofit/>
          </a:bodyPr>
          <a:lstStyle/>
          <a:p>
            <a:r>
              <a:rPr lang="en-US" dirty="0">
                <a:ea typeface="+mn-lt"/>
                <a:cs typeface="+mn-lt"/>
              </a:rPr>
              <a:t>Work practices, often known as workflows, are the procedures or actions required to achieve company objectives. Procedures define how processes work. Information is used in almost every business operation and/or relies on it, making it a valuable business asset. Information security policies and procedures specify how we safeguard data in a consistent and reasonable manner.</a:t>
            </a:r>
            <a:endParaRPr lang="en-US" dirty="0"/>
          </a:p>
        </p:txBody>
      </p:sp>
    </p:spTree>
    <p:extLst>
      <p:ext uri="{BB962C8B-B14F-4D97-AF65-F5344CB8AC3E}">
        <p14:creationId xmlns:p14="http://schemas.microsoft.com/office/powerpoint/2010/main" val="2011872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2264</Words>
  <Application>Microsoft Office PowerPoint</Application>
  <PresentationFormat>Widescreen</PresentationFormat>
  <Paragraphs>233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 3</vt:lpstr>
      <vt:lpstr>Ion Boardroom</vt:lpstr>
      <vt:lpstr>ISO 27001 Awareness Presentation</vt:lpstr>
      <vt:lpstr>Content</vt:lpstr>
      <vt:lpstr>PowerPoint Presentation</vt:lpstr>
      <vt:lpstr>Information exists in many forms: </vt:lpstr>
      <vt:lpstr>Information can be</vt:lpstr>
      <vt:lpstr>What is information security?</vt:lpstr>
      <vt:lpstr>PowerPoint Presentation</vt:lpstr>
      <vt:lpstr>People</vt:lpstr>
      <vt:lpstr>Processes</vt:lpstr>
      <vt:lpstr>Information technologies </vt:lpstr>
      <vt:lpstr>Security technologies  </vt:lpstr>
      <vt:lpstr>Why information security is valuable?</vt:lpstr>
      <vt:lpstr>The preservation of information security is defined as:</vt:lpstr>
      <vt:lpstr>Causes of Security Incidents</vt:lpstr>
      <vt:lpstr>What is Risk?</vt:lpstr>
      <vt:lpstr>Risk Relationships</vt:lpstr>
      <vt:lpstr>Threat Agent</vt:lpstr>
      <vt:lpstr>Threat Types</vt:lpstr>
      <vt:lpstr>History of ISO27001</vt:lpstr>
      <vt:lpstr>ISO 27001</vt:lpstr>
      <vt:lpstr>PowerPoint Presentation</vt:lpstr>
      <vt:lpstr>Control Clauses</vt:lpstr>
      <vt:lpstr>Control Clauses</vt:lpstr>
      <vt:lpstr>PowerPoint Presentation</vt:lpstr>
      <vt:lpstr>Implementation Process Cycle</vt:lpstr>
      <vt:lpstr>Benefits</vt:lpstr>
      <vt:lpstr>Scope, Vision, Mission</vt:lpstr>
      <vt:lpstr>Key Documents</vt:lpstr>
      <vt:lpstr>Responsiblities</vt:lpstr>
      <vt:lpstr>CONFIDENTIAL:</vt:lpstr>
      <vt:lpstr>INTERNAL USE ONLY</vt:lpstr>
      <vt:lpstr>PUBLIC:</vt:lpstr>
      <vt:lpstr>PowerPoint Presentation</vt:lpstr>
      <vt:lpstr>Physical Security</vt:lpstr>
      <vt:lpstr>Physical Security</vt:lpstr>
      <vt:lpstr>Password Guidelines</vt:lpstr>
      <vt:lpstr>Password Guidelines</vt:lpstr>
      <vt:lpstr>Internet Usage</vt:lpstr>
      <vt:lpstr>E-mail Usage</vt:lpstr>
      <vt:lpstr>Security Incidents</vt:lpstr>
      <vt:lpstr>User Responsibilities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Jaliya A.D it19991290</cp:lastModifiedBy>
  <cp:revision>157</cp:revision>
  <dcterms:created xsi:type="dcterms:W3CDTF">2021-10-06T17:18:22Z</dcterms:created>
  <dcterms:modified xsi:type="dcterms:W3CDTF">2021-10-09T14:22:10Z</dcterms:modified>
</cp:coreProperties>
</file>