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72" r:id="rId4"/>
    <p:sldId id="259" r:id="rId5"/>
    <p:sldId id="274" r:id="rId6"/>
    <p:sldId id="260" r:id="rId7"/>
    <p:sldId id="261" r:id="rId8"/>
    <p:sldId id="258" r:id="rId9"/>
    <p:sldId id="273" r:id="rId10"/>
    <p:sldId id="275" r:id="rId11"/>
    <p:sldId id="269" r:id="rId12"/>
    <p:sldId id="266" r:id="rId13"/>
    <p:sldId id="265" r:id="rId14"/>
    <p:sldId id="267" r:id="rId15"/>
    <p:sldId id="268" r:id="rId16"/>
    <p:sldId id="263" r:id="rId17"/>
    <p:sldId id="270" r:id="rId18"/>
    <p:sldId id="264" r:id="rId19"/>
    <p:sldId id="271"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79"/>
  </p:normalViewPr>
  <p:slideViewPr>
    <p:cSldViewPr snapToGrid="0" snapToObjects="1">
      <p:cViewPr varScale="1">
        <p:scale>
          <a:sx n="94" d="100"/>
          <a:sy n="94" d="100"/>
        </p:scale>
        <p:origin x="7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7A1481-E6D2-4A61-86D5-3FC385054E05}" type="doc">
      <dgm:prSet loTypeId="urn:microsoft.com/office/officeart/2008/layout/LinedList" loCatId="list" qsTypeId="urn:microsoft.com/office/officeart/2005/8/quickstyle/simple1" qsCatId="simple" csTypeId="urn:microsoft.com/office/officeart/2005/8/colors/accent6_2" csCatId="accent6" phldr="1"/>
      <dgm:spPr/>
      <dgm:t>
        <a:bodyPr/>
        <a:lstStyle/>
        <a:p>
          <a:endParaRPr lang="en-US"/>
        </a:p>
      </dgm:t>
    </dgm:pt>
    <dgm:pt modelId="{C825594A-DE0C-4EA5-8AF2-10B9A6DBC022}">
      <dgm:prSet/>
      <dgm:spPr/>
      <dgm:t>
        <a:bodyPr/>
        <a:lstStyle/>
        <a:p>
          <a:r>
            <a:rPr lang="en-US" dirty="0">
              <a:solidFill>
                <a:schemeClr val="bg1"/>
              </a:solidFill>
            </a:rPr>
            <a:t>We took </a:t>
          </a:r>
          <a:r>
            <a:rPr lang="en-US" b="1" dirty="0">
              <a:solidFill>
                <a:schemeClr val="bg1"/>
              </a:solidFill>
            </a:rPr>
            <a:t>Twitter API </a:t>
          </a:r>
          <a:r>
            <a:rPr lang="en-US" b="0" dirty="0">
              <a:solidFill>
                <a:schemeClr val="bg1"/>
              </a:solidFill>
            </a:rPr>
            <a:t>as</a:t>
          </a:r>
          <a:r>
            <a:rPr lang="en-US" dirty="0">
              <a:solidFill>
                <a:schemeClr val="bg1"/>
              </a:solidFill>
            </a:rPr>
            <a:t> our data source and streamed data from there</a:t>
          </a:r>
        </a:p>
      </dgm:t>
    </dgm:pt>
    <dgm:pt modelId="{F9D273BE-9865-4383-8502-A328675D1DA7}" type="parTrans" cxnId="{2E261619-846E-4721-955F-06040625B032}">
      <dgm:prSet/>
      <dgm:spPr/>
      <dgm:t>
        <a:bodyPr/>
        <a:lstStyle/>
        <a:p>
          <a:endParaRPr lang="en-US">
            <a:solidFill>
              <a:schemeClr val="bg1"/>
            </a:solidFill>
          </a:endParaRPr>
        </a:p>
      </dgm:t>
    </dgm:pt>
    <dgm:pt modelId="{D7EC298F-90BA-46B0-BF2A-CC36BA193491}" type="sibTrans" cxnId="{2E261619-846E-4721-955F-06040625B032}">
      <dgm:prSet/>
      <dgm:spPr/>
      <dgm:t>
        <a:bodyPr/>
        <a:lstStyle/>
        <a:p>
          <a:endParaRPr lang="en-US">
            <a:solidFill>
              <a:schemeClr val="bg1"/>
            </a:solidFill>
          </a:endParaRPr>
        </a:p>
      </dgm:t>
    </dgm:pt>
    <dgm:pt modelId="{6E1138CE-B6FA-46D0-A1EC-8A6F2F3D7BA8}">
      <dgm:prSet/>
      <dgm:spPr/>
      <dgm:t>
        <a:bodyPr/>
        <a:lstStyle/>
        <a:p>
          <a:r>
            <a:rPr lang="en-US">
              <a:solidFill>
                <a:schemeClr val="bg1"/>
              </a:solidFill>
            </a:rPr>
            <a:t>Create a stream of tweets that will be sent to a Kafka queue</a:t>
          </a:r>
        </a:p>
      </dgm:t>
    </dgm:pt>
    <dgm:pt modelId="{46F7D734-F71C-4C83-94B5-F88804F4A82D}" type="parTrans" cxnId="{BB67926F-0F57-4579-B428-5FD98AC1C16B}">
      <dgm:prSet/>
      <dgm:spPr/>
      <dgm:t>
        <a:bodyPr/>
        <a:lstStyle/>
        <a:p>
          <a:endParaRPr lang="en-US">
            <a:solidFill>
              <a:schemeClr val="bg1"/>
            </a:solidFill>
          </a:endParaRPr>
        </a:p>
      </dgm:t>
    </dgm:pt>
    <dgm:pt modelId="{FED73361-DE83-401B-9292-C84B00123D89}" type="sibTrans" cxnId="{BB67926F-0F57-4579-B428-5FD98AC1C16B}">
      <dgm:prSet/>
      <dgm:spPr/>
      <dgm:t>
        <a:bodyPr/>
        <a:lstStyle/>
        <a:p>
          <a:endParaRPr lang="en-US">
            <a:solidFill>
              <a:schemeClr val="bg1"/>
            </a:solidFill>
          </a:endParaRPr>
        </a:p>
      </dgm:t>
    </dgm:pt>
    <dgm:pt modelId="{30ADDC67-407A-4A35-B6E4-E222BEAAE329}">
      <dgm:prSet/>
      <dgm:spPr/>
      <dgm:t>
        <a:bodyPr/>
        <a:lstStyle/>
        <a:p>
          <a:r>
            <a:rPr lang="en-US">
              <a:solidFill>
                <a:schemeClr val="bg1"/>
              </a:solidFill>
            </a:rPr>
            <a:t>Pull the tweets from the Kafka cluster using Spark Streaming</a:t>
          </a:r>
        </a:p>
      </dgm:t>
    </dgm:pt>
    <dgm:pt modelId="{FAB9000A-21DE-4E2C-B19A-C3FCF19233C4}" type="parTrans" cxnId="{45162FD0-9C9C-46EB-8BFD-33FBA94BB79B}">
      <dgm:prSet/>
      <dgm:spPr/>
      <dgm:t>
        <a:bodyPr/>
        <a:lstStyle/>
        <a:p>
          <a:endParaRPr lang="en-US">
            <a:solidFill>
              <a:schemeClr val="bg1"/>
            </a:solidFill>
          </a:endParaRPr>
        </a:p>
      </dgm:t>
    </dgm:pt>
    <dgm:pt modelId="{86D4FC73-9E4B-43E3-816B-DAB77C6DF9E8}" type="sibTrans" cxnId="{45162FD0-9C9C-46EB-8BFD-33FBA94BB79B}">
      <dgm:prSet/>
      <dgm:spPr/>
      <dgm:t>
        <a:bodyPr/>
        <a:lstStyle/>
        <a:p>
          <a:endParaRPr lang="en-US">
            <a:solidFill>
              <a:schemeClr val="bg1"/>
            </a:solidFill>
          </a:endParaRPr>
        </a:p>
      </dgm:t>
    </dgm:pt>
    <dgm:pt modelId="{71A4EEA2-9547-4DCB-8A83-41C5B70606FF}">
      <dgm:prSet/>
      <dgm:spPr/>
      <dgm:t>
        <a:bodyPr/>
        <a:lstStyle/>
        <a:p>
          <a:r>
            <a:rPr lang="en-US">
              <a:solidFill>
                <a:schemeClr val="bg1"/>
              </a:solidFill>
            </a:rPr>
            <a:t>Save this data to a Hive table using SparkContext and SparkSQL configuration</a:t>
          </a:r>
        </a:p>
      </dgm:t>
    </dgm:pt>
    <dgm:pt modelId="{F3C12C7F-C9F9-4B46-BA15-F05A05E280DE}" type="parTrans" cxnId="{C3AF6EC8-AACC-4240-9D95-64F3E9C349B9}">
      <dgm:prSet/>
      <dgm:spPr/>
      <dgm:t>
        <a:bodyPr/>
        <a:lstStyle/>
        <a:p>
          <a:endParaRPr lang="en-US">
            <a:solidFill>
              <a:schemeClr val="bg1"/>
            </a:solidFill>
          </a:endParaRPr>
        </a:p>
      </dgm:t>
    </dgm:pt>
    <dgm:pt modelId="{F9B7AEC9-08AE-4C75-B0A4-CBAFF753F79C}" type="sibTrans" cxnId="{C3AF6EC8-AACC-4240-9D95-64F3E9C349B9}">
      <dgm:prSet/>
      <dgm:spPr/>
      <dgm:t>
        <a:bodyPr/>
        <a:lstStyle/>
        <a:p>
          <a:endParaRPr lang="en-US">
            <a:solidFill>
              <a:schemeClr val="bg1"/>
            </a:solidFill>
          </a:endParaRPr>
        </a:p>
      </dgm:t>
    </dgm:pt>
    <dgm:pt modelId="{228A773F-2BE9-4228-A079-3E15965BD952}">
      <dgm:prSet/>
      <dgm:spPr/>
      <dgm:t>
        <a:bodyPr/>
        <a:lstStyle/>
        <a:p>
          <a:r>
            <a:rPr lang="en-US">
              <a:solidFill>
                <a:schemeClr val="bg1"/>
              </a:solidFill>
            </a:rPr>
            <a:t>Visualize the Hive data with Plotly and Matplotlib</a:t>
          </a:r>
        </a:p>
      </dgm:t>
    </dgm:pt>
    <dgm:pt modelId="{E56A339F-33C5-4C24-A8B7-C609BCC79D84}" type="parTrans" cxnId="{F7A59A87-56A1-450E-B00A-583A944E9CD7}">
      <dgm:prSet/>
      <dgm:spPr/>
      <dgm:t>
        <a:bodyPr/>
        <a:lstStyle/>
        <a:p>
          <a:endParaRPr lang="en-US">
            <a:solidFill>
              <a:schemeClr val="bg1"/>
            </a:solidFill>
          </a:endParaRPr>
        </a:p>
      </dgm:t>
    </dgm:pt>
    <dgm:pt modelId="{4D641B20-EC49-4E63-96C9-686ECFE3610C}" type="sibTrans" cxnId="{F7A59A87-56A1-450E-B00A-583A944E9CD7}">
      <dgm:prSet/>
      <dgm:spPr/>
      <dgm:t>
        <a:bodyPr/>
        <a:lstStyle/>
        <a:p>
          <a:endParaRPr lang="en-US">
            <a:solidFill>
              <a:schemeClr val="bg1"/>
            </a:solidFill>
          </a:endParaRPr>
        </a:p>
      </dgm:t>
    </dgm:pt>
    <dgm:pt modelId="{4D549DD5-895A-7646-999A-0099B46FE2BD}" type="pres">
      <dgm:prSet presAssocID="{B17A1481-E6D2-4A61-86D5-3FC385054E05}" presName="vert0" presStyleCnt="0">
        <dgm:presLayoutVars>
          <dgm:dir/>
          <dgm:animOne val="branch"/>
          <dgm:animLvl val="lvl"/>
        </dgm:presLayoutVars>
      </dgm:prSet>
      <dgm:spPr/>
    </dgm:pt>
    <dgm:pt modelId="{9834169C-E708-5442-A026-802F17575E3C}" type="pres">
      <dgm:prSet presAssocID="{C825594A-DE0C-4EA5-8AF2-10B9A6DBC022}" presName="thickLine" presStyleLbl="alignNode1" presStyleIdx="0" presStyleCnt="5"/>
      <dgm:spPr/>
    </dgm:pt>
    <dgm:pt modelId="{F454C826-2D9F-E841-9311-1A71C618A82C}" type="pres">
      <dgm:prSet presAssocID="{C825594A-DE0C-4EA5-8AF2-10B9A6DBC022}" presName="horz1" presStyleCnt="0"/>
      <dgm:spPr/>
    </dgm:pt>
    <dgm:pt modelId="{635450F2-4599-7D4E-8BD0-00CE200A8A2A}" type="pres">
      <dgm:prSet presAssocID="{C825594A-DE0C-4EA5-8AF2-10B9A6DBC022}" presName="tx1" presStyleLbl="revTx" presStyleIdx="0" presStyleCnt="5"/>
      <dgm:spPr/>
    </dgm:pt>
    <dgm:pt modelId="{0B159C8B-2732-C648-86B2-EA29D846B15F}" type="pres">
      <dgm:prSet presAssocID="{C825594A-DE0C-4EA5-8AF2-10B9A6DBC022}" presName="vert1" presStyleCnt="0"/>
      <dgm:spPr/>
    </dgm:pt>
    <dgm:pt modelId="{123DB145-FAFD-BA42-BB3B-E22D836F0E72}" type="pres">
      <dgm:prSet presAssocID="{6E1138CE-B6FA-46D0-A1EC-8A6F2F3D7BA8}" presName="thickLine" presStyleLbl="alignNode1" presStyleIdx="1" presStyleCnt="5"/>
      <dgm:spPr/>
    </dgm:pt>
    <dgm:pt modelId="{543FCD48-E2D2-584C-99A1-6F99448FF5C8}" type="pres">
      <dgm:prSet presAssocID="{6E1138CE-B6FA-46D0-A1EC-8A6F2F3D7BA8}" presName="horz1" presStyleCnt="0"/>
      <dgm:spPr/>
    </dgm:pt>
    <dgm:pt modelId="{3207011B-174E-BB43-8B77-14511585292A}" type="pres">
      <dgm:prSet presAssocID="{6E1138CE-B6FA-46D0-A1EC-8A6F2F3D7BA8}" presName="tx1" presStyleLbl="revTx" presStyleIdx="1" presStyleCnt="5"/>
      <dgm:spPr/>
    </dgm:pt>
    <dgm:pt modelId="{F9464DA2-064E-D84A-B5E0-1FCCEA878BE2}" type="pres">
      <dgm:prSet presAssocID="{6E1138CE-B6FA-46D0-A1EC-8A6F2F3D7BA8}" presName="vert1" presStyleCnt="0"/>
      <dgm:spPr/>
    </dgm:pt>
    <dgm:pt modelId="{F8A34F80-9FD5-BF4E-BC7E-32E5499D1AB1}" type="pres">
      <dgm:prSet presAssocID="{30ADDC67-407A-4A35-B6E4-E222BEAAE329}" presName="thickLine" presStyleLbl="alignNode1" presStyleIdx="2" presStyleCnt="5"/>
      <dgm:spPr/>
    </dgm:pt>
    <dgm:pt modelId="{186814EB-BF28-0444-AFE1-90C480A589F8}" type="pres">
      <dgm:prSet presAssocID="{30ADDC67-407A-4A35-B6E4-E222BEAAE329}" presName="horz1" presStyleCnt="0"/>
      <dgm:spPr/>
    </dgm:pt>
    <dgm:pt modelId="{D3A487AD-444D-3945-92D8-448167E205BF}" type="pres">
      <dgm:prSet presAssocID="{30ADDC67-407A-4A35-B6E4-E222BEAAE329}" presName="tx1" presStyleLbl="revTx" presStyleIdx="2" presStyleCnt="5"/>
      <dgm:spPr/>
    </dgm:pt>
    <dgm:pt modelId="{EEC0E0E1-8902-2347-911A-C52DECD9CC82}" type="pres">
      <dgm:prSet presAssocID="{30ADDC67-407A-4A35-B6E4-E222BEAAE329}" presName="vert1" presStyleCnt="0"/>
      <dgm:spPr/>
    </dgm:pt>
    <dgm:pt modelId="{1B0587D7-36B3-4E45-B47A-911964B1EF52}" type="pres">
      <dgm:prSet presAssocID="{71A4EEA2-9547-4DCB-8A83-41C5B70606FF}" presName="thickLine" presStyleLbl="alignNode1" presStyleIdx="3" presStyleCnt="5"/>
      <dgm:spPr/>
    </dgm:pt>
    <dgm:pt modelId="{DBDC4016-942A-8045-BF48-2DCA4D74FB20}" type="pres">
      <dgm:prSet presAssocID="{71A4EEA2-9547-4DCB-8A83-41C5B70606FF}" presName="horz1" presStyleCnt="0"/>
      <dgm:spPr/>
    </dgm:pt>
    <dgm:pt modelId="{54C43A78-31F7-0446-9BE4-C5DADB76B3C1}" type="pres">
      <dgm:prSet presAssocID="{71A4EEA2-9547-4DCB-8A83-41C5B70606FF}" presName="tx1" presStyleLbl="revTx" presStyleIdx="3" presStyleCnt="5"/>
      <dgm:spPr/>
    </dgm:pt>
    <dgm:pt modelId="{ADDD7DD8-0771-224F-92C6-4AB8533A97C1}" type="pres">
      <dgm:prSet presAssocID="{71A4EEA2-9547-4DCB-8A83-41C5B70606FF}" presName="vert1" presStyleCnt="0"/>
      <dgm:spPr/>
    </dgm:pt>
    <dgm:pt modelId="{CC3AEBA9-6737-EE40-A3A5-C0F63A8B03FB}" type="pres">
      <dgm:prSet presAssocID="{228A773F-2BE9-4228-A079-3E15965BD952}" presName="thickLine" presStyleLbl="alignNode1" presStyleIdx="4" presStyleCnt="5"/>
      <dgm:spPr/>
    </dgm:pt>
    <dgm:pt modelId="{737E0EBF-D208-7949-940B-BA45D3906E89}" type="pres">
      <dgm:prSet presAssocID="{228A773F-2BE9-4228-A079-3E15965BD952}" presName="horz1" presStyleCnt="0"/>
      <dgm:spPr/>
    </dgm:pt>
    <dgm:pt modelId="{767C45FF-1375-5042-90C8-339811CEC74F}" type="pres">
      <dgm:prSet presAssocID="{228A773F-2BE9-4228-A079-3E15965BD952}" presName="tx1" presStyleLbl="revTx" presStyleIdx="4" presStyleCnt="5"/>
      <dgm:spPr/>
    </dgm:pt>
    <dgm:pt modelId="{78869ED2-8403-104D-9B3B-8ACFEF8EBAD7}" type="pres">
      <dgm:prSet presAssocID="{228A773F-2BE9-4228-A079-3E15965BD952}" presName="vert1" presStyleCnt="0"/>
      <dgm:spPr/>
    </dgm:pt>
  </dgm:ptLst>
  <dgm:cxnLst>
    <dgm:cxn modelId="{E7816E12-D364-9842-82FF-A2DCDE9709F3}" type="presOf" srcId="{228A773F-2BE9-4228-A079-3E15965BD952}" destId="{767C45FF-1375-5042-90C8-339811CEC74F}" srcOrd="0" destOrd="0" presId="urn:microsoft.com/office/officeart/2008/layout/LinedList"/>
    <dgm:cxn modelId="{2E261619-846E-4721-955F-06040625B032}" srcId="{B17A1481-E6D2-4A61-86D5-3FC385054E05}" destId="{C825594A-DE0C-4EA5-8AF2-10B9A6DBC022}" srcOrd="0" destOrd="0" parTransId="{F9D273BE-9865-4383-8502-A328675D1DA7}" sibTransId="{D7EC298F-90BA-46B0-BF2A-CC36BA193491}"/>
    <dgm:cxn modelId="{BE56AA44-399E-134A-8269-D38D8032F929}" type="presOf" srcId="{71A4EEA2-9547-4DCB-8A83-41C5B70606FF}" destId="{54C43A78-31F7-0446-9BE4-C5DADB76B3C1}" srcOrd="0" destOrd="0" presId="urn:microsoft.com/office/officeart/2008/layout/LinedList"/>
    <dgm:cxn modelId="{BB67926F-0F57-4579-B428-5FD98AC1C16B}" srcId="{B17A1481-E6D2-4A61-86D5-3FC385054E05}" destId="{6E1138CE-B6FA-46D0-A1EC-8A6F2F3D7BA8}" srcOrd="1" destOrd="0" parTransId="{46F7D734-F71C-4C83-94B5-F88804F4A82D}" sibTransId="{FED73361-DE83-401B-9292-C84B00123D89}"/>
    <dgm:cxn modelId="{53C5B452-FB16-714C-9F1F-672D7287F631}" type="presOf" srcId="{C825594A-DE0C-4EA5-8AF2-10B9A6DBC022}" destId="{635450F2-4599-7D4E-8BD0-00CE200A8A2A}" srcOrd="0" destOrd="0" presId="urn:microsoft.com/office/officeart/2008/layout/LinedList"/>
    <dgm:cxn modelId="{F7A59A87-56A1-450E-B00A-583A944E9CD7}" srcId="{B17A1481-E6D2-4A61-86D5-3FC385054E05}" destId="{228A773F-2BE9-4228-A079-3E15965BD952}" srcOrd="4" destOrd="0" parTransId="{E56A339F-33C5-4C24-A8B7-C609BCC79D84}" sibTransId="{4D641B20-EC49-4E63-96C9-686ECFE3610C}"/>
    <dgm:cxn modelId="{8EB97EB1-EC47-9243-AB6A-EF0A8B596391}" type="presOf" srcId="{30ADDC67-407A-4A35-B6E4-E222BEAAE329}" destId="{D3A487AD-444D-3945-92D8-448167E205BF}" srcOrd="0" destOrd="0" presId="urn:microsoft.com/office/officeart/2008/layout/LinedList"/>
    <dgm:cxn modelId="{E5F0A3B9-37CF-6A41-B61E-D6B5BB1F616D}" type="presOf" srcId="{6E1138CE-B6FA-46D0-A1EC-8A6F2F3D7BA8}" destId="{3207011B-174E-BB43-8B77-14511585292A}" srcOrd="0" destOrd="0" presId="urn:microsoft.com/office/officeart/2008/layout/LinedList"/>
    <dgm:cxn modelId="{C3AF6EC8-AACC-4240-9D95-64F3E9C349B9}" srcId="{B17A1481-E6D2-4A61-86D5-3FC385054E05}" destId="{71A4EEA2-9547-4DCB-8A83-41C5B70606FF}" srcOrd="3" destOrd="0" parTransId="{F3C12C7F-C9F9-4B46-BA15-F05A05E280DE}" sibTransId="{F9B7AEC9-08AE-4C75-B0A4-CBAFF753F79C}"/>
    <dgm:cxn modelId="{45162FD0-9C9C-46EB-8BFD-33FBA94BB79B}" srcId="{B17A1481-E6D2-4A61-86D5-3FC385054E05}" destId="{30ADDC67-407A-4A35-B6E4-E222BEAAE329}" srcOrd="2" destOrd="0" parTransId="{FAB9000A-21DE-4E2C-B19A-C3FCF19233C4}" sibTransId="{86D4FC73-9E4B-43E3-816B-DAB77C6DF9E8}"/>
    <dgm:cxn modelId="{60C3FEE1-038C-994E-890D-E00CBCC90999}" type="presOf" srcId="{B17A1481-E6D2-4A61-86D5-3FC385054E05}" destId="{4D549DD5-895A-7646-999A-0099B46FE2BD}" srcOrd="0" destOrd="0" presId="urn:microsoft.com/office/officeart/2008/layout/LinedList"/>
    <dgm:cxn modelId="{630009C0-ACF8-424C-B2F7-AF166847D7CE}" type="presParOf" srcId="{4D549DD5-895A-7646-999A-0099B46FE2BD}" destId="{9834169C-E708-5442-A026-802F17575E3C}" srcOrd="0" destOrd="0" presId="urn:microsoft.com/office/officeart/2008/layout/LinedList"/>
    <dgm:cxn modelId="{2E5D0B9B-4396-EE49-96EB-6187FD7FD79B}" type="presParOf" srcId="{4D549DD5-895A-7646-999A-0099B46FE2BD}" destId="{F454C826-2D9F-E841-9311-1A71C618A82C}" srcOrd="1" destOrd="0" presId="urn:microsoft.com/office/officeart/2008/layout/LinedList"/>
    <dgm:cxn modelId="{9700CC85-ADEA-C94E-B472-5F59D4821555}" type="presParOf" srcId="{F454C826-2D9F-E841-9311-1A71C618A82C}" destId="{635450F2-4599-7D4E-8BD0-00CE200A8A2A}" srcOrd="0" destOrd="0" presId="urn:microsoft.com/office/officeart/2008/layout/LinedList"/>
    <dgm:cxn modelId="{1C8729E2-FB25-224E-B03E-B58B4C038691}" type="presParOf" srcId="{F454C826-2D9F-E841-9311-1A71C618A82C}" destId="{0B159C8B-2732-C648-86B2-EA29D846B15F}" srcOrd="1" destOrd="0" presId="urn:microsoft.com/office/officeart/2008/layout/LinedList"/>
    <dgm:cxn modelId="{F32278A1-DE68-4542-AB8C-7D7E4D62F064}" type="presParOf" srcId="{4D549DD5-895A-7646-999A-0099B46FE2BD}" destId="{123DB145-FAFD-BA42-BB3B-E22D836F0E72}" srcOrd="2" destOrd="0" presId="urn:microsoft.com/office/officeart/2008/layout/LinedList"/>
    <dgm:cxn modelId="{58651B78-0CB3-1C4C-B27E-069481E00392}" type="presParOf" srcId="{4D549DD5-895A-7646-999A-0099B46FE2BD}" destId="{543FCD48-E2D2-584C-99A1-6F99448FF5C8}" srcOrd="3" destOrd="0" presId="urn:microsoft.com/office/officeart/2008/layout/LinedList"/>
    <dgm:cxn modelId="{961A2C86-5A25-7A4D-A7D6-2E7071A0DE42}" type="presParOf" srcId="{543FCD48-E2D2-584C-99A1-6F99448FF5C8}" destId="{3207011B-174E-BB43-8B77-14511585292A}" srcOrd="0" destOrd="0" presId="urn:microsoft.com/office/officeart/2008/layout/LinedList"/>
    <dgm:cxn modelId="{A9782135-92E1-414E-AB89-5AEA5F55B0D2}" type="presParOf" srcId="{543FCD48-E2D2-584C-99A1-6F99448FF5C8}" destId="{F9464DA2-064E-D84A-B5E0-1FCCEA878BE2}" srcOrd="1" destOrd="0" presId="urn:microsoft.com/office/officeart/2008/layout/LinedList"/>
    <dgm:cxn modelId="{8860377E-9A80-DE47-BE06-B05F113F6B09}" type="presParOf" srcId="{4D549DD5-895A-7646-999A-0099B46FE2BD}" destId="{F8A34F80-9FD5-BF4E-BC7E-32E5499D1AB1}" srcOrd="4" destOrd="0" presId="urn:microsoft.com/office/officeart/2008/layout/LinedList"/>
    <dgm:cxn modelId="{2BDAA7E8-8BDA-994A-A0B6-BFBB6FB75FF7}" type="presParOf" srcId="{4D549DD5-895A-7646-999A-0099B46FE2BD}" destId="{186814EB-BF28-0444-AFE1-90C480A589F8}" srcOrd="5" destOrd="0" presId="urn:microsoft.com/office/officeart/2008/layout/LinedList"/>
    <dgm:cxn modelId="{D3CC41E4-4FF4-1F4B-842F-82D718122491}" type="presParOf" srcId="{186814EB-BF28-0444-AFE1-90C480A589F8}" destId="{D3A487AD-444D-3945-92D8-448167E205BF}" srcOrd="0" destOrd="0" presId="urn:microsoft.com/office/officeart/2008/layout/LinedList"/>
    <dgm:cxn modelId="{C0C00349-B0A4-D24B-88BC-BE8D2F4BE36E}" type="presParOf" srcId="{186814EB-BF28-0444-AFE1-90C480A589F8}" destId="{EEC0E0E1-8902-2347-911A-C52DECD9CC82}" srcOrd="1" destOrd="0" presId="urn:microsoft.com/office/officeart/2008/layout/LinedList"/>
    <dgm:cxn modelId="{668E0D3C-1805-5F46-8A5D-70D36B91B83A}" type="presParOf" srcId="{4D549DD5-895A-7646-999A-0099B46FE2BD}" destId="{1B0587D7-36B3-4E45-B47A-911964B1EF52}" srcOrd="6" destOrd="0" presId="urn:microsoft.com/office/officeart/2008/layout/LinedList"/>
    <dgm:cxn modelId="{FF7E3428-3D4F-B240-BD69-58294B0AEA57}" type="presParOf" srcId="{4D549DD5-895A-7646-999A-0099B46FE2BD}" destId="{DBDC4016-942A-8045-BF48-2DCA4D74FB20}" srcOrd="7" destOrd="0" presId="urn:microsoft.com/office/officeart/2008/layout/LinedList"/>
    <dgm:cxn modelId="{D647F9E4-8D67-F943-B043-8BE7A882EBB5}" type="presParOf" srcId="{DBDC4016-942A-8045-BF48-2DCA4D74FB20}" destId="{54C43A78-31F7-0446-9BE4-C5DADB76B3C1}" srcOrd="0" destOrd="0" presId="urn:microsoft.com/office/officeart/2008/layout/LinedList"/>
    <dgm:cxn modelId="{8C7B882E-5B52-524C-ADF0-66CE00A69B19}" type="presParOf" srcId="{DBDC4016-942A-8045-BF48-2DCA4D74FB20}" destId="{ADDD7DD8-0771-224F-92C6-4AB8533A97C1}" srcOrd="1" destOrd="0" presId="urn:microsoft.com/office/officeart/2008/layout/LinedList"/>
    <dgm:cxn modelId="{1BD7592F-5D96-B442-885E-F1E5C5098847}" type="presParOf" srcId="{4D549DD5-895A-7646-999A-0099B46FE2BD}" destId="{CC3AEBA9-6737-EE40-A3A5-C0F63A8B03FB}" srcOrd="8" destOrd="0" presId="urn:microsoft.com/office/officeart/2008/layout/LinedList"/>
    <dgm:cxn modelId="{2EEFBC0D-0062-2145-A76A-A39279C4922E}" type="presParOf" srcId="{4D549DD5-895A-7646-999A-0099B46FE2BD}" destId="{737E0EBF-D208-7949-940B-BA45D3906E89}" srcOrd="9" destOrd="0" presId="urn:microsoft.com/office/officeart/2008/layout/LinedList"/>
    <dgm:cxn modelId="{E51F1E6B-9079-CE43-8A7D-73FF7B29BF69}" type="presParOf" srcId="{737E0EBF-D208-7949-940B-BA45D3906E89}" destId="{767C45FF-1375-5042-90C8-339811CEC74F}" srcOrd="0" destOrd="0" presId="urn:microsoft.com/office/officeart/2008/layout/LinedList"/>
    <dgm:cxn modelId="{73096477-67D1-7A43-8C8E-E4B038C2EF08}" type="presParOf" srcId="{737E0EBF-D208-7949-940B-BA45D3906E89}" destId="{78869ED2-8403-104D-9B3B-8ACFEF8EBA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4169C-E708-5442-A026-802F17575E3C}">
      <dsp:nvSpPr>
        <dsp:cNvPr id="0" name=""/>
        <dsp:cNvSpPr/>
      </dsp:nvSpPr>
      <dsp:spPr>
        <a:xfrm>
          <a:off x="0" y="651"/>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5450F2-4599-7D4E-8BD0-00CE200A8A2A}">
      <dsp:nvSpPr>
        <dsp:cNvPr id="0" name=""/>
        <dsp:cNvSpPr/>
      </dsp:nvSpPr>
      <dsp:spPr>
        <a:xfrm>
          <a:off x="0" y="651"/>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We took </a:t>
          </a:r>
          <a:r>
            <a:rPr lang="en-US" sz="2400" b="1" kern="1200" dirty="0">
              <a:solidFill>
                <a:schemeClr val="bg1"/>
              </a:solidFill>
            </a:rPr>
            <a:t>Twitter API </a:t>
          </a:r>
          <a:r>
            <a:rPr lang="en-US" sz="2400" b="0" kern="1200" dirty="0">
              <a:solidFill>
                <a:schemeClr val="bg1"/>
              </a:solidFill>
            </a:rPr>
            <a:t>as</a:t>
          </a:r>
          <a:r>
            <a:rPr lang="en-US" sz="2400" kern="1200" dirty="0">
              <a:solidFill>
                <a:schemeClr val="bg1"/>
              </a:solidFill>
            </a:rPr>
            <a:t> our data source and streamed data from there</a:t>
          </a:r>
        </a:p>
      </dsp:txBody>
      <dsp:txXfrm>
        <a:off x="0" y="651"/>
        <a:ext cx="6096000" cy="1066539"/>
      </dsp:txXfrm>
    </dsp:sp>
    <dsp:sp modelId="{123DB145-FAFD-BA42-BB3B-E22D836F0E72}">
      <dsp:nvSpPr>
        <dsp:cNvPr id="0" name=""/>
        <dsp:cNvSpPr/>
      </dsp:nvSpPr>
      <dsp:spPr>
        <a:xfrm>
          <a:off x="0" y="1067190"/>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07011B-174E-BB43-8B77-14511585292A}">
      <dsp:nvSpPr>
        <dsp:cNvPr id="0" name=""/>
        <dsp:cNvSpPr/>
      </dsp:nvSpPr>
      <dsp:spPr>
        <a:xfrm>
          <a:off x="0" y="106719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solidFill>
                <a:schemeClr val="bg1"/>
              </a:solidFill>
            </a:rPr>
            <a:t>Create a stream of tweets that will be sent to a Kafka queue</a:t>
          </a:r>
        </a:p>
      </dsp:txBody>
      <dsp:txXfrm>
        <a:off x="0" y="1067190"/>
        <a:ext cx="6096000" cy="1066539"/>
      </dsp:txXfrm>
    </dsp:sp>
    <dsp:sp modelId="{F8A34F80-9FD5-BF4E-BC7E-32E5499D1AB1}">
      <dsp:nvSpPr>
        <dsp:cNvPr id="0" name=""/>
        <dsp:cNvSpPr/>
      </dsp:nvSpPr>
      <dsp:spPr>
        <a:xfrm>
          <a:off x="0" y="2133730"/>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A487AD-444D-3945-92D8-448167E205BF}">
      <dsp:nvSpPr>
        <dsp:cNvPr id="0" name=""/>
        <dsp:cNvSpPr/>
      </dsp:nvSpPr>
      <dsp:spPr>
        <a:xfrm>
          <a:off x="0" y="2133730"/>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solidFill>
                <a:schemeClr val="bg1"/>
              </a:solidFill>
            </a:rPr>
            <a:t>Pull the tweets from the Kafka cluster using Spark Streaming</a:t>
          </a:r>
        </a:p>
      </dsp:txBody>
      <dsp:txXfrm>
        <a:off x="0" y="2133730"/>
        <a:ext cx="6096000" cy="1066539"/>
      </dsp:txXfrm>
    </dsp:sp>
    <dsp:sp modelId="{1B0587D7-36B3-4E45-B47A-911964B1EF52}">
      <dsp:nvSpPr>
        <dsp:cNvPr id="0" name=""/>
        <dsp:cNvSpPr/>
      </dsp:nvSpPr>
      <dsp:spPr>
        <a:xfrm>
          <a:off x="0" y="3200269"/>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C43A78-31F7-0446-9BE4-C5DADB76B3C1}">
      <dsp:nvSpPr>
        <dsp:cNvPr id="0" name=""/>
        <dsp:cNvSpPr/>
      </dsp:nvSpPr>
      <dsp:spPr>
        <a:xfrm>
          <a:off x="0" y="320026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solidFill>
                <a:schemeClr val="bg1"/>
              </a:solidFill>
            </a:rPr>
            <a:t>Save this data to a Hive table using SparkContext and SparkSQL configuration</a:t>
          </a:r>
        </a:p>
      </dsp:txBody>
      <dsp:txXfrm>
        <a:off x="0" y="3200269"/>
        <a:ext cx="6096000" cy="1066539"/>
      </dsp:txXfrm>
    </dsp:sp>
    <dsp:sp modelId="{CC3AEBA9-6737-EE40-A3A5-C0F63A8B03FB}">
      <dsp:nvSpPr>
        <dsp:cNvPr id="0" name=""/>
        <dsp:cNvSpPr/>
      </dsp:nvSpPr>
      <dsp:spPr>
        <a:xfrm>
          <a:off x="0" y="4266809"/>
          <a:ext cx="60960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C45FF-1375-5042-90C8-339811CEC74F}">
      <dsp:nvSpPr>
        <dsp:cNvPr id="0" name=""/>
        <dsp:cNvSpPr/>
      </dsp:nvSpPr>
      <dsp:spPr>
        <a:xfrm>
          <a:off x="0" y="4266809"/>
          <a:ext cx="6096000"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solidFill>
                <a:schemeClr val="bg1"/>
              </a:solidFill>
            </a:rPr>
            <a:t>Visualize the Hive data with Plotly and Matplotlib</a:t>
          </a:r>
        </a:p>
      </dsp:txBody>
      <dsp:txXfrm>
        <a:off x="0" y="4266809"/>
        <a:ext cx="6096000" cy="10665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0T02:11:38.500"/>
    </inkml:context>
    <inkml:brush xml:id="br0">
      <inkml:brushProperty name="width" value="0.05" units="cm"/>
      <inkml:brushProperty name="height" value="0.0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0T02:11:30.342"/>
    </inkml:context>
    <inkml:brush xml:id="br0">
      <inkml:brushProperty name="width" value="0.05" units="cm"/>
      <inkml:brushProperty name="height" value="0.05" units="cm"/>
    </inkml:brush>
  </inkml:definitions>
  <inkml:trace contextRef="#ctx0" brushRef="#br0">1 381 19721,'0'22'0,"0"58"0,0-21 466,0-4 0,0 0-466,0 1 901,0 7-901,6-1 711,-4-5-711,10 5 1271,-10 1-1271,10-7 766,-11 7-766,5-1 273,0-6-273,-4 7 0,10-1 0,-10-5 0,4 5 0,-6 1 0,6-7 0,-4 7 0,4-9 0,-1-8 0,-3 7 0,3-7 0,-5 8 0,0 0 0,6 0 0,-4 1 0,4-9 0,0 6 0,-5-5 0,11 0 0,-11 5 0,11-6 0,-5 1 0,0-2 0,-1-1 0,-1-5 0,-4 6 0,10-8 0,-9 1 0,3-8 0,0-1 0,-3 1 0,3-12 0,-5 10 0,0-4 0,0 0 0,0 11 0,0-4 0,0 14 0,0-6 0,0 6 0,0-1 0,0-4 0,0 21 0,0-12 0,0 6 0,0-10 0,0 0 0,-6-6 0,-1 13 0,0-6 0,0 8 0,7 1 0,-5-9 0,4 6 0,-5-13 0,0 6 0,5-8 0,-5 1 0,6-8 0,0-1 0,0-6 0,-4-6 0,3-1 0,-4-6 0,5 0 0,8-4 0,11-1 0,10-5 0,15 0 0,21 0 0,-7 0 0,2-9 0,2-3 0,13-6 0,-13 3 0,1-1 0,12-5 0,8 5 0,10 1 0,-15 0 0,-27 10 0,0 1 0,45-10 0,-22 12 0,1 2 0,-16-8 0,0 1-508,27 6 1,-3 0 507,8-6 0,-29 7 0,0 0 0,36 0 0,-34 0 0,2 0 0,-6 0 0,0 0 0,5 0 0,0 0 0,0 0 0,-1 0 0,-4 0 0,1 0 0,3 0 0,1 0 0,0 0 0,0 0 0,-5 0 0,0 0 0,5 1 0,0-2 0,0-3 0,-1 0 0,-9 3 0,0 0 0,9-3 0,-1 0 0,34 4 0,-39 0 0,-1 0 0,40 7 0,-1-5 0,-4 12 0,-17-12-537,8 5 537,-10-1 0,-9-4 0,-9 4 0,-2 0 0,-7-4 0,1 9 0,-2-4 0,-8 0 0,0 4-41,-6-5 41,4 7 0,-10-2 0,4-4 0,0 3 0,-5-3 985,12 5-985,-12 0 564,11 0-564,-10-6 44,10 5-44,-10-4 0,10 5 0,-4 0 0,0 0 0,-2 0 0,-7-1 0,7 1 0,-4-1 0,-2 1 0,-1-1 0,-11-1 0,5-4 0,0 4 0,-5-9 0,5 9 0,-6-9 0,-4 8 0,3-8 0,-8-1 0,3-12 0,-4-4 0,0-14 0,0-8 0,6-9 0,-5-16 0,5-11 0,-6-11-426,0 33 1,0-1 425,1 0 0,-2-1 0,-2-11 0,-2 0 0,4 5 0,0-1 0,-2-8 0,-2-2 0,1 5 0,0 0 0,4 0 0,-2 0 0,-2 6 0,0 1 0,4 1 0,0 1 0,-7-40 0,7 39 0,-1 0 0,-6-39 0,3 44 0,1 1 0,1-43-311,-5 1 311,7 9 0,0 2 0,0 10 0,0-10 0,0 8 0,-7-18 0,5 9 0,-5-2 0,1 4 0,-3-1 0,1 7 0,-6-7 0,12 10 0,-11 0 0,12 8 0,-12 2 0,11 9 0,-10 0 0,11 7 0,-5-5 838,0 12-838,5 2 324,-5 2-324,1 12 0,4 0 0,-4 8 0,5 1 0,0 4 0,-5 1 0,4 1 0,-3 3 0,4-9 0,0-2 0,0-6 0,0-6 0,0-2 0,0-6 0,0 6 0,0-5 0,-6 5 0,5-6 0,-5 6 0,6 2 0,-5 11 0,4 3 0,-3 4 0,4 1 0,-5 4 0,4-3 0,-4 4 0,-3-1 0,-4 2 0,-16 4 0,-3 11 0,-22-2 0,-6 12 0,-5 3 0,15-10 0,-1 0 0,-21 11 0,1-1 0,17-7 0,3-2-802,-37 16 802,29-18 0,0 0 0,-39 9 0,40-10 0,-1 0 0,9 0 0,1 1 0,-47 12 0,3-3 0,7-7 0,0-6 0,-8 5-99,26-12 99,-13 5 0,15-1 0,0-4 0,-6 4 0,14-6 0,-5 6 798,7-4-798,-7 10 103,5-10-103,-5 10 0,7-10 0,1 10 0,0-11 0,0 5 0,-9-6 0,7 6 0,-7-4 0,9 4 0,0-6 0,-1 0 0,-7 0 0,13 0 0,-21 0 0,22 0 0,-15 0 0,9 0 0,7 0 0,-5 0 0,12 0 0,-5 0 0,8 0 0,-8 0 0,12 0 0,-10 0 0,12-6 0,1 5 0,0-5 0,1 6 0,5 0 0,-12 0 0,12 0 0,-12-5 0,11 3 0,-4-3 0,0 5 0,-2 0 0,-6 0 0,6 0 0,-5-6 0,-2 5 0,-2-5 0,-5 6 0,8 0 0,0 0 0,-8-6 0,12 5 0,-18-5 0,19 6 0,-13-6 0,7 5 0,1-5 0,0 6 0,-1-6 0,1 5 0,6-10 0,-4 10 0,10-9 0,-4 9 0,12-5 0,1 2 0,0 3 0,4-4 0,-4 0 0,6 4 0,0-3 0,-1 4 0,1 0 0,4-5 0,-3 4 0,3-4 0,-4 5 0,-6-5 0,4 4 0,-4-4 0,6 5 0,0 0 0,0 0 0,-6 0 0,5 0 0,-5 0 0,6 0 0,0 0 0,1 0 0,-1 4 0,0 2 0,4 4 0,1 0 0,1 0 0,3 0 0,-4 0 0,5 0 0,0-5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0T02:12:04.687"/>
    </inkml:context>
    <inkml:brush xml:id="br0">
      <inkml:brushProperty name="width" value="0.05" units="cm"/>
      <inkml:brushProperty name="height" value="0.05" units="cm"/>
    </inkml:brush>
  </inkml:definitions>
  <inkml:trace contextRef="#ctx0" brushRef="#br0">67 606 24102,'0'21'0,"0"46"0,0 31 0,0-11 0,0-28 0,0 1-251,0 9 0,0 12 0,0 2 1,0-10 250,0 18 0,0-10-501,4-20 1,-1 1 500,-2 22 0,0 0 0,3-18 0,-1-3 0,-2-7 0,-2 1 0,-3 14 0,0 0 0,4-16 0,-1-3 54,-7 1 0,1-1-54,5 43 0,-5-43 0,0 1 0,6 0 0,0 1 0,-6 0 0,-1 0 0,7-2 0,1 1 0,-4-1 0,1 0 0,-2 2 0,2 0 0,1 44 0,-2-46 0,1-2 0,3 35 0,0 9 0,0 0 0,0-9 0,0-3 0,0-9 0,0-8 0,0-2 0,0-9 0,0 0 0,0 0 0,0 0 0,0-7 0,6 5 0,-5-13 0,11 6 106,-11-8-106,10 0 585,-10 0-585,5 0 1148,-1 1-1148,-3-8 530,3-1-530,-5 1 0,6 0 0,-5 1 0,5-2 0,-1 0 0,-3-4 0,3 10 0,0-16 0,-4 9 0,3-17 0,-4 5 0,0-6 0,5 0 0,-4 1 0,8-6 0,-4 0 0,10-5 0,9-6 0,0 5 0,43-17 0,-28 10 0,18-8 0,3-2 0,6-5 0,-18 8 0,1 1 0,22-7 0,13-2 0,-14 7 0,21-7 0,-6 7 0,13 1-256,-45 10 0,1 0 256,4-2 0,0-1 0,39-1 0,-44 2 0,-1-2 0,32-6 0,-32 10 0,-1 1 0,37-10 0,-25 9 0,0 1 0,28-5 0,-35 4 0,2 2 0,37-5 0,-7 0 0,-32 3 0,1 0-515,30-8 515,-30 8 0,1 1 0,40-12 0,-46 8 0,0-1 0,43-6 0,-1 6 0,-41-2 0,-1 0 0,35 0 0,-20-1 0,1 1 0,25 2 0,-33 2 0,-2 1 0,24 4 0,1-4 0,-7 6 0,6 0 0,-9 0 0,1 0 0,-1 0-117,-9 0 117,-1 0 495,-9 0-495,0 0 0,-7 5 0,5-3 525,-13 9-525,6-4 124,-15 4-124,6 2 0,-12 3 0,12-2 0,-12 2 0,0-4 0,-3 4 0,-4-4 0,0 9 0,0-3 0,-1-1 0,-3 5 0,3-5 0,-5 0 0,0 4 0,-1-9 0,1 9 0,1 3 0,-1 0 0,1 5 0,4 4 0,-3-8 0,3 2 0,-5-6 0,-6-9 0,5 4 0,-9-6 0,8-1 0,-4 1 0,1 0 0,3 0 0,-4 0 0,5 0 0,-4 0 0,2-4 0,-7-6 0,4-18 0,1-14 0,-5-15 0,5-25 0,-2 9 0,-1-3 0,-2 9 0,0-4 0,1-13 0,1-9 0,-1 4-1068,-2-1 0,0 1 1068,0 10 0,0-3 0,0 2 0,0-15 0,0 2 0,0 3 0,0 1 0,0-7 0,0 0 0,0 0 0,0 0 0,0 6 0,0 1 0,0 1 0,0 0 0,0-1 0,0 1 0,0 11 0,0-1 0,0-15 0,0 1 0,-4 15 0,0-1 0,3-15 0,0-1 0,-7 10 0,0 1 0,7 1 0,0-1 0,-7-4 0,-1 1 0,8 8 0,0 0 0,-3-9 0,0-2 0,0 7 0,0 0 0,-1 7 0,0-2 0,1-9 0,-2-1 0,-2 8 0,1 3 0,6 3 0,0 1 0,-7-7 0,0 2 0,7 15 0,0 3 0,-7-6 0,1 0 0,7 2 0,-1 3 0,-12-17 0,11-5 0,-9 25 0,9 9 0,-3 9 0,5 11 0,-5 2 2136,4 6-2136,-8 5 0,4 0 0,-17 5 0,-3-5 0,-36 3 0,1-3 0,-30 5 0,14 0 0,-6 0 0,-1 7 0,7 1 0,25 7 0,0 1 0,-19 2 0,15 5 0,-1 0 0,-14 2 0,15-5 0,-3 1 0,9-5 0,0-1-293,0 1 0,0 0 293,-8 1 0,1-1 0,-32 8 0,-8-1 0,4-7 0,16-2 0,-16 2 0,16-1 0,2-1 0,11-6 0,-23 11 0,23-16 0,-23 15 0,32-16 0,-8 10 0,5-10 0,-23 11 0,13-5 0,-16 7 0,0 7 0,-13-4 0,9 11 0,30-13 0,0 1 293,8-1 0,0 1-293,-4 3 0,-1 0 0,-4 2 0,1-3 0,3-6 0,1 1 0,-7 10 0,2-1 0,-40-4 0,47-4 0,0 1 0,-45 7 0,48-11 0,-1 1 0,-4 0 0,1-1 0,-33 10 0,11-7 0,11-7 0,16-2 0,2-6 0,20 0 0,-3 0 0,11 0 0,0 0 0,1 0 0,6 0 0,0-4 0,4-2 0,-2-4 0,6 0 0,-7 0 0,4-1 0,-6 1 0,5 0 0,-3-1 0,3 1 0,-4-1 0,0 1 0,4 0 0,-3 4 0,8-3 0,-8 4 0,8-5 0,-3 4 0,4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0T02:17:04.152"/>
    </inkml:context>
    <inkml:brush xml:id="br0">
      <inkml:brushProperty name="width" value="0.05" units="cm"/>
      <inkml:brushProperty name="height" value="0.05" units="cm"/>
    </inkml:brush>
  </inkml:definitions>
  <inkml:trace contextRef="#ctx0" brushRef="#br0">49 1099 24219,'0'49'0,"-1"-7"0,0 19 0,-1 16 0,0 12 0,-1 8 0,1 5 0,-1 1 0,1-2 0,0-7 0,0-10 0,0-13 0,1 19 0,0-15 0,0-1 0,-1 17-364,0-18 1,0 13 0,0 9 0,-1 6 0,0 4 0,1-1-1,-1-2 1,1-7 0,1-10 0,0-13 0,1-17 363,2 17 0,1-19 0,-2 34 1336,5-7-1336,-6-15 710,0-18-710,0 3 79,0-10-79,0-16 2226,4 16-2226,-2-12 0,3 6 0,-5-6 0,4-1 0,-3-6 0,4 0 0,-5 0 0,0-6 0,4 0 0,-3-1 0,3 2 0,-4 0 0,0 4 0,0-5 0,4 1 0,-4 4 0,4-10 0,1 10 0,-4-10 0,3 10 0,0-9 0,-3 8 0,3-8 0,-4 3 0,5 1 0,-4 1 0,3-1 0,1 5 0,-4-4 0,8 10 0,-8-3 0,4 4 0,0-7 0,-4 1 0,3 0 0,-4 0 0,0 0 0,5 0 0,-4-6 0,3 5 0,0-9 0,-3 8 0,3-4 0,-4 6 0,0-6 0,0-1 0,0 1 0,0-5 0,0 4 0,0-4 0,0-1 0,0 0 0,0-1 0,0 5 0,0 3 0,4-2 0,1 1 0,0-6 0,-1 1 0,-4-1 0,0 0 0,4 1 0,-3-1 0,3 1 0,-4-1 0,4 0 0,-3 1 0,7-1 0,-3 5 0,4-8 0,-4 7 0,3-8 0,-3 4 0,4-3 0,0 2 0,0-7 0,0 3 0,5 1 0,1-4 0,11 4 0,8-5 0,7 0 0,6 0 0,1 0 0,24 0 0,-18-6 0,-10 3 0,1-2 0,14-8 0,14-7 0,0 4-419,-32 3 1,2-1 418,0 3 0,-1-1 0,0-2 0,1-1 0,2 3 0,-1 1 0,33-16 0,7 11 0,-28 1 0,-1 0 0,11 0-159,-15 3 0,-1 1 159,15-3 0,10 0 0,0 0 0,-3 0 0,-7 1 0,0-1 0,-1 0 0,0 1 0,9-7 0,-15 5 0,13-5 0,-14 7 0,7-1 0,1 1 0,-8 0 0,5-1 0,-12 1 0,5 0 0,-7 1 0,0-1 0,-7 1 0,5 5 0,-5-3 0,0 3 0,-2 0 0,-6-3 0,0 9 0,-1-4 0,1 5 0,0-6 0,0 5 0,0-4 823,-6 5-823,4 0 332,-4 0-332,6 0 0,-6 0 0,5 0 0,-5 0 0,6 0 0,-1 0 0,1-5 0,0 4 0,0-10 0,0 10 0,-1-4 0,8 5 0,-6-5 0,12 3 0,-11-3 0,4 5 0,1 0 0,-6 0 0,6-5 0,-8 4 0,1-4 0,-6 5 0,5 0 0,-5 0 0,0 0 0,4 0 0,-4-5 0,0 3 0,-1-3 0,-6 5 0,0 0 0,0 0 0,0 0 0,-5 0 0,-1 0 0,-5 0 0,0 0 0,0 0 0,0 0 0,5 0 0,-4 4 0,9 2 0,-9 9 0,5 7 0,0 0 0,-4 5 0,8-6 0,-8 0 0,4 0 0,-5-1 0,-1-4 0,1-1 0,-1-6 0,-4 1 0,2-5 0,-6-13 0,8-10 0,-8-20 0,4-5 0,-5-15 0,3 10 0,0-2-505,-2 3 1,0-1 504,2-17 0,0 1 0,-6 13 0,0 3 0,-1 0 0,0-1 0,-3-4 0,-1-1 0,1 8 0,0 0 0,-1-12 0,1-1 0,-1 4 0,1 1 0,0 3 0,-1 0 0,-3-8 0,0 1 0,-4-31 0,4 36 0,0-1 0,4 5 0,0 0 0,-1-5 0,1-1 0,-1-3 0,1-4 0,-1-18 0,1 1 0,-1 22 0,1 1 0,0-27 0,-1 3 0,1 32 0,0 3 0,2-10 0,1 0 0,-8-33 0,4 3 0,1 7 0,-5 0 0,10 1 0,-9 18 0,10-7 0,-10 14 0,10 1 0,-4 3 0,0 12-483,-1-5 483,-1-1 0,2 6 0,0-12 0,4 12 0,-10-12 0,4-3 0,-5-1 983,5-14-983,-9 14 509,13-5-509,-13-1 0,9 7 0,0-7 0,-4 8 0,5 7 0,-6-14 0,1 18 0,4-6 0,-2 18 0,3 0 0,-9 5 0,4-5 0,-4 0 0,0 5 0,-1-5 0,-10 5 0,4-5 0,-10 3 0,4-4 0,-5 5 0,0 0 0,0 5 0,-6-5 0,4 10 0,-11-5 0,11 6 0,-11 0 0,12 5 0,-6-3 0,1 8 0,4-13 0,-10 13 0,-4-15 0,-1 16 0,-5-11 0,0 11 0,5-5 0,-13 6 0,14 0 0,-7 0 0,8-5 0,1 3 0,5-3 0,-4 5 0,12 0 0,-13 0 0,6 0 0,0 0 0,-5 0 0,5 5 0,-7-3 0,-8 9 0,-9-9 0,12 9 0,-16-4 0,19 5 0,-7 1 0,-5 6 0,4-4 0,-6 4 0,-1-5 0,8 4 0,-6-3 0,14 3 0,-6-5 0,7-1 0,0 1 0,0-1 0,0 1 0,0-1 0,1 0 0,-1 1 0,0-6 0,7 3 0,1-4 0,7 1 0,0 3 0,1-4 0,-1 11 0,-7-4 0,6 9 0,-6-9 0,7 8 0,0-8 0,0 8 0,0-3 0,6-1 0,1-1 0,6-1 0,0-8 0,0 7 0,0-8 0,5 4 0,-4-4 0,9-2 0,-4-4 0,0 5 0,3-4 0,-8 3 0,9-4 0,-4 0 0,0 5 0,4-4 0,-4 4 0,0-5 0,3 4 0,-8 2 0,9-1 0,-9 4 0,4-3 0,0 0 0,-4 3 0,4-3 0,-20 9 0,11-3 0,-16 9 0,13-9 0,-6 10 0,0-10 0,0 10 0,6-5 0,-5 0 0,11 3 0,-5-13 0,6 7 0,5-9 0,-4 6 0,9-6 0,0 4 0,2-8 0,4 3 0,-5-4 0,1 0 0,3 8 0,1-2 0,4 6 0,0 3 0,0-4 0,-4 21 0,3-18 0,-4 13 0,5-18 0,0 6 0,0-5 0,0 5 0,0-1 0,0-3 0,0 3 0,0-4 0,0-1 0,0 1 0,0-1 0,0 0 0,0 0 0,-4 5 0,2 1 0,-2 1 0,4-1 0,0-6 0,-4 0 0,3 1 0,-3-1 0,4 0 0,0-4 0,0-1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0T02:19:17.726"/>
    </inkml:context>
    <inkml:brush xml:id="br0">
      <inkml:brushProperty name="width" value="0.05" units="cm"/>
      <inkml:brushProperty name="height" value="0.05" units="cm"/>
    </inkml:brush>
  </inkml:definitions>
  <inkml:trace contextRef="#ctx0" brushRef="#br0">308 610 22124,'0'29'0,"0"6"593,-3 12 0,-1 10-593,-1 16 0,0 3-833,1 0 1,-1 1 832,-3 10 0,1-3 0,5-24 0,2-2 0,-4 7 0,0 0 0,0 1 0,0 0 0,3 6 0,0 0 0,-3 0 0,0 0 0,4 0 0,0-1 0,1-5 0,-2 0 0,-2 11 0,-2 0 0,0-15 0,0 0 0,0 14 0,0 1 0,-3-16 0,1-1 0,2 5 0,0-1 0,1-5 0,-1 0-66,-3 0 1,1 0 65,2 0 0,1 0 0,-5 6 0,0-1 0,1-13 0,0-1 0,-1 13 0,1-1 0,0 25 0,0-35 0,1 1 0,-2 41 0,0 1 0,-4-10 529,11-3-529,-10-17 0,10-2 0,-10-17 1571,11-1-1571,-5-8 921,6-6-921,0 5 40,-5-6-40,3 8 0,-3-1 0,5-7 0,0 6 0,0-12 0,0 5 0,0-11 0,0-3 0,0-4 0,0-1 0,0 0 0,0 0 0,0 0 0,0 0 0,0 0 0,0 0 0,4 0 0,2 0 0,10 1 0,1 0 0,0 0 0,4-5 0,-3 3 0,11-7 0,-5 3 0,11 0 0,4-3 0,0 3 0,13-5 0,-13 0 0,22 0 0,-13 0 0,23 0 0,-6 0 0,8 0 0,10 0 0,-8 0 0,8 0 0,10 0 0,-5 0 0,-26 0 0,2 0 0,36 0 0,-37 0 0,1 0 0,-4 0 0,-1 0 0,1 0 0,1 0 0,9-4 0,1 0 0,-5 3 0,0 0 0,6-3 0,-1 0 0,-9 4 0,-2 0 0,3 0 0,1 0-3392,-4 0 0,-1 0 3392,-5 0 0,2 0 0,27-4 0,-2-1-724,16 3 724,-22-2 0,0-1 0,23-3 0,-40 4 0,2-1 0,-6 0 0,-1 0 0,5-3 0,0 1-254,39 6 254,-2-14 0,-12 14 0,-1-6 0,-7 7 0,8-6 0,-18 4 0,-3-10 0,-8 10 0,0-10 6299,-7 10-6299,-2-4 1062,-8 6-1062,-6 0 401,-2 0-401,-12-4 0,-2 3 0,-4-4 0,-1 5 0,0 0 0,0 0 0,-4-5 0,3 0 0,-3-6 0,4-5 0,7-7 0,-4-2 0,19-20 0,-10 4 0,20-24 0,-12-9 0,13-2-361,-18 24 1,1-2 360,14-25 0,-12 27 0,0-2 0,-7 7 0,-1-1 0,5-11 0,0 0 0,-4 4 0,0-1 0,5-7 0,-2 1 0,-7 13 0,-1 0 0,5-8 0,-1-1 0,-3 3 0,-1 2 0,0 4 0,0 0 0,-3-8 0,-1 1 0,10-32 0,-17 31 0,-1-1 0,4 3 0,-1 2 0,-6-1 0,0 0 0,6-3 0,1-1 0,-3-2 0,-1 1 0,1-2 0,0 1 0,-1-5 0,0 0 0,-4 6 0,0 0 0,0-1 0,0 2 0,0-40 0,0 42 0,0-1 0,0-5 0,0 2 0,0-36 0,0 33 0,0 2 0,0-16 0,0-18 0,0 10 0,0 3 0,0 17 0,0 3 0,0-1 0,-6 14 0,5-20 0,-5 20 0,6-6 0,0 3 721,0 5-721,-5 0 0,3 3 0,-3 6 0,-1 1 0,-1 6 0,1 2 0,-5 6 0,10 0 0,-9 0 0,-1 1 0,-1 5 0,-3 7 0,5 1 0,0 3 0,-1-4 0,-5-6 0,-1 4 0,-12-5 0,-10 4 0,0-5 0,-13 9 0,5-8 0,-15 9 0,-3-7 0,0 7 0,-26 2 0,21-1 0,20 6 0,-3 1 0,-42-7 0,7 7 0,25 0 0,1 0 0,-19 0 0,24 0 0,0 0 0,-28 0 0,0 0 0,-7 0 0,16 0 0,-15 0 0,15 0 0,-6 6 0,9-4 0,-25 17 0,19-16 0,-10 16 0,18-11 0,14-1 0,-5 6 0,7-12 0,1 11 0,8-10 0,-7 4 0,6 0 0,1-5 0,-7 5 0,7-6 0,-1 0 0,-6 6 0,7-4 0,-8 10 0,-1-11 0,1 11 0,0-4 0,-1 5 0,1-5 0,0 10 0,-9-9 0,7 5 0,-7 4 0,9-15 0,0 15 0,0-10 0,-1 5 0,1 7 0,7-11 0,-5 9 0,13-17 0,-6 11 0,14-6 0,2 1 0,6 3 0,6-9 0,-5 4 0,5-5 0,-6 5 0,6-4 0,-4 4 0,3-5 0,1 0 0,-4 5 0,3-3 0,-4 3 0,4-5 0,-3 0 0,4 0 0,-6 0 0,0 0 0,0 0 0,1 0 0,-1 0 0,0 0 0,0 0 0,0 0 0,1 5 0,-1-4 0,0 4 0,0-5 0,0 0 0,1 0 0,4 0 0,3 0 0,4 0 0,1 0 0,0 0 0,5 4 0,-4 1 0,4 0 0,-5 4 0,-1-3 0,1-1 0,0 5 0,-1-5 0,1 5 0,0 1 0,0-1 0,4 0 0,-3 0 0,8-1 0,-4 1 0,5 0 0,0-1 0,0 1 0,0 4 0,0-3 0,0 4 0,-4-5 0,2 0 0,-2 6 0,4-5 0,0 5 0,-5-6 0,4 0 0,-4 0 0,5-4 0,0-2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0T02:22:01.271"/>
    </inkml:context>
    <inkml:brush xml:id="br0">
      <inkml:brushProperty name="width" value="0.05" units="cm"/>
      <inkml:brushProperty name="height" value="0.05" units="cm"/>
    </inkml:brush>
  </inkml:definitions>
  <inkml:trace contextRef="#ctx0" brushRef="#br0">1141 231 23827,'67'-14'0,"-24"9"0,6 0 0,0-2 0,4-1 0,0 1-1729,-1 1 1,-1 1 0,1 0 1728,1 0 0,0 0 0,4-1 0,-2 1 0,4-1 0,-1 0 0,-2 1 0,3-1 0,-2 0 0,1 0 0,11 1 0,3 0 0,-6-1 0,7-1 0,-8 1 261,-19 2 1,-1 1-262,13-1 0,-1 0 0,-17-2 0,-2 1 0,7 4 0,1 1 0,-7-3 0,-2 0 910,30-2-910,-15 4 0,-13-4 0,-12 5 149,-6 0-149,-5 0 2832,-4 0-2832,3 0 1152,-7 0-1152,3 0 367,-4 0-367,0 0 0,0 0 0,0 0 0,0 0 0,0 0 0,0 0 0,0 0 0,3 0 0,7 0 0,9 0 0,1 0 0,16 0 0,-3 0 0,6 0 0,-2-4 0,0 2 0,-4-2 0,4-1 0,-6 4 0,0-8 0,0 8 0,1-3 0,-1 4 0,0 0 0,-5-5 0,-2 4 0,-9-3 0,-1 4 0,-9 0 0,-1 0 0,-4 0 0,0 0 0,-3 3 0,-1 16 0,-3 1 0,0 19 0,0 9 0,0-5 0,0 2 0,0-7 0,0 2 0,0 15 0,0-1 0,0-13 0,0-2 0,-2 9 0,-2 1 0,1-4 0,0 0 0,-3 3 0,-1 0-669,1 0 0,0 0 669,-1 6 0,1 0 0,3-4 0,-1 0 0,-2 12 0,0-1 0,3-9 0,-1-3 0,1-6 0,-1 1 0,-2 6 0,1-1 0,-2 20-401,4-25 0,-1 1 401,-1-6 0,0 0 0,1 0 0,1 0-196,-3 26 196,0-26 0,1-1 0,4 25 0,-8 0 0,3-1 0,0-1 0,1-5 0,1 0 0,-1-3 0,-1-11 0,1 4 0,2-11 1268,2-2-1268,-7-5 849,7 0-849,-7-1 219,7 1-219,-3-5 0,4-1 0,-4-1 0,3-3 0,-3 9 0,0-4 0,3 5 0,-3 5 0,0-4 0,3-1 0,-7 5 0,7-9 0,-7 9 0,7-5 0,-3-1 0,0 1 0,3-5 0,-11 17 0,7-19 0,-4 14 0,2-23 0,6 0 0,-2-4 0,0-1 0,2 1 0,-5-4 0,2-1 0,-3-3 0,0 0 0,-4 0 0,-6 0 0,-4 0 0,-17 0 0,3 0 0,-21 0 0,8 0 0,-16 0 0,10 0 0,14-2 0,0-2-1009,-17 3 1009,5-2 0,-1 0 0,-13 3-749,9 0 0,-2 0 749,16 0 0,-1 0 0,-15 3 0,-1 0 0,8-2 0,0 0 0,-4 5 0,2 0 0,10-3 0,2 1-351,-3 2 0,0 1 351,8-1 0,-1 0 0,-8-3 0,0 1 0,11 1 0,-1 0 0,-8-4 0,0-1 0,-25 11 0,31-10 0,0-1 0,1 2 0,0 2 0,-30 1 0,7-4 0,24 2 0,0-1 0,-19-2 0,19 0 0,-1 0 0,-23 0 0,0 0 0,2 0 0,6 0 0,6 0 0,-4 5 0,4-4 0,-12 9 0,-2-8 0,0 8 0,-5-4 0,-3 6 0,12-1 0,21-6 0,-1 1 0,-18 11 0,-6-5-234,2 5 234,6-6 0,0-1 883,6 1-883,2-5 1494,6 3-1494,0-8 789,-1 8-789,11-8 277,-3 3-277,14-4 0,0 0 0,2 0 0,7 0 0,-3 0 0,4 0 0,3-3 0,-3-5 0,3-10 0,-1-5 0,-3-5 0,3-5 0,0-2 0,-4-12 0,3-8 0,0-9 0,3 26 0,1-1 0,2-1 0,0-1 0,0-6 0,0-2 0,0 1 0,0-2 0,0-8 0,0-1-219,0 2 1,0-4 218,0-2 0,0-4 0,0 2-1499,0-7 1,0 0 1498,2 8 0,0-4 0,0 5 0,-2-3 0,1 4-812,5 7 1,0 0 811,-3-13 0,1 3 0,2 21 0,0 1 0,-2-24 0,0 2-393,1 26 1,-1 1 392,0-10 0,-1 0-74,3-21 74,3-2 0,-7 8 0,7 8 2561,-8 8-2561,3 7 1802,-4 5-1802,0 1 1015,4 7-1015,-3-1 538,3 0-538,-4 0 0,0 0 0,0-5 0,4-2 0,-3-12 0,3-1 0,0 0 0,-3-5 0,4 4 0,-5-5 0,0 11 0,4 3 0,-3 17 0,2 2 0,-3 8 0,0 1 0,0 4 0,3 4 0,1 1 0,7 3 0,1 0-6784,22 0 6784,-13 0 0,24 0 0,-22 0 0,13 0 0,-3 0 0,12 0 0,-6 0 6784,11 0-6784,-10 0 0,-1 4 0,-3-3 0,-8 3 0,4-4 0,-6 0 0,-5 0 0,5 0 0,-9 0 0,8 0 0,-8 4 0,8-3 0,-8 3 0,8-4 0,-8 0 0,9 0 0,-9 3 0,13-2 0,-12 3 0,13 0 0,-10-3 0,1 3 0,9 1 0,-13-4 0,12 3 0,-13-4 0,4 4 0,-5-3 0,0 3 0,4-4 0,-2 3 0,-2-2 0,-1 3 0,-3-4 0,4 0 0,-4 0 0,-1 0 0,-3 0 0,-1 0 0,0 0 0,0 0 0,-3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0T14:55:21.188"/>
    </inkml:context>
    <inkml:brush xml:id="br0">
      <inkml:brushProperty name="width" value="0.05" units="cm"/>
      <inkml:brushProperty name="height" value="0.05" units="cm"/>
    </inkml:brush>
  </inkml:definitions>
  <inkml:trace contextRef="#ctx0" brushRef="#br0">1266 223 23701,'73'0'0,"-1"0"0,19-7 0,12-2 0,-1 1-2009,-9 3 1,-1 1 0,2-2 2008,-12-2 0,2-3 0,-3 0 0,-10 1 0,4 1 0,-11-2 611,-15-4 0,-1 0-611,10 6 0,-1 0 0,40-14 1041,-10 8-1041,-6 6 174,-33-3-174,6 11 3438,-17-5-3438,-12 6 755,3 0-755,-11 0 269,0 0-269,-1 0 0,-6 0 0,0 0 0,0 0 0,-1 0 0,1 0 0,0 0 0,0 0 0,1 0 0,-1 0 0,0-4 0,0 3 0,0-4 0,1 5 0,-1 0 0,-4 4 0,3 2 0,-8 3 0,8 2 0,-8 4 0,8-3 0,-3 19 0,11-5 0,-9 15 0,8-4 0,-8 8 0,-1-6 0,4 6 0,-9-8 0,3 8 0,1-6 0,-5 13 0,10-13 0,-9 13 0,9-5 0,-3 7 0,-1 0 0,-1 8 0,-6-5 0,0 5 0,6 1 0,-4-7 0,5-1 0,-7-3 0,6-5 0,-5 7 0,11 0 0,-10-8 0,10 6 0,-11-5 0,5-1 0,-6 7 0,6-14 0,-5 13 0,4-13 0,-5 13 0,6-13 0,-5 14 0,5-14 0,-1-1 0,-4-3 0,4-10 0,-5 4 0,0-7 0,5-5 0,-4 5 0,3-5 0,-4 5 0,0 1 0,0 0 0,5-1 0,-3 1 0,3 0 0,-5-6 0,0 4 0,0-4 0,0 0 0,0-1 0,0-6 0,0 5 0,0-4 0,0 4 0,0-5 0,0 0 0,0 6 0,0-4 0,0 3 0,0 1 0,0 1 0,0 0 0,0-1 0,5 0 0,-4-5 0,4 11 0,-5-11 0,0 5 0,0-6 0,-5 6 0,4-5 0,-5 11 0,2-11 0,3 10 0,-4-9 0,5 9 0,0-9 0,0 4 0,0-6 0,0 0 0,0 0 0,0 0 0,-4-4 0,-2-2 0,-9-4 0,-2 0 0,-6 0 0,-7 0 0,-17 0 0,5 0 0,-19 0 0,14 0 0,1 0 0,-7 6 0,-2-5 0,-1 5 0,-16-6 0,7 0 0,-8 0 0,8 6 0,-6-4 0,15 4 0,-15 0 0,15-4 0,-15 11 0,14-12 0,-5 12 0,8-12 0,7 11 0,2-5 0,0 0 0,6-2 0,0 0 0,-4-4 0,10 10 0,-11-10 0,-1 5 0,-2 0 0,-7-5 0,7 5 0,-5 0 0,12-4 0,-5 4 0,8-6 0,6 5 0,2-4 0,6 4 0,-14-5 0,11 0 0,-18 0 0,13 6 0,-6-5 0,7 5 0,-6-1 0,12-4 0,-12 5 0,6-1 0,-8-3 0,1 3 0,0 1 0,-8 1 0,6 0 0,-6-1 0,8 0 0,-1-5 0,7 5 0,2-6 0,0 5 0,4-4 0,-4 5 0,6-6 0,-6 0 0,5 0 0,-6 5 0,1-4 0,10 4 0,-9-5 0,6 0 0,-2 0 0,-3 0 0,10 0 0,-11 0 0,9 0 0,-10 0 0,6 0 0,6 0 0,-5 0 0,11 0 0,-11 0 0,10 0 0,-9-5 0,9 4 0,-4-9 0,6 4 0,0-4 0,-1-6 0,0 4 0,0-4 0,6 1 0,-10 2 0,12-8 0,-12 3 0,9 1 0,0-5 0,-4 5 0,4-6 0,0 0 0,-5-6 0,9 5 0,-9-12 0,10 5 0,-10-6 0,4-1 0,0 1 0,1 0 0,1-1 0,3-7 0,-9 6 0,10-13 0,-5-28 0,6 10 0,0-19 0,0 26 0,0 9 0,0 7 0,0-5 0,0 12 0,0-12 0,0 5 0,0 1 0,0-7 0,0 6 0,0-7 0,0-9 0,0 7 0,0 1 0,0 10 0,0 8 0,0-1 0,0 1 0,0-1 0,0 1 0,0 6 0,0-5 0,0 12 0,0-5 0,0 0 0,0 4 0,0-4 0,0 6 0,0 0 0,-5 1 0,4-1 0,-4 0 0,5 0 0,0 0 0,0 1 0,0-1 0,0 0 0,0 6 0,0-5 0,0 5 0,0 0 0,0-5 0,0 11 0,0-11 0,0 10 0,0-9 0,0 9 0,0-9 0,0 4 0,0-1 0,0 2 0,0 0 0,0 5 0,0-5 0,0 7 0,4 3 0,1 2 0,5 0 0,6 3 0,27-4 0,-7-1 0,21 5 0,-12-11 0,-6 5 0,6 0 0,-8-4 0,0 9 0,1-3 0,-8 0 0,-1 3 0,-6-3 0,0 5 0,-1-5 0,1 4 0,-1-4 0,1 5 0,0 0 0,-1 0 0,1-5 0,-1 3 0,1-8 0,0 9 0,-1-4 0,1 5 0,0-5 0,-6 4 0,4-5 0,-4 6 0,6 0 0,6 0 0,-5 0 0,5 0 0,0 0 0,-4 0 0,4 0 0,0-5 0,-5 3 0,12-3 0,-12 0 0,5 4 0,-6-5 0,-6 2 0,4 3 0,-4-4 0,6 5 0,-1 0 0,1-5 0,-1 4 0,-4-4 0,3 5 0,-4 0 0,0-5 0,11 4 0,-15-4 0,19 5 0,-13 0 0,2 0 0,-5 0 0,0 0 0,-5 0 0,5 0 0,-6 0 0,1 0 0,-1 0 0,0 0 0,0 0 0,0 0 0,-4 0 0,-2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41465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8067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621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9243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42197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2666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7230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6079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0497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5433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9/20/2021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0596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9/20/2021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1573937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4.png"/><Relationship Id="rId18" Type="http://schemas.openxmlformats.org/officeDocument/2006/relationships/image" Target="../media/image6.png"/><Relationship Id="rId3" Type="http://schemas.openxmlformats.org/officeDocument/2006/relationships/image" Target="../media/image9.png"/><Relationship Id="rId21"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customXml" Target="../ink/ink6.xml"/><Relationship Id="rId17" Type="http://schemas.openxmlformats.org/officeDocument/2006/relationships/image" Target="../media/image7.png"/><Relationship Id="rId2" Type="http://schemas.openxmlformats.org/officeDocument/2006/relationships/customXml" Target="../ink/ink1.xml"/><Relationship Id="rId16" Type="http://schemas.openxmlformats.org/officeDocument/2006/relationships/image" Target="../media/image2.jpg"/><Relationship Id="rId20" Type="http://schemas.microsoft.com/office/2007/relationships/hdphoto" Target="../media/hdphoto2.wdp"/><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23" Type="http://schemas.microsoft.com/office/2007/relationships/hdphoto" Target="../media/hdphoto3.wdp"/><Relationship Id="rId10" Type="http://schemas.openxmlformats.org/officeDocument/2006/relationships/customXml" Target="../ink/ink5.xml"/><Relationship Id="rId19" Type="http://schemas.openxmlformats.org/officeDocument/2006/relationships/image" Target="../media/image8.png"/><Relationship Id="rId4" Type="http://schemas.openxmlformats.org/officeDocument/2006/relationships/customXml" Target="../ink/ink2.xml"/><Relationship Id="rId9" Type="http://schemas.openxmlformats.org/officeDocument/2006/relationships/image" Target="../media/image12.png"/><Relationship Id="rId14" Type="http://schemas.openxmlformats.org/officeDocument/2006/relationships/customXml" Target="../ink/ink7.xml"/><Relationship Id="rId22"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26">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FCA11B76-BB74-431A-9725-5C2016BE121F}"/>
              </a:ext>
            </a:extLst>
          </p:cNvPr>
          <p:cNvPicPr>
            <a:picLocks noChangeAspect="1"/>
          </p:cNvPicPr>
          <p:nvPr/>
        </p:nvPicPr>
        <p:blipFill rotWithShape="1">
          <a:blip r:embed="rId2"/>
          <a:srcRect t="6716" b="9014"/>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46" name="Freeform: Shape 28">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0A82AA18-1CD0-8342-937B-121C9EFA6918}"/>
              </a:ext>
            </a:extLst>
          </p:cNvPr>
          <p:cNvSpPr>
            <a:spLocks noGrp="1"/>
          </p:cNvSpPr>
          <p:nvPr>
            <p:ph type="ctrTitle"/>
          </p:nvPr>
        </p:nvSpPr>
        <p:spPr>
          <a:xfrm>
            <a:off x="351315" y="1673171"/>
            <a:ext cx="5512735" cy="2286000"/>
          </a:xfrm>
        </p:spPr>
        <p:txBody>
          <a:bodyPr>
            <a:normAutofit/>
          </a:bodyPr>
          <a:lstStyle/>
          <a:p>
            <a:pPr algn="l"/>
            <a:r>
              <a:rPr lang="en-US" sz="4400" dirty="0"/>
              <a:t>Big Data Technology</a:t>
            </a:r>
            <a:br>
              <a:rPr lang="en-US" sz="4400"/>
            </a:br>
            <a:r>
              <a:rPr lang="en-US" sz="4400"/>
              <a:t>-- </a:t>
            </a:r>
            <a:r>
              <a:rPr lang="en-US" sz="4400" dirty="0"/>
              <a:t>Final Project </a:t>
            </a:r>
          </a:p>
        </p:txBody>
      </p:sp>
      <p:pic>
        <p:nvPicPr>
          <p:cNvPr id="12" name="Picture 11" descr="A picture containing text, clipart&#10;&#10;Description automatically generated">
            <a:extLst>
              <a:ext uri="{FF2B5EF4-FFF2-40B4-BE49-F238E27FC236}">
                <a16:creationId xmlns:a16="http://schemas.microsoft.com/office/drawing/2014/main" id="{E9704B69-7F50-6040-AFDB-037ACEBF6C40}"/>
              </a:ext>
            </a:extLst>
          </p:cNvPr>
          <p:cNvPicPr>
            <a:picLocks noChangeAspect="1"/>
          </p:cNvPicPr>
          <p:nvPr/>
        </p:nvPicPr>
        <p:blipFill>
          <a:blip r:embed="rId3"/>
          <a:stretch>
            <a:fillRect/>
          </a:stretch>
        </p:blipFill>
        <p:spPr>
          <a:xfrm>
            <a:off x="7498341" y="146522"/>
            <a:ext cx="1365057" cy="1252641"/>
          </a:xfrm>
          <a:prstGeom prst="rect">
            <a:avLst/>
          </a:prstGeom>
        </p:spPr>
      </p:pic>
      <p:pic>
        <p:nvPicPr>
          <p:cNvPr id="44" name="Picture 43" descr="Shape, circle&#10;&#10;Description automatically generated">
            <a:extLst>
              <a:ext uri="{FF2B5EF4-FFF2-40B4-BE49-F238E27FC236}">
                <a16:creationId xmlns:a16="http://schemas.microsoft.com/office/drawing/2014/main" id="{158FE5EB-889F-2D4C-AFDF-7415E3AEE1FA}"/>
              </a:ext>
            </a:extLst>
          </p:cNvPr>
          <p:cNvPicPr>
            <a:picLocks noChangeAspect="1"/>
          </p:cNvPicPr>
          <p:nvPr/>
        </p:nvPicPr>
        <p:blipFill>
          <a:blip r:embed="rId4"/>
          <a:stretch>
            <a:fillRect/>
          </a:stretch>
        </p:blipFill>
        <p:spPr>
          <a:xfrm>
            <a:off x="9851786" y="253197"/>
            <a:ext cx="1662865" cy="1521944"/>
          </a:xfrm>
          <a:prstGeom prst="rect">
            <a:avLst/>
          </a:prstGeom>
        </p:spPr>
      </p:pic>
      <p:pic>
        <p:nvPicPr>
          <p:cNvPr id="52" name="Picture 51" descr="Logo&#10;&#10;Description automatically generated">
            <a:extLst>
              <a:ext uri="{FF2B5EF4-FFF2-40B4-BE49-F238E27FC236}">
                <a16:creationId xmlns:a16="http://schemas.microsoft.com/office/drawing/2014/main" id="{09A8A4C5-7BB0-AF4D-975D-ACD487E52ABA}"/>
              </a:ext>
            </a:extLst>
          </p:cNvPr>
          <p:cNvPicPr>
            <a:picLocks noChangeAspect="1"/>
          </p:cNvPicPr>
          <p:nvPr/>
        </p:nvPicPr>
        <p:blipFill>
          <a:blip r:embed="rId5"/>
          <a:stretch>
            <a:fillRect/>
          </a:stretch>
        </p:blipFill>
        <p:spPr>
          <a:xfrm>
            <a:off x="8777557" y="2990906"/>
            <a:ext cx="2447656" cy="1958125"/>
          </a:xfrm>
          <a:prstGeom prst="rect">
            <a:avLst/>
          </a:prstGeom>
        </p:spPr>
      </p:pic>
      <p:pic>
        <p:nvPicPr>
          <p:cNvPr id="54" name="Picture 53" descr="A picture containing text, tableware, dishware&#10;&#10;Description automatically generated">
            <a:extLst>
              <a:ext uri="{FF2B5EF4-FFF2-40B4-BE49-F238E27FC236}">
                <a16:creationId xmlns:a16="http://schemas.microsoft.com/office/drawing/2014/main" id="{29171527-A1CC-4744-803D-19568613C4F6}"/>
              </a:ext>
            </a:extLst>
          </p:cNvPr>
          <p:cNvPicPr>
            <a:picLocks noChangeAspect="1"/>
          </p:cNvPicPr>
          <p:nvPr/>
        </p:nvPicPr>
        <p:blipFill>
          <a:blip r:embed="rId6"/>
          <a:stretch>
            <a:fillRect/>
          </a:stretch>
        </p:blipFill>
        <p:spPr>
          <a:xfrm>
            <a:off x="6600825" y="5029201"/>
            <a:ext cx="3657600" cy="1219200"/>
          </a:xfrm>
          <a:prstGeom prst="rect">
            <a:avLst/>
          </a:prstGeom>
        </p:spPr>
      </p:pic>
      <p:pic>
        <p:nvPicPr>
          <p:cNvPr id="56" name="Picture 55" descr="Shape&#10;&#10;Description automatically generated with medium confidence">
            <a:extLst>
              <a:ext uri="{FF2B5EF4-FFF2-40B4-BE49-F238E27FC236}">
                <a16:creationId xmlns:a16="http://schemas.microsoft.com/office/drawing/2014/main" id="{8306496E-D54F-E24D-9363-A069AFAB16EC}"/>
              </a:ext>
            </a:extLst>
          </p:cNvPr>
          <p:cNvPicPr>
            <a:picLocks noChangeAspect="1"/>
          </p:cNvPicPr>
          <p:nvPr/>
        </p:nvPicPr>
        <p:blipFill>
          <a:blip r:embed="rId7"/>
          <a:stretch>
            <a:fillRect/>
          </a:stretch>
        </p:blipFill>
        <p:spPr>
          <a:xfrm>
            <a:off x="6892371" y="1855311"/>
            <a:ext cx="2959415" cy="1555590"/>
          </a:xfrm>
          <a:prstGeom prst="rect">
            <a:avLst/>
          </a:prstGeom>
        </p:spPr>
      </p:pic>
      <p:pic>
        <p:nvPicPr>
          <p:cNvPr id="60" name="Picture 59" descr="Logo&#10;&#10;Description automatically generated">
            <a:extLst>
              <a:ext uri="{FF2B5EF4-FFF2-40B4-BE49-F238E27FC236}">
                <a16:creationId xmlns:a16="http://schemas.microsoft.com/office/drawing/2014/main" id="{5BF500C5-0947-BD49-8AC0-4EF3835B91CD}"/>
              </a:ext>
            </a:extLst>
          </p:cNvPr>
          <p:cNvPicPr>
            <a:picLocks noChangeAspect="1"/>
          </p:cNvPicPr>
          <p:nvPr/>
        </p:nvPicPr>
        <p:blipFill>
          <a:blip r:embed="rId8"/>
          <a:stretch>
            <a:fillRect/>
          </a:stretch>
        </p:blipFill>
        <p:spPr>
          <a:xfrm>
            <a:off x="4358403" y="47192"/>
            <a:ext cx="2935534" cy="1808119"/>
          </a:xfrm>
          <a:prstGeom prst="rect">
            <a:avLst/>
          </a:prstGeom>
        </p:spPr>
      </p:pic>
      <p:sp>
        <p:nvSpPr>
          <p:cNvPr id="62" name="Subtitle 61">
            <a:extLst>
              <a:ext uri="{FF2B5EF4-FFF2-40B4-BE49-F238E27FC236}">
                <a16:creationId xmlns:a16="http://schemas.microsoft.com/office/drawing/2014/main" id="{277DDD27-7BE7-4A46-989A-BE8864FD669E}"/>
              </a:ext>
            </a:extLst>
          </p:cNvPr>
          <p:cNvSpPr>
            <a:spLocks noGrp="1"/>
          </p:cNvSpPr>
          <p:nvPr>
            <p:ph type="subTitle" idx="1"/>
          </p:nvPr>
        </p:nvSpPr>
        <p:spPr>
          <a:xfrm>
            <a:off x="351315" y="4441203"/>
            <a:ext cx="3905250" cy="1524000"/>
          </a:xfrm>
        </p:spPr>
        <p:txBody>
          <a:bodyPr>
            <a:noAutofit/>
          </a:bodyPr>
          <a:lstStyle/>
          <a:p>
            <a:pPr algn="l">
              <a:lnSpc>
                <a:spcPct val="115000"/>
              </a:lnSpc>
            </a:pPr>
            <a:r>
              <a:rPr lang="en-US" sz="2000" dirty="0"/>
              <a:t>by</a:t>
            </a:r>
          </a:p>
          <a:p>
            <a:pPr algn="l">
              <a:lnSpc>
                <a:spcPct val="115000"/>
              </a:lnSpc>
            </a:pPr>
            <a:r>
              <a:rPr lang="en-US" sz="2000" dirty="0"/>
              <a:t>Elias Adjei</a:t>
            </a:r>
          </a:p>
          <a:p>
            <a:pPr algn="l">
              <a:lnSpc>
                <a:spcPct val="115000"/>
              </a:lnSpc>
            </a:pPr>
            <a:r>
              <a:rPr lang="en-US" sz="2000" dirty="0"/>
              <a:t>Md Shahjahan Rasel</a:t>
            </a:r>
          </a:p>
          <a:p>
            <a:endParaRPr lang="en-US" sz="2000" dirty="0"/>
          </a:p>
        </p:txBody>
      </p:sp>
      <p:pic>
        <p:nvPicPr>
          <p:cNvPr id="79" name="Picture 78" descr="Logo&#10;&#10;Description automatically generated">
            <a:extLst>
              <a:ext uri="{FF2B5EF4-FFF2-40B4-BE49-F238E27FC236}">
                <a16:creationId xmlns:a16="http://schemas.microsoft.com/office/drawing/2014/main" id="{E0642A39-4C9F-964E-BF07-45296451E974}"/>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Lst>
          </a:blip>
          <a:stretch>
            <a:fillRect/>
          </a:stretch>
        </p:blipFill>
        <p:spPr>
          <a:xfrm>
            <a:off x="9729787" y="1967387"/>
            <a:ext cx="2549791" cy="1529875"/>
          </a:xfrm>
          <a:prstGeom prst="rect">
            <a:avLst/>
          </a:prstGeom>
        </p:spPr>
      </p:pic>
    </p:spTree>
    <p:extLst>
      <p:ext uri="{BB962C8B-B14F-4D97-AF65-F5344CB8AC3E}">
        <p14:creationId xmlns:p14="http://schemas.microsoft.com/office/powerpoint/2010/main" val="27653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pic>
        <p:nvPicPr>
          <p:cNvPr id="3" name="Picture 2" descr="Logo&#10;&#10;Description automatically generated">
            <a:extLst>
              <a:ext uri="{FF2B5EF4-FFF2-40B4-BE49-F238E27FC236}">
                <a16:creationId xmlns:a16="http://schemas.microsoft.com/office/drawing/2014/main" id="{66FBDAC8-8A75-C749-BEDB-0DA8E5DBAFC3}"/>
              </a:ext>
            </a:extLst>
          </p:cNvPr>
          <p:cNvPicPr>
            <a:picLocks noChangeAspect="1"/>
          </p:cNvPicPr>
          <p:nvPr/>
        </p:nvPicPr>
        <p:blipFill>
          <a:blip r:embed="rId2"/>
          <a:stretch>
            <a:fillRect/>
          </a:stretch>
        </p:blipFill>
        <p:spPr>
          <a:xfrm>
            <a:off x="8331141" y="0"/>
            <a:ext cx="2979453" cy="2383562"/>
          </a:xfrm>
          <a:prstGeom prst="rect">
            <a:avLst/>
          </a:prstGeom>
        </p:spPr>
      </p:pic>
      <p:cxnSp>
        <p:nvCxnSpPr>
          <p:cNvPr id="14" name="Straight Connector 13">
            <a:extLst>
              <a:ext uri="{FF2B5EF4-FFF2-40B4-BE49-F238E27FC236}">
                <a16:creationId xmlns:a16="http://schemas.microsoft.com/office/drawing/2014/main" id="{03E0A83A-791C-3E44-B013-B0D89349F924}"/>
              </a:ext>
            </a:extLst>
          </p:cNvPr>
          <p:cNvCxnSpPr>
            <a:cxnSpLocks/>
          </p:cNvCxnSpPr>
          <p:nvPr/>
        </p:nvCxnSpPr>
        <p:spPr>
          <a:xfrm>
            <a:off x="9820866" y="1828800"/>
            <a:ext cx="1" cy="49357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A224DC-6E48-C149-8C11-8FA5EB1A6EE4}"/>
              </a:ext>
            </a:extLst>
          </p:cNvPr>
          <p:cNvCxnSpPr>
            <a:cxnSpLocks/>
          </p:cNvCxnSpPr>
          <p:nvPr/>
        </p:nvCxnSpPr>
        <p:spPr>
          <a:xfrm>
            <a:off x="9593530" y="2082734"/>
            <a:ext cx="45467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ipart&#10;&#10;Description automatically generated">
            <a:extLst>
              <a:ext uri="{FF2B5EF4-FFF2-40B4-BE49-F238E27FC236}">
                <a16:creationId xmlns:a16="http://schemas.microsoft.com/office/drawing/2014/main" id="{D50104AC-39BE-044D-9983-3ED1DC4423D8}"/>
              </a:ext>
            </a:extLst>
          </p:cNvPr>
          <p:cNvPicPr>
            <a:picLocks noChangeAspect="1"/>
          </p:cNvPicPr>
          <p:nvPr/>
        </p:nvPicPr>
        <p:blipFill>
          <a:blip r:embed="rId3"/>
          <a:stretch>
            <a:fillRect/>
          </a:stretch>
        </p:blipFill>
        <p:spPr>
          <a:xfrm>
            <a:off x="9210979" y="2665477"/>
            <a:ext cx="1079500" cy="990600"/>
          </a:xfrm>
          <a:prstGeom prst="rect">
            <a:avLst/>
          </a:prstGeom>
        </p:spPr>
      </p:pic>
      <p:sp>
        <p:nvSpPr>
          <p:cNvPr id="2" name="TextBox 1">
            <a:extLst>
              <a:ext uri="{FF2B5EF4-FFF2-40B4-BE49-F238E27FC236}">
                <a16:creationId xmlns:a16="http://schemas.microsoft.com/office/drawing/2014/main" id="{AF675F84-F6F7-5045-8C5A-029F98171E87}"/>
              </a:ext>
            </a:extLst>
          </p:cNvPr>
          <p:cNvSpPr txBox="1"/>
          <p:nvPr/>
        </p:nvSpPr>
        <p:spPr>
          <a:xfrm>
            <a:off x="361762" y="1828800"/>
            <a:ext cx="6216853" cy="3693319"/>
          </a:xfrm>
          <a:prstGeom prst="rect">
            <a:avLst/>
          </a:prstGeom>
          <a:noFill/>
        </p:spPr>
        <p:txBody>
          <a:bodyPr wrap="square" rtlCol="0">
            <a:spAutoFit/>
          </a:bodyPr>
          <a:lstStyle/>
          <a:p>
            <a:r>
              <a:rPr lang="en-US" dirty="0" err="1">
                <a:solidFill>
                  <a:schemeClr val="bg1"/>
                </a:solidFill>
              </a:rPr>
              <a:t>scala</a:t>
            </a:r>
            <a:r>
              <a:rPr lang="en-US" dirty="0">
                <a:solidFill>
                  <a:schemeClr val="bg1"/>
                </a:solidFill>
              </a:rPr>
              <a:t>&gt; </a:t>
            </a:r>
            <a:r>
              <a:rPr lang="en-US" dirty="0" err="1">
                <a:solidFill>
                  <a:schemeClr val="bg1"/>
                </a:solidFill>
              </a:rPr>
              <a:t>spark.sql</a:t>
            </a:r>
            <a:r>
              <a:rPr lang="en-US" dirty="0">
                <a:solidFill>
                  <a:schemeClr val="bg1"/>
                </a:solidFill>
              </a:rPr>
              <a:t>("CREATE TABLE tweets (text STRING, words INT, length INT) ROW FORMAT DELIMITED FIELDS TERMINATED BY '\\|' STORED AS TEXTFILE");</a:t>
            </a:r>
          </a:p>
          <a:p>
            <a:br>
              <a:rPr lang="en-US" dirty="0">
                <a:solidFill>
                  <a:schemeClr val="bg1"/>
                </a:solidFill>
              </a:rPr>
            </a:br>
            <a:br>
              <a:rPr lang="en-US" dirty="0">
                <a:solidFill>
                  <a:schemeClr val="bg1"/>
                </a:solidFill>
              </a:rPr>
            </a:br>
            <a:r>
              <a:rPr lang="en-US" dirty="0" err="1">
                <a:solidFill>
                  <a:schemeClr val="bg1"/>
                </a:solidFill>
              </a:rPr>
              <a:t>scala</a:t>
            </a:r>
            <a:r>
              <a:rPr lang="en-US" dirty="0">
                <a:solidFill>
                  <a:schemeClr val="bg1"/>
                </a:solidFill>
              </a:rPr>
              <a:t>&gt; </a:t>
            </a:r>
            <a:r>
              <a:rPr lang="en-US" dirty="0" err="1">
                <a:solidFill>
                  <a:schemeClr val="bg1"/>
                </a:solidFill>
              </a:rPr>
              <a:t>spark.sql</a:t>
            </a:r>
            <a:r>
              <a:rPr lang="en-US" dirty="0">
                <a:solidFill>
                  <a:schemeClr val="bg1"/>
                </a:solidFill>
              </a:rPr>
              <a:t>("show tables").show();</a:t>
            </a:r>
            <a:br>
              <a:rPr lang="en-US" dirty="0">
                <a:solidFill>
                  <a:schemeClr val="bg1"/>
                </a:solidFill>
              </a:rPr>
            </a:br>
            <a:r>
              <a:rPr lang="en-US" dirty="0">
                <a:solidFill>
                  <a:schemeClr val="bg1"/>
                </a:solidFill>
              </a:rPr>
              <a:t>+------------+-------------------+-------------------+</a:t>
            </a:r>
            <a:br>
              <a:rPr lang="en-US" dirty="0">
                <a:solidFill>
                  <a:schemeClr val="bg1"/>
                </a:solidFill>
              </a:rPr>
            </a:br>
            <a:r>
              <a:rPr lang="en-US" dirty="0">
                <a:solidFill>
                  <a:schemeClr val="bg1"/>
                </a:solidFill>
              </a:rPr>
              <a:t>|database |  </a:t>
            </a:r>
            <a:r>
              <a:rPr lang="en-US" dirty="0" err="1">
                <a:solidFill>
                  <a:schemeClr val="bg1"/>
                </a:solidFill>
              </a:rPr>
              <a:t>tableName</a:t>
            </a:r>
            <a:r>
              <a:rPr lang="en-US" dirty="0">
                <a:solidFill>
                  <a:schemeClr val="bg1"/>
                </a:solidFill>
              </a:rPr>
              <a:t>.   |  </a:t>
            </a:r>
            <a:r>
              <a:rPr lang="en-US" dirty="0" err="1">
                <a:solidFill>
                  <a:schemeClr val="bg1"/>
                </a:solidFill>
              </a:rPr>
              <a:t>isTemporary</a:t>
            </a:r>
            <a:r>
              <a:rPr lang="en-US" dirty="0">
                <a:solidFill>
                  <a:schemeClr val="bg1"/>
                </a:solidFill>
              </a:rPr>
              <a:t>  |</a:t>
            </a:r>
            <a:br>
              <a:rPr lang="en-US" dirty="0">
                <a:solidFill>
                  <a:schemeClr val="bg1"/>
                </a:solidFill>
              </a:rPr>
            </a:br>
            <a:r>
              <a:rPr lang="en-US" dirty="0">
                <a:solidFill>
                  <a:schemeClr val="bg1"/>
                </a:solidFill>
              </a:rPr>
              <a:t>+------------+-------------------+-------------------+</a:t>
            </a:r>
            <a:br>
              <a:rPr lang="en-US" dirty="0">
                <a:solidFill>
                  <a:schemeClr val="bg1"/>
                </a:solidFill>
              </a:rPr>
            </a:br>
            <a:r>
              <a:rPr lang="en-US" dirty="0">
                <a:solidFill>
                  <a:schemeClr val="bg1"/>
                </a:solidFill>
              </a:rPr>
              <a:t>| default 	   |       test.            |      false.          |</a:t>
            </a:r>
            <a:br>
              <a:rPr lang="en-US" dirty="0">
                <a:solidFill>
                  <a:schemeClr val="bg1"/>
                </a:solidFill>
              </a:rPr>
            </a:br>
            <a:r>
              <a:rPr lang="en-US" dirty="0">
                <a:solidFill>
                  <a:schemeClr val="bg1"/>
                </a:solidFill>
              </a:rPr>
              <a:t>| default 	   |     tweets.         |      false           |</a:t>
            </a:r>
            <a:br>
              <a:rPr lang="en-US" dirty="0">
                <a:solidFill>
                  <a:schemeClr val="bg1"/>
                </a:solidFill>
              </a:rPr>
            </a:br>
            <a:r>
              <a:rPr lang="en-US" dirty="0">
                <a:solidFill>
                  <a:schemeClr val="bg1"/>
                </a:solidFill>
              </a:rPr>
              <a:t>| default.    | </a:t>
            </a:r>
            <a:r>
              <a:rPr lang="en-US" dirty="0" err="1">
                <a:solidFill>
                  <a:schemeClr val="bg1"/>
                </a:solidFill>
              </a:rPr>
              <a:t>tweets_test</a:t>
            </a:r>
            <a:r>
              <a:rPr lang="en-US" dirty="0">
                <a:solidFill>
                  <a:schemeClr val="bg1"/>
                </a:solidFill>
              </a:rPr>
              <a:t>.   |      false           |</a:t>
            </a:r>
            <a:br>
              <a:rPr lang="en-US" dirty="0">
                <a:solidFill>
                  <a:schemeClr val="bg1"/>
                </a:solidFill>
              </a:rPr>
            </a:br>
            <a:r>
              <a:rPr lang="en-US" dirty="0">
                <a:solidFill>
                  <a:schemeClr val="bg1"/>
                </a:solidFill>
              </a:rPr>
              <a:t>+------------+-------------------+-------------------+</a:t>
            </a:r>
          </a:p>
        </p:txBody>
      </p:sp>
    </p:spTree>
    <p:extLst>
      <p:ext uri="{BB962C8B-B14F-4D97-AF65-F5344CB8AC3E}">
        <p14:creationId xmlns:p14="http://schemas.microsoft.com/office/powerpoint/2010/main" val="25808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pic>
        <p:nvPicPr>
          <p:cNvPr id="3" name="Picture 2" descr="Logo&#10;&#10;Description automatically generated">
            <a:extLst>
              <a:ext uri="{FF2B5EF4-FFF2-40B4-BE49-F238E27FC236}">
                <a16:creationId xmlns:a16="http://schemas.microsoft.com/office/drawing/2014/main" id="{66FBDAC8-8A75-C749-BEDB-0DA8E5DBAFC3}"/>
              </a:ext>
            </a:extLst>
          </p:cNvPr>
          <p:cNvPicPr>
            <a:picLocks noChangeAspect="1"/>
          </p:cNvPicPr>
          <p:nvPr/>
        </p:nvPicPr>
        <p:blipFill>
          <a:blip r:embed="rId2"/>
          <a:stretch>
            <a:fillRect/>
          </a:stretch>
        </p:blipFill>
        <p:spPr>
          <a:xfrm>
            <a:off x="8331141" y="0"/>
            <a:ext cx="2979453" cy="2383562"/>
          </a:xfrm>
          <a:prstGeom prst="rect">
            <a:avLst/>
          </a:prstGeom>
        </p:spPr>
      </p:pic>
      <p:pic>
        <p:nvPicPr>
          <p:cNvPr id="4" name="Picture 3" descr="Text&#10;&#10;Description automatically generated">
            <a:extLst>
              <a:ext uri="{FF2B5EF4-FFF2-40B4-BE49-F238E27FC236}">
                <a16:creationId xmlns:a16="http://schemas.microsoft.com/office/drawing/2014/main" id="{E0BD3AFE-B908-A344-9F74-842C0E036A30}"/>
              </a:ext>
            </a:extLst>
          </p:cNvPr>
          <p:cNvPicPr>
            <a:picLocks noChangeAspect="1"/>
          </p:cNvPicPr>
          <p:nvPr/>
        </p:nvPicPr>
        <p:blipFill>
          <a:blip r:embed="rId3"/>
          <a:stretch>
            <a:fillRect/>
          </a:stretch>
        </p:blipFill>
        <p:spPr>
          <a:xfrm>
            <a:off x="319834" y="356763"/>
            <a:ext cx="6989624" cy="6144473"/>
          </a:xfrm>
          <a:prstGeom prst="rect">
            <a:avLst/>
          </a:prstGeom>
        </p:spPr>
      </p:pic>
      <p:cxnSp>
        <p:nvCxnSpPr>
          <p:cNvPr id="14" name="Straight Connector 13">
            <a:extLst>
              <a:ext uri="{FF2B5EF4-FFF2-40B4-BE49-F238E27FC236}">
                <a16:creationId xmlns:a16="http://schemas.microsoft.com/office/drawing/2014/main" id="{03E0A83A-791C-3E44-B013-B0D89349F924}"/>
              </a:ext>
            </a:extLst>
          </p:cNvPr>
          <p:cNvCxnSpPr>
            <a:cxnSpLocks/>
          </p:cNvCxnSpPr>
          <p:nvPr/>
        </p:nvCxnSpPr>
        <p:spPr>
          <a:xfrm>
            <a:off x="9820866" y="1828800"/>
            <a:ext cx="1" cy="493578"/>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A224DC-6E48-C149-8C11-8FA5EB1A6EE4}"/>
              </a:ext>
            </a:extLst>
          </p:cNvPr>
          <p:cNvCxnSpPr>
            <a:cxnSpLocks/>
          </p:cNvCxnSpPr>
          <p:nvPr/>
        </p:nvCxnSpPr>
        <p:spPr>
          <a:xfrm>
            <a:off x="9593530" y="2082734"/>
            <a:ext cx="45467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Picture 18" descr="A picture containing text, clipart&#10;&#10;Description automatically generated">
            <a:extLst>
              <a:ext uri="{FF2B5EF4-FFF2-40B4-BE49-F238E27FC236}">
                <a16:creationId xmlns:a16="http://schemas.microsoft.com/office/drawing/2014/main" id="{D50104AC-39BE-044D-9983-3ED1DC4423D8}"/>
              </a:ext>
            </a:extLst>
          </p:cNvPr>
          <p:cNvPicPr>
            <a:picLocks noChangeAspect="1"/>
          </p:cNvPicPr>
          <p:nvPr/>
        </p:nvPicPr>
        <p:blipFill>
          <a:blip r:embed="rId4"/>
          <a:stretch>
            <a:fillRect/>
          </a:stretch>
        </p:blipFill>
        <p:spPr>
          <a:xfrm>
            <a:off x="9210979" y="2665477"/>
            <a:ext cx="1079500" cy="990600"/>
          </a:xfrm>
          <a:prstGeom prst="rect">
            <a:avLst/>
          </a:prstGeom>
        </p:spPr>
      </p:pic>
    </p:spTree>
    <p:extLst>
      <p:ext uri="{BB962C8B-B14F-4D97-AF65-F5344CB8AC3E}">
        <p14:creationId xmlns:p14="http://schemas.microsoft.com/office/powerpoint/2010/main" val="330010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CB3C940B-63DC-CD49-878A-4B95A6C936D2}"/>
              </a:ext>
            </a:extLst>
          </p:cNvPr>
          <p:cNvSpPr txBox="1"/>
          <p:nvPr/>
        </p:nvSpPr>
        <p:spPr>
          <a:xfrm>
            <a:off x="434882" y="394691"/>
            <a:ext cx="4391841" cy="369332"/>
          </a:xfrm>
          <a:prstGeom prst="rect">
            <a:avLst/>
          </a:prstGeom>
          <a:noFill/>
        </p:spPr>
        <p:txBody>
          <a:bodyPr wrap="square" rtlCol="0">
            <a:spAutoFit/>
          </a:bodyPr>
          <a:lstStyle/>
          <a:p>
            <a:pPr marL="285750" indent="-285750">
              <a:buFontTx/>
              <a:buChar char="-"/>
            </a:pPr>
            <a:endParaRPr lang="en-US" dirty="0">
              <a:solidFill>
                <a:schemeClr val="bg1"/>
              </a:solidFill>
            </a:endParaRPr>
          </a:p>
        </p:txBody>
      </p:sp>
      <p:sp>
        <p:nvSpPr>
          <p:cNvPr id="2" name="TextBox 1">
            <a:extLst>
              <a:ext uri="{FF2B5EF4-FFF2-40B4-BE49-F238E27FC236}">
                <a16:creationId xmlns:a16="http://schemas.microsoft.com/office/drawing/2014/main" id="{6B68BFCB-61B5-D04E-BB57-07E27DD10C83}"/>
              </a:ext>
            </a:extLst>
          </p:cNvPr>
          <p:cNvSpPr txBox="1"/>
          <p:nvPr/>
        </p:nvSpPr>
        <p:spPr>
          <a:xfrm>
            <a:off x="7080858" y="1035608"/>
            <a:ext cx="3963379" cy="1785104"/>
          </a:xfrm>
          <a:prstGeom prst="rect">
            <a:avLst/>
          </a:prstGeom>
          <a:noFill/>
        </p:spPr>
        <p:txBody>
          <a:bodyPr wrap="square" rtlCol="0">
            <a:spAutoFit/>
          </a:bodyPr>
          <a:lstStyle/>
          <a:p>
            <a:r>
              <a:rPr lang="en-US" sz="5500" b="1" dirty="0">
                <a:solidFill>
                  <a:schemeClr val="bg1"/>
                </a:solidFill>
              </a:rPr>
              <a:t>Data Analytics</a:t>
            </a:r>
          </a:p>
        </p:txBody>
      </p:sp>
      <p:sp>
        <p:nvSpPr>
          <p:cNvPr id="4" name="TextBox 3">
            <a:extLst>
              <a:ext uri="{FF2B5EF4-FFF2-40B4-BE49-F238E27FC236}">
                <a16:creationId xmlns:a16="http://schemas.microsoft.com/office/drawing/2014/main" id="{9C2D2842-AE9F-104F-86C9-B46070867863}"/>
              </a:ext>
            </a:extLst>
          </p:cNvPr>
          <p:cNvSpPr txBox="1"/>
          <p:nvPr/>
        </p:nvSpPr>
        <p:spPr>
          <a:xfrm>
            <a:off x="535710" y="508882"/>
            <a:ext cx="4983742" cy="5647700"/>
          </a:xfrm>
          <a:prstGeom prst="rect">
            <a:avLst/>
          </a:prstGeom>
          <a:noFill/>
        </p:spPr>
        <p:txBody>
          <a:bodyPr wrap="square" rtlCol="0">
            <a:spAutoFit/>
          </a:bodyPr>
          <a:lstStyle/>
          <a:p>
            <a:r>
              <a:rPr lang="en-US" sz="1900" dirty="0">
                <a:solidFill>
                  <a:schemeClr val="bg1"/>
                </a:solidFill>
              </a:rPr>
              <a:t>After </a:t>
            </a:r>
            <a:r>
              <a:rPr lang="en-US" sz="1900" b="1" dirty="0">
                <a:solidFill>
                  <a:schemeClr val="bg1"/>
                </a:solidFill>
              </a:rPr>
              <a:t>streaming</a:t>
            </a:r>
            <a:r>
              <a:rPr lang="en-US" sz="1900" dirty="0">
                <a:solidFill>
                  <a:schemeClr val="bg1"/>
                </a:solidFill>
              </a:rPr>
              <a:t> our data into hive, the data in our warehouse isn't useful until we can do something with it. We make our data useful by exporting it from our warehouse using spark SQL depending on the topics we assigned in our </a:t>
            </a:r>
            <a:r>
              <a:rPr lang="en-US" sz="1900" b="1" dirty="0">
                <a:solidFill>
                  <a:schemeClr val="bg1"/>
                </a:solidFill>
              </a:rPr>
              <a:t>Kafka</a:t>
            </a:r>
            <a:r>
              <a:rPr lang="en-US" sz="1900" dirty="0">
                <a:solidFill>
                  <a:schemeClr val="bg1"/>
                </a:solidFill>
              </a:rPr>
              <a:t> producer. For the purpose of our exercise, we selected tweets about </a:t>
            </a:r>
            <a:r>
              <a:rPr lang="en-US" sz="1900" b="1" dirty="0">
                <a:solidFill>
                  <a:schemeClr val="bg1"/>
                </a:solidFill>
              </a:rPr>
              <a:t>Programming</a:t>
            </a:r>
            <a:r>
              <a:rPr lang="en-US" sz="1900" dirty="0">
                <a:solidFill>
                  <a:schemeClr val="bg1"/>
                </a:solidFill>
              </a:rPr>
              <a:t> and the </a:t>
            </a:r>
            <a:r>
              <a:rPr lang="en-US" sz="1900" b="1" dirty="0">
                <a:solidFill>
                  <a:schemeClr val="bg1"/>
                </a:solidFill>
              </a:rPr>
              <a:t>Olympics</a:t>
            </a:r>
            <a:r>
              <a:rPr lang="en-US" sz="1900" dirty="0">
                <a:solidFill>
                  <a:schemeClr val="bg1"/>
                </a:solidFill>
              </a:rPr>
              <a:t>.</a:t>
            </a:r>
          </a:p>
          <a:p>
            <a:endParaRPr lang="en-US" sz="1900" dirty="0">
              <a:solidFill>
                <a:schemeClr val="bg1"/>
              </a:solidFill>
            </a:endParaRPr>
          </a:p>
          <a:p>
            <a:r>
              <a:rPr lang="en-US" sz="1900" dirty="0">
                <a:solidFill>
                  <a:schemeClr val="bg1"/>
                </a:solidFill>
              </a:rPr>
              <a:t>Our data is not if a format we can directly represent visually, so we run some data pre-processing to convert the data into a format that will be acceptable by our visualization process.</a:t>
            </a:r>
          </a:p>
          <a:p>
            <a:endParaRPr lang="en-US" sz="1900" dirty="0">
              <a:solidFill>
                <a:schemeClr val="bg1"/>
              </a:solidFill>
            </a:endParaRPr>
          </a:p>
          <a:p>
            <a:r>
              <a:rPr lang="en-US" sz="1900" dirty="0">
                <a:solidFill>
                  <a:schemeClr val="bg1"/>
                </a:solidFill>
              </a:rPr>
              <a:t>We do this by using a python library called pandas, which loads our data into a data frame using output from </a:t>
            </a:r>
            <a:r>
              <a:rPr lang="en-US" sz="1900" dirty="0" err="1">
                <a:solidFill>
                  <a:schemeClr val="bg1"/>
                </a:solidFill>
              </a:rPr>
              <a:t>SparkSQL</a:t>
            </a:r>
            <a:r>
              <a:rPr lang="en-US" sz="1900" dirty="0">
                <a:solidFill>
                  <a:schemeClr val="bg1"/>
                </a:solidFill>
              </a:rPr>
              <a:t> query. </a:t>
            </a:r>
          </a:p>
        </p:txBody>
      </p:sp>
    </p:spTree>
    <p:extLst>
      <p:ext uri="{BB962C8B-B14F-4D97-AF65-F5344CB8AC3E}">
        <p14:creationId xmlns:p14="http://schemas.microsoft.com/office/powerpoint/2010/main" val="171020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CB3C940B-63DC-CD49-878A-4B95A6C936D2}"/>
              </a:ext>
            </a:extLst>
          </p:cNvPr>
          <p:cNvSpPr txBox="1"/>
          <p:nvPr/>
        </p:nvSpPr>
        <p:spPr>
          <a:xfrm>
            <a:off x="434882" y="394691"/>
            <a:ext cx="4391841" cy="369332"/>
          </a:xfrm>
          <a:prstGeom prst="rect">
            <a:avLst/>
          </a:prstGeom>
          <a:noFill/>
        </p:spPr>
        <p:txBody>
          <a:bodyPr wrap="square" rtlCol="0">
            <a:spAutoFit/>
          </a:bodyPr>
          <a:lstStyle/>
          <a:p>
            <a:pPr marL="285750" indent="-285750">
              <a:buFontTx/>
              <a:buChar char="-"/>
            </a:pPr>
            <a:endParaRPr lang="en-US" dirty="0">
              <a:solidFill>
                <a:schemeClr val="bg1"/>
              </a:solidFill>
            </a:endParaRPr>
          </a:p>
        </p:txBody>
      </p:sp>
      <p:sp>
        <p:nvSpPr>
          <p:cNvPr id="2" name="TextBox 1">
            <a:extLst>
              <a:ext uri="{FF2B5EF4-FFF2-40B4-BE49-F238E27FC236}">
                <a16:creationId xmlns:a16="http://schemas.microsoft.com/office/drawing/2014/main" id="{6B68BFCB-61B5-D04E-BB57-07E27DD10C83}"/>
              </a:ext>
            </a:extLst>
          </p:cNvPr>
          <p:cNvSpPr txBox="1"/>
          <p:nvPr/>
        </p:nvSpPr>
        <p:spPr>
          <a:xfrm>
            <a:off x="7080858" y="1035608"/>
            <a:ext cx="3906229" cy="1785104"/>
          </a:xfrm>
          <a:prstGeom prst="rect">
            <a:avLst/>
          </a:prstGeom>
          <a:noFill/>
        </p:spPr>
        <p:txBody>
          <a:bodyPr wrap="square" rtlCol="0">
            <a:spAutoFit/>
          </a:bodyPr>
          <a:lstStyle/>
          <a:p>
            <a:r>
              <a:rPr lang="en-US" sz="5500" b="1" dirty="0">
                <a:solidFill>
                  <a:schemeClr val="bg1"/>
                </a:solidFill>
              </a:rPr>
              <a:t>Data Analytics</a:t>
            </a:r>
          </a:p>
        </p:txBody>
      </p:sp>
      <p:sp>
        <p:nvSpPr>
          <p:cNvPr id="4" name="TextBox 3">
            <a:extLst>
              <a:ext uri="{FF2B5EF4-FFF2-40B4-BE49-F238E27FC236}">
                <a16:creationId xmlns:a16="http://schemas.microsoft.com/office/drawing/2014/main" id="{9C2D2842-AE9F-104F-86C9-B46070867863}"/>
              </a:ext>
            </a:extLst>
          </p:cNvPr>
          <p:cNvSpPr txBox="1"/>
          <p:nvPr/>
        </p:nvSpPr>
        <p:spPr>
          <a:xfrm>
            <a:off x="583434" y="683126"/>
            <a:ext cx="4878866" cy="5632311"/>
          </a:xfrm>
          <a:prstGeom prst="rect">
            <a:avLst/>
          </a:prstGeom>
          <a:noFill/>
        </p:spPr>
        <p:txBody>
          <a:bodyPr wrap="square" rtlCol="0">
            <a:spAutoFit/>
          </a:bodyPr>
          <a:lstStyle/>
          <a:p>
            <a:r>
              <a:rPr lang="en-US" dirty="0">
                <a:solidFill>
                  <a:schemeClr val="bg1"/>
                </a:solidFill>
              </a:rPr>
              <a:t>We also create an extra column on our data, "</a:t>
            </a:r>
            <a:r>
              <a:rPr lang="en-US" b="1" dirty="0">
                <a:solidFill>
                  <a:schemeClr val="bg1"/>
                </a:solidFill>
              </a:rPr>
              <a:t>sentiment</a:t>
            </a:r>
            <a:r>
              <a:rPr lang="en-US" dirty="0">
                <a:solidFill>
                  <a:schemeClr val="bg1"/>
                </a:solidFill>
              </a:rPr>
              <a:t>", where we store</a:t>
            </a:r>
          </a:p>
          <a:p>
            <a:r>
              <a:rPr lang="en-US" dirty="0">
                <a:solidFill>
                  <a:schemeClr val="bg1"/>
                </a:solidFill>
              </a:rPr>
              <a:t>the sentiment expressed(positive or negative) about the topic. We will use some pretty basic machine learning for this.</a:t>
            </a:r>
          </a:p>
          <a:p>
            <a:endParaRPr lang="en-US" dirty="0">
              <a:solidFill>
                <a:schemeClr val="bg1"/>
              </a:solidFill>
            </a:endParaRPr>
          </a:p>
          <a:p>
            <a:r>
              <a:rPr lang="en-US" dirty="0">
                <a:solidFill>
                  <a:schemeClr val="bg1"/>
                </a:solidFill>
              </a:rPr>
              <a:t>We then use a generic library which has natural language processing libraries inbuilt to try and make sense and meaning from our data. </a:t>
            </a:r>
          </a:p>
          <a:p>
            <a:endParaRPr lang="en-US" dirty="0">
              <a:solidFill>
                <a:schemeClr val="bg1"/>
              </a:solidFill>
            </a:endParaRPr>
          </a:p>
          <a:p>
            <a:r>
              <a:rPr lang="en-US" dirty="0">
                <a:solidFill>
                  <a:schemeClr val="bg1"/>
                </a:solidFill>
              </a:rPr>
              <a:t>In view of this we use the naive bayes analyzer which uses probabilities based on the bayes theorem to determine strong independent assumptions between features. </a:t>
            </a:r>
          </a:p>
          <a:p>
            <a:endParaRPr lang="en-US" dirty="0">
              <a:solidFill>
                <a:schemeClr val="bg1"/>
              </a:solidFill>
            </a:endParaRPr>
          </a:p>
          <a:p>
            <a:r>
              <a:rPr lang="en-US" dirty="0">
                <a:solidFill>
                  <a:schemeClr val="bg1"/>
                </a:solidFill>
              </a:rPr>
              <a:t>We store the result of the classification into a sentiment column in our </a:t>
            </a:r>
            <a:r>
              <a:rPr lang="en-US" b="1" dirty="0">
                <a:solidFill>
                  <a:schemeClr val="bg1"/>
                </a:solidFill>
              </a:rPr>
              <a:t>Pandas</a:t>
            </a:r>
            <a:r>
              <a:rPr lang="en-US" dirty="0">
                <a:solidFill>
                  <a:schemeClr val="bg1"/>
                </a:solidFill>
              </a:rPr>
              <a:t> data frame. Sentiment of a tweet may be either positive or negative, but never both or none.</a:t>
            </a:r>
          </a:p>
        </p:txBody>
      </p:sp>
    </p:spTree>
    <p:extLst>
      <p:ext uri="{BB962C8B-B14F-4D97-AF65-F5344CB8AC3E}">
        <p14:creationId xmlns:p14="http://schemas.microsoft.com/office/powerpoint/2010/main" val="255936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CB3C940B-63DC-CD49-878A-4B95A6C936D2}"/>
              </a:ext>
            </a:extLst>
          </p:cNvPr>
          <p:cNvSpPr txBox="1"/>
          <p:nvPr/>
        </p:nvSpPr>
        <p:spPr>
          <a:xfrm>
            <a:off x="434882" y="394691"/>
            <a:ext cx="4391841" cy="369332"/>
          </a:xfrm>
          <a:prstGeom prst="rect">
            <a:avLst/>
          </a:prstGeom>
          <a:noFill/>
        </p:spPr>
        <p:txBody>
          <a:bodyPr wrap="square" rtlCol="0">
            <a:spAutoFit/>
          </a:bodyPr>
          <a:lstStyle/>
          <a:p>
            <a:pPr marL="285750" indent="-285750">
              <a:buFontTx/>
              <a:buChar char="-"/>
            </a:pPr>
            <a:endParaRPr lang="en-US" dirty="0">
              <a:solidFill>
                <a:schemeClr val="bg1"/>
              </a:solidFill>
            </a:endParaRPr>
          </a:p>
        </p:txBody>
      </p:sp>
      <p:sp>
        <p:nvSpPr>
          <p:cNvPr id="2" name="TextBox 1">
            <a:extLst>
              <a:ext uri="{FF2B5EF4-FFF2-40B4-BE49-F238E27FC236}">
                <a16:creationId xmlns:a16="http://schemas.microsoft.com/office/drawing/2014/main" id="{6B68BFCB-61B5-D04E-BB57-07E27DD10C83}"/>
              </a:ext>
            </a:extLst>
          </p:cNvPr>
          <p:cNvSpPr txBox="1"/>
          <p:nvPr/>
        </p:nvSpPr>
        <p:spPr>
          <a:xfrm>
            <a:off x="7080859" y="1035608"/>
            <a:ext cx="4034816" cy="1785104"/>
          </a:xfrm>
          <a:prstGeom prst="rect">
            <a:avLst/>
          </a:prstGeom>
          <a:noFill/>
        </p:spPr>
        <p:txBody>
          <a:bodyPr wrap="square" rtlCol="0">
            <a:spAutoFit/>
          </a:bodyPr>
          <a:lstStyle/>
          <a:p>
            <a:r>
              <a:rPr lang="en-US" sz="5500" b="1" dirty="0">
                <a:solidFill>
                  <a:schemeClr val="bg1"/>
                </a:solidFill>
              </a:rPr>
              <a:t>Data Analytics</a:t>
            </a:r>
          </a:p>
        </p:txBody>
      </p:sp>
      <p:sp>
        <p:nvSpPr>
          <p:cNvPr id="4" name="TextBox 3">
            <a:extLst>
              <a:ext uri="{FF2B5EF4-FFF2-40B4-BE49-F238E27FC236}">
                <a16:creationId xmlns:a16="http://schemas.microsoft.com/office/drawing/2014/main" id="{9C2D2842-AE9F-104F-86C9-B46070867863}"/>
              </a:ext>
            </a:extLst>
          </p:cNvPr>
          <p:cNvSpPr txBox="1"/>
          <p:nvPr/>
        </p:nvSpPr>
        <p:spPr>
          <a:xfrm>
            <a:off x="698854" y="612844"/>
            <a:ext cx="4878866" cy="5632311"/>
          </a:xfrm>
          <a:prstGeom prst="rect">
            <a:avLst/>
          </a:prstGeom>
          <a:noFill/>
        </p:spPr>
        <p:txBody>
          <a:bodyPr wrap="square" rtlCol="0">
            <a:spAutoFit/>
          </a:bodyPr>
          <a:lstStyle/>
          <a:p>
            <a:r>
              <a:rPr lang="en-US" dirty="0">
                <a:solidFill>
                  <a:schemeClr val="bg1"/>
                </a:solidFill>
              </a:rPr>
              <a:t>While this algorithm is far from perfect and we can probably achieve better accuracy with a custom sentiment classifier we wrote from scratch, it gives us a wide view of how things</a:t>
            </a:r>
          </a:p>
          <a:p>
            <a:r>
              <a:rPr lang="en-US" dirty="0">
                <a:solidFill>
                  <a:schemeClr val="bg1"/>
                </a:solidFill>
              </a:rPr>
              <a:t>can be.</a:t>
            </a:r>
          </a:p>
          <a:p>
            <a:endParaRPr lang="en-US" dirty="0">
              <a:solidFill>
                <a:schemeClr val="bg1"/>
              </a:solidFill>
            </a:endParaRPr>
          </a:p>
          <a:p>
            <a:r>
              <a:rPr lang="en-US" dirty="0">
                <a:solidFill>
                  <a:schemeClr val="bg1"/>
                </a:solidFill>
              </a:rPr>
              <a:t>We can then run a transformation and convert all positive sentiments to 1</a:t>
            </a:r>
          </a:p>
          <a:p>
            <a:r>
              <a:rPr lang="en-US" dirty="0">
                <a:solidFill>
                  <a:schemeClr val="bg1"/>
                </a:solidFill>
              </a:rPr>
              <a:t>negative sentiments to 0, so we can visualize our data with matplotlib.</a:t>
            </a:r>
          </a:p>
          <a:p>
            <a:r>
              <a:rPr lang="en-US" dirty="0">
                <a:solidFill>
                  <a:schemeClr val="bg1"/>
                </a:solidFill>
              </a:rPr>
              <a:t>We will also visualize our data we </a:t>
            </a:r>
            <a:r>
              <a:rPr lang="en-US" dirty="0" err="1">
                <a:solidFill>
                  <a:schemeClr val="bg1"/>
                </a:solidFill>
              </a:rPr>
              <a:t>Plotly</a:t>
            </a:r>
            <a:r>
              <a:rPr lang="en-US" dirty="0">
                <a:solidFill>
                  <a:schemeClr val="bg1"/>
                </a:solidFill>
              </a:rPr>
              <a:t> later, once we export our data frames</a:t>
            </a:r>
          </a:p>
          <a:p>
            <a:r>
              <a:rPr lang="en-US" dirty="0">
                <a:solidFill>
                  <a:schemeClr val="bg1"/>
                </a:solidFill>
              </a:rPr>
              <a:t>as csv files.</a:t>
            </a:r>
          </a:p>
          <a:p>
            <a:endParaRPr lang="en-US" dirty="0">
              <a:solidFill>
                <a:schemeClr val="bg1"/>
              </a:solidFill>
            </a:endParaRPr>
          </a:p>
          <a:p>
            <a:r>
              <a:rPr lang="en-US" dirty="0">
                <a:solidFill>
                  <a:schemeClr val="bg1"/>
                </a:solidFill>
              </a:rPr>
              <a:t>Yes, you have done all that, but what can you do with this information, one may ask? To answer the question, let consider the scenario that we are the committee responsible for the Olympics.</a:t>
            </a:r>
          </a:p>
        </p:txBody>
      </p:sp>
    </p:spTree>
    <p:extLst>
      <p:ext uri="{BB962C8B-B14F-4D97-AF65-F5344CB8AC3E}">
        <p14:creationId xmlns:p14="http://schemas.microsoft.com/office/powerpoint/2010/main" val="251825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extBox 1">
            <a:extLst>
              <a:ext uri="{FF2B5EF4-FFF2-40B4-BE49-F238E27FC236}">
                <a16:creationId xmlns:a16="http://schemas.microsoft.com/office/drawing/2014/main" id="{6B68BFCB-61B5-D04E-BB57-07E27DD10C83}"/>
              </a:ext>
            </a:extLst>
          </p:cNvPr>
          <p:cNvSpPr txBox="1"/>
          <p:nvPr/>
        </p:nvSpPr>
        <p:spPr>
          <a:xfrm>
            <a:off x="7080859" y="1035608"/>
            <a:ext cx="3443288" cy="1785104"/>
          </a:xfrm>
          <a:prstGeom prst="rect">
            <a:avLst/>
          </a:prstGeom>
          <a:noFill/>
        </p:spPr>
        <p:txBody>
          <a:bodyPr wrap="square" rtlCol="0">
            <a:spAutoFit/>
          </a:bodyPr>
          <a:lstStyle/>
          <a:p>
            <a:r>
              <a:rPr lang="en-US" sz="5500" b="1" dirty="0">
                <a:solidFill>
                  <a:schemeClr val="bg1"/>
                </a:solidFill>
              </a:rPr>
              <a:t>Data Analytics</a:t>
            </a:r>
          </a:p>
        </p:txBody>
      </p:sp>
      <p:sp>
        <p:nvSpPr>
          <p:cNvPr id="4" name="TextBox 3">
            <a:extLst>
              <a:ext uri="{FF2B5EF4-FFF2-40B4-BE49-F238E27FC236}">
                <a16:creationId xmlns:a16="http://schemas.microsoft.com/office/drawing/2014/main" id="{9C2D2842-AE9F-104F-86C9-B46070867863}"/>
              </a:ext>
            </a:extLst>
          </p:cNvPr>
          <p:cNvSpPr txBox="1"/>
          <p:nvPr/>
        </p:nvSpPr>
        <p:spPr>
          <a:xfrm>
            <a:off x="757271" y="1166842"/>
            <a:ext cx="5214904" cy="4524315"/>
          </a:xfrm>
          <a:prstGeom prst="rect">
            <a:avLst/>
          </a:prstGeom>
          <a:noFill/>
        </p:spPr>
        <p:txBody>
          <a:bodyPr wrap="square" rtlCol="0">
            <a:spAutoFit/>
          </a:bodyPr>
          <a:lstStyle/>
          <a:p>
            <a:r>
              <a:rPr lang="en-US" dirty="0">
                <a:solidFill>
                  <a:schemeClr val="bg1"/>
                </a:solidFill>
              </a:rPr>
              <a:t>Now with this information, we can determine opinion about our performance and positive or negative sentiments surrounding our program. If sentiments surrounding the Olympics are largely positive on social media and other personalized public data sources, we can say with confidence that people like our events, and we can continue doing what ever we are doing. </a:t>
            </a:r>
          </a:p>
          <a:p>
            <a:endParaRPr lang="en-US" dirty="0">
              <a:solidFill>
                <a:schemeClr val="bg1"/>
              </a:solidFill>
            </a:endParaRPr>
          </a:p>
          <a:p>
            <a:r>
              <a:rPr lang="en-US" dirty="0">
                <a:solidFill>
                  <a:schemeClr val="bg1"/>
                </a:solidFill>
              </a:rPr>
              <a:t>However, if sentiments are mostly negative, then we can confidently assume we aren't doing everything right and some changes and improvements can be made. In short, we can make informed decisions based on data, and this is just on scenario of many you can think of this is one of the main points of Big Data.</a:t>
            </a:r>
          </a:p>
        </p:txBody>
      </p:sp>
    </p:spTree>
    <p:extLst>
      <p:ext uri="{BB962C8B-B14F-4D97-AF65-F5344CB8AC3E}">
        <p14:creationId xmlns:p14="http://schemas.microsoft.com/office/powerpoint/2010/main" val="3959484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pic>
        <p:nvPicPr>
          <p:cNvPr id="11" name="Picture 10" descr="A picture containing text, tableware, dishware&#10;&#10;Description automatically generated">
            <a:extLst>
              <a:ext uri="{FF2B5EF4-FFF2-40B4-BE49-F238E27FC236}">
                <a16:creationId xmlns:a16="http://schemas.microsoft.com/office/drawing/2014/main" id="{4A3B8273-61BC-C049-A131-857B92F13638}"/>
              </a:ext>
            </a:extLst>
          </p:cNvPr>
          <p:cNvPicPr>
            <a:picLocks noChangeAspect="1"/>
          </p:cNvPicPr>
          <p:nvPr/>
        </p:nvPicPr>
        <p:blipFill>
          <a:blip r:embed="rId2"/>
          <a:stretch>
            <a:fillRect/>
          </a:stretch>
        </p:blipFill>
        <p:spPr>
          <a:xfrm>
            <a:off x="122847" y="0"/>
            <a:ext cx="2863241" cy="954414"/>
          </a:xfrm>
          <a:prstGeom prst="rect">
            <a:avLst/>
          </a:prstGeom>
        </p:spPr>
      </p:pic>
      <p:pic>
        <p:nvPicPr>
          <p:cNvPr id="13" name="Picture 12" descr="Chart, histogram&#10;&#10;Description automatically generated">
            <a:extLst>
              <a:ext uri="{FF2B5EF4-FFF2-40B4-BE49-F238E27FC236}">
                <a16:creationId xmlns:a16="http://schemas.microsoft.com/office/drawing/2014/main" id="{8C38169A-A0C4-534C-B141-46CAD707467E}"/>
              </a:ext>
            </a:extLst>
          </p:cNvPr>
          <p:cNvPicPr>
            <a:picLocks noChangeAspect="1"/>
          </p:cNvPicPr>
          <p:nvPr/>
        </p:nvPicPr>
        <p:blipFill>
          <a:blip r:embed="rId3"/>
          <a:stretch>
            <a:fillRect/>
          </a:stretch>
        </p:blipFill>
        <p:spPr>
          <a:xfrm>
            <a:off x="553618" y="1001347"/>
            <a:ext cx="11174112" cy="5501801"/>
          </a:xfrm>
          <a:prstGeom prst="rect">
            <a:avLst/>
          </a:prstGeom>
        </p:spPr>
      </p:pic>
    </p:spTree>
    <p:extLst>
      <p:ext uri="{BB962C8B-B14F-4D97-AF65-F5344CB8AC3E}">
        <p14:creationId xmlns:p14="http://schemas.microsoft.com/office/powerpoint/2010/main" val="3769894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pic>
        <p:nvPicPr>
          <p:cNvPr id="10" name="Picture 9" descr="Chart, bar chart, histogram&#10;&#10;Description automatically generated">
            <a:extLst>
              <a:ext uri="{FF2B5EF4-FFF2-40B4-BE49-F238E27FC236}">
                <a16:creationId xmlns:a16="http://schemas.microsoft.com/office/drawing/2014/main" id="{3AF5BBF2-0E04-2040-905F-F40710B28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52" y="297959"/>
            <a:ext cx="5402679" cy="6253459"/>
          </a:xfrm>
          <a:prstGeom prst="rect">
            <a:avLst/>
          </a:prstGeom>
        </p:spPr>
      </p:pic>
      <p:pic>
        <p:nvPicPr>
          <p:cNvPr id="3" name="Graphic 2">
            <a:extLst>
              <a:ext uri="{FF2B5EF4-FFF2-40B4-BE49-F238E27FC236}">
                <a16:creationId xmlns:a16="http://schemas.microsoft.com/office/drawing/2014/main" id="{64A259F8-13D4-5C4B-A1C8-ABA6A7A804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86611" y="1305108"/>
            <a:ext cx="4238625" cy="1017270"/>
          </a:xfrm>
          <a:prstGeom prst="rect">
            <a:avLst/>
          </a:prstGeom>
        </p:spPr>
      </p:pic>
    </p:spTree>
    <p:extLst>
      <p:ext uri="{BB962C8B-B14F-4D97-AF65-F5344CB8AC3E}">
        <p14:creationId xmlns:p14="http://schemas.microsoft.com/office/powerpoint/2010/main" val="247815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pic>
        <p:nvPicPr>
          <p:cNvPr id="3" name="Picture 2" descr="Chart, bar chart&#10;&#10;Description automatically generated">
            <a:extLst>
              <a:ext uri="{FF2B5EF4-FFF2-40B4-BE49-F238E27FC236}">
                <a16:creationId xmlns:a16="http://schemas.microsoft.com/office/drawing/2014/main" id="{85F3AEF1-5101-DA47-A3F5-03F973130928}"/>
              </a:ext>
            </a:extLst>
          </p:cNvPr>
          <p:cNvPicPr>
            <a:picLocks noChangeAspect="1"/>
          </p:cNvPicPr>
          <p:nvPr/>
        </p:nvPicPr>
        <p:blipFill>
          <a:blip r:embed="rId2"/>
          <a:stretch>
            <a:fillRect/>
          </a:stretch>
        </p:blipFill>
        <p:spPr>
          <a:xfrm>
            <a:off x="389203" y="293053"/>
            <a:ext cx="5133127" cy="6264910"/>
          </a:xfrm>
          <a:prstGeom prst="rect">
            <a:avLst/>
          </a:prstGeom>
        </p:spPr>
      </p:pic>
      <p:pic>
        <p:nvPicPr>
          <p:cNvPr id="5" name="Graphic 4">
            <a:extLst>
              <a:ext uri="{FF2B5EF4-FFF2-40B4-BE49-F238E27FC236}">
                <a16:creationId xmlns:a16="http://schemas.microsoft.com/office/drawing/2014/main" id="{63744897-DDD5-FD44-8CD3-BDCAD10E2D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9459" y="1028888"/>
            <a:ext cx="4493338" cy="1078401"/>
          </a:xfrm>
          <a:prstGeom prst="rect">
            <a:avLst/>
          </a:prstGeom>
        </p:spPr>
      </p:pic>
    </p:spTree>
    <p:extLst>
      <p:ext uri="{BB962C8B-B14F-4D97-AF65-F5344CB8AC3E}">
        <p14:creationId xmlns:p14="http://schemas.microsoft.com/office/powerpoint/2010/main" val="252515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CB3C940B-63DC-CD49-878A-4B95A6C936D2}"/>
              </a:ext>
            </a:extLst>
          </p:cNvPr>
          <p:cNvSpPr txBox="1"/>
          <p:nvPr/>
        </p:nvSpPr>
        <p:spPr>
          <a:xfrm>
            <a:off x="434882" y="394691"/>
            <a:ext cx="4391841" cy="369332"/>
          </a:xfrm>
          <a:prstGeom prst="rect">
            <a:avLst/>
          </a:prstGeom>
          <a:noFill/>
        </p:spPr>
        <p:txBody>
          <a:bodyPr wrap="square" rtlCol="0">
            <a:spAutoFit/>
          </a:bodyPr>
          <a:lstStyle/>
          <a:p>
            <a:pPr marL="285750" indent="-285750">
              <a:buFontTx/>
              <a:buChar char="-"/>
            </a:pPr>
            <a:endParaRPr lang="en-US" dirty="0">
              <a:solidFill>
                <a:schemeClr val="bg1"/>
              </a:solidFill>
            </a:endParaRPr>
          </a:p>
        </p:txBody>
      </p:sp>
      <p:sp>
        <p:nvSpPr>
          <p:cNvPr id="2" name="TextBox 1">
            <a:extLst>
              <a:ext uri="{FF2B5EF4-FFF2-40B4-BE49-F238E27FC236}">
                <a16:creationId xmlns:a16="http://schemas.microsoft.com/office/drawing/2014/main" id="{6B68BFCB-61B5-D04E-BB57-07E27DD10C83}"/>
              </a:ext>
            </a:extLst>
          </p:cNvPr>
          <p:cNvSpPr txBox="1"/>
          <p:nvPr/>
        </p:nvSpPr>
        <p:spPr>
          <a:xfrm>
            <a:off x="7309459" y="709199"/>
            <a:ext cx="3934804" cy="2862322"/>
          </a:xfrm>
          <a:prstGeom prst="rect">
            <a:avLst/>
          </a:prstGeom>
          <a:noFill/>
        </p:spPr>
        <p:txBody>
          <a:bodyPr wrap="square" rtlCol="0">
            <a:spAutoFit/>
          </a:bodyPr>
          <a:lstStyle/>
          <a:p>
            <a:r>
              <a:rPr lang="en-US" sz="6000" b="1" dirty="0">
                <a:solidFill>
                  <a:schemeClr val="bg1"/>
                </a:solidFill>
              </a:rPr>
              <a:t>Data is the new currency</a:t>
            </a:r>
          </a:p>
        </p:txBody>
      </p:sp>
      <p:sp>
        <p:nvSpPr>
          <p:cNvPr id="4" name="TextBox 3">
            <a:extLst>
              <a:ext uri="{FF2B5EF4-FFF2-40B4-BE49-F238E27FC236}">
                <a16:creationId xmlns:a16="http://schemas.microsoft.com/office/drawing/2014/main" id="{9C2D2842-AE9F-104F-86C9-B46070867863}"/>
              </a:ext>
            </a:extLst>
          </p:cNvPr>
          <p:cNvSpPr txBox="1"/>
          <p:nvPr/>
        </p:nvSpPr>
        <p:spPr>
          <a:xfrm>
            <a:off x="739828" y="751344"/>
            <a:ext cx="5356172" cy="5355312"/>
          </a:xfrm>
          <a:prstGeom prst="rect">
            <a:avLst/>
          </a:prstGeom>
          <a:noFill/>
        </p:spPr>
        <p:txBody>
          <a:bodyPr wrap="square" rtlCol="0">
            <a:spAutoFit/>
          </a:bodyPr>
          <a:lstStyle/>
          <a:p>
            <a:r>
              <a:rPr lang="en-US" dirty="0">
                <a:solidFill>
                  <a:schemeClr val="bg1"/>
                </a:solidFill>
              </a:rPr>
              <a:t>We don't do much in our data visualization, since we have done most of the pre-processing job already. Here, we need only represent our data in a graphical format and try to make sense of it.</a:t>
            </a:r>
          </a:p>
          <a:p>
            <a:endParaRPr lang="en-US" dirty="0">
              <a:solidFill>
                <a:schemeClr val="bg1"/>
              </a:solidFill>
            </a:endParaRPr>
          </a:p>
          <a:p>
            <a:r>
              <a:rPr lang="en-US" dirty="0">
                <a:solidFill>
                  <a:schemeClr val="bg1"/>
                </a:solidFill>
              </a:rPr>
              <a:t>We do this with </a:t>
            </a:r>
            <a:r>
              <a:rPr lang="en-US" b="1" dirty="0" err="1">
                <a:solidFill>
                  <a:schemeClr val="bg1"/>
                </a:solidFill>
              </a:rPr>
              <a:t>Plotly</a:t>
            </a:r>
            <a:r>
              <a:rPr lang="en-US" dirty="0">
                <a:solidFill>
                  <a:schemeClr val="bg1"/>
                </a:solidFill>
              </a:rPr>
              <a:t>, an interactive python data visualization library. For the purpose of our exercise, we will be using bar graphs.</a:t>
            </a:r>
          </a:p>
          <a:p>
            <a:endParaRPr lang="en-US" dirty="0">
              <a:solidFill>
                <a:schemeClr val="bg1"/>
              </a:solidFill>
            </a:endParaRPr>
          </a:p>
          <a:p>
            <a:r>
              <a:rPr lang="en-US" dirty="0">
                <a:solidFill>
                  <a:schemeClr val="bg1"/>
                </a:solidFill>
              </a:rPr>
              <a:t>We realize that sentiments towards programming and the Olympics so far in 2021 have been positive, which is good news!</a:t>
            </a:r>
          </a:p>
          <a:p>
            <a:endParaRPr lang="en-US" dirty="0">
              <a:solidFill>
                <a:schemeClr val="bg1"/>
              </a:solidFill>
            </a:endParaRPr>
          </a:p>
          <a:p>
            <a:r>
              <a:rPr lang="en-US" dirty="0">
                <a:solidFill>
                  <a:schemeClr val="bg1"/>
                </a:solidFill>
              </a:rPr>
              <a:t>We data, we can learn insights that are not immediately obvious,  by extracting, transforming and loading data into a form that we can analyze. One can do this in several ways, and some ways are simpler than others, but they all can achieve near same results.</a:t>
            </a:r>
          </a:p>
        </p:txBody>
      </p:sp>
    </p:spTree>
    <p:extLst>
      <p:ext uri="{BB962C8B-B14F-4D97-AF65-F5344CB8AC3E}">
        <p14:creationId xmlns:p14="http://schemas.microsoft.com/office/powerpoint/2010/main" val="188469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63" name="Freeform: Shape 6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Title 16">
            <a:extLst>
              <a:ext uri="{FF2B5EF4-FFF2-40B4-BE49-F238E27FC236}">
                <a16:creationId xmlns:a16="http://schemas.microsoft.com/office/drawing/2014/main" id="{7B531104-8BF0-0548-A70E-839327E0382C}"/>
              </a:ext>
            </a:extLst>
          </p:cNvPr>
          <p:cNvSpPr>
            <a:spLocks noGrp="1"/>
          </p:cNvSpPr>
          <p:nvPr>
            <p:ph type="title"/>
          </p:nvPr>
        </p:nvSpPr>
        <p:spPr>
          <a:xfrm>
            <a:off x="642939" y="1416011"/>
            <a:ext cx="3381375" cy="909638"/>
          </a:xfrm>
        </p:spPr>
        <p:txBody>
          <a:bodyPr vert="horz" lIns="91440" tIns="45720" rIns="91440" bIns="45720" rtlCol="0" anchor="b">
            <a:normAutofit/>
          </a:bodyPr>
          <a:lstStyle/>
          <a:p>
            <a:r>
              <a:rPr lang="en-US" sz="5500" b="1" dirty="0">
                <a:solidFill>
                  <a:schemeClr val="bg1"/>
                </a:solidFill>
              </a:rPr>
              <a:t>Overview</a:t>
            </a:r>
            <a:endParaRPr lang="en-US" sz="5500" dirty="0">
              <a:solidFill>
                <a:schemeClr val="bg1"/>
              </a:solidFill>
            </a:endParaRPr>
          </a:p>
        </p:txBody>
      </p:sp>
      <p:graphicFrame>
        <p:nvGraphicFramePr>
          <p:cNvPr id="46" name="TextBox 6">
            <a:extLst>
              <a:ext uri="{FF2B5EF4-FFF2-40B4-BE49-F238E27FC236}">
                <a16:creationId xmlns:a16="http://schemas.microsoft.com/office/drawing/2014/main" id="{F7D34700-EA6B-4C29-A33A-E2483AB4CCAA}"/>
              </a:ext>
            </a:extLst>
          </p:cNvPr>
          <p:cNvGraphicFramePr/>
          <p:nvPr>
            <p:extLst>
              <p:ext uri="{D42A27DB-BD31-4B8C-83A1-F6EECF244321}">
                <p14:modId xmlns:p14="http://schemas.microsoft.com/office/powerpoint/2010/main" val="4119098562"/>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49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CB3C940B-63DC-CD49-878A-4B95A6C936D2}"/>
              </a:ext>
            </a:extLst>
          </p:cNvPr>
          <p:cNvSpPr txBox="1"/>
          <p:nvPr/>
        </p:nvSpPr>
        <p:spPr>
          <a:xfrm>
            <a:off x="434882" y="394691"/>
            <a:ext cx="4391841" cy="369332"/>
          </a:xfrm>
          <a:prstGeom prst="rect">
            <a:avLst/>
          </a:prstGeom>
          <a:noFill/>
        </p:spPr>
        <p:txBody>
          <a:bodyPr wrap="square" rtlCol="0">
            <a:spAutoFit/>
          </a:bodyPr>
          <a:lstStyle/>
          <a:p>
            <a:pPr marL="285750" indent="-285750">
              <a:buFontTx/>
              <a:buChar char="-"/>
            </a:pPr>
            <a:endParaRPr lang="en-US" dirty="0">
              <a:solidFill>
                <a:schemeClr val="bg1"/>
              </a:solidFill>
            </a:endParaRPr>
          </a:p>
        </p:txBody>
      </p:sp>
      <p:sp>
        <p:nvSpPr>
          <p:cNvPr id="2" name="TextBox 1">
            <a:extLst>
              <a:ext uri="{FF2B5EF4-FFF2-40B4-BE49-F238E27FC236}">
                <a16:creationId xmlns:a16="http://schemas.microsoft.com/office/drawing/2014/main" id="{6B68BFCB-61B5-D04E-BB57-07E27DD10C83}"/>
              </a:ext>
            </a:extLst>
          </p:cNvPr>
          <p:cNvSpPr txBox="1"/>
          <p:nvPr/>
        </p:nvSpPr>
        <p:spPr>
          <a:xfrm>
            <a:off x="7083146" y="1306715"/>
            <a:ext cx="4870895" cy="1015663"/>
          </a:xfrm>
          <a:prstGeom prst="rect">
            <a:avLst/>
          </a:prstGeom>
          <a:noFill/>
        </p:spPr>
        <p:txBody>
          <a:bodyPr wrap="square" rtlCol="0">
            <a:spAutoFit/>
          </a:bodyPr>
          <a:lstStyle/>
          <a:p>
            <a:r>
              <a:rPr lang="en-US" sz="6000" b="1" dirty="0">
                <a:solidFill>
                  <a:schemeClr val="bg1"/>
                </a:solidFill>
              </a:rPr>
              <a:t>Thank you</a:t>
            </a:r>
          </a:p>
        </p:txBody>
      </p:sp>
    </p:spTree>
    <p:extLst>
      <p:ext uri="{BB962C8B-B14F-4D97-AF65-F5344CB8AC3E}">
        <p14:creationId xmlns:p14="http://schemas.microsoft.com/office/powerpoint/2010/main" val="3800841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63" name="Freeform: Shape 6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Title 16">
            <a:extLst>
              <a:ext uri="{FF2B5EF4-FFF2-40B4-BE49-F238E27FC236}">
                <a16:creationId xmlns:a16="http://schemas.microsoft.com/office/drawing/2014/main" id="{7B531104-8BF0-0548-A70E-839327E0382C}"/>
              </a:ext>
            </a:extLst>
          </p:cNvPr>
          <p:cNvSpPr>
            <a:spLocks noGrp="1"/>
          </p:cNvSpPr>
          <p:nvPr>
            <p:ph type="title"/>
          </p:nvPr>
        </p:nvSpPr>
        <p:spPr>
          <a:xfrm>
            <a:off x="558411" y="1133290"/>
            <a:ext cx="3640970" cy="909638"/>
          </a:xfrm>
        </p:spPr>
        <p:txBody>
          <a:bodyPr vert="horz" lIns="91440" tIns="45720" rIns="91440" bIns="45720" rtlCol="0" anchor="b">
            <a:normAutofit/>
          </a:bodyPr>
          <a:lstStyle/>
          <a:p>
            <a:r>
              <a:rPr lang="en-US" sz="5500" b="1" dirty="0">
                <a:solidFill>
                  <a:schemeClr val="bg1"/>
                </a:solidFill>
              </a:rPr>
              <a:t>Workflow</a:t>
            </a:r>
            <a:endParaRPr lang="en-US" sz="5500" dirty="0">
              <a:solidFill>
                <a:schemeClr val="tx1">
                  <a:lumMod val="50000"/>
                </a:schemeClr>
              </a:solidFill>
            </a:endParaRP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02357A5F-DC4F-0C43-B2B7-3496C0E1E8F1}"/>
                  </a:ext>
                </a:extLst>
              </p14:cNvPr>
              <p14:cNvContentPartPr/>
              <p14:nvPr/>
            </p14:nvContentPartPr>
            <p14:xfrm>
              <a:off x="6147022" y="-630225"/>
              <a:ext cx="360" cy="360"/>
            </p14:xfrm>
          </p:contentPart>
        </mc:Choice>
        <mc:Fallback xmlns="">
          <p:pic>
            <p:nvPicPr>
              <p:cNvPr id="16" name="Ink 15">
                <a:extLst>
                  <a:ext uri="{FF2B5EF4-FFF2-40B4-BE49-F238E27FC236}">
                    <a16:creationId xmlns:a16="http://schemas.microsoft.com/office/drawing/2014/main" id="{02357A5F-DC4F-0C43-B2B7-3496C0E1E8F1}"/>
                  </a:ext>
                </a:extLst>
              </p:cNvPr>
              <p:cNvPicPr/>
              <p:nvPr/>
            </p:nvPicPr>
            <p:blipFill>
              <a:blip r:embed="rId3"/>
              <a:stretch>
                <a:fillRect/>
              </a:stretch>
            </p:blipFill>
            <p:spPr>
              <a:xfrm>
                <a:off x="6138022" y="-639225"/>
                <a:ext cx="18000" cy="18000"/>
              </a:xfrm>
              <a:prstGeom prst="rect">
                <a:avLst/>
              </a:prstGeom>
            </p:spPr>
          </p:pic>
        </mc:Fallback>
      </mc:AlternateContent>
      <p:grpSp>
        <p:nvGrpSpPr>
          <p:cNvPr id="36" name="Group 35">
            <a:extLst>
              <a:ext uri="{FF2B5EF4-FFF2-40B4-BE49-F238E27FC236}">
                <a16:creationId xmlns:a16="http://schemas.microsoft.com/office/drawing/2014/main" id="{8FBDAA02-86FC-0641-B995-6371E9BF7CDD}"/>
              </a:ext>
            </a:extLst>
          </p:cNvPr>
          <p:cNvGrpSpPr/>
          <p:nvPr/>
        </p:nvGrpSpPr>
        <p:grpSpPr>
          <a:xfrm>
            <a:off x="5533942" y="1017135"/>
            <a:ext cx="1903680" cy="1511280"/>
            <a:chOff x="5533942" y="1017135"/>
            <a:chExt cx="1903680" cy="1511280"/>
          </a:xfrm>
        </p:grpSpPr>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709F8406-2C6F-A54A-8D5D-311A9078B240}"/>
                    </a:ext>
                  </a:extLst>
                </p14:cNvPr>
                <p14:cNvContentPartPr/>
                <p14:nvPr/>
              </p14:nvContentPartPr>
              <p14:xfrm>
                <a:off x="5533942" y="1017135"/>
                <a:ext cx="1903680" cy="1511280"/>
              </p14:xfrm>
            </p:contentPart>
          </mc:Choice>
          <mc:Fallback xmlns="">
            <p:pic>
              <p:nvPicPr>
                <p:cNvPr id="15" name="Ink 14">
                  <a:extLst>
                    <a:ext uri="{FF2B5EF4-FFF2-40B4-BE49-F238E27FC236}">
                      <a16:creationId xmlns:a16="http://schemas.microsoft.com/office/drawing/2014/main" id="{709F8406-2C6F-A54A-8D5D-311A9078B240}"/>
                    </a:ext>
                  </a:extLst>
                </p:cNvPr>
                <p:cNvPicPr/>
                <p:nvPr/>
              </p:nvPicPr>
              <p:blipFill>
                <a:blip r:embed="rId5"/>
                <a:stretch>
                  <a:fillRect/>
                </a:stretch>
              </p:blipFill>
              <p:spPr>
                <a:xfrm>
                  <a:off x="5525302" y="1008495"/>
                  <a:ext cx="1921320" cy="1528920"/>
                </a:xfrm>
                <a:prstGeom prst="rect">
                  <a:avLst/>
                </a:prstGeom>
              </p:spPr>
            </p:pic>
          </mc:Fallback>
        </mc:AlternateContent>
        <p:sp>
          <p:nvSpPr>
            <p:cNvPr id="24" name="TextBox 23">
              <a:extLst>
                <a:ext uri="{FF2B5EF4-FFF2-40B4-BE49-F238E27FC236}">
                  <a16:creationId xmlns:a16="http://schemas.microsoft.com/office/drawing/2014/main" id="{D5E587A4-546A-5541-9243-AB79A36872ED}"/>
                </a:ext>
              </a:extLst>
            </p:cNvPr>
            <p:cNvSpPr txBox="1"/>
            <p:nvPr/>
          </p:nvSpPr>
          <p:spPr>
            <a:xfrm>
              <a:off x="5846551" y="1588109"/>
              <a:ext cx="1406347" cy="369332"/>
            </a:xfrm>
            <a:prstGeom prst="rect">
              <a:avLst/>
            </a:prstGeom>
            <a:noFill/>
          </p:spPr>
          <p:txBody>
            <a:bodyPr wrap="none" rtlCol="0">
              <a:spAutoFit/>
            </a:bodyPr>
            <a:lstStyle/>
            <a:p>
              <a:r>
                <a:rPr lang="en-US" b="1" dirty="0">
                  <a:solidFill>
                    <a:schemeClr val="bg1"/>
                  </a:solidFill>
                </a:rPr>
                <a:t>Twitter API</a:t>
              </a:r>
            </a:p>
          </p:txBody>
        </p:sp>
      </p:grpSp>
      <p:grpSp>
        <p:nvGrpSpPr>
          <p:cNvPr id="34" name="Group 33">
            <a:extLst>
              <a:ext uri="{FF2B5EF4-FFF2-40B4-BE49-F238E27FC236}">
                <a16:creationId xmlns:a16="http://schemas.microsoft.com/office/drawing/2014/main" id="{CB7B8560-CC3C-D742-89E9-9CEA8400A19A}"/>
              </a:ext>
            </a:extLst>
          </p:cNvPr>
          <p:cNvGrpSpPr/>
          <p:nvPr/>
        </p:nvGrpSpPr>
        <p:grpSpPr>
          <a:xfrm>
            <a:off x="9667608" y="3777489"/>
            <a:ext cx="1802880" cy="1786680"/>
            <a:chOff x="8957430" y="3292537"/>
            <a:chExt cx="1802880" cy="1786680"/>
          </a:xfrm>
        </p:grpSpPr>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DB0F2323-7310-7A4D-ABDF-E564BFC62EC8}"/>
                    </a:ext>
                  </a:extLst>
                </p14:cNvPr>
                <p14:cNvContentPartPr/>
                <p14:nvPr/>
              </p14:nvContentPartPr>
              <p14:xfrm>
                <a:off x="8957430" y="3292537"/>
                <a:ext cx="1802880" cy="1786680"/>
              </p14:xfrm>
            </p:contentPart>
          </mc:Choice>
          <mc:Fallback xmlns="">
            <p:pic>
              <p:nvPicPr>
                <p:cNvPr id="18" name="Ink 17">
                  <a:extLst>
                    <a:ext uri="{FF2B5EF4-FFF2-40B4-BE49-F238E27FC236}">
                      <a16:creationId xmlns:a16="http://schemas.microsoft.com/office/drawing/2014/main" id="{DB0F2323-7310-7A4D-ABDF-E564BFC62EC8}"/>
                    </a:ext>
                  </a:extLst>
                </p:cNvPr>
                <p:cNvPicPr/>
                <p:nvPr/>
              </p:nvPicPr>
              <p:blipFill>
                <a:blip r:embed="rId7"/>
                <a:stretch>
                  <a:fillRect/>
                </a:stretch>
              </p:blipFill>
              <p:spPr>
                <a:xfrm>
                  <a:off x="8948790" y="3283897"/>
                  <a:ext cx="1820520" cy="1804320"/>
                </a:xfrm>
                <a:prstGeom prst="rect">
                  <a:avLst/>
                </a:prstGeom>
              </p:spPr>
            </p:pic>
          </mc:Fallback>
        </mc:AlternateContent>
        <p:sp>
          <p:nvSpPr>
            <p:cNvPr id="25" name="TextBox 24">
              <a:extLst>
                <a:ext uri="{FF2B5EF4-FFF2-40B4-BE49-F238E27FC236}">
                  <a16:creationId xmlns:a16="http://schemas.microsoft.com/office/drawing/2014/main" id="{A2F00AE8-58B3-DE40-9F4F-18F306714444}"/>
                </a:ext>
              </a:extLst>
            </p:cNvPr>
            <p:cNvSpPr txBox="1"/>
            <p:nvPr/>
          </p:nvSpPr>
          <p:spPr>
            <a:xfrm>
              <a:off x="9116198" y="3857149"/>
              <a:ext cx="1608774" cy="923330"/>
            </a:xfrm>
            <a:prstGeom prst="rect">
              <a:avLst/>
            </a:prstGeom>
            <a:noFill/>
          </p:spPr>
          <p:txBody>
            <a:bodyPr wrap="none" rtlCol="0">
              <a:spAutoFit/>
            </a:bodyPr>
            <a:lstStyle/>
            <a:p>
              <a:r>
                <a:rPr lang="en-US" b="1" dirty="0">
                  <a:solidFill>
                    <a:schemeClr val="bg1"/>
                  </a:solidFill>
                </a:rPr>
                <a:t>Kafka Server</a:t>
              </a:r>
            </a:p>
            <a:p>
              <a:r>
                <a:rPr lang="en-US" b="1" dirty="0">
                  <a:solidFill>
                    <a:schemeClr val="bg1"/>
                  </a:solidFill>
                </a:rPr>
                <a:t>       or</a:t>
              </a:r>
            </a:p>
            <a:p>
              <a:r>
                <a:rPr lang="en-US" b="1" dirty="0">
                  <a:solidFill>
                    <a:schemeClr val="bg1"/>
                  </a:solidFill>
                </a:rPr>
                <a:t>  Broker   </a:t>
              </a:r>
            </a:p>
          </p:txBody>
        </p:sp>
      </p:grpSp>
      <p:cxnSp>
        <p:nvCxnSpPr>
          <p:cNvPr id="27" name="Straight Arrow Connector 26">
            <a:extLst>
              <a:ext uri="{FF2B5EF4-FFF2-40B4-BE49-F238E27FC236}">
                <a16:creationId xmlns:a16="http://schemas.microsoft.com/office/drawing/2014/main" id="{B191D760-295D-9F4E-B10F-D6D10BBBB412}"/>
              </a:ext>
            </a:extLst>
          </p:cNvPr>
          <p:cNvCxnSpPr>
            <a:cxnSpLocks/>
          </p:cNvCxnSpPr>
          <p:nvPr/>
        </p:nvCxnSpPr>
        <p:spPr>
          <a:xfrm flipH="1" flipV="1">
            <a:off x="7437622" y="1502623"/>
            <a:ext cx="1689840" cy="11132"/>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6748CCD1-4C6F-3648-9CF0-526F570C0F44}"/>
              </a:ext>
            </a:extLst>
          </p:cNvPr>
          <p:cNvGrpSpPr/>
          <p:nvPr/>
        </p:nvGrpSpPr>
        <p:grpSpPr>
          <a:xfrm>
            <a:off x="9147530" y="786944"/>
            <a:ext cx="1709909" cy="1835261"/>
            <a:chOff x="9127462" y="517455"/>
            <a:chExt cx="1938960" cy="1992600"/>
          </a:xfrm>
        </p:grpSpPr>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411C59FC-D797-1941-9C21-E2CE5CE6237E}"/>
                    </a:ext>
                  </a:extLst>
                </p14:cNvPr>
                <p14:cNvContentPartPr/>
                <p14:nvPr/>
              </p14:nvContentPartPr>
              <p14:xfrm>
                <a:off x="9127462" y="517455"/>
                <a:ext cx="1938960" cy="1992600"/>
              </p14:xfrm>
            </p:contentPart>
          </mc:Choice>
          <mc:Fallback xmlns="">
            <p:pic>
              <p:nvPicPr>
                <p:cNvPr id="28" name="Ink 27">
                  <a:extLst>
                    <a:ext uri="{FF2B5EF4-FFF2-40B4-BE49-F238E27FC236}">
                      <a16:creationId xmlns:a16="http://schemas.microsoft.com/office/drawing/2014/main" id="{411C59FC-D797-1941-9C21-E2CE5CE6237E}"/>
                    </a:ext>
                  </a:extLst>
                </p:cNvPr>
                <p:cNvPicPr/>
                <p:nvPr/>
              </p:nvPicPr>
              <p:blipFill>
                <a:blip r:embed="rId9"/>
                <a:stretch>
                  <a:fillRect/>
                </a:stretch>
              </p:blipFill>
              <p:spPr>
                <a:xfrm>
                  <a:off x="9117665" y="508074"/>
                  <a:ext cx="1958962" cy="2011752"/>
                </a:xfrm>
                <a:prstGeom prst="rect">
                  <a:avLst/>
                </a:prstGeom>
              </p:spPr>
            </p:pic>
          </mc:Fallback>
        </mc:AlternateContent>
        <p:sp>
          <p:nvSpPr>
            <p:cNvPr id="32" name="TextBox 31">
              <a:extLst>
                <a:ext uri="{FF2B5EF4-FFF2-40B4-BE49-F238E27FC236}">
                  <a16:creationId xmlns:a16="http://schemas.microsoft.com/office/drawing/2014/main" id="{1364CF0A-6504-0747-8F38-2BC3DE9AD6C9}"/>
                </a:ext>
              </a:extLst>
            </p:cNvPr>
            <p:cNvSpPr txBox="1"/>
            <p:nvPr/>
          </p:nvSpPr>
          <p:spPr>
            <a:xfrm>
              <a:off x="9492092" y="1317957"/>
              <a:ext cx="1353120" cy="400995"/>
            </a:xfrm>
            <a:prstGeom prst="rect">
              <a:avLst/>
            </a:prstGeom>
            <a:noFill/>
          </p:spPr>
          <p:txBody>
            <a:bodyPr wrap="none" rtlCol="0">
              <a:spAutoFit/>
            </a:bodyPr>
            <a:lstStyle/>
            <a:p>
              <a:r>
                <a:rPr lang="en-US" b="1" dirty="0">
                  <a:solidFill>
                    <a:schemeClr val="bg1"/>
                  </a:solidFill>
                </a:rPr>
                <a:t>Producer</a:t>
              </a:r>
            </a:p>
          </p:txBody>
        </p:sp>
      </p:grpSp>
      <p:cxnSp>
        <p:nvCxnSpPr>
          <p:cNvPr id="41" name="Straight Arrow Connector 40">
            <a:extLst>
              <a:ext uri="{FF2B5EF4-FFF2-40B4-BE49-F238E27FC236}">
                <a16:creationId xmlns:a16="http://schemas.microsoft.com/office/drawing/2014/main" id="{2B9E8EA9-E0FF-AA44-8216-DB342B1291F6}"/>
              </a:ext>
            </a:extLst>
          </p:cNvPr>
          <p:cNvCxnSpPr>
            <a:cxnSpLocks/>
          </p:cNvCxnSpPr>
          <p:nvPr/>
        </p:nvCxnSpPr>
        <p:spPr>
          <a:xfrm>
            <a:off x="10139806" y="2470676"/>
            <a:ext cx="79865" cy="157268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F42DB780-C376-5E47-955F-A3604160C689}"/>
              </a:ext>
            </a:extLst>
          </p:cNvPr>
          <p:cNvGrpSpPr/>
          <p:nvPr/>
        </p:nvGrpSpPr>
        <p:grpSpPr>
          <a:xfrm>
            <a:off x="6521738" y="4035213"/>
            <a:ext cx="3124492" cy="1757160"/>
            <a:chOff x="6022629" y="4022121"/>
            <a:chExt cx="3124492" cy="1757160"/>
          </a:xfrm>
        </p:grpSpPr>
        <p:grpSp>
          <p:nvGrpSpPr>
            <p:cNvPr id="42" name="Group 41">
              <a:extLst>
                <a:ext uri="{FF2B5EF4-FFF2-40B4-BE49-F238E27FC236}">
                  <a16:creationId xmlns:a16="http://schemas.microsoft.com/office/drawing/2014/main" id="{A583484A-A7B4-8E48-86F2-2DC3B0D44DA9}"/>
                </a:ext>
              </a:extLst>
            </p:cNvPr>
            <p:cNvGrpSpPr/>
            <p:nvPr/>
          </p:nvGrpSpPr>
          <p:grpSpPr>
            <a:xfrm>
              <a:off x="6022629" y="4022121"/>
              <a:ext cx="1893600" cy="1757160"/>
              <a:chOff x="6664778" y="3971819"/>
              <a:chExt cx="1893600" cy="1757160"/>
            </a:xfrm>
          </p:grpSpPr>
          <mc:AlternateContent xmlns:mc="http://schemas.openxmlformats.org/markup-compatibility/2006" xmlns:p14="http://schemas.microsoft.com/office/powerpoint/2010/main">
            <mc:Choice Requires="p14">
              <p:contentPart p14:bwMode="auto" r:id="rId10">
                <p14:nvContentPartPr>
                  <p14:cNvPr id="39" name="Ink 38">
                    <a:extLst>
                      <a:ext uri="{FF2B5EF4-FFF2-40B4-BE49-F238E27FC236}">
                        <a16:creationId xmlns:a16="http://schemas.microsoft.com/office/drawing/2014/main" id="{4B64B3C8-F509-BA49-9795-4F34948D1F2F}"/>
                      </a:ext>
                    </a:extLst>
                  </p14:cNvPr>
                  <p14:cNvContentPartPr/>
                  <p14:nvPr/>
                </p14:nvContentPartPr>
                <p14:xfrm>
                  <a:off x="6664778" y="3971819"/>
                  <a:ext cx="1893600" cy="1757160"/>
                </p14:xfrm>
              </p:contentPart>
            </mc:Choice>
            <mc:Fallback xmlns="">
              <p:pic>
                <p:nvPicPr>
                  <p:cNvPr id="39" name="Ink 38">
                    <a:extLst>
                      <a:ext uri="{FF2B5EF4-FFF2-40B4-BE49-F238E27FC236}">
                        <a16:creationId xmlns:a16="http://schemas.microsoft.com/office/drawing/2014/main" id="{4B64B3C8-F509-BA49-9795-4F34948D1F2F}"/>
                      </a:ext>
                    </a:extLst>
                  </p:cNvPr>
                  <p:cNvPicPr/>
                  <p:nvPr/>
                </p:nvPicPr>
                <p:blipFill>
                  <a:blip r:embed="rId11"/>
                  <a:stretch>
                    <a:fillRect/>
                  </a:stretch>
                </p:blipFill>
                <p:spPr>
                  <a:xfrm>
                    <a:off x="6656138" y="3962819"/>
                    <a:ext cx="1911240" cy="1774800"/>
                  </a:xfrm>
                  <a:prstGeom prst="rect">
                    <a:avLst/>
                  </a:prstGeom>
                </p:spPr>
              </p:pic>
            </mc:Fallback>
          </mc:AlternateContent>
          <p:sp>
            <p:nvSpPr>
              <p:cNvPr id="40" name="TextBox 39">
                <a:extLst>
                  <a:ext uri="{FF2B5EF4-FFF2-40B4-BE49-F238E27FC236}">
                    <a16:creationId xmlns:a16="http://schemas.microsoft.com/office/drawing/2014/main" id="{F595BC50-BD4B-FB4E-B744-5A7D0574B9FA}"/>
                  </a:ext>
                </a:extLst>
              </p:cNvPr>
              <p:cNvSpPr txBox="1"/>
              <p:nvPr/>
            </p:nvSpPr>
            <p:spPr>
              <a:xfrm>
                <a:off x="6880388" y="4250235"/>
                <a:ext cx="1580433" cy="1200329"/>
              </a:xfrm>
              <a:prstGeom prst="rect">
                <a:avLst/>
              </a:prstGeom>
              <a:noFill/>
            </p:spPr>
            <p:txBody>
              <a:bodyPr wrap="none" rtlCol="0">
                <a:spAutoFit/>
              </a:bodyPr>
              <a:lstStyle/>
              <a:p>
                <a:r>
                  <a:rPr lang="en-US" dirty="0">
                    <a:solidFill>
                      <a:schemeClr val="bg1"/>
                    </a:solidFill>
                  </a:rPr>
                  <a:t>Spark Stream</a:t>
                </a:r>
              </a:p>
              <a:p>
                <a:r>
                  <a:rPr lang="en-US" dirty="0">
                    <a:solidFill>
                      <a:schemeClr val="bg1"/>
                    </a:solidFill>
                  </a:rPr>
                  <a:t>Service </a:t>
                </a:r>
              </a:p>
              <a:p>
                <a:r>
                  <a:rPr lang="en-US" dirty="0">
                    <a:solidFill>
                      <a:schemeClr val="bg1"/>
                    </a:solidFill>
                  </a:rPr>
                  <a:t>       + </a:t>
                </a:r>
              </a:p>
              <a:p>
                <a:r>
                  <a:rPr lang="en-US" dirty="0">
                    <a:solidFill>
                      <a:schemeClr val="bg1"/>
                    </a:solidFill>
                  </a:rPr>
                  <a:t>Spark SQL</a:t>
                </a:r>
              </a:p>
            </p:txBody>
          </p:sp>
        </p:grpSp>
        <p:cxnSp>
          <p:nvCxnSpPr>
            <p:cNvPr id="47" name="Straight Arrow Connector 46">
              <a:extLst>
                <a:ext uri="{FF2B5EF4-FFF2-40B4-BE49-F238E27FC236}">
                  <a16:creationId xmlns:a16="http://schemas.microsoft.com/office/drawing/2014/main" id="{17048128-EE53-3B4D-889C-95F49DC21586}"/>
                </a:ext>
              </a:extLst>
            </p:cNvPr>
            <p:cNvCxnSpPr>
              <a:cxnSpLocks/>
            </p:cNvCxnSpPr>
            <p:nvPr/>
          </p:nvCxnSpPr>
          <p:spPr>
            <a:xfrm flipH="1" flipV="1">
              <a:off x="7916229" y="4900701"/>
              <a:ext cx="1230892" cy="18294"/>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6A36CDB9-6541-6F43-8FCC-A64D82D27DF3}"/>
              </a:ext>
            </a:extLst>
          </p:cNvPr>
          <p:cNvGrpSpPr/>
          <p:nvPr/>
        </p:nvGrpSpPr>
        <p:grpSpPr>
          <a:xfrm>
            <a:off x="4118946" y="4416101"/>
            <a:ext cx="1460292" cy="1252332"/>
            <a:chOff x="2988623" y="4528794"/>
            <a:chExt cx="2068920" cy="1680480"/>
          </a:xfrm>
        </p:grpSpPr>
        <mc:AlternateContent xmlns:mc="http://schemas.openxmlformats.org/markup-compatibility/2006" xmlns:p14="http://schemas.microsoft.com/office/powerpoint/2010/main">
          <mc:Choice Requires="p14">
            <p:contentPart p14:bwMode="auto" r:id="rId12">
              <p14:nvContentPartPr>
                <p14:cNvPr id="49" name="Ink 48">
                  <a:extLst>
                    <a:ext uri="{FF2B5EF4-FFF2-40B4-BE49-F238E27FC236}">
                      <a16:creationId xmlns:a16="http://schemas.microsoft.com/office/drawing/2014/main" id="{4F60413D-A289-BC40-91A4-CC9086B11A9F}"/>
                    </a:ext>
                  </a:extLst>
                </p14:cNvPr>
                <p14:cNvContentPartPr/>
                <p14:nvPr/>
              </p14:nvContentPartPr>
              <p14:xfrm>
                <a:off x="2988623" y="4528794"/>
                <a:ext cx="2068920" cy="1680480"/>
              </p14:xfrm>
            </p:contentPart>
          </mc:Choice>
          <mc:Fallback xmlns="">
            <p:pic>
              <p:nvPicPr>
                <p:cNvPr id="49" name="Ink 48">
                  <a:extLst>
                    <a:ext uri="{FF2B5EF4-FFF2-40B4-BE49-F238E27FC236}">
                      <a16:creationId xmlns:a16="http://schemas.microsoft.com/office/drawing/2014/main" id="{4F60413D-A289-BC40-91A4-CC9086B11A9F}"/>
                    </a:ext>
                  </a:extLst>
                </p:cNvPr>
                <p:cNvPicPr/>
                <p:nvPr/>
              </p:nvPicPr>
              <p:blipFill>
                <a:blip r:embed="rId13"/>
                <a:stretch>
                  <a:fillRect/>
                </a:stretch>
              </p:blipFill>
              <p:spPr>
                <a:xfrm>
                  <a:off x="2976384" y="4516718"/>
                  <a:ext cx="2093908" cy="1704149"/>
                </a:xfrm>
                <a:prstGeom prst="rect">
                  <a:avLst/>
                </a:prstGeom>
              </p:spPr>
            </p:pic>
          </mc:Fallback>
        </mc:AlternateContent>
        <p:sp>
          <p:nvSpPr>
            <p:cNvPr id="50" name="TextBox 49">
              <a:extLst>
                <a:ext uri="{FF2B5EF4-FFF2-40B4-BE49-F238E27FC236}">
                  <a16:creationId xmlns:a16="http://schemas.microsoft.com/office/drawing/2014/main" id="{95735F88-0713-6242-9B7D-8D10D12D1FC5}"/>
                </a:ext>
              </a:extLst>
            </p:cNvPr>
            <p:cNvSpPr txBox="1"/>
            <p:nvPr/>
          </p:nvSpPr>
          <p:spPr>
            <a:xfrm>
              <a:off x="3684891" y="5147648"/>
              <a:ext cx="651140" cy="369332"/>
            </a:xfrm>
            <a:prstGeom prst="rect">
              <a:avLst/>
            </a:prstGeom>
            <a:noFill/>
          </p:spPr>
          <p:txBody>
            <a:bodyPr wrap="none" rtlCol="0">
              <a:spAutoFit/>
            </a:bodyPr>
            <a:lstStyle/>
            <a:p>
              <a:r>
                <a:rPr lang="en-US" dirty="0">
                  <a:solidFill>
                    <a:schemeClr val="bg1"/>
                  </a:solidFill>
                </a:rPr>
                <a:t>Hive</a:t>
              </a:r>
            </a:p>
          </p:txBody>
        </p:sp>
      </p:grpSp>
      <p:cxnSp>
        <p:nvCxnSpPr>
          <p:cNvPr id="55" name="Straight Arrow Connector 54">
            <a:extLst>
              <a:ext uri="{FF2B5EF4-FFF2-40B4-BE49-F238E27FC236}">
                <a16:creationId xmlns:a16="http://schemas.microsoft.com/office/drawing/2014/main" id="{0384C8D7-0579-E049-922B-85107B7050D2}"/>
              </a:ext>
            </a:extLst>
          </p:cNvPr>
          <p:cNvCxnSpPr>
            <a:cxnSpLocks/>
          </p:cNvCxnSpPr>
          <p:nvPr/>
        </p:nvCxnSpPr>
        <p:spPr>
          <a:xfrm flipH="1" flipV="1">
            <a:off x="5533942" y="5056673"/>
            <a:ext cx="1031262" cy="80337"/>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BC59357-C0C3-9E4F-BEA1-4FB1F5EE2A7C}"/>
              </a:ext>
            </a:extLst>
          </p:cNvPr>
          <p:cNvSpPr txBox="1"/>
          <p:nvPr/>
        </p:nvSpPr>
        <p:spPr>
          <a:xfrm>
            <a:off x="7527564" y="1178790"/>
            <a:ext cx="1384353" cy="276999"/>
          </a:xfrm>
          <a:prstGeom prst="rect">
            <a:avLst/>
          </a:prstGeom>
          <a:noFill/>
        </p:spPr>
        <p:txBody>
          <a:bodyPr wrap="none" rtlCol="0">
            <a:spAutoFit/>
          </a:bodyPr>
          <a:lstStyle/>
          <a:p>
            <a:r>
              <a:rPr lang="en-US" sz="1200" dirty="0">
                <a:solidFill>
                  <a:schemeClr val="bg1"/>
                </a:solidFill>
              </a:rPr>
              <a:t>Call to twitter API</a:t>
            </a:r>
          </a:p>
        </p:txBody>
      </p:sp>
      <p:sp>
        <p:nvSpPr>
          <p:cNvPr id="58" name="TextBox 57">
            <a:extLst>
              <a:ext uri="{FF2B5EF4-FFF2-40B4-BE49-F238E27FC236}">
                <a16:creationId xmlns:a16="http://schemas.microsoft.com/office/drawing/2014/main" id="{9AABEC05-6CD1-D444-9CA1-5C60633E7BD3}"/>
              </a:ext>
            </a:extLst>
          </p:cNvPr>
          <p:cNvSpPr txBox="1"/>
          <p:nvPr/>
        </p:nvSpPr>
        <p:spPr>
          <a:xfrm rot="5400000">
            <a:off x="9942695" y="2975546"/>
            <a:ext cx="1301378" cy="461665"/>
          </a:xfrm>
          <a:prstGeom prst="rect">
            <a:avLst/>
          </a:prstGeom>
          <a:noFill/>
        </p:spPr>
        <p:txBody>
          <a:bodyPr wrap="square" rtlCol="0">
            <a:spAutoFit/>
          </a:bodyPr>
          <a:lstStyle/>
          <a:p>
            <a:r>
              <a:rPr lang="en-US" sz="1200" dirty="0">
                <a:solidFill>
                  <a:schemeClr val="bg1"/>
                </a:solidFill>
              </a:rPr>
              <a:t>Send data to Kafka Queue</a:t>
            </a:r>
          </a:p>
        </p:txBody>
      </p:sp>
      <p:cxnSp>
        <p:nvCxnSpPr>
          <p:cNvPr id="62" name="Straight Arrow Connector 61">
            <a:extLst>
              <a:ext uri="{FF2B5EF4-FFF2-40B4-BE49-F238E27FC236}">
                <a16:creationId xmlns:a16="http://schemas.microsoft.com/office/drawing/2014/main" id="{E3805766-0792-5E4F-B82E-22080176926A}"/>
              </a:ext>
            </a:extLst>
          </p:cNvPr>
          <p:cNvCxnSpPr>
            <a:cxnSpLocks/>
          </p:cNvCxnSpPr>
          <p:nvPr/>
        </p:nvCxnSpPr>
        <p:spPr>
          <a:xfrm>
            <a:off x="8444415" y="4605653"/>
            <a:ext cx="1223193"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D6B4668-CAEA-B84B-B17E-453BCD5D592D}"/>
              </a:ext>
            </a:extLst>
          </p:cNvPr>
          <p:cNvSpPr txBox="1"/>
          <p:nvPr/>
        </p:nvSpPr>
        <p:spPr>
          <a:xfrm>
            <a:off x="8451004" y="4296185"/>
            <a:ext cx="1158138" cy="276999"/>
          </a:xfrm>
          <a:prstGeom prst="rect">
            <a:avLst/>
          </a:prstGeom>
          <a:noFill/>
        </p:spPr>
        <p:txBody>
          <a:bodyPr wrap="none" rtlCol="0">
            <a:spAutoFit/>
          </a:bodyPr>
          <a:lstStyle/>
          <a:p>
            <a:r>
              <a:rPr lang="en-US" sz="1200" dirty="0">
                <a:solidFill>
                  <a:schemeClr val="bg1"/>
                </a:solidFill>
              </a:rPr>
              <a:t>Send request </a:t>
            </a:r>
          </a:p>
        </p:txBody>
      </p:sp>
      <p:sp>
        <p:nvSpPr>
          <p:cNvPr id="67" name="TextBox 66">
            <a:extLst>
              <a:ext uri="{FF2B5EF4-FFF2-40B4-BE49-F238E27FC236}">
                <a16:creationId xmlns:a16="http://schemas.microsoft.com/office/drawing/2014/main" id="{99209C6E-600D-BB4D-9BBD-FD484FC90115}"/>
              </a:ext>
            </a:extLst>
          </p:cNvPr>
          <p:cNvSpPr txBox="1"/>
          <p:nvPr/>
        </p:nvSpPr>
        <p:spPr>
          <a:xfrm>
            <a:off x="8558887" y="5051282"/>
            <a:ext cx="875806" cy="276999"/>
          </a:xfrm>
          <a:prstGeom prst="rect">
            <a:avLst/>
          </a:prstGeom>
          <a:noFill/>
        </p:spPr>
        <p:txBody>
          <a:bodyPr wrap="square" rtlCol="0">
            <a:spAutoFit/>
          </a:bodyPr>
          <a:lstStyle/>
          <a:p>
            <a:r>
              <a:rPr lang="en-US" sz="1200" dirty="0">
                <a:solidFill>
                  <a:schemeClr val="bg1"/>
                </a:solidFill>
              </a:rPr>
              <a:t>Get data</a:t>
            </a:r>
          </a:p>
        </p:txBody>
      </p:sp>
      <p:grpSp>
        <p:nvGrpSpPr>
          <p:cNvPr id="72" name="Group 71">
            <a:extLst>
              <a:ext uri="{FF2B5EF4-FFF2-40B4-BE49-F238E27FC236}">
                <a16:creationId xmlns:a16="http://schemas.microsoft.com/office/drawing/2014/main" id="{74C651F0-FCBA-F14F-BF3E-F72E8EF52DC7}"/>
              </a:ext>
            </a:extLst>
          </p:cNvPr>
          <p:cNvGrpSpPr/>
          <p:nvPr/>
        </p:nvGrpSpPr>
        <p:grpSpPr>
          <a:xfrm>
            <a:off x="5443508" y="2856137"/>
            <a:ext cx="1293840" cy="1080720"/>
            <a:chOff x="2085142" y="5098455"/>
            <a:chExt cx="1293840" cy="1080720"/>
          </a:xfrm>
        </p:grpSpPr>
        <mc:AlternateContent xmlns:mc="http://schemas.openxmlformats.org/markup-compatibility/2006" xmlns:p14="http://schemas.microsoft.com/office/powerpoint/2010/main">
          <mc:Choice Requires="p14">
            <p:contentPart p14:bwMode="auto" r:id="rId14">
              <p14:nvContentPartPr>
                <p14:cNvPr id="69" name="Ink 68">
                  <a:extLst>
                    <a:ext uri="{FF2B5EF4-FFF2-40B4-BE49-F238E27FC236}">
                      <a16:creationId xmlns:a16="http://schemas.microsoft.com/office/drawing/2014/main" id="{C013BBF2-8187-7A41-A89D-7629AADD78CC}"/>
                    </a:ext>
                  </a:extLst>
                </p14:cNvPr>
                <p14:cNvContentPartPr/>
                <p14:nvPr/>
              </p14:nvContentPartPr>
              <p14:xfrm>
                <a:off x="2085142" y="5098455"/>
                <a:ext cx="1293840" cy="1080720"/>
              </p14:xfrm>
            </p:contentPart>
          </mc:Choice>
          <mc:Fallback xmlns="">
            <p:pic>
              <p:nvPicPr>
                <p:cNvPr id="69" name="Ink 68">
                  <a:extLst>
                    <a:ext uri="{FF2B5EF4-FFF2-40B4-BE49-F238E27FC236}">
                      <a16:creationId xmlns:a16="http://schemas.microsoft.com/office/drawing/2014/main" id="{C013BBF2-8187-7A41-A89D-7629AADD78CC}"/>
                    </a:ext>
                  </a:extLst>
                </p:cNvPr>
                <p:cNvPicPr/>
                <p:nvPr/>
              </p:nvPicPr>
              <p:blipFill>
                <a:blip r:embed="rId15"/>
                <a:stretch>
                  <a:fillRect/>
                </a:stretch>
              </p:blipFill>
              <p:spPr>
                <a:xfrm>
                  <a:off x="2076502" y="5089455"/>
                  <a:ext cx="1311480" cy="1098360"/>
                </a:xfrm>
                <a:prstGeom prst="rect">
                  <a:avLst/>
                </a:prstGeom>
              </p:spPr>
            </p:pic>
          </mc:Fallback>
        </mc:AlternateContent>
        <p:sp>
          <p:nvSpPr>
            <p:cNvPr id="70" name="TextBox 69">
              <a:extLst>
                <a:ext uri="{FF2B5EF4-FFF2-40B4-BE49-F238E27FC236}">
                  <a16:creationId xmlns:a16="http://schemas.microsoft.com/office/drawing/2014/main" id="{62E1884C-B785-604B-91F7-50451DE55BA7}"/>
                </a:ext>
              </a:extLst>
            </p:cNvPr>
            <p:cNvSpPr txBox="1"/>
            <p:nvPr/>
          </p:nvSpPr>
          <p:spPr>
            <a:xfrm>
              <a:off x="2194682" y="5355175"/>
              <a:ext cx="1103700" cy="369332"/>
            </a:xfrm>
            <a:prstGeom prst="rect">
              <a:avLst/>
            </a:prstGeom>
            <a:noFill/>
          </p:spPr>
          <p:txBody>
            <a:bodyPr wrap="none" rtlCol="0">
              <a:spAutoFit/>
            </a:bodyPr>
            <a:lstStyle/>
            <a:p>
              <a:r>
                <a:rPr lang="en-US" dirty="0" err="1">
                  <a:solidFill>
                    <a:schemeClr val="bg1"/>
                  </a:solidFill>
                </a:rPr>
                <a:t>Textblob</a:t>
              </a:r>
              <a:endParaRPr lang="en-US" dirty="0">
                <a:solidFill>
                  <a:schemeClr val="bg1"/>
                </a:solidFill>
              </a:endParaRPr>
            </a:p>
          </p:txBody>
        </p:sp>
        <p:sp>
          <p:nvSpPr>
            <p:cNvPr id="71" name="TextBox 70">
              <a:extLst>
                <a:ext uri="{FF2B5EF4-FFF2-40B4-BE49-F238E27FC236}">
                  <a16:creationId xmlns:a16="http://schemas.microsoft.com/office/drawing/2014/main" id="{496241AC-26B5-CC4E-913C-A5312E4472DC}"/>
                </a:ext>
              </a:extLst>
            </p:cNvPr>
            <p:cNvSpPr txBox="1"/>
            <p:nvPr/>
          </p:nvSpPr>
          <p:spPr>
            <a:xfrm>
              <a:off x="2424546" y="5720216"/>
              <a:ext cx="506870" cy="369332"/>
            </a:xfrm>
            <a:prstGeom prst="rect">
              <a:avLst/>
            </a:prstGeom>
            <a:noFill/>
          </p:spPr>
          <p:txBody>
            <a:bodyPr wrap="none" rtlCol="0">
              <a:spAutoFit/>
            </a:bodyPr>
            <a:lstStyle/>
            <a:p>
              <a:r>
                <a:rPr lang="en-US" dirty="0">
                  <a:solidFill>
                    <a:schemeClr val="bg1"/>
                  </a:solidFill>
                </a:rPr>
                <a:t>ML</a:t>
              </a:r>
            </a:p>
          </p:txBody>
        </p:sp>
      </p:grpSp>
      <p:cxnSp>
        <p:nvCxnSpPr>
          <p:cNvPr id="73" name="Straight Arrow Connector 72">
            <a:extLst>
              <a:ext uri="{FF2B5EF4-FFF2-40B4-BE49-F238E27FC236}">
                <a16:creationId xmlns:a16="http://schemas.microsoft.com/office/drawing/2014/main" id="{BACCC41F-45E8-104C-A1E4-AC01729F2E21}"/>
              </a:ext>
            </a:extLst>
          </p:cNvPr>
          <p:cNvCxnSpPr>
            <a:cxnSpLocks/>
          </p:cNvCxnSpPr>
          <p:nvPr/>
        </p:nvCxnSpPr>
        <p:spPr>
          <a:xfrm flipV="1">
            <a:off x="4677682" y="3396497"/>
            <a:ext cx="755137" cy="1090609"/>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77" name="Picture 76" descr="A picture containing text, clipart&#10;&#10;Description automatically generated">
            <a:extLst>
              <a:ext uri="{FF2B5EF4-FFF2-40B4-BE49-F238E27FC236}">
                <a16:creationId xmlns:a16="http://schemas.microsoft.com/office/drawing/2014/main" id="{6CDCB3CF-B3A2-1242-A1F2-6A2C80EAB56A}"/>
              </a:ext>
            </a:extLst>
          </p:cNvPr>
          <p:cNvPicPr>
            <a:picLocks noChangeAspect="1"/>
          </p:cNvPicPr>
          <p:nvPr/>
        </p:nvPicPr>
        <p:blipFill>
          <a:blip r:embed="rId16"/>
          <a:stretch>
            <a:fillRect/>
          </a:stretch>
        </p:blipFill>
        <p:spPr>
          <a:xfrm>
            <a:off x="4472332" y="5668433"/>
            <a:ext cx="735702" cy="675115"/>
          </a:xfrm>
          <a:prstGeom prst="rect">
            <a:avLst/>
          </a:prstGeom>
        </p:spPr>
      </p:pic>
      <p:pic>
        <p:nvPicPr>
          <p:cNvPr id="78" name="Picture 77" descr="Logo&#10;&#10;Description automatically generated">
            <a:extLst>
              <a:ext uri="{FF2B5EF4-FFF2-40B4-BE49-F238E27FC236}">
                <a16:creationId xmlns:a16="http://schemas.microsoft.com/office/drawing/2014/main" id="{3849D938-571B-7A40-AE04-9192B7A059FF}"/>
              </a:ext>
            </a:extLst>
          </p:cNvPr>
          <p:cNvPicPr>
            <a:picLocks noChangeAspect="1"/>
          </p:cNvPicPr>
          <p:nvPr/>
        </p:nvPicPr>
        <p:blipFill>
          <a:blip r:embed="rId17"/>
          <a:stretch>
            <a:fillRect/>
          </a:stretch>
        </p:blipFill>
        <p:spPr>
          <a:xfrm>
            <a:off x="5958429" y="5057909"/>
            <a:ext cx="2722162" cy="1676694"/>
          </a:xfrm>
          <a:prstGeom prst="rect">
            <a:avLst/>
          </a:prstGeom>
        </p:spPr>
      </p:pic>
      <p:pic>
        <p:nvPicPr>
          <p:cNvPr id="79" name="Picture 78" descr="Shape&#10;&#10;Description automatically generated with medium confidence">
            <a:extLst>
              <a:ext uri="{FF2B5EF4-FFF2-40B4-BE49-F238E27FC236}">
                <a16:creationId xmlns:a16="http://schemas.microsoft.com/office/drawing/2014/main" id="{1252EB72-562D-6742-A8F7-66CC13702194}"/>
              </a:ext>
            </a:extLst>
          </p:cNvPr>
          <p:cNvPicPr>
            <a:picLocks noChangeAspect="1"/>
          </p:cNvPicPr>
          <p:nvPr/>
        </p:nvPicPr>
        <p:blipFill>
          <a:blip r:embed="rId18"/>
          <a:stretch>
            <a:fillRect/>
          </a:stretch>
        </p:blipFill>
        <p:spPr>
          <a:xfrm>
            <a:off x="9544014" y="5288431"/>
            <a:ext cx="2221579" cy="1167753"/>
          </a:xfrm>
          <a:prstGeom prst="rect">
            <a:avLst/>
          </a:prstGeom>
        </p:spPr>
      </p:pic>
      <p:pic>
        <p:nvPicPr>
          <p:cNvPr id="80" name="Picture 79" descr="Logo&#10;&#10;Description automatically generated">
            <a:extLst>
              <a:ext uri="{FF2B5EF4-FFF2-40B4-BE49-F238E27FC236}">
                <a16:creationId xmlns:a16="http://schemas.microsoft.com/office/drawing/2014/main" id="{620087F3-65F3-1E4A-A3DE-5A323E57FA1B}"/>
              </a:ext>
            </a:extLst>
          </p:cNvPr>
          <p:cNvPicPr>
            <a:picLocks noChangeAspect="1"/>
          </p:cNvPicPr>
          <p:nvPr/>
        </p:nvPicPr>
        <p:blipFill>
          <a:blip r:embed="rId19">
            <a:extLst>
              <a:ext uri="{BEBA8EAE-BF5A-486C-A8C5-ECC9F3942E4B}">
                <a14:imgProps xmlns:a14="http://schemas.microsoft.com/office/drawing/2010/main">
                  <a14:imgLayer r:embed="rId20">
                    <a14:imgEffect>
                      <a14:backgroundRemoval t="10000" b="90000" l="10000" r="90000"/>
                    </a14:imgEffect>
                  </a14:imgLayer>
                </a14:imgProps>
              </a:ext>
            </a:extLst>
          </a:blip>
          <a:stretch>
            <a:fillRect/>
          </a:stretch>
        </p:blipFill>
        <p:spPr>
          <a:xfrm>
            <a:off x="9609142" y="371279"/>
            <a:ext cx="1587709" cy="952626"/>
          </a:xfrm>
          <a:prstGeom prst="rect">
            <a:avLst/>
          </a:prstGeom>
        </p:spPr>
      </p:pic>
      <p:pic>
        <p:nvPicPr>
          <p:cNvPr id="81" name="Picture 80" descr="Shape, circle&#10;&#10;Description automatically generated">
            <a:extLst>
              <a:ext uri="{FF2B5EF4-FFF2-40B4-BE49-F238E27FC236}">
                <a16:creationId xmlns:a16="http://schemas.microsoft.com/office/drawing/2014/main" id="{87611982-C919-7646-9C98-9121940334C0}"/>
              </a:ext>
            </a:extLst>
          </p:cNvPr>
          <p:cNvPicPr>
            <a:picLocks noChangeAspect="1"/>
          </p:cNvPicPr>
          <p:nvPr/>
        </p:nvPicPr>
        <p:blipFill>
          <a:blip r:embed="rId21"/>
          <a:stretch>
            <a:fillRect/>
          </a:stretch>
        </p:blipFill>
        <p:spPr>
          <a:xfrm>
            <a:off x="4361315" y="2612964"/>
            <a:ext cx="1296719" cy="1186827"/>
          </a:xfrm>
          <a:prstGeom prst="rect">
            <a:avLst/>
          </a:prstGeom>
        </p:spPr>
      </p:pic>
      <p:pic>
        <p:nvPicPr>
          <p:cNvPr id="83" name="Picture 82" descr="Logo, company name&#10;&#10;Description automatically generated">
            <a:extLst>
              <a:ext uri="{FF2B5EF4-FFF2-40B4-BE49-F238E27FC236}">
                <a16:creationId xmlns:a16="http://schemas.microsoft.com/office/drawing/2014/main" id="{236AC15B-B27E-2642-8D7A-9C6531D89CC2}"/>
              </a:ext>
            </a:extLst>
          </p:cNvPr>
          <p:cNvPicPr>
            <a:picLocks noChangeAspect="1"/>
          </p:cNvPicPr>
          <p:nvPr/>
        </p:nvPicPr>
        <p:blipFill>
          <a:blip r:embed="rId22">
            <a:extLst>
              <a:ext uri="{BEBA8EAE-BF5A-486C-A8C5-ECC9F3942E4B}">
                <a14:imgProps xmlns:a14="http://schemas.microsoft.com/office/drawing/2010/main">
                  <a14:imgLayer r:embed="rId23">
                    <a14:imgEffect>
                      <a14:backgroundRemoval t="10000" b="90000" l="10000" r="90000"/>
                    </a14:imgEffect>
                  </a14:imgLayer>
                </a14:imgProps>
              </a:ext>
            </a:extLst>
          </a:blip>
          <a:stretch>
            <a:fillRect/>
          </a:stretch>
        </p:blipFill>
        <p:spPr>
          <a:xfrm>
            <a:off x="4420221" y="123397"/>
            <a:ext cx="2725381" cy="1530756"/>
          </a:xfrm>
          <a:prstGeom prst="rect">
            <a:avLst/>
          </a:prstGeom>
        </p:spPr>
      </p:pic>
    </p:spTree>
    <p:extLst>
      <p:ext uri="{BB962C8B-B14F-4D97-AF65-F5344CB8AC3E}">
        <p14:creationId xmlns:p14="http://schemas.microsoft.com/office/powerpoint/2010/main" val="418100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CB3C940B-63DC-CD49-878A-4B95A6C936D2}"/>
              </a:ext>
            </a:extLst>
          </p:cNvPr>
          <p:cNvSpPr txBox="1"/>
          <p:nvPr/>
        </p:nvSpPr>
        <p:spPr>
          <a:xfrm>
            <a:off x="448492" y="1209807"/>
            <a:ext cx="5264728" cy="861774"/>
          </a:xfrm>
          <a:prstGeom prst="rect">
            <a:avLst/>
          </a:prstGeom>
          <a:noFill/>
        </p:spPr>
        <p:txBody>
          <a:bodyPr wrap="square" rtlCol="0">
            <a:spAutoFit/>
          </a:bodyPr>
          <a:lstStyle/>
          <a:p>
            <a:r>
              <a:rPr lang="en-US" sz="2500" dirty="0">
                <a:solidFill>
                  <a:schemeClr val="bg1"/>
                </a:solidFill>
              </a:rPr>
              <a:t>To do this, we had  to set up an environment that includes</a:t>
            </a:r>
          </a:p>
        </p:txBody>
      </p:sp>
      <p:pic>
        <p:nvPicPr>
          <p:cNvPr id="10" name="Picture 9" descr="Icon&#10;&#10;Description automatically generated">
            <a:extLst>
              <a:ext uri="{FF2B5EF4-FFF2-40B4-BE49-F238E27FC236}">
                <a16:creationId xmlns:a16="http://schemas.microsoft.com/office/drawing/2014/main" id="{B364AC65-83D2-CC4E-B2E3-A0347E7A8DB0}"/>
              </a:ext>
            </a:extLst>
          </p:cNvPr>
          <p:cNvPicPr>
            <a:picLocks noChangeAspect="1"/>
          </p:cNvPicPr>
          <p:nvPr/>
        </p:nvPicPr>
        <p:blipFill>
          <a:blip r:embed="rId2">
            <a:alphaModFix amt="41000"/>
          </a:blip>
          <a:stretch>
            <a:fillRect/>
          </a:stretch>
        </p:blipFill>
        <p:spPr>
          <a:xfrm>
            <a:off x="7556500" y="568453"/>
            <a:ext cx="3175000" cy="3175000"/>
          </a:xfrm>
          <a:prstGeom prst="rect">
            <a:avLst/>
          </a:prstGeom>
        </p:spPr>
      </p:pic>
      <p:sp>
        <p:nvSpPr>
          <p:cNvPr id="2" name="Title 1">
            <a:extLst>
              <a:ext uri="{FF2B5EF4-FFF2-40B4-BE49-F238E27FC236}">
                <a16:creationId xmlns:a16="http://schemas.microsoft.com/office/drawing/2014/main" id="{DC084390-F479-1C43-BDB9-6CD6F84CA4E6}"/>
              </a:ext>
            </a:extLst>
          </p:cNvPr>
          <p:cNvSpPr>
            <a:spLocks noGrp="1"/>
          </p:cNvSpPr>
          <p:nvPr>
            <p:ph type="title"/>
          </p:nvPr>
        </p:nvSpPr>
        <p:spPr>
          <a:xfrm>
            <a:off x="6826927" y="1184592"/>
            <a:ext cx="4951218" cy="1752603"/>
          </a:xfrm>
        </p:spPr>
        <p:txBody>
          <a:bodyPr vert="horz" lIns="91440" tIns="45720" rIns="91440" bIns="45720" rtlCol="0" anchor="b">
            <a:noAutofit/>
          </a:bodyPr>
          <a:lstStyle/>
          <a:p>
            <a:r>
              <a:rPr lang="en-US" sz="5500" b="1" dirty="0">
                <a:solidFill>
                  <a:schemeClr val="bg2"/>
                </a:solidFill>
              </a:rPr>
              <a:t>Environment Setup</a:t>
            </a:r>
            <a:endParaRPr lang="en-US" sz="5500" b="1" kern="1200" dirty="0">
              <a:solidFill>
                <a:schemeClr val="bg2"/>
              </a:solidFill>
              <a:latin typeface="+mj-lt"/>
              <a:ea typeface="+mj-ea"/>
              <a:cs typeface="+mj-cs"/>
            </a:endParaRPr>
          </a:p>
        </p:txBody>
      </p:sp>
      <p:sp>
        <p:nvSpPr>
          <p:cNvPr id="11" name="TextBox 10">
            <a:extLst>
              <a:ext uri="{FF2B5EF4-FFF2-40B4-BE49-F238E27FC236}">
                <a16:creationId xmlns:a16="http://schemas.microsoft.com/office/drawing/2014/main" id="{91FC942A-CB0F-7045-BDA0-081FF820316A}"/>
              </a:ext>
            </a:extLst>
          </p:cNvPr>
          <p:cNvSpPr txBox="1"/>
          <p:nvPr/>
        </p:nvSpPr>
        <p:spPr>
          <a:xfrm>
            <a:off x="1076036" y="2685429"/>
            <a:ext cx="4636078" cy="3416320"/>
          </a:xfrm>
          <a:prstGeom prst="rect">
            <a:avLst/>
          </a:prstGeom>
          <a:noFill/>
        </p:spPr>
        <p:txBody>
          <a:bodyPr wrap="square" rtlCol="0">
            <a:spAutoFit/>
          </a:bodyPr>
          <a:lstStyle/>
          <a:p>
            <a:pPr marL="285750" lvl="0" indent="-285750">
              <a:buFont typeface="Arial" panose="020B0604020202020204" pitchFamily="34" charset="0"/>
              <a:buChar char="•"/>
            </a:pPr>
            <a:r>
              <a:rPr lang="en-US" b="1" dirty="0">
                <a:solidFill>
                  <a:schemeClr val="bg1"/>
                </a:solidFill>
              </a:rPr>
              <a:t>Ubuntu as OS</a:t>
            </a:r>
          </a:p>
          <a:p>
            <a:pPr lvl="0"/>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a Single-node Kafka cluster</a:t>
            </a:r>
          </a:p>
          <a:p>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a Single-node Hadoop cluster </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Hive</a:t>
            </a:r>
          </a:p>
          <a:p>
            <a:pPr lvl="0"/>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Spark</a:t>
            </a:r>
          </a:p>
          <a:p>
            <a:pPr marL="285750" lvl="0" indent="-285750">
              <a:buFont typeface="Arial" panose="020B0604020202020204" pitchFamily="34" charset="0"/>
              <a:buChar char="•"/>
            </a:pPr>
            <a:endParaRPr lang="en-US" b="1" dirty="0">
              <a:solidFill>
                <a:schemeClr val="bg1"/>
              </a:solidFill>
            </a:endParaRPr>
          </a:p>
          <a:p>
            <a:pPr marL="285750" lvl="0" indent="-285750">
              <a:buFont typeface="Arial" panose="020B0604020202020204" pitchFamily="34" charset="0"/>
              <a:buChar char="•"/>
            </a:pPr>
            <a:r>
              <a:rPr lang="en-US" b="1" dirty="0">
                <a:solidFill>
                  <a:schemeClr val="bg1"/>
                </a:solidFill>
              </a:rPr>
              <a:t>Python &amp; python packages</a:t>
            </a:r>
          </a:p>
          <a:p>
            <a:endParaRPr lang="en-US" dirty="0"/>
          </a:p>
        </p:txBody>
      </p:sp>
    </p:spTree>
    <p:extLst>
      <p:ext uri="{BB962C8B-B14F-4D97-AF65-F5344CB8AC3E}">
        <p14:creationId xmlns:p14="http://schemas.microsoft.com/office/powerpoint/2010/main" val="311157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87733DA8-1BFC-4737-831B-54DCFE42D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53" name="Freeform: Shape 52">
            <a:extLst>
              <a:ext uri="{FF2B5EF4-FFF2-40B4-BE49-F238E27FC236}">
                <a16:creationId xmlns:a16="http://schemas.microsoft.com/office/drawing/2014/main" id="{162D9E70-65A0-4037-A241-F8682A81C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 y="1040564"/>
            <a:ext cx="4337539" cy="5817436"/>
          </a:xfrm>
          <a:custGeom>
            <a:avLst/>
            <a:gdLst>
              <a:gd name="connsiteX0" fmla="*/ 1162193 w 4337539"/>
              <a:gd name="connsiteY0" fmla="*/ 710 h 5817436"/>
              <a:gd name="connsiteX1" fmla="*/ 1585945 w 4337539"/>
              <a:gd name="connsiteY1" fmla="*/ 47742 h 5817436"/>
              <a:gd name="connsiteX2" fmla="*/ 2955874 w 4337539"/>
              <a:gd name="connsiteY2" fmla="*/ 845238 h 5817436"/>
              <a:gd name="connsiteX3" fmla="*/ 3985793 w 4337539"/>
              <a:gd name="connsiteY3" fmla="*/ 2263621 h 5817436"/>
              <a:gd name="connsiteX4" fmla="*/ 3471030 w 4337539"/>
              <a:gd name="connsiteY4" fmla="*/ 5609583 h 5817436"/>
              <a:gd name="connsiteX5" fmla="*/ 3330983 w 4337539"/>
              <a:gd name="connsiteY5" fmla="*/ 5817436 h 5817436"/>
              <a:gd name="connsiteX6" fmla="*/ 0 w 4337539"/>
              <a:gd name="connsiteY6" fmla="*/ 5817436 h 5817436"/>
              <a:gd name="connsiteX7" fmla="*/ 0 w 4337539"/>
              <a:gd name="connsiteY7" fmla="*/ 181400 h 5817436"/>
              <a:gd name="connsiteX8" fmla="*/ 365311 w 4337539"/>
              <a:gd name="connsiteY8" fmla="*/ 94304 h 5817436"/>
              <a:gd name="connsiteX9" fmla="*/ 1162193 w 4337539"/>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39" h="5817436">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63165769-7A47-4E0F-825D-AF1179DF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17358">
            <a:off x="-800363"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8" name="Title 7">
            <a:extLst>
              <a:ext uri="{FF2B5EF4-FFF2-40B4-BE49-F238E27FC236}">
                <a16:creationId xmlns:a16="http://schemas.microsoft.com/office/drawing/2014/main" id="{98309DF7-C1A1-3D4D-BB76-72F838665856}"/>
              </a:ext>
            </a:extLst>
          </p:cNvPr>
          <p:cNvSpPr>
            <a:spLocks noGrp="1"/>
          </p:cNvSpPr>
          <p:nvPr>
            <p:ph type="title"/>
          </p:nvPr>
        </p:nvSpPr>
        <p:spPr>
          <a:xfrm>
            <a:off x="659477" y="4457616"/>
            <a:ext cx="3385376" cy="762001"/>
          </a:xfrm>
        </p:spPr>
        <p:txBody>
          <a:bodyPr vert="horz" lIns="91440" tIns="45720" rIns="91440" bIns="45720" rtlCol="0" anchor="t">
            <a:noAutofit/>
          </a:bodyPr>
          <a:lstStyle/>
          <a:p>
            <a:r>
              <a:rPr lang="en-US" sz="5500" b="1" dirty="0">
                <a:solidFill>
                  <a:schemeClr val="bg1"/>
                </a:solidFill>
              </a:rPr>
              <a:t>Producer</a:t>
            </a:r>
          </a:p>
        </p:txBody>
      </p:sp>
      <p:pic>
        <p:nvPicPr>
          <p:cNvPr id="5" name="Content Placeholder 4" descr="Shape&#10;&#10;Description automatically generated with medium confidence">
            <a:extLst>
              <a:ext uri="{FF2B5EF4-FFF2-40B4-BE49-F238E27FC236}">
                <a16:creationId xmlns:a16="http://schemas.microsoft.com/office/drawing/2014/main" id="{E37B74FA-84AF-EA4A-A1FD-18D949899287}"/>
              </a:ext>
            </a:extLst>
          </p:cNvPr>
          <p:cNvPicPr>
            <a:picLocks noGrp="1" noChangeAspect="1"/>
          </p:cNvPicPr>
          <p:nvPr>
            <p:ph idx="1"/>
          </p:nvPr>
        </p:nvPicPr>
        <p:blipFill>
          <a:blip r:embed="rId2">
            <a:alphaModFix amt="38000"/>
          </a:blip>
          <a:stretch>
            <a:fillRect/>
          </a:stretch>
        </p:blipFill>
        <p:spPr>
          <a:xfrm>
            <a:off x="536801" y="3107400"/>
            <a:ext cx="2585528" cy="1357402"/>
          </a:xfrm>
          <a:prstGeom prst="rect">
            <a:avLst/>
          </a:prstGeom>
        </p:spPr>
      </p:pic>
      <p:sp>
        <p:nvSpPr>
          <p:cNvPr id="7" name="TextBox 6">
            <a:extLst>
              <a:ext uri="{FF2B5EF4-FFF2-40B4-BE49-F238E27FC236}">
                <a16:creationId xmlns:a16="http://schemas.microsoft.com/office/drawing/2014/main" id="{CB3C940B-63DC-CD49-878A-4B95A6C936D2}"/>
              </a:ext>
            </a:extLst>
          </p:cNvPr>
          <p:cNvSpPr txBox="1"/>
          <p:nvPr/>
        </p:nvSpPr>
        <p:spPr>
          <a:xfrm>
            <a:off x="4729825" y="511969"/>
            <a:ext cx="6802698" cy="5834062"/>
          </a:xfrm>
          <a:prstGeom prst="rect">
            <a:avLst/>
          </a:prstGeom>
        </p:spPr>
        <p:txBody>
          <a:bodyPr vert="horz" lIns="91440" tIns="45720" rIns="91440" bIns="45720" rtlCol="0">
            <a:noAutofit/>
          </a:bodyPr>
          <a:lstStyle/>
          <a:p>
            <a:pPr marL="285750" indent="-228600">
              <a:lnSpc>
                <a:spcPct val="115000"/>
              </a:lnSpc>
              <a:spcAft>
                <a:spcPts val="600"/>
              </a:spcAft>
              <a:buFont typeface="Arial" panose="020B0604020202020204" pitchFamily="34" charset="0"/>
              <a:buChar char="•"/>
            </a:pPr>
            <a:endParaRPr lang="en-US" dirty="0">
              <a:solidFill>
                <a:schemeClr val="bg1"/>
              </a:solidFill>
            </a:endParaRPr>
          </a:p>
          <a:p>
            <a:pPr marL="285750" indent="-228600">
              <a:lnSpc>
                <a:spcPct val="115000"/>
              </a:lnSpc>
              <a:spcAft>
                <a:spcPts val="600"/>
              </a:spcAft>
              <a:buFont typeface="Arial" panose="020B0604020202020204" pitchFamily="34" charset="0"/>
              <a:buChar char="•"/>
            </a:pPr>
            <a:r>
              <a:rPr lang="en-US" dirty="0">
                <a:solidFill>
                  <a:schemeClr val="bg1"/>
                </a:solidFill>
              </a:rPr>
              <a:t>We created a</a:t>
            </a:r>
            <a:r>
              <a:rPr lang="en-US" b="1" dirty="0">
                <a:solidFill>
                  <a:schemeClr val="bg1"/>
                </a:solidFill>
              </a:rPr>
              <a:t> Kafka producer</a:t>
            </a:r>
            <a:r>
              <a:rPr lang="en-US" dirty="0">
                <a:solidFill>
                  <a:schemeClr val="bg1"/>
                </a:solidFill>
              </a:rPr>
              <a:t> by setting up a </a:t>
            </a:r>
            <a:r>
              <a:rPr lang="en-US" b="1" dirty="0">
                <a:solidFill>
                  <a:schemeClr val="bg1"/>
                </a:solidFill>
              </a:rPr>
              <a:t>Kafka broker </a:t>
            </a:r>
            <a:r>
              <a:rPr lang="en-US" dirty="0">
                <a:solidFill>
                  <a:schemeClr val="bg1"/>
                </a:solidFill>
              </a:rPr>
              <a:t>on </a:t>
            </a:r>
            <a:r>
              <a:rPr lang="en-US" b="1" dirty="0">
                <a:solidFill>
                  <a:schemeClr val="bg1"/>
                </a:solidFill>
              </a:rPr>
              <a:t>port 9092 </a:t>
            </a:r>
            <a:r>
              <a:rPr lang="en-US" dirty="0">
                <a:solidFill>
                  <a:schemeClr val="bg1"/>
                </a:solidFill>
              </a:rPr>
              <a:t>on localhost.</a:t>
            </a:r>
          </a:p>
          <a:p>
            <a:pPr indent="-228600">
              <a:lnSpc>
                <a:spcPct val="115000"/>
              </a:lnSpc>
              <a:spcAft>
                <a:spcPts val="600"/>
              </a:spcAft>
              <a:buFont typeface="Arial" panose="020B0604020202020204" pitchFamily="34" charset="0"/>
              <a:buChar char="•"/>
            </a:pPr>
            <a:endParaRPr lang="en-US" dirty="0">
              <a:solidFill>
                <a:schemeClr val="bg1"/>
              </a:solidFill>
            </a:endParaRPr>
          </a:p>
          <a:p>
            <a:pPr marL="285750" indent="-228600">
              <a:lnSpc>
                <a:spcPct val="115000"/>
              </a:lnSpc>
              <a:spcAft>
                <a:spcPts val="600"/>
              </a:spcAft>
              <a:buFont typeface="Arial" panose="020B0604020202020204" pitchFamily="34" charset="0"/>
              <a:buChar char="•"/>
            </a:pPr>
            <a:r>
              <a:rPr lang="en-US" dirty="0">
                <a:solidFill>
                  <a:schemeClr val="bg1"/>
                </a:solidFill>
              </a:rPr>
              <a:t>We then created a few tweet topics that we wanted to get from the twitter API.</a:t>
            </a:r>
          </a:p>
          <a:p>
            <a:pPr marL="285750" indent="-228600">
              <a:lnSpc>
                <a:spcPct val="115000"/>
              </a:lnSpc>
              <a:spcAft>
                <a:spcPts val="600"/>
              </a:spcAft>
              <a:buFont typeface="Arial" panose="020B0604020202020204" pitchFamily="34" charset="0"/>
              <a:buChar char="•"/>
            </a:pPr>
            <a:endParaRPr lang="en-US" dirty="0">
              <a:solidFill>
                <a:schemeClr val="bg1"/>
              </a:solidFill>
            </a:endParaRPr>
          </a:p>
          <a:p>
            <a:pPr marL="285750" indent="-228600">
              <a:lnSpc>
                <a:spcPct val="115000"/>
              </a:lnSpc>
              <a:spcAft>
                <a:spcPts val="600"/>
              </a:spcAft>
              <a:buFont typeface="Arial" panose="020B0604020202020204" pitchFamily="34" charset="0"/>
              <a:buChar char="•"/>
            </a:pPr>
            <a:r>
              <a:rPr lang="en-US" dirty="0">
                <a:solidFill>
                  <a:schemeClr val="bg1"/>
                </a:solidFill>
              </a:rPr>
              <a:t>We connected to the Twitter API by registering for a developer account and using as a python module </a:t>
            </a:r>
            <a:r>
              <a:rPr lang="en-US" b="1" dirty="0" err="1">
                <a:solidFill>
                  <a:schemeClr val="bg1"/>
                </a:solidFill>
              </a:rPr>
              <a:t>tweepy</a:t>
            </a:r>
            <a:r>
              <a:rPr lang="en-US" dirty="0">
                <a:solidFill>
                  <a:schemeClr val="bg1"/>
                </a:solidFill>
              </a:rPr>
              <a:t>.</a:t>
            </a:r>
          </a:p>
          <a:p>
            <a:pPr marL="285750" indent="-228600">
              <a:lnSpc>
                <a:spcPct val="115000"/>
              </a:lnSpc>
              <a:spcAft>
                <a:spcPts val="600"/>
              </a:spcAft>
              <a:buFont typeface="Arial" panose="020B0604020202020204" pitchFamily="34" charset="0"/>
              <a:buChar char="•"/>
            </a:pPr>
            <a:endParaRPr lang="en-US" dirty="0">
              <a:solidFill>
                <a:schemeClr val="bg1"/>
              </a:solidFill>
            </a:endParaRPr>
          </a:p>
          <a:p>
            <a:pPr marL="285750" indent="-228600">
              <a:lnSpc>
                <a:spcPct val="115000"/>
              </a:lnSpc>
              <a:spcAft>
                <a:spcPts val="600"/>
              </a:spcAft>
              <a:buFont typeface="Arial" panose="020B0604020202020204" pitchFamily="34" charset="0"/>
              <a:buChar char="•"/>
            </a:pPr>
            <a:r>
              <a:rPr lang="en-US" dirty="0">
                <a:solidFill>
                  <a:schemeClr val="bg1"/>
                </a:solidFill>
              </a:rPr>
              <a:t>After getting the tweets, we filtered by passing our tweet topics and sent the tweets to queue using the Kafka producer to consume later and save into our hive datastore with spark SQL.</a:t>
            </a:r>
          </a:p>
          <a:p>
            <a:pPr marL="285750" indent="-228600">
              <a:lnSpc>
                <a:spcPct val="115000"/>
              </a:lnSpc>
              <a:spcAft>
                <a:spcPts val="600"/>
              </a:spcAft>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361491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CB3C940B-63DC-CD49-878A-4B95A6C936D2}"/>
              </a:ext>
            </a:extLst>
          </p:cNvPr>
          <p:cNvSpPr txBox="1"/>
          <p:nvPr/>
        </p:nvSpPr>
        <p:spPr>
          <a:xfrm>
            <a:off x="436444" y="634869"/>
            <a:ext cx="4391841" cy="5509200"/>
          </a:xfrm>
          <a:prstGeom prst="rect">
            <a:avLst/>
          </a:prstGeom>
          <a:noFill/>
        </p:spPr>
        <p:txBody>
          <a:bodyPr wrap="square" rtlCol="0">
            <a:spAutoFit/>
          </a:bodyPr>
          <a:lstStyle/>
          <a:p>
            <a:pPr marL="285750" indent="-285750">
              <a:buFontTx/>
              <a:buChar char="-"/>
            </a:pPr>
            <a:endParaRPr lang="en-US" sz="2200" dirty="0">
              <a:solidFill>
                <a:schemeClr val="bg1"/>
              </a:solidFill>
            </a:endParaRPr>
          </a:p>
          <a:p>
            <a:pPr marL="285750" indent="-285750">
              <a:buFont typeface="Arial" panose="020B0604020202020204" pitchFamily="34" charset="0"/>
              <a:buChar char="•"/>
            </a:pPr>
            <a:r>
              <a:rPr lang="en-US" sz="2200" dirty="0">
                <a:solidFill>
                  <a:schemeClr val="bg1"/>
                </a:solidFill>
              </a:rPr>
              <a:t>On spark consumer we create a spark context using the </a:t>
            </a:r>
            <a:r>
              <a:rPr lang="en-US" sz="2200" b="1" dirty="0" err="1">
                <a:solidFill>
                  <a:schemeClr val="bg1"/>
                </a:solidFill>
              </a:rPr>
              <a:t>PySpark</a:t>
            </a:r>
            <a:r>
              <a:rPr lang="en-US" sz="2200" dirty="0">
                <a:solidFill>
                  <a:schemeClr val="bg1"/>
                </a:solidFill>
              </a:rPr>
              <a:t> module.</a:t>
            </a:r>
          </a:p>
          <a:p>
            <a:endParaRPr lang="en-US" sz="2200" dirty="0">
              <a:solidFill>
                <a:schemeClr val="bg1"/>
              </a:solidFill>
            </a:endParaRPr>
          </a:p>
          <a:p>
            <a:endParaRPr lang="en-US" sz="2200" dirty="0">
              <a:solidFill>
                <a:schemeClr val="bg1"/>
              </a:solidFill>
            </a:endParaRPr>
          </a:p>
          <a:p>
            <a:pPr marL="285750" indent="-285750">
              <a:buFont typeface="Arial" panose="020B0604020202020204" pitchFamily="34" charset="0"/>
              <a:buChar char="•"/>
            </a:pPr>
            <a:r>
              <a:rPr lang="en-US" sz="2200" dirty="0">
                <a:solidFill>
                  <a:schemeClr val="bg1"/>
                </a:solidFill>
              </a:rPr>
              <a:t>We then create a streaming context and pass our spark context and time interval where our streaming data will be divided into batches</a:t>
            </a:r>
          </a:p>
          <a:p>
            <a:endParaRPr lang="en-US" sz="2200" dirty="0">
              <a:solidFill>
                <a:schemeClr val="bg1"/>
              </a:solidFill>
            </a:endParaRPr>
          </a:p>
          <a:p>
            <a:endParaRPr lang="en-US" sz="2200" dirty="0">
              <a:solidFill>
                <a:schemeClr val="bg1"/>
              </a:solidFill>
            </a:endParaRPr>
          </a:p>
          <a:p>
            <a:pPr marL="285750" indent="-285750">
              <a:buFont typeface="Arial" panose="020B0604020202020204" pitchFamily="34" charset="0"/>
              <a:buChar char="•"/>
            </a:pPr>
            <a:r>
              <a:rPr lang="en-US" sz="2200" b="1" dirty="0">
                <a:solidFill>
                  <a:schemeClr val="bg1"/>
                </a:solidFill>
              </a:rPr>
              <a:t>We are doing real-time batch processing after all.</a:t>
            </a:r>
          </a:p>
          <a:p>
            <a:pPr marL="285750" indent="-285750">
              <a:buFontTx/>
              <a:buChar char="-"/>
            </a:pPr>
            <a:endParaRPr lang="en-US" sz="2200" dirty="0">
              <a:solidFill>
                <a:schemeClr val="bg1"/>
              </a:solidFill>
            </a:endParaRPr>
          </a:p>
        </p:txBody>
      </p:sp>
      <p:sp>
        <p:nvSpPr>
          <p:cNvPr id="8" name="Title 7">
            <a:extLst>
              <a:ext uri="{FF2B5EF4-FFF2-40B4-BE49-F238E27FC236}">
                <a16:creationId xmlns:a16="http://schemas.microsoft.com/office/drawing/2014/main" id="{98309DF7-C1A1-3D4D-BB76-72F838665856}"/>
              </a:ext>
            </a:extLst>
          </p:cNvPr>
          <p:cNvSpPr>
            <a:spLocks noGrp="1"/>
          </p:cNvSpPr>
          <p:nvPr>
            <p:ph type="title"/>
          </p:nvPr>
        </p:nvSpPr>
        <p:spPr>
          <a:xfrm>
            <a:off x="7112724" y="1590773"/>
            <a:ext cx="4760193" cy="1524000"/>
          </a:xfrm>
        </p:spPr>
        <p:txBody>
          <a:bodyPr>
            <a:noAutofit/>
          </a:bodyPr>
          <a:lstStyle/>
          <a:p>
            <a:r>
              <a:rPr lang="en-US" sz="5500" b="1" dirty="0">
                <a:solidFill>
                  <a:schemeClr val="bg1"/>
                </a:solidFill>
              </a:rPr>
              <a:t>Consumer</a:t>
            </a:r>
          </a:p>
        </p:txBody>
      </p:sp>
      <p:pic>
        <p:nvPicPr>
          <p:cNvPr id="6" name="Content Placeholder 5" descr="Logo&#10;&#10;Description automatically generated">
            <a:extLst>
              <a:ext uri="{FF2B5EF4-FFF2-40B4-BE49-F238E27FC236}">
                <a16:creationId xmlns:a16="http://schemas.microsoft.com/office/drawing/2014/main" id="{7611D0E0-235E-2549-8928-60BB2ED60F6B}"/>
              </a:ext>
            </a:extLst>
          </p:cNvPr>
          <p:cNvPicPr>
            <a:picLocks noGrp="1" noChangeAspect="1"/>
          </p:cNvPicPr>
          <p:nvPr>
            <p:ph idx="1"/>
          </p:nvPr>
        </p:nvPicPr>
        <p:blipFill>
          <a:blip r:embed="rId2"/>
          <a:stretch>
            <a:fillRect/>
          </a:stretch>
        </p:blipFill>
        <p:spPr>
          <a:xfrm>
            <a:off x="6894875" y="281046"/>
            <a:ext cx="3088552" cy="1902369"/>
          </a:xfrm>
        </p:spPr>
      </p:pic>
    </p:spTree>
    <p:extLst>
      <p:ext uri="{BB962C8B-B14F-4D97-AF65-F5344CB8AC3E}">
        <p14:creationId xmlns:p14="http://schemas.microsoft.com/office/powerpoint/2010/main" val="77436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CB3C940B-63DC-CD49-878A-4B95A6C936D2}"/>
              </a:ext>
            </a:extLst>
          </p:cNvPr>
          <p:cNvSpPr txBox="1"/>
          <p:nvPr/>
        </p:nvSpPr>
        <p:spPr>
          <a:xfrm>
            <a:off x="484334" y="503409"/>
            <a:ext cx="5437281" cy="5909310"/>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We then initialize a spark session with the configuration of the location of our hive warehouse, to tell spark where to save our data and </a:t>
            </a:r>
            <a:r>
              <a:rPr lang="en-US" b="1" dirty="0" err="1">
                <a:solidFill>
                  <a:schemeClr val="bg1"/>
                </a:solidFill>
              </a:rPr>
              <a:t>SparkSQL</a:t>
            </a:r>
            <a:r>
              <a:rPr lang="en-US" dirty="0">
                <a:solidFill>
                  <a:schemeClr val="bg1"/>
                </a:solidFill>
              </a:rPr>
              <a:t> configuration also to tell spark how to write our data. We also enable hive support to enable our spark session to be able to connect to hive.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We also import a Kafka Utils library to create a direct stream from the port 9092 where our Kafka producer keeps our incoming data from twitter</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Finally, we transform this data and create an </a:t>
            </a:r>
            <a:r>
              <a:rPr lang="en-US" b="1" dirty="0">
                <a:solidFill>
                  <a:schemeClr val="bg1"/>
                </a:solidFill>
              </a:rPr>
              <a:t>RDD</a:t>
            </a:r>
            <a:r>
              <a:rPr lang="en-US" dirty="0">
                <a:solidFill>
                  <a:schemeClr val="bg1"/>
                </a:solidFill>
              </a:rPr>
              <a:t> from it and save it to our hive datastore so we can retrieve it later to perform further analysis.</a:t>
            </a:r>
          </a:p>
          <a:p>
            <a:pPr marL="285750" indent="-285750">
              <a:buFontTx/>
              <a:buChar char="-"/>
            </a:pPr>
            <a:endParaRPr lang="en-US" dirty="0">
              <a:solidFill>
                <a:schemeClr val="bg1"/>
              </a:solidFill>
            </a:endParaRPr>
          </a:p>
        </p:txBody>
      </p:sp>
      <p:sp>
        <p:nvSpPr>
          <p:cNvPr id="8" name="Title 7">
            <a:extLst>
              <a:ext uri="{FF2B5EF4-FFF2-40B4-BE49-F238E27FC236}">
                <a16:creationId xmlns:a16="http://schemas.microsoft.com/office/drawing/2014/main" id="{98309DF7-C1A1-3D4D-BB76-72F838665856}"/>
              </a:ext>
            </a:extLst>
          </p:cNvPr>
          <p:cNvSpPr>
            <a:spLocks noGrp="1"/>
          </p:cNvSpPr>
          <p:nvPr>
            <p:ph type="title"/>
          </p:nvPr>
        </p:nvSpPr>
        <p:spPr>
          <a:xfrm>
            <a:off x="7112724" y="1590773"/>
            <a:ext cx="4760193" cy="1524000"/>
          </a:xfrm>
        </p:spPr>
        <p:txBody>
          <a:bodyPr>
            <a:noAutofit/>
          </a:bodyPr>
          <a:lstStyle/>
          <a:p>
            <a:r>
              <a:rPr lang="en-US" sz="5500" b="1" dirty="0">
                <a:solidFill>
                  <a:schemeClr val="bg1"/>
                </a:solidFill>
              </a:rPr>
              <a:t>Consumer</a:t>
            </a:r>
          </a:p>
        </p:txBody>
      </p:sp>
      <p:pic>
        <p:nvPicPr>
          <p:cNvPr id="13" name="Content Placeholder 5" descr="Logo&#10;&#10;Description automatically generated">
            <a:extLst>
              <a:ext uri="{FF2B5EF4-FFF2-40B4-BE49-F238E27FC236}">
                <a16:creationId xmlns:a16="http://schemas.microsoft.com/office/drawing/2014/main" id="{A88957AE-DE48-BC4F-AD58-3CA0BFE1A92B}"/>
              </a:ext>
            </a:extLst>
          </p:cNvPr>
          <p:cNvPicPr>
            <a:picLocks noChangeAspect="1"/>
          </p:cNvPicPr>
          <p:nvPr/>
        </p:nvPicPr>
        <p:blipFill>
          <a:blip r:embed="rId2"/>
          <a:stretch>
            <a:fillRect/>
          </a:stretch>
        </p:blipFill>
        <p:spPr>
          <a:xfrm>
            <a:off x="6894875" y="281046"/>
            <a:ext cx="3088552" cy="1902369"/>
          </a:xfrm>
          <a:prstGeom prst="rect">
            <a:avLst/>
          </a:prstGeom>
        </p:spPr>
      </p:pic>
    </p:spTree>
    <p:extLst>
      <p:ext uri="{BB962C8B-B14F-4D97-AF65-F5344CB8AC3E}">
        <p14:creationId xmlns:p14="http://schemas.microsoft.com/office/powerpoint/2010/main" val="256977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87733DA8-1BFC-4737-831B-54DCFE42D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53" name="Freeform: Shape 52">
            <a:extLst>
              <a:ext uri="{FF2B5EF4-FFF2-40B4-BE49-F238E27FC236}">
                <a16:creationId xmlns:a16="http://schemas.microsoft.com/office/drawing/2014/main" id="{162D9E70-65A0-4037-A241-F8682A81C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4" y="1040564"/>
            <a:ext cx="4337539" cy="5817436"/>
          </a:xfrm>
          <a:custGeom>
            <a:avLst/>
            <a:gdLst>
              <a:gd name="connsiteX0" fmla="*/ 1162193 w 4337539"/>
              <a:gd name="connsiteY0" fmla="*/ 710 h 5817436"/>
              <a:gd name="connsiteX1" fmla="*/ 1585945 w 4337539"/>
              <a:gd name="connsiteY1" fmla="*/ 47742 h 5817436"/>
              <a:gd name="connsiteX2" fmla="*/ 2955874 w 4337539"/>
              <a:gd name="connsiteY2" fmla="*/ 845238 h 5817436"/>
              <a:gd name="connsiteX3" fmla="*/ 3985793 w 4337539"/>
              <a:gd name="connsiteY3" fmla="*/ 2263621 h 5817436"/>
              <a:gd name="connsiteX4" fmla="*/ 3471030 w 4337539"/>
              <a:gd name="connsiteY4" fmla="*/ 5609583 h 5817436"/>
              <a:gd name="connsiteX5" fmla="*/ 3330983 w 4337539"/>
              <a:gd name="connsiteY5" fmla="*/ 5817436 h 5817436"/>
              <a:gd name="connsiteX6" fmla="*/ 0 w 4337539"/>
              <a:gd name="connsiteY6" fmla="*/ 5817436 h 5817436"/>
              <a:gd name="connsiteX7" fmla="*/ 0 w 4337539"/>
              <a:gd name="connsiteY7" fmla="*/ 181400 h 5817436"/>
              <a:gd name="connsiteX8" fmla="*/ 365311 w 4337539"/>
              <a:gd name="connsiteY8" fmla="*/ 94304 h 5817436"/>
              <a:gd name="connsiteX9" fmla="*/ 1162193 w 4337539"/>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39" h="5817436">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63165769-7A47-4E0F-825D-AF1179DF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17358">
            <a:off x="-800363"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pic>
        <p:nvPicPr>
          <p:cNvPr id="5" name="Content Placeholder 4" descr="Shape&#10;&#10;Description automatically generated with medium confidence">
            <a:extLst>
              <a:ext uri="{FF2B5EF4-FFF2-40B4-BE49-F238E27FC236}">
                <a16:creationId xmlns:a16="http://schemas.microsoft.com/office/drawing/2014/main" id="{E37B74FA-84AF-EA4A-A1FD-18D949899287}"/>
              </a:ext>
            </a:extLst>
          </p:cNvPr>
          <p:cNvPicPr>
            <a:picLocks noGrp="1" noChangeAspect="1"/>
          </p:cNvPicPr>
          <p:nvPr>
            <p:ph idx="1"/>
          </p:nvPr>
        </p:nvPicPr>
        <p:blipFill>
          <a:blip r:embed="rId2">
            <a:alphaModFix amt="38000"/>
          </a:blip>
          <a:stretch>
            <a:fillRect/>
          </a:stretch>
        </p:blipFill>
        <p:spPr>
          <a:xfrm>
            <a:off x="418695" y="2534362"/>
            <a:ext cx="2585528" cy="1357402"/>
          </a:xfrm>
          <a:prstGeom prst="rect">
            <a:avLst/>
          </a:prstGeom>
        </p:spPr>
      </p:pic>
      <p:sp>
        <p:nvSpPr>
          <p:cNvPr id="7" name="TextBox 6">
            <a:extLst>
              <a:ext uri="{FF2B5EF4-FFF2-40B4-BE49-F238E27FC236}">
                <a16:creationId xmlns:a16="http://schemas.microsoft.com/office/drawing/2014/main" id="{CB3C940B-63DC-CD49-878A-4B95A6C936D2}"/>
              </a:ext>
            </a:extLst>
          </p:cNvPr>
          <p:cNvSpPr txBox="1"/>
          <p:nvPr/>
        </p:nvSpPr>
        <p:spPr>
          <a:xfrm>
            <a:off x="4401906" y="688182"/>
            <a:ext cx="7435724" cy="5363841"/>
          </a:xfrm>
          <a:prstGeom prst="rect">
            <a:avLst/>
          </a:prstGeom>
        </p:spPr>
        <p:txBody>
          <a:bodyPr vert="horz" lIns="91440" tIns="45720" rIns="91440" bIns="45720" rtlCol="0">
            <a:noAutofit/>
          </a:bodyPr>
          <a:lstStyle/>
          <a:p>
            <a:r>
              <a:rPr lang="en-US" sz="1600" b="1" dirty="0">
                <a:solidFill>
                  <a:schemeClr val="bg1"/>
                </a:solidFill>
              </a:rPr>
              <a:t>For setting up the stream, Run the following script to create the zookeeper server:</a:t>
            </a:r>
          </a:p>
          <a:p>
            <a:r>
              <a:rPr lang="en-US" sz="1600" dirty="0">
                <a:solidFill>
                  <a:schemeClr val="bg1"/>
                </a:solidFill>
              </a:rPr>
              <a:t>~/</a:t>
            </a:r>
            <a:r>
              <a:rPr lang="en-US" sz="1600" dirty="0" err="1">
                <a:solidFill>
                  <a:schemeClr val="bg1"/>
                </a:solidFill>
              </a:rPr>
              <a:t>kafka</a:t>
            </a:r>
            <a:r>
              <a:rPr lang="en-US" sz="1600" dirty="0">
                <a:solidFill>
                  <a:schemeClr val="bg1"/>
                </a:solidFill>
              </a:rPr>
              <a:t>/bin/zookeeper-server-</a:t>
            </a:r>
            <a:r>
              <a:rPr lang="en-US" sz="1600" dirty="0" err="1">
                <a:solidFill>
                  <a:schemeClr val="bg1"/>
                </a:solidFill>
              </a:rPr>
              <a:t>start.sh</a:t>
            </a:r>
            <a:r>
              <a:rPr lang="en-US" sz="1600" dirty="0">
                <a:solidFill>
                  <a:schemeClr val="bg1"/>
                </a:solidFill>
              </a:rPr>
              <a:t> ~/</a:t>
            </a:r>
            <a:r>
              <a:rPr lang="en-US" sz="1600" dirty="0" err="1">
                <a:solidFill>
                  <a:schemeClr val="bg1"/>
                </a:solidFill>
              </a:rPr>
              <a:t>kafka</a:t>
            </a:r>
            <a:r>
              <a:rPr lang="en-US" sz="1600" dirty="0">
                <a:solidFill>
                  <a:schemeClr val="bg1"/>
                </a:solidFill>
              </a:rPr>
              <a:t>/config/</a:t>
            </a:r>
            <a:r>
              <a:rPr lang="en-US" sz="1600" dirty="0" err="1">
                <a:solidFill>
                  <a:schemeClr val="bg1"/>
                </a:solidFill>
              </a:rPr>
              <a:t>zookeeper.properties</a:t>
            </a:r>
            <a:br>
              <a:rPr lang="en-US" sz="1600" dirty="0">
                <a:solidFill>
                  <a:schemeClr val="bg1"/>
                </a:solidFill>
              </a:rPr>
            </a:br>
            <a:endParaRPr lang="en-US" sz="1600" dirty="0">
              <a:solidFill>
                <a:schemeClr val="bg1"/>
              </a:solidFill>
            </a:endParaRPr>
          </a:p>
          <a:p>
            <a:endParaRPr lang="en-US" sz="1600" dirty="0">
              <a:solidFill>
                <a:schemeClr val="bg1"/>
              </a:solidFill>
            </a:endParaRPr>
          </a:p>
          <a:p>
            <a:r>
              <a:rPr lang="en-US" sz="1600" b="1" dirty="0">
                <a:solidFill>
                  <a:schemeClr val="bg1"/>
                </a:solidFill>
              </a:rPr>
              <a:t>Then setup the </a:t>
            </a:r>
            <a:r>
              <a:rPr lang="en-US" sz="1600" b="1" dirty="0" err="1">
                <a:solidFill>
                  <a:schemeClr val="bg1"/>
                </a:solidFill>
              </a:rPr>
              <a:t>kafka</a:t>
            </a:r>
            <a:r>
              <a:rPr lang="en-US" sz="1600" b="1" dirty="0">
                <a:solidFill>
                  <a:schemeClr val="bg1"/>
                </a:solidFill>
              </a:rPr>
              <a:t> server/broker with this shell command:</a:t>
            </a:r>
          </a:p>
          <a:p>
            <a:r>
              <a:rPr lang="en-US" sz="1600" dirty="0">
                <a:solidFill>
                  <a:schemeClr val="bg1"/>
                </a:solidFill>
              </a:rPr>
              <a:t>~/</a:t>
            </a:r>
            <a:r>
              <a:rPr lang="en-US" sz="1600" dirty="0" err="1">
                <a:solidFill>
                  <a:schemeClr val="bg1"/>
                </a:solidFill>
              </a:rPr>
              <a:t>kafka</a:t>
            </a:r>
            <a:r>
              <a:rPr lang="en-US" sz="1600" dirty="0">
                <a:solidFill>
                  <a:schemeClr val="bg1"/>
                </a:solidFill>
              </a:rPr>
              <a:t>/bin/</a:t>
            </a:r>
            <a:r>
              <a:rPr lang="en-US" sz="1600" dirty="0" err="1">
                <a:solidFill>
                  <a:schemeClr val="bg1"/>
                </a:solidFill>
              </a:rPr>
              <a:t>kafka</a:t>
            </a:r>
            <a:r>
              <a:rPr lang="en-US" sz="1600" dirty="0">
                <a:solidFill>
                  <a:schemeClr val="bg1"/>
                </a:solidFill>
              </a:rPr>
              <a:t>-server-</a:t>
            </a:r>
            <a:r>
              <a:rPr lang="en-US" sz="1600" dirty="0" err="1">
                <a:solidFill>
                  <a:schemeClr val="bg1"/>
                </a:solidFill>
              </a:rPr>
              <a:t>start.sh</a:t>
            </a:r>
            <a:r>
              <a:rPr lang="en-US" sz="1600" dirty="0">
                <a:solidFill>
                  <a:schemeClr val="bg1"/>
                </a:solidFill>
              </a:rPr>
              <a:t> ~/</a:t>
            </a:r>
            <a:r>
              <a:rPr lang="en-US" sz="1600" dirty="0" err="1">
                <a:solidFill>
                  <a:schemeClr val="bg1"/>
                </a:solidFill>
              </a:rPr>
              <a:t>kafka</a:t>
            </a:r>
            <a:r>
              <a:rPr lang="en-US" sz="1600" dirty="0">
                <a:solidFill>
                  <a:schemeClr val="bg1"/>
                </a:solidFill>
              </a:rPr>
              <a:t>/config/</a:t>
            </a:r>
            <a:r>
              <a:rPr lang="en-US" sz="1600" dirty="0" err="1">
                <a:solidFill>
                  <a:schemeClr val="bg1"/>
                </a:solidFill>
              </a:rPr>
              <a:t>server.properties</a:t>
            </a:r>
            <a:br>
              <a:rPr lang="en-US" sz="1600" dirty="0">
                <a:solidFill>
                  <a:schemeClr val="bg1"/>
                </a:solidFill>
              </a:rPr>
            </a:br>
            <a:endParaRPr lang="en-US" sz="1600" dirty="0">
              <a:solidFill>
                <a:schemeClr val="bg1"/>
              </a:solidFill>
            </a:endParaRPr>
          </a:p>
          <a:p>
            <a:endParaRPr lang="en-US" sz="1600" dirty="0">
              <a:solidFill>
                <a:schemeClr val="bg1"/>
              </a:solidFill>
            </a:endParaRPr>
          </a:p>
          <a:p>
            <a:r>
              <a:rPr lang="en-US" sz="1600" b="1" dirty="0">
                <a:solidFill>
                  <a:schemeClr val="bg1"/>
                </a:solidFill>
              </a:rPr>
              <a:t>Create the topic, use the following commands</a:t>
            </a:r>
          </a:p>
          <a:p>
            <a:r>
              <a:rPr lang="en-US" sz="1600" dirty="0">
                <a:solidFill>
                  <a:schemeClr val="bg1"/>
                </a:solidFill>
              </a:rPr>
              <a:t>~/</a:t>
            </a:r>
            <a:r>
              <a:rPr lang="en-US" sz="1600" dirty="0" err="1">
                <a:solidFill>
                  <a:schemeClr val="bg1"/>
                </a:solidFill>
              </a:rPr>
              <a:t>kafka</a:t>
            </a:r>
            <a:r>
              <a:rPr lang="en-US" sz="1600" dirty="0">
                <a:solidFill>
                  <a:schemeClr val="bg1"/>
                </a:solidFill>
              </a:rPr>
              <a:t>/bin/</a:t>
            </a:r>
            <a:r>
              <a:rPr lang="en-US" sz="1600" dirty="0" err="1">
                <a:solidFill>
                  <a:schemeClr val="bg1"/>
                </a:solidFill>
              </a:rPr>
              <a:t>kafka-topics.sh</a:t>
            </a:r>
            <a:r>
              <a:rPr lang="en-US" sz="1600" dirty="0">
                <a:solidFill>
                  <a:schemeClr val="bg1"/>
                </a:solidFill>
              </a:rPr>
              <a:t> --create --zookeeper localhost:2181 --topic tweets --replication-factor 1 --partitions 1</a:t>
            </a:r>
          </a:p>
          <a:p>
            <a:endParaRPr lang="en-US" sz="1600" dirty="0">
              <a:solidFill>
                <a:schemeClr val="bg1"/>
              </a:solidFill>
            </a:endParaRPr>
          </a:p>
          <a:p>
            <a:endParaRPr lang="en-US" sz="1600" dirty="0">
              <a:solidFill>
                <a:schemeClr val="bg1"/>
              </a:solidFill>
            </a:endParaRPr>
          </a:p>
          <a:p>
            <a:r>
              <a:rPr lang="en-US" sz="1600" b="1" dirty="0">
                <a:solidFill>
                  <a:schemeClr val="bg1"/>
                </a:solidFill>
              </a:rPr>
              <a:t>Stream data from Twitter API:</a:t>
            </a:r>
          </a:p>
          <a:p>
            <a:r>
              <a:rPr lang="en-US" sz="1600" dirty="0">
                <a:solidFill>
                  <a:schemeClr val="bg1"/>
                </a:solidFill>
              </a:rPr>
              <a:t>python3 ~/</a:t>
            </a:r>
            <a:r>
              <a:rPr lang="en-US" sz="1600" dirty="0" err="1">
                <a:solidFill>
                  <a:schemeClr val="bg1"/>
                </a:solidFill>
              </a:rPr>
              <a:t>tweet_stream.py</a:t>
            </a:r>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b="1" dirty="0">
                <a:solidFill>
                  <a:schemeClr val="bg1"/>
                </a:solidFill>
              </a:rPr>
              <a:t>Start the consumer:</a:t>
            </a:r>
          </a:p>
          <a:p>
            <a:r>
              <a:rPr lang="en-US" sz="1600" dirty="0">
                <a:solidFill>
                  <a:schemeClr val="bg1"/>
                </a:solidFill>
              </a:rPr>
              <a:t>spark-submit --jars ~/spark-streaming-kafka-0-8-assembly_2.11-2.4.8.jar ~/</a:t>
            </a:r>
            <a:r>
              <a:rPr lang="en-US" sz="1600" dirty="0" err="1">
                <a:solidFill>
                  <a:schemeClr val="bg1"/>
                </a:solidFill>
              </a:rPr>
              <a:t>transformer.py</a:t>
            </a:r>
            <a:endParaRPr lang="en-US" sz="1600" dirty="0">
              <a:solidFill>
                <a:schemeClr val="bg1"/>
              </a:solidFill>
            </a:endParaRPr>
          </a:p>
        </p:txBody>
      </p:sp>
      <p:pic>
        <p:nvPicPr>
          <p:cNvPr id="14" name="Picture 13" descr="Logo&#10;&#10;Description automatically generated">
            <a:extLst>
              <a:ext uri="{FF2B5EF4-FFF2-40B4-BE49-F238E27FC236}">
                <a16:creationId xmlns:a16="http://schemas.microsoft.com/office/drawing/2014/main" id="{2C2B91FC-3B7A-154A-9AAF-EC0EEAD6B438}"/>
              </a:ext>
            </a:extLst>
          </p:cNvPr>
          <p:cNvPicPr>
            <a:picLocks noChangeAspect="1"/>
          </p:cNvPicPr>
          <p:nvPr/>
        </p:nvPicPr>
        <p:blipFill>
          <a:blip r:embed="rId3"/>
          <a:stretch>
            <a:fillRect/>
          </a:stretch>
        </p:blipFill>
        <p:spPr>
          <a:xfrm>
            <a:off x="152917" y="3429000"/>
            <a:ext cx="3117083" cy="1919942"/>
          </a:xfrm>
          <a:prstGeom prst="rect">
            <a:avLst/>
          </a:prstGeom>
        </p:spPr>
      </p:pic>
      <p:sp>
        <p:nvSpPr>
          <p:cNvPr id="15" name="TextBox 14">
            <a:extLst>
              <a:ext uri="{FF2B5EF4-FFF2-40B4-BE49-F238E27FC236}">
                <a16:creationId xmlns:a16="http://schemas.microsoft.com/office/drawing/2014/main" id="{D159E81B-2CD6-B24A-9579-B69E1136C8CE}"/>
              </a:ext>
            </a:extLst>
          </p:cNvPr>
          <p:cNvSpPr txBox="1"/>
          <p:nvPr/>
        </p:nvSpPr>
        <p:spPr>
          <a:xfrm>
            <a:off x="418695" y="5498025"/>
            <a:ext cx="2358979" cy="553998"/>
          </a:xfrm>
          <a:prstGeom prst="rect">
            <a:avLst/>
          </a:prstGeom>
          <a:noFill/>
        </p:spPr>
        <p:txBody>
          <a:bodyPr wrap="none" rtlCol="0">
            <a:spAutoFit/>
          </a:bodyPr>
          <a:lstStyle/>
          <a:p>
            <a:r>
              <a:rPr lang="en-US" sz="3000" b="1" dirty="0">
                <a:solidFill>
                  <a:schemeClr val="bg1"/>
                </a:solidFill>
              </a:rPr>
              <a:t>Integration </a:t>
            </a:r>
          </a:p>
        </p:txBody>
      </p:sp>
    </p:spTree>
    <p:extLst>
      <p:ext uri="{BB962C8B-B14F-4D97-AF65-F5344CB8AC3E}">
        <p14:creationId xmlns:p14="http://schemas.microsoft.com/office/powerpoint/2010/main" val="18728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6" name="Freeform: Shape 35">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8" name="Freeform: Shape 37">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40" name="Rectangle 39">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Freeform: Shape 41">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 name="TextBox 6">
            <a:extLst>
              <a:ext uri="{FF2B5EF4-FFF2-40B4-BE49-F238E27FC236}">
                <a16:creationId xmlns:a16="http://schemas.microsoft.com/office/drawing/2014/main" id="{CB3C940B-63DC-CD49-878A-4B95A6C936D2}"/>
              </a:ext>
            </a:extLst>
          </p:cNvPr>
          <p:cNvSpPr txBox="1"/>
          <p:nvPr/>
        </p:nvSpPr>
        <p:spPr>
          <a:xfrm>
            <a:off x="515534" y="631513"/>
            <a:ext cx="8599892" cy="5632311"/>
          </a:xfrm>
          <a:prstGeom prst="rect">
            <a:avLst/>
          </a:prstGeom>
          <a:noFill/>
        </p:spPr>
        <p:txBody>
          <a:bodyPr wrap="square" rtlCol="0">
            <a:spAutoFit/>
          </a:bodyPr>
          <a:lstStyle/>
          <a:p>
            <a:r>
              <a:rPr lang="en-US" b="1" dirty="0">
                <a:solidFill>
                  <a:schemeClr val="bg1"/>
                </a:solidFill>
              </a:rPr>
              <a:t>// create a spark context</a:t>
            </a:r>
          </a:p>
          <a:p>
            <a:r>
              <a:rPr lang="en-US" dirty="0" err="1">
                <a:solidFill>
                  <a:schemeClr val="bg1"/>
                </a:solidFill>
              </a:rPr>
              <a:t>sc</a:t>
            </a:r>
            <a:r>
              <a:rPr lang="en-US" dirty="0">
                <a:solidFill>
                  <a:schemeClr val="bg1"/>
                </a:solidFill>
              </a:rPr>
              <a:t> = </a:t>
            </a:r>
            <a:r>
              <a:rPr lang="en-US" dirty="0" err="1">
                <a:solidFill>
                  <a:schemeClr val="bg1"/>
                </a:solidFill>
              </a:rPr>
              <a:t>SparkContext</a:t>
            </a:r>
            <a:r>
              <a:rPr lang="en-US" dirty="0">
                <a:solidFill>
                  <a:schemeClr val="bg1"/>
                </a:solidFill>
              </a:rPr>
              <a:t>(</a:t>
            </a:r>
            <a:r>
              <a:rPr lang="en-US" dirty="0" err="1">
                <a:solidFill>
                  <a:schemeClr val="bg1"/>
                </a:solidFill>
              </a:rPr>
              <a:t>appName</a:t>
            </a:r>
            <a:r>
              <a:rPr lang="en-US" dirty="0">
                <a:solidFill>
                  <a:schemeClr val="bg1"/>
                </a:solidFill>
              </a:rPr>
              <a:t>=”</a:t>
            </a:r>
            <a:r>
              <a:rPr lang="en-US" dirty="0" err="1">
                <a:solidFill>
                  <a:schemeClr val="bg1"/>
                </a:solidFill>
              </a:rPr>
              <a:t>StreamingProject</a:t>
            </a:r>
            <a:r>
              <a:rPr lang="en-US" dirty="0">
                <a:solidFill>
                  <a:schemeClr val="bg1"/>
                </a:solidFill>
              </a:rPr>
              <a:t>") </a:t>
            </a:r>
          </a:p>
          <a:p>
            <a:endParaRPr lang="en-US" dirty="0">
              <a:solidFill>
                <a:schemeClr val="bg1"/>
              </a:solidFill>
            </a:endParaRPr>
          </a:p>
          <a:p>
            <a:r>
              <a:rPr lang="en-US" b="1" dirty="0">
                <a:solidFill>
                  <a:schemeClr val="bg1"/>
                </a:solidFill>
              </a:rPr>
              <a:t>// create a streaming context with our spark context and time interval to process streaming batches</a:t>
            </a:r>
          </a:p>
          <a:p>
            <a:r>
              <a:rPr lang="en-US" dirty="0" err="1">
                <a:solidFill>
                  <a:schemeClr val="bg1"/>
                </a:solidFill>
              </a:rPr>
              <a:t>ssc</a:t>
            </a:r>
            <a:r>
              <a:rPr lang="en-US" dirty="0">
                <a:solidFill>
                  <a:schemeClr val="bg1"/>
                </a:solidFill>
              </a:rPr>
              <a:t> = </a:t>
            </a:r>
            <a:r>
              <a:rPr lang="en-US" dirty="0" err="1">
                <a:solidFill>
                  <a:schemeClr val="bg1"/>
                </a:solidFill>
              </a:rPr>
              <a:t>StreamingContext</a:t>
            </a:r>
            <a:r>
              <a:rPr lang="en-US" dirty="0">
                <a:solidFill>
                  <a:schemeClr val="bg1"/>
                </a:solidFill>
              </a:rPr>
              <a:t>(</a:t>
            </a:r>
            <a:r>
              <a:rPr lang="en-US" dirty="0" err="1">
                <a:solidFill>
                  <a:schemeClr val="bg1"/>
                </a:solidFill>
              </a:rPr>
              <a:t>sc</a:t>
            </a:r>
            <a:r>
              <a:rPr lang="en-US" dirty="0">
                <a:solidFill>
                  <a:schemeClr val="bg1"/>
                </a:solidFill>
              </a:rPr>
              <a:t>, 5) </a:t>
            </a:r>
          </a:p>
          <a:p>
            <a:endParaRPr lang="en-US" dirty="0">
              <a:solidFill>
                <a:schemeClr val="bg1"/>
              </a:solidFill>
            </a:endParaRPr>
          </a:p>
          <a:p>
            <a:r>
              <a:rPr lang="en-US" b="1" dirty="0">
                <a:solidFill>
                  <a:schemeClr val="bg1"/>
                </a:solidFill>
              </a:rPr>
              <a:t>// Initialize a spark session by specifying the location of our hive warehouse and for spark to use </a:t>
            </a:r>
            <a:r>
              <a:rPr lang="en-US" b="1" dirty="0" err="1">
                <a:solidFill>
                  <a:schemeClr val="bg1"/>
                </a:solidFill>
              </a:rPr>
              <a:t>sparkSQL</a:t>
            </a:r>
            <a:r>
              <a:rPr lang="en-US" b="1" dirty="0">
                <a:solidFill>
                  <a:schemeClr val="bg1"/>
                </a:solidFill>
              </a:rPr>
              <a:t> to save our data to hive</a:t>
            </a:r>
          </a:p>
          <a:p>
            <a:r>
              <a:rPr lang="en-US" dirty="0">
                <a:solidFill>
                  <a:schemeClr val="bg1"/>
                </a:solidFill>
              </a:rPr>
              <a:t>ss=</a:t>
            </a:r>
            <a:r>
              <a:rPr lang="en-US" dirty="0" err="1">
                <a:solidFill>
                  <a:schemeClr val="bg1"/>
                </a:solidFill>
              </a:rPr>
              <a:t>SparkSession.builder.appName</a:t>
            </a:r>
            <a:r>
              <a:rPr lang="en-US" dirty="0">
                <a:solidFill>
                  <a:schemeClr val="bg1"/>
                </a:solidFill>
              </a:rPr>
              <a:t>("Something").config("</a:t>
            </a:r>
            <a:r>
              <a:rPr lang="en-US" dirty="0" err="1">
                <a:solidFill>
                  <a:schemeClr val="bg1"/>
                </a:solidFill>
              </a:rPr>
              <a:t>spark.sql.warehouse.dir</a:t>
            </a:r>
            <a:r>
              <a:rPr lang="en-US" dirty="0">
                <a:solidFill>
                  <a:schemeClr val="bg1"/>
                </a:solidFill>
              </a:rPr>
              <a:t>", "/user/hive/warehouse").config("</a:t>
            </a:r>
            <a:r>
              <a:rPr lang="en-US" dirty="0" err="1">
                <a:solidFill>
                  <a:schemeClr val="bg1"/>
                </a:solidFill>
              </a:rPr>
              <a:t>hive.metastore.uris</a:t>
            </a:r>
            <a:r>
              <a:rPr lang="en-US" dirty="0">
                <a:solidFill>
                  <a:schemeClr val="bg1"/>
                </a:solidFill>
              </a:rPr>
              <a:t>", "thrift://localhost:9083").</a:t>
            </a:r>
            <a:r>
              <a:rPr lang="en-US" dirty="0" err="1">
                <a:solidFill>
                  <a:schemeClr val="bg1"/>
                </a:solidFill>
              </a:rPr>
              <a:t>enableHiveSupport</a:t>
            </a:r>
            <a:r>
              <a:rPr lang="en-US" dirty="0">
                <a:solidFill>
                  <a:schemeClr val="bg1"/>
                </a:solidFill>
              </a:rPr>
              <a:t>().</a:t>
            </a:r>
            <a:r>
              <a:rPr lang="en-US" dirty="0" err="1">
                <a:solidFill>
                  <a:schemeClr val="bg1"/>
                </a:solidFill>
              </a:rPr>
              <a:t>getOrCreate</a:t>
            </a:r>
            <a:r>
              <a:rPr lang="en-US" dirty="0">
                <a:solidFill>
                  <a:schemeClr val="bg1"/>
                </a:solidFill>
              </a:rPr>
              <a:t>() </a:t>
            </a:r>
          </a:p>
          <a:p>
            <a:endParaRPr lang="en-US" dirty="0">
              <a:solidFill>
                <a:schemeClr val="bg1"/>
              </a:solidFill>
            </a:endParaRPr>
          </a:p>
          <a:p>
            <a:r>
              <a:rPr lang="en-US" b="1" dirty="0">
                <a:solidFill>
                  <a:schemeClr val="bg1"/>
                </a:solidFill>
              </a:rPr>
              <a:t>// set spark logging to warn</a:t>
            </a:r>
          </a:p>
          <a:p>
            <a:r>
              <a:rPr lang="en-US" dirty="0" err="1">
                <a:solidFill>
                  <a:schemeClr val="bg1"/>
                </a:solidFill>
              </a:rPr>
              <a:t>ss.sparkContext.setLogLevel</a:t>
            </a:r>
            <a:r>
              <a:rPr lang="en-US" dirty="0">
                <a:solidFill>
                  <a:schemeClr val="bg1"/>
                </a:solidFill>
              </a:rPr>
              <a:t>('WARN’) </a:t>
            </a:r>
          </a:p>
          <a:p>
            <a:endParaRPr lang="en-US" dirty="0">
              <a:solidFill>
                <a:schemeClr val="bg1"/>
              </a:solidFill>
            </a:endParaRPr>
          </a:p>
          <a:p>
            <a:r>
              <a:rPr lang="en-US" b="1" dirty="0">
                <a:solidFill>
                  <a:schemeClr val="bg1"/>
                </a:solidFill>
              </a:rPr>
              <a:t>// connect our spark streaming context to our </a:t>
            </a:r>
            <a:r>
              <a:rPr lang="en-US" b="1" dirty="0" err="1">
                <a:solidFill>
                  <a:schemeClr val="bg1"/>
                </a:solidFill>
              </a:rPr>
              <a:t>kafka</a:t>
            </a:r>
            <a:r>
              <a:rPr lang="en-US" b="1" dirty="0">
                <a:solidFill>
                  <a:schemeClr val="bg1"/>
                </a:solidFill>
              </a:rPr>
              <a:t> broker by creating a direct stream</a:t>
            </a:r>
          </a:p>
          <a:p>
            <a:r>
              <a:rPr lang="en-US" dirty="0" err="1">
                <a:solidFill>
                  <a:schemeClr val="bg1"/>
                </a:solidFill>
              </a:rPr>
              <a:t>ks</a:t>
            </a:r>
            <a:r>
              <a:rPr lang="en-US" dirty="0">
                <a:solidFill>
                  <a:schemeClr val="bg1"/>
                </a:solidFill>
              </a:rPr>
              <a:t> = </a:t>
            </a:r>
            <a:r>
              <a:rPr lang="en-US" dirty="0" err="1">
                <a:solidFill>
                  <a:schemeClr val="bg1"/>
                </a:solidFill>
              </a:rPr>
              <a:t>KafkaUtils.createDirectStream</a:t>
            </a:r>
            <a:r>
              <a:rPr lang="en-US" dirty="0">
                <a:solidFill>
                  <a:schemeClr val="bg1"/>
                </a:solidFill>
              </a:rPr>
              <a:t>(</a:t>
            </a:r>
            <a:r>
              <a:rPr lang="en-US" dirty="0" err="1">
                <a:solidFill>
                  <a:schemeClr val="bg1"/>
                </a:solidFill>
              </a:rPr>
              <a:t>ssc</a:t>
            </a:r>
            <a:r>
              <a:rPr lang="en-US" dirty="0">
                <a:solidFill>
                  <a:schemeClr val="bg1"/>
                </a:solidFill>
              </a:rPr>
              <a:t>, ['tweets'], {​​​​​​'</a:t>
            </a:r>
            <a:r>
              <a:rPr lang="en-US" dirty="0" err="1">
                <a:solidFill>
                  <a:schemeClr val="bg1"/>
                </a:solidFill>
              </a:rPr>
              <a:t>metadata.broker.list</a:t>
            </a:r>
            <a:r>
              <a:rPr lang="en-US" dirty="0">
                <a:solidFill>
                  <a:schemeClr val="bg1"/>
                </a:solidFill>
              </a:rPr>
              <a:t>': 'localhost:9092'}​​​​​​) </a:t>
            </a:r>
          </a:p>
        </p:txBody>
      </p:sp>
      <p:pic>
        <p:nvPicPr>
          <p:cNvPr id="10" name="Picture 9" descr="Logo&#10;&#10;Description automatically generated">
            <a:extLst>
              <a:ext uri="{FF2B5EF4-FFF2-40B4-BE49-F238E27FC236}">
                <a16:creationId xmlns:a16="http://schemas.microsoft.com/office/drawing/2014/main" id="{88D20E55-06D5-6645-BBE3-F5B833A6B512}"/>
              </a:ext>
            </a:extLst>
          </p:cNvPr>
          <p:cNvPicPr>
            <a:picLocks noChangeAspect="1"/>
          </p:cNvPicPr>
          <p:nvPr/>
        </p:nvPicPr>
        <p:blipFill>
          <a:blip r:embed="rId2"/>
          <a:stretch>
            <a:fillRect/>
          </a:stretch>
        </p:blipFill>
        <p:spPr>
          <a:xfrm>
            <a:off x="9246943" y="160949"/>
            <a:ext cx="2480787" cy="1528021"/>
          </a:xfrm>
          <a:prstGeom prst="rect">
            <a:avLst/>
          </a:prstGeom>
        </p:spPr>
      </p:pic>
      <p:pic>
        <p:nvPicPr>
          <p:cNvPr id="11" name="Picture 10" descr="Logo&#10;&#10;Description automatically generated">
            <a:extLst>
              <a:ext uri="{FF2B5EF4-FFF2-40B4-BE49-F238E27FC236}">
                <a16:creationId xmlns:a16="http://schemas.microsoft.com/office/drawing/2014/main" id="{50C29727-4778-7B49-BF4D-A23DD61F1788}"/>
              </a:ext>
            </a:extLst>
          </p:cNvPr>
          <p:cNvPicPr>
            <a:picLocks noChangeAspect="1"/>
          </p:cNvPicPr>
          <p:nvPr/>
        </p:nvPicPr>
        <p:blipFill>
          <a:blip r:embed="rId3"/>
          <a:stretch>
            <a:fillRect/>
          </a:stretch>
        </p:blipFill>
        <p:spPr>
          <a:xfrm>
            <a:off x="9539921" y="1406390"/>
            <a:ext cx="1270000" cy="101600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40CE1F2F-3B94-F243-932F-92EF4D6E977F}"/>
              </a:ext>
            </a:extLst>
          </p:cNvPr>
          <p:cNvPicPr>
            <a:picLocks noChangeAspect="1"/>
          </p:cNvPicPr>
          <p:nvPr/>
        </p:nvPicPr>
        <p:blipFill>
          <a:blip r:embed="rId4"/>
          <a:stretch>
            <a:fillRect/>
          </a:stretch>
        </p:blipFill>
        <p:spPr>
          <a:xfrm>
            <a:off x="9574213" y="2422390"/>
            <a:ext cx="1079500" cy="990600"/>
          </a:xfrm>
          <a:prstGeom prst="rect">
            <a:avLst/>
          </a:prstGeom>
        </p:spPr>
      </p:pic>
    </p:spTree>
    <p:extLst>
      <p:ext uri="{BB962C8B-B14F-4D97-AF65-F5344CB8AC3E}">
        <p14:creationId xmlns:p14="http://schemas.microsoft.com/office/powerpoint/2010/main" val="3341412589"/>
      </p:ext>
    </p:extLst>
  </p:cSld>
  <p:clrMapOvr>
    <a:masterClrMapping/>
  </p:clrMapOvr>
</p:sld>
</file>

<file path=ppt/theme/theme1.xml><?xml version="1.0" encoding="utf-8"?>
<a:theme xmlns:a="http://schemas.openxmlformats.org/drawingml/2006/main" name="PebbleVTI">
  <a:themeElements>
    <a:clrScheme name="AnalogousFromRegularSeed_2SEEDS">
      <a:dk1>
        <a:srgbClr val="000000"/>
      </a:dk1>
      <a:lt1>
        <a:srgbClr val="FFFFFF"/>
      </a:lt1>
      <a:dk2>
        <a:srgbClr val="242541"/>
      </a:dk2>
      <a:lt2>
        <a:srgbClr val="E2E8E2"/>
      </a:lt2>
      <a:accent1>
        <a:srgbClr val="C617D5"/>
      </a:accent1>
      <a:accent2>
        <a:srgbClr val="8929E7"/>
      </a:accent2>
      <a:accent3>
        <a:srgbClr val="E729A7"/>
      </a:accent3>
      <a:accent4>
        <a:srgbClr val="6BB714"/>
      </a:accent4>
      <a:accent5>
        <a:srgbClr val="34BB21"/>
      </a:accent5>
      <a:accent6>
        <a:srgbClr val="15BD47"/>
      </a:accent6>
      <a:hlink>
        <a:srgbClr val="399531"/>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1291</TotalTime>
  <Words>1413</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Avenir Next LT Pro Light</vt:lpstr>
      <vt:lpstr>Sitka Subheading</vt:lpstr>
      <vt:lpstr>PebbleVTI</vt:lpstr>
      <vt:lpstr>Big Data Technology -- Final Project </vt:lpstr>
      <vt:lpstr>Overview</vt:lpstr>
      <vt:lpstr>Workflow</vt:lpstr>
      <vt:lpstr>Environment Setup</vt:lpstr>
      <vt:lpstr>Producer</vt:lpstr>
      <vt:lpstr>Consumer</vt:lpstr>
      <vt:lpstr>Consumer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Technology --- Final Project </dc:title>
  <dc:creator>Md Shahjahan Rasel</dc:creator>
  <cp:lastModifiedBy>Nejed Mahmoud Naser Hatamleh</cp:lastModifiedBy>
  <cp:revision>25</cp:revision>
  <dcterms:created xsi:type="dcterms:W3CDTF">2021-09-19T20:54:39Z</dcterms:created>
  <dcterms:modified xsi:type="dcterms:W3CDTF">2021-09-20T18:28:47Z</dcterms:modified>
</cp:coreProperties>
</file>