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5" r:id="rId7"/>
    <p:sldId id="260" r:id="rId8"/>
    <p:sldId id="261" r:id="rId9"/>
    <p:sldId id="263" r:id="rId10"/>
    <p:sldId id="262" r:id="rId11"/>
    <p:sldId id="264" r:id="rId12"/>
    <p:sldId id="267" r:id="rId13"/>
    <p:sldId id="270" r:id="rId14"/>
    <p:sldId id="268" r:id="rId15"/>
    <p:sldId id="26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6" autoAdjust="0"/>
    <p:restoredTop sz="94660"/>
  </p:normalViewPr>
  <p:slideViewPr>
    <p:cSldViewPr>
      <p:cViewPr varScale="1">
        <p:scale>
          <a:sx n="109" d="100"/>
          <a:sy n="109" d="100"/>
        </p:scale>
        <p:origin x="163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1/11/2018</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1/11/2018</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1/11/2018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1/11/2018</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1/11/2018</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1/11/2018</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1/11/2018</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Space Lander</a:t>
            </a:r>
            <a:endParaRPr lang="en-GB" dirty="0"/>
          </a:p>
        </p:txBody>
      </p:sp>
      <p:sp>
        <p:nvSpPr>
          <p:cNvPr id="3" name="Subtitle 2"/>
          <p:cNvSpPr>
            <a:spLocks noGrp="1"/>
          </p:cNvSpPr>
          <p:nvPr>
            <p:ph type="subTitle" idx="1"/>
          </p:nvPr>
        </p:nvSpPr>
        <p:spPr/>
        <p:txBody>
          <a:bodyPr/>
          <a:lstStyle/>
          <a:p>
            <a:r>
              <a:rPr lang="en-GB" smtClean="0"/>
              <a:t>ADJETE ADJEVI    P10364658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failure </a:t>
            </a:r>
            <a:endParaRPr lang="en-GB" b="1" dirty="0">
              <a:solidFill>
                <a:schemeClr val="tx1"/>
              </a:solidFill>
            </a:endParaRPr>
          </a:p>
        </p:txBody>
      </p:sp>
      <p:pic>
        <p:nvPicPr>
          <p:cNvPr id="4" name="Content Placeholder 3" descr="CaptureFail.PNG"/>
          <p:cNvPicPr>
            <a:picLocks noGrp="1" noChangeAspect="1"/>
          </p:cNvPicPr>
          <p:nvPr>
            <p:ph sz="quarter" idx="1"/>
          </p:nvPr>
        </p:nvPicPr>
        <p:blipFill>
          <a:blip r:embed="rId2"/>
          <a:stretch>
            <a:fillRect/>
          </a:stretch>
        </p:blipFill>
        <p:spPr>
          <a:xfrm>
            <a:off x="714348" y="1571612"/>
            <a:ext cx="4861636" cy="4873625"/>
          </a:xfrm>
        </p:spPr>
      </p:pic>
      <p:sp>
        <p:nvSpPr>
          <p:cNvPr id="5" name="TextBox 4"/>
          <p:cNvSpPr txBox="1"/>
          <p:nvPr/>
        </p:nvSpPr>
        <p:spPr>
          <a:xfrm>
            <a:off x="5715008" y="3286124"/>
            <a:ext cx="2357454" cy="1477328"/>
          </a:xfrm>
          <a:prstGeom prst="rect">
            <a:avLst/>
          </a:prstGeom>
          <a:noFill/>
        </p:spPr>
        <p:txBody>
          <a:bodyPr wrap="square" rtlCol="0">
            <a:spAutoFit/>
          </a:bodyPr>
          <a:lstStyle/>
          <a:p>
            <a:r>
              <a:rPr lang="en-GB" dirty="0" smtClean="0"/>
              <a:t>The ship hits the bottom side boundary and explodes due to bad control</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7467600" cy="1143000"/>
          </a:xfrm>
        </p:spPr>
        <p:txBody>
          <a:bodyPr/>
          <a:lstStyle/>
          <a:p>
            <a:pPr algn="ctr"/>
            <a:r>
              <a:rPr lang="en-GB" b="1" dirty="0" smtClean="0">
                <a:solidFill>
                  <a:schemeClr val="tx1"/>
                </a:solidFill>
              </a:rPr>
              <a:t>Game failure </a:t>
            </a:r>
            <a:endParaRPr lang="en-GB" b="1" dirty="0">
              <a:solidFill>
                <a:schemeClr val="tx1"/>
              </a:solidFill>
            </a:endParaRPr>
          </a:p>
        </p:txBody>
      </p:sp>
      <p:pic>
        <p:nvPicPr>
          <p:cNvPr id="4" name="Content Placeholder 3" descr="Capture7.PNG"/>
          <p:cNvPicPr>
            <a:picLocks noGrp="1" noChangeAspect="1"/>
          </p:cNvPicPr>
          <p:nvPr>
            <p:ph sz="quarter" idx="1"/>
          </p:nvPr>
        </p:nvPicPr>
        <p:blipFill>
          <a:blip r:embed="rId2"/>
          <a:stretch>
            <a:fillRect/>
          </a:stretch>
        </p:blipFill>
        <p:spPr>
          <a:xfrm>
            <a:off x="642910" y="1571612"/>
            <a:ext cx="4849528" cy="4873625"/>
          </a:xfrm>
        </p:spPr>
      </p:pic>
      <p:sp>
        <p:nvSpPr>
          <p:cNvPr id="5" name="TextBox 4"/>
          <p:cNvSpPr txBox="1"/>
          <p:nvPr/>
        </p:nvSpPr>
        <p:spPr>
          <a:xfrm>
            <a:off x="5857884" y="3500438"/>
            <a:ext cx="2357454" cy="923330"/>
          </a:xfrm>
          <a:prstGeom prst="rect">
            <a:avLst/>
          </a:prstGeom>
          <a:noFill/>
        </p:spPr>
        <p:txBody>
          <a:bodyPr wrap="square" rtlCol="0">
            <a:spAutoFit/>
          </a:bodyPr>
          <a:lstStyle/>
          <a:p>
            <a:r>
              <a:rPr lang="en-GB" dirty="0" smtClean="0"/>
              <a:t>The ship explodes due to  velocity too high (bad control)</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Class diagrams</a:t>
            </a:r>
            <a:endParaRPr lang="en-GB" b="1" dirty="0">
              <a:solidFill>
                <a:schemeClr val="tx1"/>
              </a:solidFill>
            </a:endParaRPr>
          </a:p>
        </p:txBody>
      </p:sp>
      <p:pic>
        <p:nvPicPr>
          <p:cNvPr id="4" name="Content Placeholder 3" descr="Capture8.PNG"/>
          <p:cNvPicPr>
            <a:picLocks noGrp="1" noChangeAspect="1"/>
          </p:cNvPicPr>
          <p:nvPr>
            <p:ph sz="quarter" idx="1"/>
          </p:nvPr>
        </p:nvPicPr>
        <p:blipFill>
          <a:blip r:embed="rId2"/>
          <a:stretch>
            <a:fillRect/>
          </a:stretch>
        </p:blipFill>
        <p:spPr>
          <a:xfrm>
            <a:off x="428596" y="2137128"/>
            <a:ext cx="5572164" cy="4265259"/>
          </a:xfrm>
        </p:spPr>
      </p:pic>
      <p:sp>
        <p:nvSpPr>
          <p:cNvPr id="5" name="TextBox 4"/>
          <p:cNvSpPr txBox="1"/>
          <p:nvPr/>
        </p:nvSpPr>
        <p:spPr>
          <a:xfrm>
            <a:off x="6000760" y="3286124"/>
            <a:ext cx="2357454" cy="2308324"/>
          </a:xfrm>
          <a:prstGeom prst="rect">
            <a:avLst/>
          </a:prstGeom>
          <a:noFill/>
        </p:spPr>
        <p:txBody>
          <a:bodyPr wrap="square" rtlCol="0">
            <a:spAutoFit/>
          </a:bodyPr>
          <a:lstStyle/>
          <a:p>
            <a:r>
              <a:rPr lang="en-GB" dirty="0" smtClean="0"/>
              <a:t>This is the code aspects of the finishing game illustrate via class diagram which is composed by 5 classes supporting the animation</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Saucer and the pad</a:t>
            </a:r>
            <a:endParaRPr lang="en-GB" b="1" dirty="0">
              <a:solidFill>
                <a:schemeClr val="tx1"/>
              </a:solidFill>
            </a:endParaRPr>
          </a:p>
        </p:txBody>
      </p:sp>
      <p:pic>
        <p:nvPicPr>
          <p:cNvPr id="4" name="Content Placeholder 3" descr="saucer.PNG"/>
          <p:cNvPicPr>
            <a:picLocks noGrp="1" noChangeAspect="1"/>
          </p:cNvPicPr>
          <p:nvPr>
            <p:ph sz="quarter" idx="1"/>
          </p:nvPr>
        </p:nvPicPr>
        <p:blipFill>
          <a:blip r:embed="rId2"/>
          <a:stretch>
            <a:fillRect/>
          </a:stretch>
        </p:blipFill>
        <p:spPr>
          <a:xfrm>
            <a:off x="1357290" y="3357562"/>
            <a:ext cx="1209844" cy="1228897"/>
          </a:xfrm>
        </p:spPr>
      </p:pic>
      <p:pic>
        <p:nvPicPr>
          <p:cNvPr id="6" name="Picture 5" descr="pad.PNG"/>
          <p:cNvPicPr>
            <a:picLocks noChangeAspect="1"/>
          </p:cNvPicPr>
          <p:nvPr/>
        </p:nvPicPr>
        <p:blipFill>
          <a:blip r:embed="rId3"/>
          <a:stretch>
            <a:fillRect/>
          </a:stretch>
        </p:blipFill>
        <p:spPr>
          <a:xfrm>
            <a:off x="4572000" y="3929066"/>
            <a:ext cx="2248214" cy="419159"/>
          </a:xfrm>
          <a:prstGeom prst="rect">
            <a:avLst/>
          </a:prstGeom>
        </p:spPr>
      </p:pic>
      <p:sp>
        <p:nvSpPr>
          <p:cNvPr id="7" name="TextBox 6"/>
          <p:cNvSpPr txBox="1"/>
          <p:nvPr/>
        </p:nvSpPr>
        <p:spPr>
          <a:xfrm>
            <a:off x="1285852" y="1928802"/>
            <a:ext cx="2357454" cy="923330"/>
          </a:xfrm>
          <a:prstGeom prst="rect">
            <a:avLst/>
          </a:prstGeom>
          <a:noFill/>
        </p:spPr>
        <p:txBody>
          <a:bodyPr wrap="square" rtlCol="0">
            <a:spAutoFit/>
          </a:bodyPr>
          <a:lstStyle/>
          <a:p>
            <a:r>
              <a:rPr lang="en-GB" dirty="0" smtClean="0"/>
              <a:t>This is the main component of the game call saucer</a:t>
            </a:r>
            <a:endParaRPr lang="en-GB" dirty="0"/>
          </a:p>
        </p:txBody>
      </p:sp>
      <p:sp>
        <p:nvSpPr>
          <p:cNvPr id="8" name="TextBox 7"/>
          <p:cNvSpPr txBox="1"/>
          <p:nvPr/>
        </p:nvSpPr>
        <p:spPr>
          <a:xfrm>
            <a:off x="4929190" y="2143116"/>
            <a:ext cx="2357454" cy="1200329"/>
          </a:xfrm>
          <a:prstGeom prst="rect">
            <a:avLst/>
          </a:prstGeom>
          <a:noFill/>
        </p:spPr>
        <p:txBody>
          <a:bodyPr wrap="square" rtlCol="0">
            <a:spAutoFit/>
          </a:bodyPr>
          <a:lstStyle/>
          <a:p>
            <a:r>
              <a:rPr lang="en-GB" dirty="0" smtClean="0"/>
              <a:t>This is the landing pad showing the outside boundary of the shape</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7467600" cy="846158"/>
          </a:xfrm>
        </p:spPr>
        <p:txBody>
          <a:bodyPr>
            <a:normAutofit fontScale="90000"/>
          </a:bodyPr>
          <a:lstStyle/>
          <a:p>
            <a:pPr algn="ctr"/>
            <a:r>
              <a:rPr lang="en-GB" dirty="0" smtClean="0">
                <a:solidFill>
                  <a:schemeClr val="tx1"/>
                </a:solidFill>
              </a:rPr>
              <a:t>Saucer class methods and attributes</a:t>
            </a:r>
            <a:r>
              <a:rPr lang="en-GB" dirty="0" smtClean="0"/>
              <a:t/>
            </a:r>
            <a:br>
              <a:rPr lang="en-GB" dirty="0" smtClean="0"/>
            </a:br>
            <a:endParaRPr lang="en-GB" dirty="0"/>
          </a:p>
        </p:txBody>
      </p:sp>
      <p:pic>
        <p:nvPicPr>
          <p:cNvPr id="4" name="Content Placeholder 3" descr="Capture9.PNG"/>
          <p:cNvPicPr>
            <a:picLocks noGrp="1" noChangeAspect="1"/>
          </p:cNvPicPr>
          <p:nvPr>
            <p:ph sz="quarter" idx="1"/>
          </p:nvPr>
        </p:nvPicPr>
        <p:blipFill>
          <a:blip r:embed="rId2"/>
          <a:stretch>
            <a:fillRect/>
          </a:stretch>
        </p:blipFill>
        <p:spPr>
          <a:xfrm>
            <a:off x="3033551" y="2931958"/>
            <a:ext cx="2314898" cy="2210109"/>
          </a:xfrm>
        </p:spPr>
      </p:pic>
      <p:sp>
        <p:nvSpPr>
          <p:cNvPr id="5" name="TextBox 4"/>
          <p:cNvSpPr txBox="1"/>
          <p:nvPr/>
        </p:nvSpPr>
        <p:spPr>
          <a:xfrm>
            <a:off x="571472" y="3071810"/>
            <a:ext cx="2000264" cy="2031325"/>
          </a:xfrm>
          <a:prstGeom prst="rect">
            <a:avLst/>
          </a:prstGeom>
          <a:noFill/>
        </p:spPr>
        <p:txBody>
          <a:bodyPr wrap="square" rtlCol="0">
            <a:spAutoFit/>
          </a:bodyPr>
          <a:lstStyle/>
          <a:p>
            <a:r>
              <a:rPr lang="en-GB" dirty="0" smtClean="0"/>
              <a:t>The saucer may:</a:t>
            </a:r>
          </a:p>
          <a:p>
            <a:pPr>
              <a:buFont typeface="Arial" pitchFamily="34" charset="0"/>
              <a:buChar char="•"/>
            </a:pPr>
            <a:r>
              <a:rPr lang="en-GB" dirty="0" smtClean="0"/>
              <a:t>Accelerate</a:t>
            </a:r>
          </a:p>
          <a:p>
            <a:pPr>
              <a:buFont typeface="Arial" pitchFamily="34" charset="0"/>
              <a:buChar char="•"/>
            </a:pPr>
            <a:r>
              <a:rPr lang="en-GB" dirty="0" smtClean="0"/>
              <a:t>Be drawn</a:t>
            </a:r>
          </a:p>
          <a:p>
            <a:pPr>
              <a:buFont typeface="Arial" pitchFamily="34" charset="0"/>
              <a:buChar char="•"/>
            </a:pPr>
            <a:r>
              <a:rPr lang="en-GB" dirty="0" smtClean="0"/>
              <a:t>Come to halt</a:t>
            </a:r>
          </a:p>
          <a:p>
            <a:pPr>
              <a:buFont typeface="Arial" pitchFamily="34" charset="0"/>
              <a:buChar char="•"/>
            </a:pPr>
            <a:r>
              <a:rPr lang="en-GB" dirty="0" smtClean="0"/>
              <a:t>Move</a:t>
            </a:r>
          </a:p>
          <a:p>
            <a:pPr>
              <a:buFont typeface="Arial" pitchFamily="34" charset="0"/>
              <a:buChar char="•"/>
            </a:pPr>
            <a:r>
              <a:rPr lang="en-GB" dirty="0" smtClean="0"/>
              <a:t>Have a vector applied</a:t>
            </a:r>
            <a:endParaRPr lang="en-GB" dirty="0"/>
          </a:p>
        </p:txBody>
      </p:sp>
      <p:sp>
        <p:nvSpPr>
          <p:cNvPr id="6" name="TextBox 5"/>
          <p:cNvSpPr txBox="1"/>
          <p:nvPr/>
        </p:nvSpPr>
        <p:spPr>
          <a:xfrm>
            <a:off x="5857884" y="3214686"/>
            <a:ext cx="2286016" cy="2585323"/>
          </a:xfrm>
          <a:prstGeom prst="rect">
            <a:avLst/>
          </a:prstGeom>
          <a:noFill/>
        </p:spPr>
        <p:txBody>
          <a:bodyPr wrap="square" rtlCol="0">
            <a:spAutoFit/>
          </a:bodyPr>
          <a:lstStyle/>
          <a:p>
            <a:r>
              <a:rPr lang="en-GB" dirty="0" smtClean="0"/>
              <a:t>It has the following attributes which allow to know the outside boundary of the shape: </a:t>
            </a:r>
          </a:p>
          <a:p>
            <a:pPr>
              <a:buFont typeface="Arial" pitchFamily="34" charset="0"/>
              <a:buChar char="•"/>
            </a:pPr>
            <a:r>
              <a:rPr lang="en-GB" dirty="0" smtClean="0"/>
              <a:t>Bottom</a:t>
            </a:r>
          </a:p>
          <a:p>
            <a:pPr>
              <a:buFont typeface="Arial" pitchFamily="34" charset="0"/>
              <a:buChar char="•"/>
            </a:pPr>
            <a:r>
              <a:rPr lang="en-GB" dirty="0" smtClean="0"/>
              <a:t>Left</a:t>
            </a:r>
          </a:p>
          <a:p>
            <a:pPr>
              <a:buFont typeface="Arial" pitchFamily="34" charset="0"/>
              <a:buChar char="•"/>
            </a:pPr>
            <a:r>
              <a:rPr lang="en-GB" dirty="0" smtClean="0"/>
              <a:t>Right</a:t>
            </a:r>
          </a:p>
          <a:p>
            <a:pPr>
              <a:buFont typeface="Arial" pitchFamily="34" charset="0"/>
              <a:buChar char="•"/>
            </a:pPr>
            <a:r>
              <a:rPr lang="en-GB" dirty="0" smtClean="0"/>
              <a:t>Top</a:t>
            </a:r>
          </a:p>
        </p:txBody>
      </p:sp>
      <p:sp>
        <p:nvSpPr>
          <p:cNvPr id="7" name="TextBox 6"/>
          <p:cNvSpPr txBox="1"/>
          <p:nvPr/>
        </p:nvSpPr>
        <p:spPr>
          <a:xfrm>
            <a:off x="714348" y="1214422"/>
            <a:ext cx="6143668" cy="369332"/>
          </a:xfrm>
          <a:prstGeom prst="rect">
            <a:avLst/>
          </a:prstGeom>
          <a:noFill/>
        </p:spPr>
        <p:txBody>
          <a:bodyPr wrap="square" rtlCol="0">
            <a:spAutoFit/>
          </a:bodyPr>
          <a:lstStyle/>
          <a:p>
            <a:pPr algn="ctr"/>
            <a:r>
              <a:rPr lang="en-GB" dirty="0" smtClean="0"/>
              <a:t>describing its behaviour</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Pad class method and attributes</a:t>
            </a:r>
            <a:endParaRPr lang="en-GB" dirty="0"/>
          </a:p>
        </p:txBody>
      </p:sp>
      <p:pic>
        <p:nvPicPr>
          <p:cNvPr id="4" name="Content Placeholder 3" descr="Capture10.PNG"/>
          <p:cNvPicPr>
            <a:picLocks noGrp="1" noChangeAspect="1"/>
          </p:cNvPicPr>
          <p:nvPr>
            <p:ph sz="quarter" idx="1"/>
          </p:nvPr>
        </p:nvPicPr>
        <p:blipFill>
          <a:blip r:embed="rId2"/>
          <a:stretch>
            <a:fillRect/>
          </a:stretch>
        </p:blipFill>
        <p:spPr>
          <a:xfrm>
            <a:off x="2847787" y="2965300"/>
            <a:ext cx="2686425" cy="2143424"/>
          </a:xfrm>
        </p:spPr>
      </p:pic>
      <p:sp>
        <p:nvSpPr>
          <p:cNvPr id="5" name="TextBox 4"/>
          <p:cNvSpPr txBox="1"/>
          <p:nvPr/>
        </p:nvSpPr>
        <p:spPr>
          <a:xfrm>
            <a:off x="571472" y="2143116"/>
            <a:ext cx="1714512" cy="1477328"/>
          </a:xfrm>
          <a:prstGeom prst="rect">
            <a:avLst/>
          </a:prstGeom>
          <a:noFill/>
        </p:spPr>
        <p:txBody>
          <a:bodyPr wrap="square" rtlCol="0">
            <a:spAutoFit/>
          </a:bodyPr>
          <a:lstStyle/>
          <a:p>
            <a:r>
              <a:rPr lang="en-GB" dirty="0" smtClean="0"/>
              <a:t>This landing pas has only one operation allowing it to be drawn</a:t>
            </a:r>
            <a:endParaRPr lang="en-GB" dirty="0"/>
          </a:p>
        </p:txBody>
      </p:sp>
      <p:sp>
        <p:nvSpPr>
          <p:cNvPr id="6" name="TextBox 5"/>
          <p:cNvSpPr txBox="1"/>
          <p:nvPr/>
        </p:nvSpPr>
        <p:spPr>
          <a:xfrm>
            <a:off x="5857884" y="2500306"/>
            <a:ext cx="2500330" cy="4247317"/>
          </a:xfrm>
          <a:prstGeom prst="rect">
            <a:avLst/>
          </a:prstGeom>
          <a:noFill/>
        </p:spPr>
        <p:txBody>
          <a:bodyPr wrap="square" rtlCol="0">
            <a:spAutoFit/>
          </a:bodyPr>
          <a:lstStyle/>
          <a:p>
            <a:r>
              <a:rPr lang="en-GB" dirty="0" smtClean="0"/>
              <a:t>And it supports five attributes :</a:t>
            </a:r>
          </a:p>
          <a:p>
            <a:pPr>
              <a:buFont typeface="Arial" pitchFamily="34" charset="0"/>
              <a:buChar char="•"/>
            </a:pPr>
            <a:r>
              <a:rPr lang="en-GB" dirty="0" smtClean="0"/>
              <a:t>Bottom</a:t>
            </a:r>
          </a:p>
          <a:p>
            <a:pPr>
              <a:buFont typeface="Arial" pitchFamily="34" charset="0"/>
              <a:buChar char="•"/>
            </a:pPr>
            <a:r>
              <a:rPr lang="en-GB" dirty="0" smtClean="0"/>
              <a:t>Left</a:t>
            </a:r>
          </a:p>
          <a:p>
            <a:pPr>
              <a:buFont typeface="Arial" pitchFamily="34" charset="0"/>
              <a:buChar char="•"/>
            </a:pPr>
            <a:r>
              <a:rPr lang="en-GB" dirty="0" smtClean="0"/>
              <a:t>Right</a:t>
            </a:r>
          </a:p>
          <a:p>
            <a:pPr>
              <a:buFont typeface="Arial" pitchFamily="34" charset="0"/>
              <a:buChar char="•"/>
            </a:pPr>
            <a:r>
              <a:rPr lang="en-GB" dirty="0" smtClean="0"/>
              <a:t>Top</a:t>
            </a:r>
          </a:p>
          <a:p>
            <a:pPr>
              <a:buFont typeface="Arial" pitchFamily="34" charset="0"/>
              <a:buChar char="•"/>
            </a:pPr>
            <a:endParaRPr lang="en-GB" dirty="0" smtClean="0"/>
          </a:p>
          <a:p>
            <a:r>
              <a:rPr lang="en-GB" dirty="0" smtClean="0"/>
              <a:t>It is also the identifier of the outside edge of the shape:</a:t>
            </a:r>
          </a:p>
          <a:p>
            <a:pPr>
              <a:buFont typeface="Arial" pitchFamily="34" charset="0"/>
              <a:buChar char="•"/>
            </a:pPr>
            <a:r>
              <a:rPr lang="en-GB" dirty="0" smtClean="0"/>
              <a:t>X</a:t>
            </a:r>
          </a:p>
          <a:p>
            <a:pPr>
              <a:buFont typeface="Arial" pitchFamily="34" charset="0"/>
              <a:buChar char="•"/>
            </a:pPr>
            <a:r>
              <a:rPr lang="en-GB" dirty="0" smtClean="0"/>
              <a:t>Y</a:t>
            </a:r>
          </a:p>
          <a:p>
            <a:pPr>
              <a:buFont typeface="Arial" pitchFamily="34" charset="0"/>
              <a:buChar char="•"/>
            </a:pPr>
            <a:endParaRPr lang="en-GB" dirty="0" smtClean="0"/>
          </a:p>
          <a:p>
            <a:pPr>
              <a:buFont typeface="Arial" pitchFamily="34" charset="0"/>
              <a:buChar cha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obstacles</a:t>
            </a:r>
            <a:endParaRPr lang="en-GB" b="1" dirty="0">
              <a:solidFill>
                <a:schemeClr val="tx1"/>
              </a:solidFill>
            </a:endParaRPr>
          </a:p>
        </p:txBody>
      </p:sp>
      <p:pic>
        <p:nvPicPr>
          <p:cNvPr id="4" name="Content Placeholder 3" descr="obstacleside.PNG"/>
          <p:cNvPicPr>
            <a:picLocks noGrp="1" noChangeAspect="1"/>
          </p:cNvPicPr>
          <p:nvPr>
            <p:ph sz="quarter" idx="1"/>
          </p:nvPr>
        </p:nvPicPr>
        <p:blipFill>
          <a:blip r:embed="rId2"/>
          <a:stretch>
            <a:fillRect/>
          </a:stretch>
        </p:blipFill>
        <p:spPr>
          <a:xfrm>
            <a:off x="714348" y="3714752"/>
            <a:ext cx="2357454" cy="1366074"/>
          </a:xfrm>
        </p:spPr>
      </p:pic>
      <p:pic>
        <p:nvPicPr>
          <p:cNvPr id="5" name="Picture 4" descr="obstacleside2.PNG"/>
          <p:cNvPicPr>
            <a:picLocks noChangeAspect="1"/>
          </p:cNvPicPr>
          <p:nvPr/>
        </p:nvPicPr>
        <p:blipFill>
          <a:blip r:embed="rId3"/>
          <a:stretch>
            <a:fillRect/>
          </a:stretch>
        </p:blipFill>
        <p:spPr>
          <a:xfrm>
            <a:off x="4857752" y="3714752"/>
            <a:ext cx="2162477" cy="1371792"/>
          </a:xfrm>
          <a:prstGeom prst="rect">
            <a:avLst/>
          </a:prstGeom>
        </p:spPr>
      </p:pic>
      <p:sp>
        <p:nvSpPr>
          <p:cNvPr id="6" name="TextBox 5"/>
          <p:cNvSpPr txBox="1"/>
          <p:nvPr/>
        </p:nvSpPr>
        <p:spPr>
          <a:xfrm>
            <a:off x="3214678" y="2000240"/>
            <a:ext cx="2357454" cy="1200329"/>
          </a:xfrm>
          <a:prstGeom prst="rect">
            <a:avLst/>
          </a:prstGeom>
          <a:noFill/>
        </p:spPr>
        <p:txBody>
          <a:bodyPr wrap="square" rtlCol="0">
            <a:spAutoFit/>
          </a:bodyPr>
          <a:lstStyle/>
          <a:p>
            <a:r>
              <a:rPr lang="en-GB" dirty="0" smtClean="0"/>
              <a:t>These red lines are showing the outside boundaries of the lunar surface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GB" dirty="0" smtClean="0"/>
              <a:t>Concept of the game</a:t>
            </a:r>
            <a:endParaRPr lang="en-GB" dirty="0"/>
          </a:p>
        </p:txBody>
      </p:sp>
      <p:sp>
        <p:nvSpPr>
          <p:cNvPr id="3" name="Content Placeholder 2"/>
          <p:cNvSpPr>
            <a:spLocks noGrp="1"/>
          </p:cNvSpPr>
          <p:nvPr>
            <p:ph sz="quarter" idx="1"/>
          </p:nvPr>
        </p:nvSpPr>
        <p:spPr>
          <a:xfrm>
            <a:off x="457200" y="928670"/>
            <a:ext cx="7467600" cy="5545282"/>
          </a:xfrm>
        </p:spPr>
        <p:txBody>
          <a:bodyPr>
            <a:normAutofit fontScale="62500" lnSpcReduction="20000"/>
          </a:bodyPr>
          <a:lstStyle/>
          <a:p>
            <a:pPr algn="just">
              <a:buNone/>
            </a:pPr>
            <a:r>
              <a:rPr lang="en-GB" dirty="0" smtClean="0"/>
              <a:t>The space Lander is a video game in which the player controls a spaceship as it falls towards the surface and he must manoeuvre the ship's thrusters to land safely by avoiding a collision with asteroid around or a touch to the boundaries. the player must adjust the ship's orientation, as well as its horizontal and vertical velocities by using the keyboard arrows such as left, right, up and down keys.</a:t>
            </a:r>
          </a:p>
          <a:p>
            <a:pPr algn="just">
              <a:buNone/>
            </a:pPr>
            <a:r>
              <a:rPr lang="en-GB" dirty="0" smtClean="0"/>
              <a:t>The idea is the spaceship is landing on the moon which in theory has been represented by 800px (pixel) square canvas with red boundary at each side. </a:t>
            </a:r>
          </a:p>
          <a:p>
            <a:pPr algn="just">
              <a:buNone/>
            </a:pPr>
            <a:r>
              <a:rPr lang="en-GB" dirty="0" smtClean="0"/>
              <a:t>Here are the rules that govern the space ship:</a:t>
            </a:r>
          </a:p>
          <a:p>
            <a:pPr marL="457200" indent="-457200">
              <a:buFont typeface="+mj-lt"/>
              <a:buAutoNum type="arabicPeriod"/>
            </a:pPr>
            <a:r>
              <a:rPr lang="en-GB" dirty="0" smtClean="0"/>
              <a:t> At each second, the downward velocity of the ship increase due to the gravity.</a:t>
            </a:r>
          </a:p>
          <a:p>
            <a:pPr marL="457200" indent="-457200">
              <a:buFont typeface="+mj-lt"/>
              <a:buAutoNum type="arabicPeriod"/>
            </a:pPr>
            <a:r>
              <a:rPr lang="en-GB" dirty="0" smtClean="0"/>
              <a:t>It must not touch the any edge of the boundary otherwise it will crash.</a:t>
            </a:r>
          </a:p>
          <a:p>
            <a:pPr marL="457200" indent="-457200">
              <a:buFont typeface="+mj-lt"/>
              <a:buAutoNum type="arabicPeriod"/>
            </a:pPr>
            <a:r>
              <a:rPr lang="en-GB" dirty="0" smtClean="0"/>
              <a:t>The spaceship must avoid the two asteroid represent by one red square and one blue kite.</a:t>
            </a:r>
          </a:p>
          <a:p>
            <a:pPr marL="457200" indent="-457200">
              <a:buFont typeface="+mj-lt"/>
              <a:buAutoNum type="arabicPeriod"/>
            </a:pPr>
            <a:r>
              <a:rPr lang="en-GB" dirty="0" smtClean="0"/>
              <a:t>When the ship make contact with the lunar surface, the descent engine will automatically cut off bear in mind there are some condition to be applied:</a:t>
            </a:r>
          </a:p>
          <a:p>
            <a:pPr marL="457200" indent="-457200">
              <a:buFont typeface="+mj-lt"/>
              <a:buAutoNum type="alphaLcPeriod"/>
            </a:pPr>
            <a:r>
              <a:rPr lang="en-GB" dirty="0" smtClean="0"/>
              <a:t> If the ship land at a controlled speed on the golden landing pad the game is classified successful</a:t>
            </a:r>
          </a:p>
          <a:p>
            <a:pPr marL="457200" indent="-457200">
              <a:buFont typeface="+mj-lt"/>
              <a:buAutoNum type="alphaLcPeriod"/>
            </a:pPr>
            <a:r>
              <a:rPr lang="en-GB" dirty="0" smtClean="0"/>
              <a:t>If the ship land inadequately on the landing pad then the game is deemed failure. </a:t>
            </a:r>
          </a:p>
          <a:p>
            <a:pPr marL="457200" indent="-457200">
              <a:buFont typeface="+mj-lt"/>
              <a:buAutoNum type="alphaLcPeriod"/>
            </a:pPr>
            <a:r>
              <a:rPr lang="en-GB" dirty="0" smtClean="0"/>
              <a:t>And if the ship miss out of landing on the golden pad but instead land on the bottom of the space boundary it is deemed failure as well.  </a:t>
            </a:r>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storyboard</a:t>
            </a:r>
            <a:endParaRPr lang="en-GB" dirty="0"/>
          </a:p>
        </p:txBody>
      </p:sp>
      <p:sp>
        <p:nvSpPr>
          <p:cNvPr id="3" name="Content Placeholder 2"/>
          <p:cNvSpPr>
            <a:spLocks noGrp="1"/>
          </p:cNvSpPr>
          <p:nvPr>
            <p:ph sz="quarter" idx="1"/>
          </p:nvPr>
        </p:nvSpPr>
        <p:spPr/>
        <p:txBody>
          <a:bodyPr/>
          <a:lstStyle/>
          <a:p>
            <a:pPr>
              <a:buNone/>
            </a:pPr>
            <a:r>
              <a:rPr lang="en-GB" dirty="0" smtClean="0"/>
              <a:t>Here is the storyboard for the game that is going to be implemented.</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start</a:t>
            </a:r>
            <a:endParaRPr lang="en-GB" b="1" dirty="0">
              <a:solidFill>
                <a:schemeClr val="tx1"/>
              </a:solidFill>
            </a:endParaRPr>
          </a:p>
        </p:txBody>
      </p:sp>
      <p:pic>
        <p:nvPicPr>
          <p:cNvPr id="4" name="Content Placeholder 3" descr="Capture2.PNG"/>
          <p:cNvPicPr>
            <a:picLocks noGrp="1" noChangeAspect="1"/>
          </p:cNvPicPr>
          <p:nvPr>
            <p:ph sz="quarter" idx="1"/>
          </p:nvPr>
        </p:nvPicPr>
        <p:blipFill>
          <a:blip r:embed="rId2"/>
          <a:stretch>
            <a:fillRect/>
          </a:stretch>
        </p:blipFill>
        <p:spPr>
          <a:xfrm>
            <a:off x="500034" y="1571612"/>
            <a:ext cx="4879642" cy="4873625"/>
          </a:xfrm>
        </p:spPr>
      </p:pic>
      <p:sp>
        <p:nvSpPr>
          <p:cNvPr id="5" name="TextBox 4"/>
          <p:cNvSpPr txBox="1"/>
          <p:nvPr/>
        </p:nvSpPr>
        <p:spPr>
          <a:xfrm>
            <a:off x="5715008" y="2857496"/>
            <a:ext cx="2357454" cy="2585323"/>
          </a:xfrm>
          <a:prstGeom prst="rect">
            <a:avLst/>
          </a:prstGeom>
          <a:noFill/>
        </p:spPr>
        <p:txBody>
          <a:bodyPr wrap="square" rtlCol="0">
            <a:spAutoFit/>
          </a:bodyPr>
          <a:lstStyle/>
          <a:p>
            <a:pPr>
              <a:buFont typeface="Arial" pitchFamily="34" charset="0"/>
              <a:buChar char="•"/>
            </a:pPr>
            <a:r>
              <a:rPr lang="en-GB" dirty="0" smtClean="0"/>
              <a:t>The ship hovers over the surface</a:t>
            </a:r>
          </a:p>
          <a:p>
            <a:pPr>
              <a:buFont typeface="Arial" pitchFamily="34" charset="0"/>
              <a:buChar char="•"/>
            </a:pPr>
            <a:r>
              <a:rPr lang="en-GB" dirty="0" smtClean="0"/>
              <a:t> Gravity starts to pull the ship down</a:t>
            </a:r>
          </a:p>
          <a:p>
            <a:pPr>
              <a:buFont typeface="Arial" pitchFamily="34" charset="0"/>
              <a:buChar char="•"/>
            </a:pPr>
            <a:r>
              <a:rPr lang="en-GB" dirty="0" smtClean="0"/>
              <a:t>Left, Right and Up arrow keys allow application of thrust</a:t>
            </a:r>
          </a:p>
          <a:p>
            <a:pPr>
              <a:buFont typeface="Arial" pitchFamily="34" charset="0"/>
              <a:buChar char="•"/>
            </a:pPr>
            <a:r>
              <a:rPr lang="en-GB" dirty="0" smtClean="0"/>
              <a:t>Down key cancels all thrust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Saucer avoid obstacle by going to right</a:t>
            </a:r>
            <a:endParaRPr lang="en-GB" b="1" dirty="0">
              <a:solidFill>
                <a:schemeClr val="tx1"/>
              </a:solidFill>
            </a:endParaRPr>
          </a:p>
        </p:txBody>
      </p:sp>
      <p:pic>
        <p:nvPicPr>
          <p:cNvPr id="4" name="Content Placeholder 3" descr="Capture6.PNG"/>
          <p:cNvPicPr>
            <a:picLocks noGrp="1" noChangeAspect="1"/>
          </p:cNvPicPr>
          <p:nvPr>
            <p:ph sz="quarter" idx="1"/>
          </p:nvPr>
        </p:nvPicPr>
        <p:blipFill>
          <a:blip r:embed="rId2"/>
          <a:stretch>
            <a:fillRect/>
          </a:stretch>
        </p:blipFill>
        <p:spPr>
          <a:xfrm>
            <a:off x="428596" y="1428736"/>
            <a:ext cx="4873625" cy="4873625"/>
          </a:xfrm>
        </p:spPr>
      </p:pic>
      <p:sp>
        <p:nvSpPr>
          <p:cNvPr id="5" name="TextBox 4"/>
          <p:cNvSpPr txBox="1"/>
          <p:nvPr/>
        </p:nvSpPr>
        <p:spPr>
          <a:xfrm>
            <a:off x="5643570" y="2428868"/>
            <a:ext cx="2357454" cy="1477328"/>
          </a:xfrm>
          <a:prstGeom prst="rect">
            <a:avLst/>
          </a:prstGeom>
          <a:noFill/>
        </p:spPr>
        <p:txBody>
          <a:bodyPr wrap="square" rtlCol="0">
            <a:spAutoFit/>
          </a:bodyPr>
          <a:lstStyle/>
          <a:p>
            <a:r>
              <a:rPr lang="en-GB" dirty="0" smtClean="0"/>
              <a:t>The ship hovers over the landing pad</a:t>
            </a:r>
          </a:p>
          <a:p>
            <a:r>
              <a:rPr lang="en-GB" dirty="0" smtClean="0"/>
              <a:t>Gravity starts to pull the ship down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success</a:t>
            </a:r>
            <a:endParaRPr lang="en-GB" b="1" dirty="0">
              <a:solidFill>
                <a:schemeClr val="tx1"/>
              </a:solidFill>
            </a:endParaRPr>
          </a:p>
        </p:txBody>
      </p:sp>
      <p:pic>
        <p:nvPicPr>
          <p:cNvPr id="4" name="Content Placeholder 3" descr="CaptureSucess.PNG"/>
          <p:cNvPicPr>
            <a:picLocks noGrp="1" noChangeAspect="1"/>
          </p:cNvPicPr>
          <p:nvPr>
            <p:ph sz="quarter" idx="1"/>
          </p:nvPr>
        </p:nvPicPr>
        <p:blipFill>
          <a:blip r:embed="rId2"/>
          <a:stretch>
            <a:fillRect/>
          </a:stretch>
        </p:blipFill>
        <p:spPr>
          <a:xfrm>
            <a:off x="642910" y="1500174"/>
            <a:ext cx="4861561" cy="4873625"/>
          </a:xfrm>
        </p:spPr>
      </p:pic>
      <p:sp>
        <p:nvSpPr>
          <p:cNvPr id="5" name="TextBox 4"/>
          <p:cNvSpPr txBox="1"/>
          <p:nvPr/>
        </p:nvSpPr>
        <p:spPr>
          <a:xfrm>
            <a:off x="5786446" y="3714752"/>
            <a:ext cx="2357454" cy="923330"/>
          </a:xfrm>
          <a:prstGeom prst="rect">
            <a:avLst/>
          </a:prstGeom>
          <a:noFill/>
        </p:spPr>
        <p:txBody>
          <a:bodyPr wrap="square" rtlCol="0">
            <a:spAutoFit/>
          </a:bodyPr>
          <a:lstStyle/>
          <a:p>
            <a:r>
              <a:rPr lang="en-GB" dirty="0" smtClean="0"/>
              <a:t>The ship lands successfully on the golden landing pad</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failure </a:t>
            </a:r>
            <a:endParaRPr lang="en-GB" b="1" dirty="0">
              <a:solidFill>
                <a:schemeClr val="tx1"/>
              </a:solidFill>
            </a:endParaRPr>
          </a:p>
        </p:txBody>
      </p:sp>
      <p:pic>
        <p:nvPicPr>
          <p:cNvPr id="4" name="Content Placeholder 3" descr="Capture3.PNG"/>
          <p:cNvPicPr>
            <a:picLocks noGrp="1" noChangeAspect="1"/>
          </p:cNvPicPr>
          <p:nvPr>
            <p:ph sz="quarter" idx="1"/>
          </p:nvPr>
        </p:nvPicPr>
        <p:blipFill>
          <a:blip r:embed="rId2"/>
          <a:stretch>
            <a:fillRect/>
          </a:stretch>
        </p:blipFill>
        <p:spPr>
          <a:xfrm>
            <a:off x="571472" y="1571612"/>
            <a:ext cx="4814045" cy="4873625"/>
          </a:xfrm>
        </p:spPr>
      </p:pic>
      <p:sp>
        <p:nvSpPr>
          <p:cNvPr id="5" name="TextBox 4"/>
          <p:cNvSpPr txBox="1"/>
          <p:nvPr/>
        </p:nvSpPr>
        <p:spPr>
          <a:xfrm>
            <a:off x="5715008" y="3286124"/>
            <a:ext cx="2357454" cy="1200329"/>
          </a:xfrm>
          <a:prstGeom prst="rect">
            <a:avLst/>
          </a:prstGeom>
          <a:noFill/>
        </p:spPr>
        <p:txBody>
          <a:bodyPr wrap="square" rtlCol="0">
            <a:spAutoFit/>
          </a:bodyPr>
          <a:lstStyle/>
          <a:p>
            <a:r>
              <a:rPr lang="en-GB" dirty="0" smtClean="0"/>
              <a:t>The ship hits the left side boundary and explodes due to bad control</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failure </a:t>
            </a:r>
            <a:endParaRPr lang="en-GB" b="1" dirty="0">
              <a:solidFill>
                <a:schemeClr val="tx1"/>
              </a:solidFill>
            </a:endParaRPr>
          </a:p>
        </p:txBody>
      </p:sp>
      <p:pic>
        <p:nvPicPr>
          <p:cNvPr id="4" name="Content Placeholder 3" descr="Capture5.PNG"/>
          <p:cNvPicPr>
            <a:picLocks noGrp="1" noChangeAspect="1"/>
          </p:cNvPicPr>
          <p:nvPr>
            <p:ph sz="quarter" idx="1"/>
          </p:nvPr>
        </p:nvPicPr>
        <p:blipFill>
          <a:blip r:embed="rId2"/>
          <a:stretch>
            <a:fillRect/>
          </a:stretch>
        </p:blipFill>
        <p:spPr>
          <a:xfrm>
            <a:off x="571472" y="1428736"/>
            <a:ext cx="4891765" cy="4873625"/>
          </a:xfrm>
        </p:spPr>
      </p:pic>
      <p:sp>
        <p:nvSpPr>
          <p:cNvPr id="5" name="TextBox 4"/>
          <p:cNvSpPr txBox="1"/>
          <p:nvPr/>
        </p:nvSpPr>
        <p:spPr>
          <a:xfrm>
            <a:off x="5715008" y="3286124"/>
            <a:ext cx="2357454" cy="1200329"/>
          </a:xfrm>
          <a:prstGeom prst="rect">
            <a:avLst/>
          </a:prstGeom>
          <a:noFill/>
        </p:spPr>
        <p:txBody>
          <a:bodyPr wrap="square" rtlCol="0">
            <a:spAutoFit/>
          </a:bodyPr>
          <a:lstStyle/>
          <a:p>
            <a:r>
              <a:rPr lang="en-GB" dirty="0" smtClean="0"/>
              <a:t>The ship hits the right side boundary and explodes due to bad control</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chemeClr val="tx1"/>
                </a:solidFill>
              </a:rPr>
              <a:t>Game failure </a:t>
            </a:r>
            <a:endParaRPr lang="en-GB" b="1" dirty="0">
              <a:solidFill>
                <a:schemeClr val="tx1"/>
              </a:solidFill>
            </a:endParaRPr>
          </a:p>
        </p:txBody>
      </p:sp>
      <p:pic>
        <p:nvPicPr>
          <p:cNvPr id="4" name="Content Placeholder 3" descr="Capture1.PNG"/>
          <p:cNvPicPr>
            <a:picLocks noGrp="1" noChangeAspect="1"/>
          </p:cNvPicPr>
          <p:nvPr>
            <p:ph sz="quarter" idx="1"/>
          </p:nvPr>
        </p:nvPicPr>
        <p:blipFill>
          <a:blip r:embed="rId2"/>
          <a:stretch>
            <a:fillRect/>
          </a:stretch>
        </p:blipFill>
        <p:spPr>
          <a:xfrm>
            <a:off x="571472" y="1571612"/>
            <a:ext cx="4873625" cy="4873625"/>
          </a:xfrm>
        </p:spPr>
      </p:pic>
      <p:sp>
        <p:nvSpPr>
          <p:cNvPr id="5" name="TextBox 4"/>
          <p:cNvSpPr txBox="1"/>
          <p:nvPr/>
        </p:nvSpPr>
        <p:spPr>
          <a:xfrm>
            <a:off x="5715008" y="3286124"/>
            <a:ext cx="2357454" cy="1200329"/>
          </a:xfrm>
          <a:prstGeom prst="rect">
            <a:avLst/>
          </a:prstGeom>
          <a:noFill/>
        </p:spPr>
        <p:txBody>
          <a:bodyPr wrap="square" rtlCol="0">
            <a:spAutoFit/>
          </a:bodyPr>
          <a:lstStyle/>
          <a:p>
            <a:r>
              <a:rPr lang="en-GB" dirty="0" smtClean="0"/>
              <a:t>The ship hits one of the asteroid and explodes due to bad control</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156</TotalTime>
  <Words>311</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Schoolbook</vt:lpstr>
      <vt:lpstr>Wingdings</vt:lpstr>
      <vt:lpstr>Wingdings 2</vt:lpstr>
      <vt:lpstr>Oriel</vt:lpstr>
      <vt:lpstr>Space Lander</vt:lpstr>
      <vt:lpstr>Concept of the game</vt:lpstr>
      <vt:lpstr>storyboard</vt:lpstr>
      <vt:lpstr>Game start</vt:lpstr>
      <vt:lpstr>Saucer avoid obstacle by going to right</vt:lpstr>
      <vt:lpstr>game success</vt:lpstr>
      <vt:lpstr>Game failure </vt:lpstr>
      <vt:lpstr>Game failure </vt:lpstr>
      <vt:lpstr>Game failure </vt:lpstr>
      <vt:lpstr>Game failure </vt:lpstr>
      <vt:lpstr>Game failure </vt:lpstr>
      <vt:lpstr>Class diagrams</vt:lpstr>
      <vt:lpstr>Saucer and the pad</vt:lpstr>
      <vt:lpstr>Saucer class methods and attributes </vt:lpstr>
      <vt:lpstr>Pad class method and attributes</vt:lpstr>
      <vt:lpstr>obstacles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Lander</dc:title>
  <dc:creator>J</dc:creator>
  <cp:lastModifiedBy>Adjete Adjevi</cp:lastModifiedBy>
  <cp:revision>23</cp:revision>
  <dcterms:created xsi:type="dcterms:W3CDTF">2017-12-26T00:21:06Z</dcterms:created>
  <dcterms:modified xsi:type="dcterms:W3CDTF">2018-01-11T13:44:52Z</dcterms:modified>
</cp:coreProperties>
</file>