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2"/>
  </p:notesMasterIdLst>
  <p:handoutMasterIdLst>
    <p:handoutMasterId r:id="rId23"/>
  </p:handoutMasterIdLst>
  <p:sldIdLst>
    <p:sldId id="270" r:id="rId4"/>
    <p:sldId id="274" r:id="rId5"/>
    <p:sldId id="369" r:id="rId6"/>
    <p:sldId id="272" r:id="rId7"/>
    <p:sldId id="356" r:id="rId8"/>
    <p:sldId id="364" r:id="rId9"/>
    <p:sldId id="365" r:id="rId10"/>
    <p:sldId id="357" r:id="rId11"/>
    <p:sldId id="368" r:id="rId12"/>
    <p:sldId id="358" r:id="rId13"/>
    <p:sldId id="360" r:id="rId14"/>
    <p:sldId id="361" r:id="rId15"/>
    <p:sldId id="366" r:id="rId16"/>
    <p:sldId id="363" r:id="rId17"/>
    <p:sldId id="282" r:id="rId18"/>
    <p:sldId id="359" r:id="rId19"/>
    <p:sldId id="367" r:id="rId20"/>
    <p:sldId id="3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56" y="8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44-4B4C-8039-13619297B0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44-4B4C-8039-13619297B0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C44-4B4C-8039-13619297B0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C44-4B4C-8039-13619297B01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C44-4B4C-8039-13619297B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47181272"/>
        <c:axId val="347186368"/>
      </c:barChart>
      <c:catAx>
        <c:axId val="34718127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47186368"/>
        <c:crosses val="autoZero"/>
        <c:auto val="1"/>
        <c:lblAlgn val="ctr"/>
        <c:lblOffset val="100"/>
        <c:noMultiLvlLbl val="0"/>
      </c:catAx>
      <c:valAx>
        <c:axId val="347186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4718127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44-4B4C-8039-13619297B0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44-4B4C-8039-13619297B0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C44-4B4C-8039-13619297B0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C44-4B4C-8039-13619297B01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C44-4B4C-8039-13619297B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404882912"/>
        <c:axId val="404881344"/>
      </c:barChart>
      <c:catAx>
        <c:axId val="404882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04881344"/>
        <c:crosses val="autoZero"/>
        <c:auto val="1"/>
        <c:lblAlgn val="ctr"/>
        <c:lblOffset val="100"/>
        <c:noMultiLvlLbl val="0"/>
      </c:catAx>
      <c:valAx>
        <c:axId val="404881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04882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6B1A679-998D-4AF7-81DA-37EFC186D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E181D35-00E6-4336-9842-DCA58DEBF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CC57-32F4-4C75-82C6-C4434E09ABE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49A602-A569-4F70-B61A-37B22BDB66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154D00-0949-4BF8-89D6-64723B6898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33877-85D4-4704-8FE8-88CBC7A2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2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D6E7-B569-4C85-92F0-D9173FFB3CB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E036-2AD3-40EE-8A71-C2A4E931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B77183B-D91C-4877-8446-04AF82AD0211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8F7C02-C4E1-41FB-B50E-9077B2D466F1}"/>
              </a:ext>
            </a:extLst>
          </p:cNvPr>
          <p:cNvGrpSpPr/>
          <p:nvPr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24">
              <a:extLst>
                <a:ext uri="{FF2B5EF4-FFF2-40B4-BE49-F238E27FC236}">
                  <a16:creationId xmlns="" xmlns:a16="http://schemas.microsoft.com/office/drawing/2014/main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="" xmlns:a16="http://schemas.microsoft.com/office/drawing/2014/main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="" xmlns:a16="http://schemas.microsoft.com/office/drawing/2014/main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="" xmlns:a16="http://schemas.microsoft.com/office/drawing/2014/main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="" xmlns:a16="http://schemas.microsoft.com/office/drawing/2014/main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="" xmlns:a16="http://schemas.microsoft.com/office/drawing/2014/main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36BA39E4-4787-4A57-95AF-71D0542315A0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8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57DA700-D493-4724-A7E6-2C18A3598372}"/>
              </a:ext>
            </a:extLst>
          </p:cNvPr>
          <p:cNvGrpSpPr/>
          <p:nvPr userDrawn="1"/>
        </p:nvGrpSpPr>
        <p:grpSpPr>
          <a:xfrm flipH="1">
            <a:off x="592779" y="1333500"/>
            <a:ext cx="4034462" cy="4935026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59407" y="1640713"/>
            <a:ext cx="3631408" cy="3157745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3239325-648E-4C47-A0FE-7713B34A5F6E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5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58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5CDE746-30CD-4796-A845-49CBF53C0F04}"/>
              </a:ext>
            </a:extLst>
          </p:cNvPr>
          <p:cNvSpPr txBox="1"/>
          <p:nvPr/>
        </p:nvSpPr>
        <p:spPr>
          <a:xfrm>
            <a:off x="154546" y="12139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SEMINAR PROPOSAL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B07A84D-F9BD-470E-84BA-33E70DF89AAB}"/>
              </a:ext>
            </a:extLst>
          </p:cNvPr>
          <p:cNvSpPr txBox="1"/>
          <p:nvPr/>
        </p:nvSpPr>
        <p:spPr>
          <a:xfrm>
            <a:off x="154694" y="3233236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cs typeface="Arial" pitchFamily="34" charset="0"/>
              </a:rPr>
              <a:t>Mochammad</a:t>
            </a:r>
            <a:r>
              <a:rPr lang="en-US" altLang="ko-KR" sz="1867" dirty="0" smtClean="0">
                <a:cs typeface="Arial" pitchFamily="34" charset="0"/>
              </a:rPr>
              <a:t> </a:t>
            </a:r>
            <a:r>
              <a:rPr lang="en-US" altLang="ko-KR" sz="1867" dirty="0" err="1" smtClean="0">
                <a:cs typeface="Arial" pitchFamily="34" charset="0"/>
              </a:rPr>
              <a:t>Lembar</a:t>
            </a:r>
            <a:r>
              <a:rPr lang="en-US" altLang="ko-KR" sz="1867" dirty="0" smtClean="0">
                <a:cs typeface="Arial" pitchFamily="34" charset="0"/>
              </a:rPr>
              <a:t> Adjie Bramantya</a:t>
            </a:r>
          </a:p>
          <a:p>
            <a:pPr algn="ctr"/>
            <a:r>
              <a:rPr lang="en-US" altLang="ko-KR" sz="1867" dirty="0" smtClean="0">
                <a:cs typeface="Arial" pitchFamily="34" charset="0"/>
              </a:rPr>
              <a:t>E41172165</a:t>
            </a:r>
            <a:endParaRPr lang="ko-KR" altLang="en-US" sz="1867" dirty="0"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78E005C5-3166-4F6C-8119-95D6CC67062D}"/>
              </a:ext>
            </a:extLst>
          </p:cNvPr>
          <p:cNvSpPr/>
          <p:nvPr/>
        </p:nvSpPr>
        <p:spPr>
          <a:xfrm>
            <a:off x="-694652" y="3490391"/>
            <a:ext cx="2095500" cy="4419600"/>
          </a:xfrm>
          <a:custGeom>
            <a:avLst/>
            <a:gdLst>
              <a:gd name="connsiteX0" fmla="*/ 0 w 2095500"/>
              <a:gd name="connsiteY0" fmla="*/ 0 h 4419600"/>
              <a:gd name="connsiteX1" fmla="*/ 1828800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0" fmla="*/ 0 w 2095500"/>
              <a:gd name="connsiteY0" fmla="*/ 0 h 4419600"/>
              <a:gd name="connsiteX1" fmla="*/ 1863969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4" fmla="*/ 0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0" y="0"/>
                </a:moveTo>
                <a:lnTo>
                  <a:pt x="1863969" y="0"/>
                </a:lnTo>
                <a:lnTo>
                  <a:pt x="2095500" y="4419600"/>
                </a:lnTo>
                <a:lnTo>
                  <a:pt x="26670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E6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8A74EB9-3EFC-4116-8B6A-ECF3B65ABDE0}"/>
              </a:ext>
            </a:extLst>
          </p:cNvPr>
          <p:cNvSpPr/>
          <p:nvPr/>
        </p:nvSpPr>
        <p:spPr>
          <a:xfrm>
            <a:off x="-549432" y="-1499420"/>
            <a:ext cx="2295525" cy="4419600"/>
          </a:xfrm>
          <a:custGeom>
            <a:avLst/>
            <a:gdLst>
              <a:gd name="connsiteX0" fmla="*/ 0 w 2295525"/>
              <a:gd name="connsiteY0" fmla="*/ 0 h 4419600"/>
              <a:gd name="connsiteX1" fmla="*/ 2295525 w 2295525"/>
              <a:gd name="connsiteY1" fmla="*/ 0 h 4419600"/>
              <a:gd name="connsiteX2" fmla="*/ 2028825 w 2295525"/>
              <a:gd name="connsiteY2" fmla="*/ 4419600 h 4419600"/>
              <a:gd name="connsiteX3" fmla="*/ 200025 w 2295525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525" h="4419600">
                <a:moveTo>
                  <a:pt x="0" y="0"/>
                </a:moveTo>
                <a:lnTo>
                  <a:pt x="2295525" y="0"/>
                </a:lnTo>
                <a:lnTo>
                  <a:pt x="2028825" y="4419600"/>
                </a:lnTo>
                <a:lnTo>
                  <a:pt x="200025" y="4419600"/>
                </a:lnTo>
                <a:close/>
              </a:path>
            </a:pathLst>
          </a:custGeom>
          <a:solidFill>
            <a:srgbClr val="ED7D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FB469DDB-FAE1-4B5C-B2D0-F7C955A5E097}"/>
              </a:ext>
            </a:extLst>
          </p:cNvPr>
          <p:cNvSpPr/>
          <p:nvPr/>
        </p:nvSpPr>
        <p:spPr>
          <a:xfrm rot="447900">
            <a:off x="10672883" y="3680219"/>
            <a:ext cx="2114550" cy="4419600"/>
          </a:xfrm>
          <a:custGeom>
            <a:avLst/>
            <a:gdLst>
              <a:gd name="connsiteX0" fmla="*/ 285750 w 2114550"/>
              <a:gd name="connsiteY0" fmla="*/ 0 h 4419600"/>
              <a:gd name="connsiteX1" fmla="*/ 2114550 w 2114550"/>
              <a:gd name="connsiteY1" fmla="*/ 0 h 4419600"/>
              <a:gd name="connsiteX2" fmla="*/ 1828800 w 2114550"/>
              <a:gd name="connsiteY2" fmla="*/ 4419600 h 4419600"/>
              <a:gd name="connsiteX3" fmla="*/ 0 w 2114550"/>
              <a:gd name="connsiteY3" fmla="*/ 4419600 h 4419600"/>
              <a:gd name="connsiteX4" fmla="*/ 266700 w 211455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4419600">
                <a:moveTo>
                  <a:pt x="285750" y="0"/>
                </a:moveTo>
                <a:lnTo>
                  <a:pt x="211455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66700" y="0"/>
                </a:lnTo>
                <a:close/>
              </a:path>
            </a:pathLst>
          </a:custGeom>
          <a:solidFill>
            <a:srgbClr val="A0C82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5FE5DA8-B071-42E6-A07A-3AFC51445404}"/>
              </a:ext>
            </a:extLst>
          </p:cNvPr>
          <p:cNvSpPr/>
          <p:nvPr/>
        </p:nvSpPr>
        <p:spPr>
          <a:xfrm rot="4562278">
            <a:off x="5124348" y="5299518"/>
            <a:ext cx="2238375" cy="4419600"/>
          </a:xfrm>
          <a:custGeom>
            <a:avLst/>
            <a:gdLst>
              <a:gd name="connsiteX0" fmla="*/ 295275 w 2238375"/>
              <a:gd name="connsiteY0" fmla="*/ 0 h 4419600"/>
              <a:gd name="connsiteX1" fmla="*/ 2238375 w 2238375"/>
              <a:gd name="connsiteY1" fmla="*/ 0 h 4419600"/>
              <a:gd name="connsiteX2" fmla="*/ 1933575 w 2238375"/>
              <a:gd name="connsiteY2" fmla="*/ 4419600 h 4419600"/>
              <a:gd name="connsiteX3" fmla="*/ 0 w 2238375"/>
              <a:gd name="connsiteY3" fmla="*/ 4419600 h 4419600"/>
              <a:gd name="connsiteX4" fmla="*/ 295275 w 2238375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4419600">
                <a:moveTo>
                  <a:pt x="295275" y="0"/>
                </a:moveTo>
                <a:lnTo>
                  <a:pt x="2238375" y="0"/>
                </a:lnTo>
                <a:lnTo>
                  <a:pt x="1933575" y="4419600"/>
                </a:lnTo>
                <a:lnTo>
                  <a:pt x="0" y="4419600"/>
                </a:lnTo>
                <a:lnTo>
                  <a:pt x="295275" y="0"/>
                </a:lnTo>
                <a:close/>
              </a:path>
            </a:pathLst>
          </a:custGeom>
          <a:solidFill>
            <a:srgbClr val="32B5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DF84143-8B2F-4B60-AB0E-B788FA24E7AC}"/>
              </a:ext>
            </a:extLst>
          </p:cNvPr>
          <p:cNvSpPr/>
          <p:nvPr/>
        </p:nvSpPr>
        <p:spPr>
          <a:xfrm rot="20553576">
            <a:off x="11008886" y="-1308478"/>
            <a:ext cx="2095500" cy="4419600"/>
          </a:xfrm>
          <a:custGeom>
            <a:avLst/>
            <a:gdLst>
              <a:gd name="connsiteX0" fmla="*/ 257175 w 2095500"/>
              <a:gd name="connsiteY0" fmla="*/ 0 h 4419600"/>
              <a:gd name="connsiteX1" fmla="*/ 2095500 w 2095500"/>
              <a:gd name="connsiteY1" fmla="*/ 0 h 4419600"/>
              <a:gd name="connsiteX2" fmla="*/ 1828800 w 2095500"/>
              <a:gd name="connsiteY2" fmla="*/ 4419600 h 4419600"/>
              <a:gd name="connsiteX3" fmla="*/ 0 w 2095500"/>
              <a:gd name="connsiteY3" fmla="*/ 4419600 h 4419600"/>
              <a:gd name="connsiteX4" fmla="*/ 276225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257175" y="0"/>
                </a:moveTo>
                <a:lnTo>
                  <a:pt x="209550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76225" y="0"/>
                </a:lnTo>
                <a:close/>
              </a:path>
            </a:pathLst>
          </a:custGeom>
          <a:solidFill>
            <a:srgbClr val="B44B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91177" y="1719851"/>
            <a:ext cx="7718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/>
              <a:t>SISTEM PERAMALAN </a:t>
            </a:r>
            <a:r>
              <a:rPr lang="en-US" b="1" dirty="0"/>
              <a:t>PENENTUAN STOK PRODUK </a:t>
            </a:r>
            <a:r>
              <a:rPr lang="en-US" b="1" i="1" dirty="0"/>
              <a:t>SKINCARE</a:t>
            </a:r>
            <a:r>
              <a:rPr lang="id-ID" b="1" dirty="0"/>
              <a:t> BERBASIS WEB</a:t>
            </a:r>
            <a:r>
              <a:rPr lang="en-US" b="1" dirty="0"/>
              <a:t>SITE</a:t>
            </a:r>
            <a:r>
              <a:rPr lang="id-ID" b="1" dirty="0"/>
              <a:t> DENGAN METODE </a:t>
            </a:r>
            <a:r>
              <a:rPr lang="id-ID" b="1" i="1" dirty="0"/>
              <a:t>TRIPLE EXPONENTIAL</a:t>
            </a:r>
            <a:r>
              <a:rPr lang="id-ID" b="1" dirty="0"/>
              <a:t> </a:t>
            </a:r>
            <a:r>
              <a:rPr lang="id-ID" b="1" i="1" dirty="0"/>
              <a:t>SMOOTHING </a:t>
            </a:r>
            <a:r>
              <a:rPr lang="en-US" dirty="0"/>
              <a:t/>
            </a:r>
            <a:br>
              <a:rPr lang="en-US" dirty="0"/>
            </a:br>
            <a:r>
              <a:rPr lang="id-ID" b="1" dirty="0"/>
              <a:t>(STUDI KASUS </a:t>
            </a:r>
            <a:r>
              <a:rPr lang="en-US" b="1" dirty="0"/>
              <a:t>PADA DISTRIBUTOR PERSONAL BEAUTY </a:t>
            </a:r>
            <a:r>
              <a:rPr lang="id-ID" b="1" dirty="0"/>
              <a:t>JEMBER)</a:t>
            </a:r>
            <a:endParaRPr lang="en-US" dirty="0"/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1746093" y="5554143"/>
            <a:ext cx="89948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latinLnBrk="1" hangingPunct="1"/>
            <a:r>
              <a:rPr lang="en-US" altLang="en-US" dirty="0">
                <a:solidFill>
                  <a:srgbClr val="76B1D1"/>
                </a:solidFill>
                <a:latin typeface="Berlin Sans FB" panose="020E0602020502020306" pitchFamily="34" charset="0"/>
              </a:rPr>
              <a:t>Program </a:t>
            </a:r>
            <a:r>
              <a:rPr lang="en-US" altLang="en-US" dirty="0" err="1">
                <a:solidFill>
                  <a:srgbClr val="76B1D1"/>
                </a:solidFill>
                <a:latin typeface="Berlin Sans FB" panose="020E0602020502020306" pitchFamily="34" charset="0"/>
              </a:rPr>
              <a:t>Studi</a:t>
            </a:r>
            <a:r>
              <a:rPr lang="en-US" altLang="en-US" dirty="0">
                <a:solidFill>
                  <a:srgbClr val="76B1D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rgbClr val="76B1D1"/>
                </a:solidFill>
                <a:latin typeface="Berlin Sans FB" panose="020E0602020502020306" pitchFamily="34" charset="0"/>
              </a:rPr>
              <a:t>Teknik</a:t>
            </a:r>
            <a:r>
              <a:rPr lang="en-US" altLang="en-US" dirty="0">
                <a:solidFill>
                  <a:srgbClr val="76B1D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rgbClr val="76B1D1"/>
                </a:solidFill>
                <a:latin typeface="Berlin Sans FB" panose="020E0602020502020306" pitchFamily="34" charset="0"/>
              </a:rPr>
              <a:t>Informatika</a:t>
            </a:r>
            <a:r>
              <a:rPr lang="en-US" altLang="en-US" dirty="0">
                <a:solidFill>
                  <a:srgbClr val="76B1D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>
                <a:latin typeface="Berlin Sans FB" panose="020E0602020502020306" pitchFamily="34" charset="0"/>
              </a:rPr>
              <a:t>| </a:t>
            </a:r>
            <a:r>
              <a:rPr lang="en-US" altLang="en-US" dirty="0" err="1">
                <a:solidFill>
                  <a:srgbClr val="A0C458"/>
                </a:solidFill>
                <a:latin typeface="Berlin Sans FB" panose="020E0602020502020306" pitchFamily="34" charset="0"/>
              </a:rPr>
              <a:t>Jurusan</a:t>
            </a:r>
            <a:r>
              <a:rPr lang="en-US" altLang="en-US" dirty="0">
                <a:solidFill>
                  <a:srgbClr val="A0C458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rgbClr val="A0C458"/>
                </a:solidFill>
                <a:latin typeface="Berlin Sans FB" panose="020E0602020502020306" pitchFamily="34" charset="0"/>
              </a:rPr>
              <a:t>Teknologi</a:t>
            </a:r>
            <a:r>
              <a:rPr lang="en-US" altLang="en-US" dirty="0">
                <a:solidFill>
                  <a:srgbClr val="A0C458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rgbClr val="A0C458"/>
                </a:solidFill>
                <a:latin typeface="Berlin Sans FB" panose="020E0602020502020306" pitchFamily="34" charset="0"/>
              </a:rPr>
              <a:t>Informasi</a:t>
            </a:r>
            <a:r>
              <a:rPr lang="en-US" altLang="en-US" dirty="0">
                <a:solidFill>
                  <a:srgbClr val="A0C458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>
                <a:latin typeface="Berlin Sans FB" panose="020E0602020502020306" pitchFamily="34" charset="0"/>
              </a:rPr>
              <a:t>| </a:t>
            </a:r>
            <a:r>
              <a:rPr lang="en-US" altLang="en-US" dirty="0" err="1">
                <a:solidFill>
                  <a:srgbClr val="F3C04A"/>
                </a:solidFill>
                <a:latin typeface="Berlin Sans FB" panose="020E0602020502020306" pitchFamily="34" charset="0"/>
              </a:rPr>
              <a:t>Politeknik</a:t>
            </a:r>
            <a:r>
              <a:rPr lang="en-US" altLang="en-US" dirty="0">
                <a:solidFill>
                  <a:srgbClr val="F3C04A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rgbClr val="F3C04A"/>
                </a:solidFill>
                <a:latin typeface="Berlin Sans FB" panose="020E0602020502020306" pitchFamily="34" charset="0"/>
              </a:rPr>
              <a:t>Negeri</a:t>
            </a:r>
            <a:r>
              <a:rPr lang="en-US" altLang="en-US" dirty="0">
                <a:solidFill>
                  <a:srgbClr val="F3C04A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rgbClr val="F3C04A"/>
                </a:solidFill>
                <a:latin typeface="Berlin Sans FB" panose="020E0602020502020306" pitchFamily="34" charset="0"/>
              </a:rPr>
              <a:t>Jember</a:t>
            </a:r>
            <a:r>
              <a:rPr lang="en-US" altLang="en-US" dirty="0">
                <a:solidFill>
                  <a:srgbClr val="F3C04A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smtClean="0">
                <a:latin typeface="Berlin Sans FB" panose="020E0602020502020306" pitchFamily="34" charset="0"/>
              </a:rPr>
              <a:t> </a:t>
            </a:r>
            <a:r>
              <a:rPr lang="en-US" altLang="en-US" dirty="0" smtClean="0">
                <a:solidFill>
                  <a:srgbClr val="F26D9A"/>
                </a:solidFill>
                <a:latin typeface="Berlin Sans FB" panose="020E0602020502020306" pitchFamily="34" charset="0"/>
              </a:rPr>
              <a:t>2020</a:t>
            </a:r>
            <a:endParaRPr lang="en-US" altLang="en-US" dirty="0">
              <a:solidFill>
                <a:srgbClr val="F26D9A"/>
              </a:solidFill>
              <a:latin typeface="Berlin Sans FB" panose="020E0602020502020306" pitchFamily="34" charset="0"/>
            </a:endParaRPr>
          </a:p>
          <a:p>
            <a:pPr algn="ctr" eaLnBrk="1" latinLnBrk="1" hangingPunct="1"/>
            <a:endParaRPr lang="en-US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B07A84D-F9BD-470E-84BA-33E70DF89AAB}"/>
              </a:ext>
            </a:extLst>
          </p:cNvPr>
          <p:cNvSpPr txBox="1"/>
          <p:nvPr/>
        </p:nvSpPr>
        <p:spPr>
          <a:xfrm>
            <a:off x="147609" y="4374464"/>
            <a:ext cx="12191852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 err="1" smtClean="0">
                <a:cs typeface="Arial" pitchFamily="34" charset="0"/>
              </a:rPr>
              <a:t>Dosen</a:t>
            </a:r>
            <a:r>
              <a:rPr lang="en-US" altLang="ko-KR" sz="1867" b="1" dirty="0" smtClean="0">
                <a:cs typeface="Arial" pitchFamily="34" charset="0"/>
              </a:rPr>
              <a:t> </a:t>
            </a:r>
            <a:r>
              <a:rPr lang="en-US" altLang="ko-KR" sz="1867" b="1" dirty="0" err="1" smtClean="0">
                <a:cs typeface="Arial" pitchFamily="34" charset="0"/>
              </a:rPr>
              <a:t>Pembimbing</a:t>
            </a:r>
            <a:r>
              <a:rPr lang="en-US" altLang="ko-KR" sz="1867" b="1" dirty="0" smtClean="0">
                <a:cs typeface="Arial" pitchFamily="34" charset="0"/>
              </a:rPr>
              <a:t>:</a:t>
            </a:r>
          </a:p>
          <a:p>
            <a:pPr algn="ctr"/>
            <a:endParaRPr lang="en-US" altLang="ko-KR" sz="1867" b="1" dirty="0" smtClean="0">
              <a:cs typeface="Arial" pitchFamily="34" charset="0"/>
            </a:endParaRPr>
          </a:p>
          <a:p>
            <a:pPr algn="ctr"/>
            <a:r>
              <a:rPr lang="en-US" altLang="ko-KR" sz="1867" b="1" dirty="0" err="1">
                <a:cs typeface="Arial" pitchFamily="34" charset="0"/>
              </a:rPr>
              <a:t>Nugroho</a:t>
            </a:r>
            <a:r>
              <a:rPr lang="en-US" altLang="ko-KR" sz="1867" b="1" dirty="0">
                <a:cs typeface="Arial" pitchFamily="34" charset="0"/>
              </a:rPr>
              <a:t> </a:t>
            </a:r>
            <a:r>
              <a:rPr lang="en-US" altLang="ko-KR" sz="1867" b="1" dirty="0" err="1">
                <a:cs typeface="Arial" pitchFamily="34" charset="0"/>
              </a:rPr>
              <a:t>Setyo</a:t>
            </a:r>
            <a:r>
              <a:rPr lang="en-US" altLang="ko-KR" sz="1867" b="1" dirty="0">
                <a:cs typeface="Arial" pitchFamily="34" charset="0"/>
              </a:rPr>
              <a:t> </a:t>
            </a:r>
            <a:r>
              <a:rPr lang="en-US" altLang="ko-KR" sz="1867" b="1" dirty="0" err="1">
                <a:cs typeface="Arial" pitchFamily="34" charset="0"/>
              </a:rPr>
              <a:t>Wibowo</a:t>
            </a:r>
            <a:r>
              <a:rPr lang="en-US" altLang="ko-KR" sz="1867" b="1" dirty="0">
                <a:cs typeface="Arial" pitchFamily="34" charset="0"/>
              </a:rPr>
              <a:t>, S.T, </a:t>
            </a:r>
            <a:r>
              <a:rPr lang="en-US" altLang="ko-KR" sz="1867" b="1" dirty="0" smtClean="0">
                <a:cs typeface="Arial" pitchFamily="34" charset="0"/>
              </a:rPr>
              <a:t>M.T</a:t>
            </a:r>
          </a:p>
          <a:p>
            <a:pPr algn="ctr"/>
            <a:r>
              <a:rPr lang="en-US" altLang="ko-KR" sz="1867" b="1" dirty="0">
                <a:cs typeface="Arial" pitchFamily="34" charset="0"/>
              </a:rPr>
              <a:t>19740519 200312 1 002</a:t>
            </a:r>
            <a:endParaRPr lang="ko-KR" altLang="en-US" sz="1867" b="1" dirty="0">
              <a:cs typeface="Arial" pitchFamily="34" charset="0"/>
            </a:endParaRPr>
          </a:p>
        </p:txBody>
      </p:sp>
      <p:graphicFrame>
        <p:nvGraphicFramePr>
          <p:cNvPr id="13" name="Chart 34">
            <a:extLst>
              <a:ext uri="{FF2B5EF4-FFF2-40B4-BE49-F238E27FC236}">
                <a16:creationId xmlns:a16="http://schemas.microsoft.com/office/drawing/2014/main" xmlns="" id="{01385F2A-7C0F-4749-B123-31B0E64FE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74439"/>
              </p:ext>
            </p:extLst>
          </p:nvPr>
        </p:nvGraphicFramePr>
        <p:xfrm>
          <a:off x="5717970" y="528910"/>
          <a:ext cx="1051130" cy="127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9755" y="19689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6233"/>
              </p:ext>
            </p:extLst>
          </p:nvPr>
        </p:nvGraphicFramePr>
        <p:xfrm>
          <a:off x="586422" y="1908922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Penjualan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Januari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Februari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422" y="1438937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Cream Malam 2AC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9755" y="19689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422" y="1438937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Cream Malam 2AC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Februari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9755" y="2326061"/>
                <a:ext cx="3363225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=0.1∗10+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=1+0.9∗ 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e>
                      <m:sub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=0.1∗10+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1+0.9∗10 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e>
                      <m:sub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=0.1∗10+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=1+0.9∗10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5" y="2326061"/>
                <a:ext cx="3363225" cy="42473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11392" y="2067273"/>
                <a:ext cx="7619998" cy="4090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=3∗10−3∗10+10=10 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2(1−0.1)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(10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10+(4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= </m:t>
                    </m:r>
                    <m:r>
                      <a:rPr lang="id-ID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0.061728395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</m:t>
                            </m:r>
                          </m:e>
                          <m:sup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</m:e>
                            </m:d>
                          </m:e>
                          <m:sup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(10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10+10)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=10+0.061728395+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=10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92" y="2067273"/>
                <a:ext cx="7619998" cy="40906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3850783" y="1970468"/>
            <a:ext cx="25758" cy="460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9755" y="19689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422" y="1438937"/>
            <a:ext cx="84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Cream Malam 2AC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Maret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50783" y="1970468"/>
            <a:ext cx="25758" cy="460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496" y="2148264"/>
                <a:ext cx="4666445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=0.1∗22+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=2.2+0.9∗ 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=11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=0.1∗11.2+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1.12+0.9∗10 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=10.12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=0.1∗10.12+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=1.012+0.9∗10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=10.012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6" y="2148264"/>
                <a:ext cx="4666445" cy="42473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108361" y="2047741"/>
                <a:ext cx="8083639" cy="4090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=3∗11.2−3∗10.12+10.012=13.252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2(1−0.1)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11.2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(10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10.12+(4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10.012</m:t>
                        </m:r>
                      </m:e>
                    </m:d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= 0.280197531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</m:t>
                            </m:r>
                          </m:e>
                          <m:sup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</m:e>
                            </m:d>
                          </m:e>
                          <m:sup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(11.2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10.12+10.012)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=13.252+0.280197531+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=13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61" y="2047741"/>
                <a:ext cx="8083639" cy="40906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9755" y="19689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422" y="1438937"/>
            <a:ext cx="830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Cream Malam 2AC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/>
              <a:t> </a:t>
            </a:r>
            <a:r>
              <a:rPr lang="en-US" dirty="0" smtClean="0"/>
              <a:t>April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04574" y="1935770"/>
            <a:ext cx="25758" cy="460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1667" y="2326061"/>
                <a:ext cx="4288665" cy="3822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=0.1∗8+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∗11.2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=0.8+0.9∗ 11.2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=10.88 </m:t>
                    </m:r>
                  </m:oMath>
                </a14:m>
                <a:r>
                  <a:rPr lang="id-ID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=0.1∗10.88+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∗10.12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=1.088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+0.9∗10.12 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=11.168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=0.1∗11.168+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1−0.1</m:t>
                        </m:r>
                      </m:e>
                    </m:d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∗10.012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=1.1168+0.9∗10.012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=13.0436 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7" y="2326061"/>
                <a:ext cx="4288665" cy="3822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637198" y="2191921"/>
                <a:ext cx="7255754" cy="4090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=3∗10.88−3∗11.168+13.0436=12.1796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2(1−0.1)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10.88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(10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11.168+(4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0.1)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13.0436</m:t>
                        </m:r>
                      </m:e>
                    </m:d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= 0.250083951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</m:t>
                            </m:r>
                          </m:e>
                          <m:sup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</m:e>
                            </m:d>
                          </m:e>
                          <m:sup>
                            <m:r>
                              <a:rPr lang="id-ID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(10.88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11.168+13.0436)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=12.1796+0.250083951+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=12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98" y="2191921"/>
                <a:ext cx="7255754" cy="40906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9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9755" y="19689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96763"/>
              </p:ext>
            </p:extLst>
          </p:nvPr>
        </p:nvGraphicFramePr>
        <p:xfrm>
          <a:off x="586422" y="1908922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/>
                <a:gridCol w="1806222"/>
                <a:gridCol w="18062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Penjualan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Ramalan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Januari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Februari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422" y="1438937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Cream Malam 2AC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64160" y="1566078"/>
                <a:ext cx="6096000" cy="21855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𝑀𝐴𝐷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22−10</m:t>
                            </m:r>
                          </m:e>
                        </m:d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8−13</m:t>
                            </m:r>
                          </m:e>
                        </m:d>
                      </m:num>
                      <m:den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3.5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𝑀𝑆𝐸</m:t>
                    </m:r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(22−10)</m:t>
                            </m:r>
                          </m:e>
                          <m:sup>
                            <m:r>
                              <a:rPr lang="id-ID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(8−13)</m:t>
                            </m:r>
                          </m:e>
                          <m:sup>
                            <m:r>
                              <a:rPr lang="id-ID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2−1</m:t>
                        </m:r>
                      </m:den>
                    </m:f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169</m:t>
                    </m:r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60" y="1566078"/>
                <a:ext cx="6096000" cy="21855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4196" y="4223298"/>
                <a:ext cx="7525555" cy="1894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𝑀𝐴𝑃𝐸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22−10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22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∗100</m:t>
                            </m:r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8−13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id-ID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∗100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−3,98</m:t>
                    </m:r>
                  </m:oMath>
                </a14:m>
                <a:r>
                  <a:rPr lang="id-ID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𝑅𝑎𝑡𝑎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𝑟𝑎𝑡𝑎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𝑘𝑒𝑠𝑎𝑙𝑎h𝑎𝑛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3.5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169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−3.98</m:t>
                            </m:r>
                          </m:e>
                        </m:d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56,17</m:t>
                    </m:r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6" y="4223298"/>
                <a:ext cx="7525555" cy="18948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5287430" y="1109616"/>
            <a:ext cx="2057733" cy="31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68767" y="1232687"/>
            <a:ext cx="330286" cy="4948976"/>
          </a:xfrm>
          <a:prstGeom prst="rect">
            <a:avLst/>
          </a:prstGeom>
          <a:solidFill>
            <a:srgbClr val="32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76" y="702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E435BFE8-58FB-4B0F-957E-CE6EF43EADB8}"/>
              </a:ext>
            </a:extLst>
          </p:cNvPr>
          <p:cNvSpPr/>
          <p:nvPr/>
        </p:nvSpPr>
        <p:spPr>
          <a:xfrm>
            <a:off x="1785438" y="1069728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Studi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Kasus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Rounded Rectangle 13">
            <a:extLst>
              <a:ext uri="{FF2B5EF4-FFF2-40B4-BE49-F238E27FC236}">
                <a16:creationId xmlns="" xmlns:a16="http://schemas.microsoft.com/office/drawing/2014/main" id="{133B1BA9-C8E8-42AB-BEFD-0ACB9789E493}"/>
              </a:ext>
            </a:extLst>
          </p:cNvPr>
          <p:cNvSpPr/>
          <p:nvPr/>
        </p:nvSpPr>
        <p:spPr>
          <a:xfrm>
            <a:off x="1785438" y="2293680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Studi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Literatur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8">
            <a:extLst>
              <a:ext uri="{FF2B5EF4-FFF2-40B4-BE49-F238E27FC236}">
                <a16:creationId xmlns="" xmlns:a16="http://schemas.microsoft.com/office/drawing/2014/main" id="{43B43D99-A687-4939-A07A-BAEBC763464D}"/>
              </a:ext>
            </a:extLst>
          </p:cNvPr>
          <p:cNvSpPr/>
          <p:nvPr/>
        </p:nvSpPr>
        <p:spPr>
          <a:xfrm>
            <a:off x="7173765" y="3462258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Pengujian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Sistem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Analisis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Sistem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Rounded Rectangle 23">
            <a:extLst>
              <a:ext uri="{FF2B5EF4-FFF2-40B4-BE49-F238E27FC236}">
                <a16:creationId xmlns="" xmlns:a16="http://schemas.microsoft.com/office/drawing/2014/main" id="{5777C9A3-5363-4E11-B5AD-06B3878E26F9}"/>
              </a:ext>
            </a:extLst>
          </p:cNvPr>
          <p:cNvSpPr/>
          <p:nvPr/>
        </p:nvSpPr>
        <p:spPr>
          <a:xfrm>
            <a:off x="1785438" y="4769927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Pengelolahan</a:t>
            </a:r>
            <a:r>
              <a:rPr lang="en-US" altLang="ko-KR" sz="1200" dirty="0" smtClean="0">
                <a:solidFill>
                  <a:schemeClr val="tx1"/>
                </a:solidFill>
              </a:rPr>
              <a:t>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Rounded Rectangle 28">
            <a:extLst>
              <a:ext uri="{FF2B5EF4-FFF2-40B4-BE49-F238E27FC236}">
                <a16:creationId xmlns="" xmlns:a16="http://schemas.microsoft.com/office/drawing/2014/main" id="{AD53DF4E-5046-4FAC-9E8E-2C392E4783A2}"/>
              </a:ext>
            </a:extLst>
          </p:cNvPr>
          <p:cNvSpPr/>
          <p:nvPr/>
        </p:nvSpPr>
        <p:spPr>
          <a:xfrm>
            <a:off x="1785438" y="3464916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Observasi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Pengumpulan</a:t>
            </a:r>
            <a:r>
              <a:rPr lang="en-US" altLang="ko-KR" sz="1200" dirty="0" smtClean="0">
                <a:solidFill>
                  <a:schemeClr val="tx1"/>
                </a:solidFill>
              </a:rPr>
              <a:t>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Rounded Rectangle 28">
            <a:extLst>
              <a:ext uri="{FF2B5EF4-FFF2-40B4-BE49-F238E27FC236}">
                <a16:creationId xmlns="" xmlns:a16="http://schemas.microsoft.com/office/drawing/2014/main" id="{7333FF33-9431-453C-9131-61D8E2AD6307}"/>
              </a:ext>
            </a:extLst>
          </p:cNvPr>
          <p:cNvSpPr/>
          <p:nvPr/>
        </p:nvSpPr>
        <p:spPr>
          <a:xfrm>
            <a:off x="7190811" y="4694819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Implementasi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Sistem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Rounded Rectangle 23">
            <a:extLst>
              <a:ext uri="{FF2B5EF4-FFF2-40B4-BE49-F238E27FC236}">
                <a16:creationId xmlns="" xmlns:a16="http://schemas.microsoft.com/office/drawing/2014/main" id="{5777C9A3-5363-4E11-B5AD-06B3878E26F9}"/>
              </a:ext>
            </a:extLst>
          </p:cNvPr>
          <p:cNvSpPr/>
          <p:nvPr/>
        </p:nvSpPr>
        <p:spPr>
          <a:xfrm>
            <a:off x="7190811" y="1088162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Penerapan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Metode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</a:rPr>
              <a:t>Three Exponential Smoothing</a:t>
            </a:r>
            <a:endParaRPr lang="ko-KR" altLang="en-US" sz="1200" i="1" dirty="0">
              <a:solidFill>
                <a:schemeClr val="tx1"/>
              </a:solidFill>
            </a:endParaRPr>
          </a:p>
        </p:txBody>
      </p:sp>
      <p:sp>
        <p:nvSpPr>
          <p:cNvPr id="128" name="Rounded Rectangle 8">
            <a:extLst>
              <a:ext uri="{FF2B5EF4-FFF2-40B4-BE49-F238E27FC236}">
                <a16:creationId xmlns="" xmlns:a16="http://schemas.microsoft.com/office/drawing/2014/main" id="{E435BFE8-58FB-4B0F-957E-CE6EF43EADB8}"/>
              </a:ext>
            </a:extLst>
          </p:cNvPr>
          <p:cNvSpPr/>
          <p:nvPr/>
        </p:nvSpPr>
        <p:spPr>
          <a:xfrm>
            <a:off x="7173765" y="2293680"/>
            <a:ext cx="2694498" cy="59168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Pengembangan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Sistem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Chevron 2">
            <a:extLst>
              <a:ext uri="{FF2B5EF4-FFF2-40B4-BE49-F238E27FC236}">
                <a16:creationId xmlns="" xmlns:a16="http://schemas.microsoft.com/office/drawing/2014/main" id="{0BDC263D-8638-48EF-91AF-BF53F2EDBD64}"/>
              </a:ext>
            </a:extLst>
          </p:cNvPr>
          <p:cNvSpPr/>
          <p:nvPr/>
        </p:nvSpPr>
        <p:spPr>
          <a:xfrm rot="5400000">
            <a:off x="8374807" y="3000226"/>
            <a:ext cx="326502" cy="329547"/>
          </a:xfrm>
          <a:prstGeom prst="chevron">
            <a:avLst/>
          </a:prstGeom>
          <a:solidFill>
            <a:schemeClr val="accent5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7" name="Chevron 3">
            <a:extLst>
              <a:ext uri="{FF2B5EF4-FFF2-40B4-BE49-F238E27FC236}">
                <a16:creationId xmlns="" xmlns:a16="http://schemas.microsoft.com/office/drawing/2014/main" id="{BF83716A-15A4-4C84-8180-18E016DC930B}"/>
              </a:ext>
            </a:extLst>
          </p:cNvPr>
          <p:cNvSpPr/>
          <p:nvPr/>
        </p:nvSpPr>
        <p:spPr>
          <a:xfrm rot="5400000">
            <a:off x="8374808" y="1789998"/>
            <a:ext cx="326502" cy="329547"/>
          </a:xfrm>
          <a:prstGeom prst="chevron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8" name="Chevron 4">
            <a:extLst>
              <a:ext uri="{FF2B5EF4-FFF2-40B4-BE49-F238E27FC236}">
                <a16:creationId xmlns="" xmlns:a16="http://schemas.microsoft.com/office/drawing/2014/main" id="{E939783E-65A4-43C8-8C3E-D05A6F0E7DE8}"/>
              </a:ext>
            </a:extLst>
          </p:cNvPr>
          <p:cNvSpPr/>
          <p:nvPr/>
        </p:nvSpPr>
        <p:spPr>
          <a:xfrm rot="5400000">
            <a:off x="2969435" y="4275064"/>
            <a:ext cx="326502" cy="329547"/>
          </a:xfrm>
          <a:prstGeom prst="chevron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9" name="Chevron 5">
            <a:extLst>
              <a:ext uri="{FF2B5EF4-FFF2-40B4-BE49-F238E27FC236}">
                <a16:creationId xmlns="" xmlns:a16="http://schemas.microsoft.com/office/drawing/2014/main" id="{2B1C18A2-F1E6-40E8-87FF-93B7C93E65E8}"/>
              </a:ext>
            </a:extLst>
          </p:cNvPr>
          <p:cNvSpPr/>
          <p:nvPr/>
        </p:nvSpPr>
        <p:spPr>
          <a:xfrm rot="5400000">
            <a:off x="2969435" y="3040193"/>
            <a:ext cx="326502" cy="329547"/>
          </a:xfrm>
          <a:prstGeom prst="chevron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0" name="Chevron 4">
            <a:extLst>
              <a:ext uri="{FF2B5EF4-FFF2-40B4-BE49-F238E27FC236}">
                <a16:creationId xmlns="" xmlns:a16="http://schemas.microsoft.com/office/drawing/2014/main" id="{12128FFC-D9CB-4D64-A00B-BC3260F04262}"/>
              </a:ext>
            </a:extLst>
          </p:cNvPr>
          <p:cNvSpPr/>
          <p:nvPr/>
        </p:nvSpPr>
        <p:spPr>
          <a:xfrm rot="5400000">
            <a:off x="2969435" y="1813101"/>
            <a:ext cx="326502" cy="329547"/>
          </a:xfrm>
          <a:prstGeom prst="chevron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1" name="Chevron 4">
            <a:extLst>
              <a:ext uri="{FF2B5EF4-FFF2-40B4-BE49-F238E27FC236}">
                <a16:creationId xmlns="" xmlns:a16="http://schemas.microsoft.com/office/drawing/2014/main" id="{12128FFC-D9CB-4D64-A00B-BC3260F04262}"/>
              </a:ext>
            </a:extLst>
          </p:cNvPr>
          <p:cNvSpPr/>
          <p:nvPr/>
        </p:nvSpPr>
        <p:spPr>
          <a:xfrm>
            <a:off x="6624141" y="1200795"/>
            <a:ext cx="330411" cy="329547"/>
          </a:xfrm>
          <a:prstGeom prst="chevron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2" name="Chevron 3">
            <a:extLst>
              <a:ext uri="{FF2B5EF4-FFF2-40B4-BE49-F238E27FC236}">
                <a16:creationId xmlns="" xmlns:a16="http://schemas.microsoft.com/office/drawing/2014/main" id="{BF83716A-15A4-4C84-8180-18E016DC930B}"/>
              </a:ext>
            </a:extLst>
          </p:cNvPr>
          <p:cNvSpPr/>
          <p:nvPr/>
        </p:nvSpPr>
        <p:spPr>
          <a:xfrm rot="5400000">
            <a:off x="8374807" y="4228058"/>
            <a:ext cx="326502" cy="329547"/>
          </a:xfrm>
          <a:prstGeom prst="chevron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7" name="Chevron 35">
            <a:extLst>
              <a:ext uri="{FF2B5EF4-FFF2-40B4-BE49-F238E27FC236}">
                <a16:creationId xmlns="" xmlns:a16="http://schemas.microsoft.com/office/drawing/2014/main" id="{5DF325AB-2726-4DE3-97D2-EEBA908BF030}"/>
              </a:ext>
            </a:extLst>
          </p:cNvPr>
          <p:cNvSpPr/>
          <p:nvPr/>
        </p:nvSpPr>
        <p:spPr>
          <a:xfrm rot="5400000">
            <a:off x="2753892" y="5723449"/>
            <a:ext cx="757588" cy="329548"/>
          </a:xfrm>
          <a:prstGeom prst="chevron">
            <a:avLst>
              <a:gd name="adj" fmla="val 399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49" name="Chevron 35">
            <a:extLst>
              <a:ext uri="{FF2B5EF4-FFF2-40B4-BE49-F238E27FC236}">
                <a16:creationId xmlns="" xmlns:a16="http://schemas.microsoft.com/office/drawing/2014/main" id="{5DF325AB-2726-4DE3-97D2-EEBA908BF030}"/>
              </a:ext>
            </a:extLst>
          </p:cNvPr>
          <p:cNvSpPr/>
          <p:nvPr/>
        </p:nvSpPr>
        <p:spPr>
          <a:xfrm>
            <a:off x="5287430" y="1229115"/>
            <a:ext cx="1336711" cy="301227"/>
          </a:xfrm>
          <a:prstGeom prst="chevron">
            <a:avLst>
              <a:gd name="adj" fmla="val 39922"/>
            </a:avLst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4118339" y="4786303"/>
            <a:ext cx="330286" cy="2631141"/>
          </a:xfrm>
          <a:prstGeom prst="rect">
            <a:avLst/>
          </a:prstGeom>
          <a:solidFill>
            <a:srgbClr val="32B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9755" y="19689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Pengembangan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95" y="1460883"/>
            <a:ext cx="6890228" cy="38470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6282" y="5307953"/>
            <a:ext cx="19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Waterfall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19755" y="19689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Gambaran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22" y="563003"/>
            <a:ext cx="5293165" cy="61275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9079" y="54625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Flowchart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78E005C5-3166-4F6C-8119-95D6CC67062D}"/>
              </a:ext>
            </a:extLst>
          </p:cNvPr>
          <p:cNvSpPr/>
          <p:nvPr/>
        </p:nvSpPr>
        <p:spPr>
          <a:xfrm>
            <a:off x="-694652" y="3490391"/>
            <a:ext cx="2095500" cy="4419600"/>
          </a:xfrm>
          <a:custGeom>
            <a:avLst/>
            <a:gdLst>
              <a:gd name="connsiteX0" fmla="*/ 0 w 2095500"/>
              <a:gd name="connsiteY0" fmla="*/ 0 h 4419600"/>
              <a:gd name="connsiteX1" fmla="*/ 1828800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0" fmla="*/ 0 w 2095500"/>
              <a:gd name="connsiteY0" fmla="*/ 0 h 4419600"/>
              <a:gd name="connsiteX1" fmla="*/ 1863969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4" fmla="*/ 0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0" y="0"/>
                </a:moveTo>
                <a:lnTo>
                  <a:pt x="1863969" y="0"/>
                </a:lnTo>
                <a:lnTo>
                  <a:pt x="2095500" y="4419600"/>
                </a:lnTo>
                <a:lnTo>
                  <a:pt x="26670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E6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8A74EB9-3EFC-4116-8B6A-ECF3B65ABDE0}"/>
              </a:ext>
            </a:extLst>
          </p:cNvPr>
          <p:cNvSpPr/>
          <p:nvPr/>
        </p:nvSpPr>
        <p:spPr>
          <a:xfrm>
            <a:off x="-549432" y="-1499420"/>
            <a:ext cx="2295525" cy="4419600"/>
          </a:xfrm>
          <a:custGeom>
            <a:avLst/>
            <a:gdLst>
              <a:gd name="connsiteX0" fmla="*/ 0 w 2295525"/>
              <a:gd name="connsiteY0" fmla="*/ 0 h 4419600"/>
              <a:gd name="connsiteX1" fmla="*/ 2295525 w 2295525"/>
              <a:gd name="connsiteY1" fmla="*/ 0 h 4419600"/>
              <a:gd name="connsiteX2" fmla="*/ 2028825 w 2295525"/>
              <a:gd name="connsiteY2" fmla="*/ 4419600 h 4419600"/>
              <a:gd name="connsiteX3" fmla="*/ 200025 w 2295525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525" h="4419600">
                <a:moveTo>
                  <a:pt x="0" y="0"/>
                </a:moveTo>
                <a:lnTo>
                  <a:pt x="2295525" y="0"/>
                </a:lnTo>
                <a:lnTo>
                  <a:pt x="2028825" y="4419600"/>
                </a:lnTo>
                <a:lnTo>
                  <a:pt x="200025" y="4419600"/>
                </a:lnTo>
                <a:close/>
              </a:path>
            </a:pathLst>
          </a:custGeom>
          <a:solidFill>
            <a:srgbClr val="ED7D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FB469DDB-FAE1-4B5C-B2D0-F7C955A5E097}"/>
              </a:ext>
            </a:extLst>
          </p:cNvPr>
          <p:cNvSpPr/>
          <p:nvPr/>
        </p:nvSpPr>
        <p:spPr>
          <a:xfrm rot="447900">
            <a:off x="10672883" y="3680219"/>
            <a:ext cx="2114550" cy="4419600"/>
          </a:xfrm>
          <a:custGeom>
            <a:avLst/>
            <a:gdLst>
              <a:gd name="connsiteX0" fmla="*/ 285750 w 2114550"/>
              <a:gd name="connsiteY0" fmla="*/ 0 h 4419600"/>
              <a:gd name="connsiteX1" fmla="*/ 2114550 w 2114550"/>
              <a:gd name="connsiteY1" fmla="*/ 0 h 4419600"/>
              <a:gd name="connsiteX2" fmla="*/ 1828800 w 2114550"/>
              <a:gd name="connsiteY2" fmla="*/ 4419600 h 4419600"/>
              <a:gd name="connsiteX3" fmla="*/ 0 w 2114550"/>
              <a:gd name="connsiteY3" fmla="*/ 4419600 h 4419600"/>
              <a:gd name="connsiteX4" fmla="*/ 266700 w 211455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4419600">
                <a:moveTo>
                  <a:pt x="285750" y="0"/>
                </a:moveTo>
                <a:lnTo>
                  <a:pt x="211455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66700" y="0"/>
                </a:lnTo>
                <a:close/>
              </a:path>
            </a:pathLst>
          </a:custGeom>
          <a:solidFill>
            <a:srgbClr val="A0C82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5FE5DA8-B071-42E6-A07A-3AFC51445404}"/>
              </a:ext>
            </a:extLst>
          </p:cNvPr>
          <p:cNvSpPr/>
          <p:nvPr/>
        </p:nvSpPr>
        <p:spPr>
          <a:xfrm rot="4562278">
            <a:off x="5124348" y="5299518"/>
            <a:ext cx="2238375" cy="4419600"/>
          </a:xfrm>
          <a:custGeom>
            <a:avLst/>
            <a:gdLst>
              <a:gd name="connsiteX0" fmla="*/ 295275 w 2238375"/>
              <a:gd name="connsiteY0" fmla="*/ 0 h 4419600"/>
              <a:gd name="connsiteX1" fmla="*/ 2238375 w 2238375"/>
              <a:gd name="connsiteY1" fmla="*/ 0 h 4419600"/>
              <a:gd name="connsiteX2" fmla="*/ 1933575 w 2238375"/>
              <a:gd name="connsiteY2" fmla="*/ 4419600 h 4419600"/>
              <a:gd name="connsiteX3" fmla="*/ 0 w 2238375"/>
              <a:gd name="connsiteY3" fmla="*/ 4419600 h 4419600"/>
              <a:gd name="connsiteX4" fmla="*/ 295275 w 2238375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4419600">
                <a:moveTo>
                  <a:pt x="295275" y="0"/>
                </a:moveTo>
                <a:lnTo>
                  <a:pt x="2238375" y="0"/>
                </a:lnTo>
                <a:lnTo>
                  <a:pt x="1933575" y="4419600"/>
                </a:lnTo>
                <a:lnTo>
                  <a:pt x="0" y="4419600"/>
                </a:lnTo>
                <a:lnTo>
                  <a:pt x="295275" y="0"/>
                </a:lnTo>
                <a:close/>
              </a:path>
            </a:pathLst>
          </a:custGeom>
          <a:solidFill>
            <a:srgbClr val="32B5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DF84143-8B2F-4B60-AB0E-B788FA24E7AC}"/>
              </a:ext>
            </a:extLst>
          </p:cNvPr>
          <p:cNvSpPr/>
          <p:nvPr/>
        </p:nvSpPr>
        <p:spPr>
          <a:xfrm rot="20553576">
            <a:off x="11008886" y="-1308478"/>
            <a:ext cx="2095500" cy="4419600"/>
          </a:xfrm>
          <a:custGeom>
            <a:avLst/>
            <a:gdLst>
              <a:gd name="connsiteX0" fmla="*/ 257175 w 2095500"/>
              <a:gd name="connsiteY0" fmla="*/ 0 h 4419600"/>
              <a:gd name="connsiteX1" fmla="*/ 2095500 w 2095500"/>
              <a:gd name="connsiteY1" fmla="*/ 0 h 4419600"/>
              <a:gd name="connsiteX2" fmla="*/ 1828800 w 2095500"/>
              <a:gd name="connsiteY2" fmla="*/ 4419600 h 4419600"/>
              <a:gd name="connsiteX3" fmla="*/ 0 w 2095500"/>
              <a:gd name="connsiteY3" fmla="*/ 4419600 h 4419600"/>
              <a:gd name="connsiteX4" fmla="*/ 276225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257175" y="0"/>
                </a:moveTo>
                <a:lnTo>
                  <a:pt x="209550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76225" y="0"/>
                </a:lnTo>
                <a:close/>
              </a:path>
            </a:pathLst>
          </a:custGeom>
          <a:solidFill>
            <a:srgbClr val="B44B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3" name="Chart 34">
            <a:extLst>
              <a:ext uri="{FF2B5EF4-FFF2-40B4-BE49-F238E27FC236}">
                <a16:creationId xmlns:a16="http://schemas.microsoft.com/office/drawing/2014/main" xmlns="" id="{01385F2A-7C0F-4749-B123-31B0E64FE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74439"/>
              </p:ext>
            </p:extLst>
          </p:nvPr>
        </p:nvGraphicFramePr>
        <p:xfrm>
          <a:off x="5717970" y="528910"/>
          <a:ext cx="1051130" cy="127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C783C5-7232-4123-9517-2E43C3950F1A}"/>
              </a:ext>
            </a:extLst>
          </p:cNvPr>
          <p:cNvSpPr txBox="1"/>
          <p:nvPr/>
        </p:nvSpPr>
        <p:spPr>
          <a:xfrm>
            <a:off x="4110074" y="2328352"/>
            <a:ext cx="4266921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 err="1" smtClean="0">
                <a:cs typeface="Arial" pitchFamily="34" charset="0"/>
              </a:rPr>
              <a:t>Terimakasih</a:t>
            </a:r>
            <a:endParaRPr lang="ko-KR" altLang="en-US" sz="5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42254" y="313259"/>
            <a:ext cx="5318388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6000" dirty="0" err="1" smtClean="0">
                <a:solidFill>
                  <a:srgbClr val="FFC000"/>
                </a:solidFill>
                <a:cs typeface="Arial" pitchFamily="34" charset="0"/>
              </a:rPr>
              <a:t>Latar</a:t>
            </a:r>
            <a:r>
              <a:rPr lang="en-US" altLang="ko-KR" sz="6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6000" dirty="0" err="1" smtClean="0">
                <a:cs typeface="Arial" pitchFamily="34" charset="0"/>
              </a:rPr>
              <a:t>Belakang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864583F9-F3E3-43CC-9F92-6748BC572673}"/>
              </a:ext>
            </a:extLst>
          </p:cNvPr>
          <p:cNvSpPr/>
          <p:nvPr/>
        </p:nvSpPr>
        <p:spPr>
          <a:xfrm flipH="1">
            <a:off x="9496694" y="4507606"/>
            <a:ext cx="2695305" cy="235039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7913" y="24699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id-ID" dirty="0">
                <a:ea typeface="Calibri" panose="020F0502020204030204" pitchFamily="34" charset="0"/>
              </a:rPr>
              <a:t>Klinik </a:t>
            </a:r>
            <a:r>
              <a:rPr lang="en-US" dirty="0">
                <a:ea typeface="Calibri" panose="020F0502020204030204" pitchFamily="34" charset="0"/>
              </a:rPr>
              <a:t>Personal Beauty </a:t>
            </a:r>
            <a:r>
              <a:rPr lang="en-US" dirty="0" err="1">
                <a:ea typeface="Calibri" panose="020F0502020204030204" pitchFamily="34" charset="0"/>
              </a:rPr>
              <a:t>Jember</a:t>
            </a:r>
            <a:r>
              <a:rPr lang="id-ID" dirty="0">
                <a:ea typeface="Calibri" panose="020F0502020204030204" pitchFamily="34" charset="0"/>
              </a:rPr>
              <a:t> adalah salah satu klinik </a:t>
            </a:r>
            <a:r>
              <a:rPr lang="en-US" dirty="0" err="1">
                <a:ea typeface="Calibri" panose="020F0502020204030204" pitchFamily="34" charset="0"/>
              </a:rPr>
              <a:t>kecantikan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id-ID" dirty="0">
                <a:ea typeface="Calibri" panose="020F0502020204030204" pitchFamily="34" charset="0"/>
              </a:rPr>
              <a:t>yang berada di  Kabupaten Jember</a:t>
            </a:r>
            <a:r>
              <a:rPr lang="en-US" dirty="0">
                <a:ea typeface="Calibri" panose="020F0502020204030204" pitchFamily="34" charset="0"/>
              </a:rPr>
              <a:t>. Personal Beauty </a:t>
            </a:r>
            <a:r>
              <a:rPr lang="en-US" dirty="0" err="1">
                <a:ea typeface="Calibri" panose="020F0502020204030204" pitchFamily="34" charset="0"/>
              </a:rPr>
              <a:t>Jember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id-ID" dirty="0">
                <a:ea typeface="Calibri" panose="020F0502020204030204" pitchFamily="34" charset="0"/>
              </a:rPr>
              <a:t>memiliki layanan penunjang yang memadai diantaranya </a:t>
            </a:r>
            <a:r>
              <a:rPr lang="en-US" dirty="0" err="1">
                <a:ea typeface="Calibri" panose="020F0502020204030204" pitchFamily="34" charset="0"/>
              </a:rPr>
              <a:t>dokter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spesialis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kulit</a:t>
            </a:r>
            <a:r>
              <a:rPr lang="id-ID" dirty="0">
                <a:ea typeface="Calibri" panose="020F0502020204030204" pitchFamily="34" charset="0"/>
              </a:rPr>
              <a:t>, </a:t>
            </a:r>
            <a:r>
              <a:rPr lang="en-US" dirty="0" err="1">
                <a:ea typeface="Calibri" panose="020F0502020204030204" pitchFamily="34" charset="0"/>
              </a:rPr>
              <a:t>peralatan-peralatan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i="1" dirty="0">
                <a:ea typeface="Calibri" panose="020F0502020204030204" pitchFamily="34" charset="0"/>
              </a:rPr>
              <a:t>treatment </a:t>
            </a:r>
            <a:r>
              <a:rPr lang="en-US" dirty="0">
                <a:ea typeface="Calibri" panose="020F0502020204030204" pitchFamily="34" charset="0"/>
              </a:rPr>
              <a:t>yang modern</a:t>
            </a:r>
            <a:r>
              <a:rPr lang="id-ID" dirty="0">
                <a:ea typeface="Calibri" panose="020F0502020204030204" pitchFamily="34" charset="0"/>
              </a:rPr>
              <a:t> dan </a:t>
            </a:r>
            <a:r>
              <a:rPr lang="en-US" dirty="0" err="1">
                <a:ea typeface="Calibri" panose="020F0502020204030204" pitchFamily="34" charset="0"/>
              </a:rPr>
              <a:t>produk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i="1" dirty="0">
                <a:ea typeface="Calibri" panose="020F0502020204030204" pitchFamily="34" charset="0"/>
              </a:rPr>
              <a:t>skincare </a:t>
            </a:r>
            <a:r>
              <a:rPr lang="en-US" dirty="0">
                <a:ea typeface="Calibri" panose="020F0502020204030204" pitchFamily="34" charset="0"/>
              </a:rPr>
              <a:t>yang </a:t>
            </a:r>
            <a:r>
              <a:rPr lang="en-US" dirty="0" err="1">
                <a:ea typeface="Calibri" panose="020F0502020204030204" pitchFamily="34" charset="0"/>
              </a:rPr>
              <a:t>sudah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memiliki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perizinan</a:t>
            </a:r>
            <a:r>
              <a:rPr lang="en-US" dirty="0">
                <a:ea typeface="Calibri" panose="020F0502020204030204" pitchFamily="34" charset="0"/>
              </a:rPr>
              <a:t> BPOM.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63" y="787561"/>
            <a:ext cx="3452479" cy="46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42254" y="313259"/>
            <a:ext cx="5318388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6000" dirty="0" err="1" smtClean="0">
                <a:solidFill>
                  <a:srgbClr val="FFC000"/>
                </a:solidFill>
                <a:cs typeface="Arial" pitchFamily="34" charset="0"/>
              </a:rPr>
              <a:t>Latar</a:t>
            </a:r>
            <a:r>
              <a:rPr lang="en-US" altLang="ko-KR" sz="6000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6000" dirty="0" err="1" smtClean="0">
                <a:cs typeface="Arial" pitchFamily="34" charset="0"/>
              </a:rPr>
              <a:t>Belakang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864583F9-F3E3-43CC-9F92-6748BC572673}"/>
              </a:ext>
            </a:extLst>
          </p:cNvPr>
          <p:cNvSpPr/>
          <p:nvPr/>
        </p:nvSpPr>
        <p:spPr>
          <a:xfrm flipH="1">
            <a:off x="9496694" y="4507606"/>
            <a:ext cx="2695305" cy="235039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661580" y="1592811"/>
            <a:ext cx="9819901" cy="793810"/>
            <a:chOff x="1990147" y="1789403"/>
            <a:chExt cx="5241953" cy="59506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24408" y="2130680"/>
              <a:ext cx="4507692" cy="253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terjadinya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over stock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ataupun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stock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Distributor Personal Beauty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Jember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38068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990147" y="1798802"/>
              <a:ext cx="734261" cy="576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661580" y="2974497"/>
            <a:ext cx="9819901" cy="1151047"/>
            <a:chOff x="1990147" y="1789403"/>
            <a:chExt cx="5241953" cy="862866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24408" y="2213901"/>
              <a:ext cx="4507692" cy="43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embuat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pendapatan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maksimal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persediaan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memenuhi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permintaan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oleh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konsumen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38068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Dampak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990147" y="1881492"/>
              <a:ext cx="734261" cy="576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661580" y="4596637"/>
            <a:ext cx="9819901" cy="1397267"/>
            <a:chOff x="1990147" y="1789403"/>
            <a:chExt cx="5241953" cy="1047442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62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erlu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penyediaan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penjualan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skincare /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perawatan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kulit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meminimalisir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terjadinya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over stock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ataupun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stock out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serta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pendapatan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maksimal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38068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Solusi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990147" y="1948432"/>
              <a:ext cx="734261" cy="576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1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17617" y="226731"/>
            <a:ext cx="4016501" cy="7167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err="1" smtClean="0">
                <a:solidFill>
                  <a:srgbClr val="FFC000"/>
                </a:solidFill>
                <a:cs typeface="Arial" pitchFamily="34" charset="0"/>
              </a:rPr>
              <a:t>Rumusan</a:t>
            </a:r>
            <a:r>
              <a:rPr lang="en-US" altLang="ko-KR" sz="3600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Masalah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82AA24F-A199-4004-A2BB-B731A01696BC}"/>
              </a:ext>
            </a:extLst>
          </p:cNvPr>
          <p:cNvSpPr/>
          <p:nvPr/>
        </p:nvSpPr>
        <p:spPr>
          <a:xfrm>
            <a:off x="0" y="1542234"/>
            <a:ext cx="12192000" cy="531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id-ID" sz="2400" dirty="0"/>
              <a:t>Bagaimana merancang sebuah sistem peramalan yang dapat memprediksi kebutuhan </a:t>
            </a:r>
            <a:r>
              <a:rPr lang="en-US" sz="2400" dirty="0" err="1"/>
              <a:t>produk</a:t>
            </a:r>
            <a:r>
              <a:rPr lang="en-US" sz="2400" i="1" dirty="0"/>
              <a:t> skincare</a:t>
            </a:r>
            <a:r>
              <a:rPr lang="id-ID" sz="2400" dirty="0"/>
              <a:t> di masa yang akan datang sehingga dapat dijadikan rekomendasi dalam proses p</a:t>
            </a:r>
            <a:r>
              <a:rPr lang="en-US" sz="2400" dirty="0" err="1"/>
              <a:t>enentuan</a:t>
            </a:r>
            <a:r>
              <a:rPr lang="en-US" sz="2400" dirty="0"/>
              <a:t> </a:t>
            </a:r>
            <a:r>
              <a:rPr lang="en-US" sz="2400" dirty="0" err="1"/>
              <a:t>stok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i="1" dirty="0"/>
              <a:t>skincare</a:t>
            </a:r>
            <a:r>
              <a:rPr lang="id-ID" sz="2400" dirty="0" smtClean="0"/>
              <a:t>?</a:t>
            </a:r>
            <a:endParaRPr lang="en-US" sz="2400" dirty="0" smtClean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id-ID" sz="2400" dirty="0"/>
              <a:t>Bagaimana cara membangun sebuah sistem peramalan yang dapat meramalkan kebutuhan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i="1" dirty="0"/>
              <a:t>skincare</a:t>
            </a:r>
            <a:r>
              <a:rPr lang="id-ID" sz="2400" dirty="0"/>
              <a:t> secara akurat sesuai dengan pola data yang ada dengan menggunakan metode </a:t>
            </a:r>
            <a:r>
              <a:rPr lang="id-ID" sz="2400" i="1" dirty="0"/>
              <a:t>triple exponential smoothing</a:t>
            </a:r>
            <a:r>
              <a:rPr lang="id-ID" sz="2400" dirty="0"/>
              <a:t>?</a:t>
            </a: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1800289"/>
            <a:ext cx="2772688" cy="3187520"/>
            <a:chOff x="588974" y="2600732"/>
            <a:chExt cx="3832209" cy="4257267"/>
          </a:xfrm>
        </p:grpSpPr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1800289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17617" y="192716"/>
            <a:ext cx="4016501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err="1" smtClean="0">
                <a:solidFill>
                  <a:srgbClr val="FFC000"/>
                </a:solidFill>
                <a:cs typeface="Arial" pitchFamily="34" charset="0"/>
              </a:rPr>
              <a:t>Tujuan</a:t>
            </a:r>
            <a:r>
              <a:rPr lang="en-US" altLang="ko-KR" sz="3600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Penelitian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82AA24F-A199-4004-A2BB-B731A01696BC}"/>
              </a:ext>
            </a:extLst>
          </p:cNvPr>
          <p:cNvSpPr/>
          <p:nvPr/>
        </p:nvSpPr>
        <p:spPr>
          <a:xfrm>
            <a:off x="0" y="1576720"/>
            <a:ext cx="12192000" cy="13535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d-ID" sz="2400" dirty="0"/>
              <a:t>Membangun sebuah sistem peramalan yang dapat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id-ID" sz="2400" dirty="0"/>
              <a:t> keputusan dalam </a:t>
            </a:r>
            <a:r>
              <a:rPr lang="en-US" sz="2400" dirty="0" err="1"/>
              <a:t>penyetokan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i="1" dirty="0"/>
              <a:t>skincare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Distributor Personal Beauty</a:t>
            </a:r>
            <a:r>
              <a:rPr lang="id-ID" sz="2400" dirty="0"/>
              <a:t> Jember sehingga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id-ID" sz="2400" dirty="0"/>
              <a:t>meminimalisir terjadinya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i="1" dirty="0"/>
              <a:t> over stock</a:t>
            </a:r>
            <a:r>
              <a:rPr lang="id-ID" sz="2400" dirty="0"/>
              <a:t> maupun </a:t>
            </a:r>
            <a:r>
              <a:rPr lang="en-US" sz="2400" i="1" dirty="0"/>
              <a:t>stock out</a:t>
            </a:r>
            <a:r>
              <a:rPr lang="id-ID" sz="2400" dirty="0"/>
              <a:t>.</a:t>
            </a:r>
            <a:endParaRPr lang="en-US" sz="2400" dirty="0"/>
          </a:p>
          <a:p>
            <a:pPr algn="just"/>
            <a:endParaRPr lang="ko-KR" altLang="en-US" sz="2400" dirty="0"/>
          </a:p>
        </p:txBody>
      </p:sp>
      <p:grpSp>
        <p:nvGrpSpPr>
          <p:cNvPr id="10" name="그룹 31">
            <a:extLst>
              <a:ext uri="{FF2B5EF4-FFF2-40B4-BE49-F238E27FC236}">
                <a16:creationId xmlns="" xmlns:a16="http://schemas.microsoft.com/office/drawing/2014/main" id="{B1AB110F-C19E-49A1-9990-C6EFF21F862D}"/>
              </a:ext>
            </a:extLst>
          </p:cNvPr>
          <p:cNvGrpSpPr/>
          <p:nvPr/>
        </p:nvGrpSpPr>
        <p:grpSpPr>
          <a:xfrm>
            <a:off x="4134118" y="0"/>
            <a:ext cx="816842" cy="831545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1" name="Rounded Rectangle 7">
              <a:extLst>
                <a:ext uri="{FF2B5EF4-FFF2-40B4-BE49-F238E27FC236}">
                  <a16:creationId xmlns="" xmlns:a16="http://schemas.microsoft.com/office/drawing/2014/main" id="{ED79C94B-F5E6-4C8F-9CC8-DE165AF3393E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Rounded Rectangle 8">
              <a:extLst>
                <a:ext uri="{FF2B5EF4-FFF2-40B4-BE49-F238E27FC236}">
                  <a16:creationId xmlns="" xmlns:a16="http://schemas.microsoft.com/office/drawing/2014/main" id="{71948C04-FE7E-480A-A46B-4BB47581CA8F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="" xmlns:a16="http://schemas.microsoft.com/office/drawing/2014/main" id="{8883EC48-3CD4-4E99-8C2D-6ABAE6959FD1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Chord 8">
              <a:extLst>
                <a:ext uri="{FF2B5EF4-FFF2-40B4-BE49-F238E27FC236}">
                  <a16:creationId xmlns="" xmlns:a16="http://schemas.microsoft.com/office/drawing/2014/main" id="{B4467C2B-4573-414A-96F4-E8B5DE36CED0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9">
              <a:extLst>
                <a:ext uri="{FF2B5EF4-FFF2-40B4-BE49-F238E27FC236}">
                  <a16:creationId xmlns="" xmlns:a16="http://schemas.microsoft.com/office/drawing/2014/main" id="{70965E12-31BD-4C6B-9A46-BE1F29D7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BB3274-00B0-42D9-BC31-E46F4F9CA5D1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AA58FD3-6C7A-4D66-82E9-D199BD3EB872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AF55FC1-6402-4088-A491-3B1EB3F7A2F2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Freeform 4103">
              <a:extLst>
                <a:ext uri="{FF2B5EF4-FFF2-40B4-BE49-F238E27FC236}">
                  <a16:creationId xmlns="" xmlns:a16="http://schemas.microsoft.com/office/drawing/2014/main" id="{23D76467-4700-46EC-AD1A-CAF2D5A9A9CD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123">
              <a:extLst>
                <a:ext uri="{FF2B5EF4-FFF2-40B4-BE49-F238E27FC236}">
                  <a16:creationId xmlns="" xmlns:a16="http://schemas.microsoft.com/office/drawing/2014/main" id="{F0955F00-C260-45C2-BF85-5168E0E2DAF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23738DC1-F526-4E87-8909-22A99EBC97D4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116">
              <a:extLst>
                <a:ext uri="{FF2B5EF4-FFF2-40B4-BE49-F238E27FC236}">
                  <a16:creationId xmlns="" xmlns:a16="http://schemas.microsoft.com/office/drawing/2014/main" id="{EBD749E2-D93A-4BF5-89DD-44A0B5BAB05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118">
              <a:extLst>
                <a:ext uri="{FF2B5EF4-FFF2-40B4-BE49-F238E27FC236}">
                  <a16:creationId xmlns="" xmlns:a16="http://schemas.microsoft.com/office/drawing/2014/main" id="{F313F95A-65FE-44D6-8BB1-B618681A186B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17617" y="3048418"/>
            <a:ext cx="4016501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err="1" smtClean="0">
                <a:solidFill>
                  <a:srgbClr val="FFC000"/>
                </a:solidFill>
                <a:cs typeface="Arial" pitchFamily="34" charset="0"/>
              </a:rPr>
              <a:t>Manfaat</a:t>
            </a:r>
            <a:r>
              <a:rPr lang="en-US" altLang="ko-KR" sz="3600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Penelitian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617" y="4113552"/>
            <a:ext cx="120743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a. </a:t>
            </a:r>
            <a:r>
              <a:rPr lang="en-US" sz="2000" dirty="0" err="1"/>
              <a:t>M</a:t>
            </a:r>
            <a:r>
              <a:rPr lang="en-US" sz="2000" dirty="0" err="1" smtClean="0"/>
              <a:t>emberikan</a:t>
            </a:r>
            <a:r>
              <a:rPr lang="en-US" sz="2000" dirty="0" smtClean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distributor Personal Beauty </a:t>
            </a:r>
            <a:r>
              <a:rPr lang="en-US" sz="2000" dirty="0" err="1"/>
              <a:t>Jember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stok</a:t>
            </a:r>
            <a:r>
              <a:rPr lang="en-US" sz="2000" dirty="0"/>
              <a:t> </a:t>
            </a:r>
            <a:r>
              <a:rPr lang="en-US" sz="2000" dirty="0" smtClean="0"/>
              <a:t>skincare.</a:t>
            </a:r>
          </a:p>
          <a:p>
            <a:endParaRPr lang="en-US" sz="2000" dirty="0"/>
          </a:p>
          <a:p>
            <a:r>
              <a:rPr lang="en-US" sz="2000" dirty="0" smtClean="0"/>
              <a:t>b. </a:t>
            </a:r>
            <a:r>
              <a:rPr lang="en-US" sz="2000" dirty="0" err="1"/>
              <a:t>M</a:t>
            </a:r>
            <a:r>
              <a:rPr lang="en-US" sz="2000" dirty="0" err="1" smtClean="0"/>
              <a:t>emberikan</a:t>
            </a:r>
            <a:r>
              <a:rPr lang="en-US" sz="2000" dirty="0" smtClean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yang </a:t>
            </a:r>
            <a:r>
              <a:rPr lang="en-US" sz="2000" dirty="0" err="1" smtClean="0"/>
              <a:t>akurat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48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1800289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17617" y="192716"/>
            <a:ext cx="4750597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err="1" smtClean="0">
                <a:solidFill>
                  <a:srgbClr val="FFC000"/>
                </a:solidFill>
                <a:cs typeface="Arial" pitchFamily="34" charset="0"/>
              </a:rPr>
              <a:t>Pengertian</a:t>
            </a:r>
            <a:r>
              <a:rPr lang="en-US" altLang="ko-KR" sz="3600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Peramalan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17617" y="2829040"/>
            <a:ext cx="766122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err="1" smtClean="0">
                <a:solidFill>
                  <a:srgbClr val="FFC000"/>
                </a:solidFill>
                <a:cs typeface="Arial" pitchFamily="34" charset="0"/>
              </a:rPr>
              <a:t>Rumus</a:t>
            </a:r>
            <a:r>
              <a:rPr lang="en-US" altLang="ko-KR" sz="3600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3600" dirty="0" smtClean="0">
                <a:cs typeface="Arial" pitchFamily="34" charset="0"/>
              </a:rPr>
              <a:t>Three exponential smoothing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617" y="1776335"/>
            <a:ext cx="1197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di masa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(</a:t>
            </a:r>
            <a:r>
              <a:rPr lang="en-US" dirty="0" err="1"/>
              <a:t>Biegel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Septian</a:t>
            </a:r>
            <a:r>
              <a:rPr lang="en-US" dirty="0"/>
              <a:t> </a:t>
            </a:r>
            <a:r>
              <a:rPr lang="en-US" dirty="0" err="1"/>
              <a:t>Wildani</a:t>
            </a:r>
            <a:r>
              <a:rPr lang="en-US" dirty="0"/>
              <a:t>, 2019).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338392" y="3728696"/>
                <a:ext cx="479112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34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αXt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α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α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d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id-ID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>
                  <a:lnSpc>
                    <a:spcPct val="150000"/>
                  </a:lnSpc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392" y="3728696"/>
                <a:ext cx="4791122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44594" y="3613870"/>
                <a:ext cx="6511484" cy="2772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034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a:rPr lang="id-ID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id-ID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id-ID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bt</m:t>
                      </m:r>
                      <m:r>
                        <a:rPr lang="id-ID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2(1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(10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+(4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ct</m:t>
                      </m:r>
                      <m:r>
                        <a:rPr lang="id-ID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bt</m:t>
                    </m:r>
                    <m:r>
                      <a:rPr lang="id-ID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ct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id-ID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94" y="3613870"/>
                <a:ext cx="6511484" cy="2772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7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1800289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30870" y="545419"/>
            <a:ext cx="7661222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err="1" smtClean="0">
                <a:solidFill>
                  <a:srgbClr val="FFC000"/>
                </a:solidFill>
                <a:cs typeface="Arial" pitchFamily="34" charset="0"/>
              </a:rPr>
              <a:t>Rumus</a:t>
            </a:r>
            <a:r>
              <a:rPr lang="en-US" altLang="ko-KR" sz="3600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Akurasi</a:t>
            </a:r>
            <a:r>
              <a:rPr lang="en-US" altLang="ko-KR" sz="3600" dirty="0" smtClean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Peramalan</a:t>
            </a:r>
            <a:endParaRPr lang="ko-KR" altLang="en-US" sz="3600" dirty="0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3481" y="2101071"/>
                <a:ext cx="6096000" cy="376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MAD (</a:t>
                </a:r>
                <a:r>
                  <a:rPr lang="id-ID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Absolute Deviation</a:t>
                </a:r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MAD</m:t>
                    </m:r>
                    <m:r>
                      <a:rPr lang="id-ID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𝐴𝑐𝑡𝑢𝑎𝑙</m:t>
                                </m:r>
                              </m:e>
                            </m:d>
                            <m:r>
                              <a:rPr lang="id-ID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𝐹𝑜𝑟𝑒𝑐𝑎𝑠𝑡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id-ID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 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id-ID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MSE </a:t>
                </a:r>
                <a:r>
                  <a:rPr lang="id-ID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id-ID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Square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id-ID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MSE</m:t>
                    </m:r>
                    <m:r>
                      <a:rPr lang="id-ID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𝐴𝑐𝑡𝑢𝑎𝑙</m:t>
                                    </m:r>
                                    <m:r>
                                      <a:rPr lang="id-ID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id-ID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𝐹𝑜𝑟𝑒𝑐𝑎𝑠𝑒𝑡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d-ID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id-ID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id-ID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d-ID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MAPE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Absolute Percent Error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MAPE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𝐴𝑐𝑡𝑢𝑎𝑙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𝐹𝑜𝑟𝑒𝑐𝑎𝑠𝑡</m:t>
                                    </m:r>
                                  </m:e>
                                </m:d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/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𝐴𝑐𝑡𝑢𝑎𝑙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" y="2101071"/>
                <a:ext cx="6096000" cy="3761030"/>
              </a:xfrm>
              <a:prstGeom prst="rect">
                <a:avLst/>
              </a:prstGeom>
              <a:blipFill rotWithShape="0">
                <a:blip r:embed="rId2"/>
                <a:stretch>
                  <a:fillRect l="-900" t="-486" b="-6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17617" y="226731"/>
            <a:ext cx="4016501" cy="7167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smtClean="0">
                <a:cs typeface="Arial" pitchFamily="34" charset="0"/>
              </a:rPr>
              <a:t>State Of The Art</a:t>
            </a:r>
            <a:endParaRPr lang="ko-KR" altLang="en-US" sz="3600" dirty="0">
              <a:cs typeface="Arial" pitchFamily="34" charset="0"/>
            </a:endParaRP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="" xmlns:a16="http://schemas.microsoft.com/office/drawing/2014/main" id="{BF729028-37BD-4A20-9BBE-90E51245D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248327"/>
              </p:ext>
            </p:extLst>
          </p:nvPr>
        </p:nvGraphicFramePr>
        <p:xfrm>
          <a:off x="397213" y="1297100"/>
          <a:ext cx="10899448" cy="500816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0865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443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57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5328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96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 Penulis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41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Bayu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Islam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Septian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Wildani</a:t>
                      </a:r>
                      <a:endParaRPr lang="en-US" sz="1800" baseline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Peramalan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Penjualan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Kecantikan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Least Square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Kasus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Larissa Aesthetic Center)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Least Square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parameter Data Penjualan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Kecantikan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selama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71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Mhd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Ridwansyah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Fhery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Agustin, Ria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Sari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E-commerce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Kecantikan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Import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Dilengkapi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Sales Forecasting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Trend Moment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PT.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Ouzen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Anugerah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Indonesia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 Moment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parameter Data Penjualan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kecantikan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selama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8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8783390" y="-2266375"/>
            <a:ext cx="2772688" cy="3187520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117617" y="226731"/>
            <a:ext cx="4016501" cy="7167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dirty="0" smtClean="0">
                <a:cs typeface="Arial" pitchFamily="34" charset="0"/>
              </a:rPr>
              <a:t>State Of The Art</a:t>
            </a:r>
            <a:endParaRPr lang="ko-KR" altLang="en-US" sz="3600" dirty="0">
              <a:cs typeface="Arial" pitchFamily="34" charset="0"/>
            </a:endParaRP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="" xmlns:a16="http://schemas.microsoft.com/office/drawing/2014/main" id="{BF729028-37BD-4A20-9BBE-90E51245D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92278"/>
              </p:ext>
            </p:extLst>
          </p:nvPr>
        </p:nvGraphicFramePr>
        <p:xfrm>
          <a:off x="409433" y="1255416"/>
          <a:ext cx="10982872" cy="513173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418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6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27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706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33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 Penulis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Judul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84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Afrinda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Wahyu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Hidayat</a:t>
                      </a:r>
                      <a:endParaRPr lang="en-US" sz="180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Permintaan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Stok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PMI Kota Malang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Triple Exponential Smoothing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Triple Exponential Smoothing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parameter Data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Stok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selama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99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Mochammad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Lembar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Adjie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Bramantya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istem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eramalan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enentuan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tok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roduk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Skincare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erbasis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ebsite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etode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i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riple</a:t>
                      </a:r>
                      <a:r>
                        <a:rPr lang="id-ID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</a:t>
                      </a:r>
                      <a:r>
                        <a:rPr lang="en-US" sz="1800" i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xponential</a:t>
                      </a:r>
                      <a:r>
                        <a:rPr lang="id-ID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800" i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moothing</a:t>
                      </a: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tudi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asus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istributor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ersonal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eauty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ember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Triple Exponential Smoothing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param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 data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Penjualan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kecantikan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kurang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655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Arial</vt:lpstr>
      <vt:lpstr>Berlin Sans FB</vt:lpstr>
      <vt:lpstr>Calibri</vt:lpstr>
      <vt:lpstr>Cambria Math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Adjie Bramantya</cp:lastModifiedBy>
  <cp:revision>137</cp:revision>
  <dcterms:created xsi:type="dcterms:W3CDTF">2019-01-14T06:35:35Z</dcterms:created>
  <dcterms:modified xsi:type="dcterms:W3CDTF">2020-07-01T03:43:19Z</dcterms:modified>
</cp:coreProperties>
</file>