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2"/>
  </p:notesMasterIdLst>
  <p:handoutMasterIdLst>
    <p:handoutMasterId r:id="rId23"/>
  </p:handoutMasterIdLst>
  <p:sldIdLst>
    <p:sldId id="301" r:id="rId5"/>
    <p:sldId id="302" r:id="rId6"/>
    <p:sldId id="395" r:id="rId7"/>
    <p:sldId id="431" r:id="rId8"/>
    <p:sldId id="440" r:id="rId9"/>
    <p:sldId id="432" r:id="rId10"/>
    <p:sldId id="433" r:id="rId11"/>
    <p:sldId id="425" r:id="rId12"/>
    <p:sldId id="435" r:id="rId13"/>
    <p:sldId id="436" r:id="rId14"/>
    <p:sldId id="437" r:id="rId15"/>
    <p:sldId id="438" r:id="rId16"/>
    <p:sldId id="439" r:id="rId17"/>
    <p:sldId id="462" r:id="rId18"/>
    <p:sldId id="463" r:id="rId19"/>
    <p:sldId id="434" r:id="rId20"/>
    <p:sldId id="426" r:id="rId2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DAVA Group" id="{08379E94-116D-4334-845D-FCFF2AFF5B86}">
          <p14:sldIdLst>
            <p14:sldId id="301"/>
            <p14:sldId id="302"/>
            <p14:sldId id="395"/>
            <p14:sldId id="431"/>
            <p14:sldId id="440"/>
            <p14:sldId id="432"/>
            <p14:sldId id="433"/>
            <p14:sldId id="425"/>
            <p14:sldId id="435"/>
            <p14:sldId id="436"/>
            <p14:sldId id="437"/>
            <p14:sldId id="438"/>
            <p14:sldId id="439"/>
            <p14:sldId id="462"/>
            <p14:sldId id="463"/>
            <p14:sldId id="434"/>
            <p14:sldId id="426"/>
          </p14:sldIdLst>
        </p14:section>
        <p14:section name="MDD" id="{F17A6AD8-665F-46C5-ADE7-11A17563851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>
    <p:extLst/>
  </p:cmAuthor>
  <p:cmAuthor id="2" name="Cristina Roman" initials="CR" lastIdx="1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FF00"/>
    <a:srgbClr val="FFFFFF"/>
    <a:srgbClr val="DC5D2A"/>
    <a:srgbClr val="DE411B"/>
    <a:srgbClr val="DE412F"/>
    <a:srgbClr val="DF411C"/>
    <a:srgbClr val="C00000"/>
    <a:srgbClr val="E3E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5" autoAdjust="0"/>
    <p:restoredTop sz="94745" autoAdjust="0"/>
  </p:normalViewPr>
  <p:slideViewPr>
    <p:cSldViewPr snapToGrid="0">
      <p:cViewPr varScale="1">
        <p:scale>
          <a:sx n="112" d="100"/>
          <a:sy n="112" d="100"/>
        </p:scale>
        <p:origin x="392" y="192"/>
      </p:cViewPr>
      <p:guideLst>
        <p:guide orient="horz" pos="880"/>
        <p:guide pos="3840"/>
      </p:guideLst>
    </p:cSldViewPr>
  </p:slideViewPr>
  <p:outlineViewPr>
    <p:cViewPr>
      <p:scale>
        <a:sx n="33" d="100"/>
        <a:sy n="33" d="100"/>
      </p:scale>
      <p:origin x="0" y="-1139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05/11/2018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05/11/2018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44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173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20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636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975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066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97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11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833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749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194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30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073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848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9FDB4-792A-4C30-B3CA-9A37EF575B96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428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0833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1226547" y="2828387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2595069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806824" y="3028387"/>
            <a:ext cx="6401554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806824" y="2560355"/>
            <a:ext cx="4887806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4887806" cy="3693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0"/>
          </p:nvPr>
        </p:nvSpPr>
        <p:spPr>
          <a:xfrm>
            <a:off x="6315276" y="2560355"/>
            <a:ext cx="5038524" cy="2595069"/>
          </a:xfrm>
        </p:spPr>
        <p:txBody>
          <a:bodyPr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15276" y="2182749"/>
            <a:ext cx="5038524" cy="3693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806824" y="2560355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20"/>
          </p:nvPr>
        </p:nvSpPr>
        <p:spPr>
          <a:xfrm>
            <a:off x="4399541" y="2568629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2"/>
          </p:nvPr>
        </p:nvSpPr>
        <p:spPr>
          <a:xfrm>
            <a:off x="8086565" y="2576903"/>
            <a:ext cx="3267235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4" r:id="rId8"/>
    <p:sldLayoutId id="214748368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?selection.family=Robot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ass-lang.com/gui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ebpack.js.org/" TargetMode="External"/><Relationship Id="rId4" Type="http://schemas.openxmlformats.org/officeDocument/2006/relationships/hyperlink" Target="https://github.com/vbancila/UTM-UI-Courses/tree/master/starter-ki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bancila/UTM-UI-Courses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0" y="3708400"/>
            <a:ext cx="9347112" cy="68797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Dezvoltarea aplicaţiilor web client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394460" y="4533900"/>
            <a:ext cx="7254240" cy="1042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ASEM, </a:t>
            </a:r>
            <a:r>
              <a:rPr lang="en-US" dirty="0" err="1"/>
              <a:t>october</a:t>
            </a:r>
            <a:r>
              <a:rPr lang="en-US" dirty="0"/>
              <a:t> 2018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94460" y="2519680"/>
            <a:ext cx="9347112" cy="718457"/>
          </a:xfrm>
          <a:prstGeom prst="rect">
            <a:avLst/>
          </a:prstGeom>
        </p:spPr>
        <p:txBody>
          <a:bodyPr vert="horz" wrap="square" lIns="0" tIns="45720" rIns="91440" bIns="45720" rtlCol="0" anchor="b" anchorCtr="0">
            <a:normAutofit fontScale="97500"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Software Development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1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826" y="403011"/>
            <a:ext cx="1762638" cy="618329"/>
          </a:xfrm>
        </p:spPr>
        <p:txBody>
          <a:bodyPr>
            <a:normAutofit fontScale="90000"/>
          </a:bodyPr>
          <a:lstStyle/>
          <a:p>
            <a:pPr algn="l"/>
            <a:r>
              <a:rPr lang="ro-RO" dirty="0"/>
              <a:t>Partials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06826" y="1792224"/>
            <a:ext cx="9509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create partial Sass files that contain little snippets of CSS that you can include in other Sass files.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is a great way to modularize your CSS and help keep things easier to maintain. A partial is simply a Sass file named with a leading underscore. You might name it something like</a:t>
            </a:r>
            <a:r>
              <a:rPr lang="en-US" dirty="0">
                <a:solidFill>
                  <a:srgbClr val="0070C0"/>
                </a:solidFill>
              </a:rPr>
              <a:t> _</a:t>
            </a:r>
            <a:r>
              <a:rPr lang="en-US" dirty="0" err="1">
                <a:solidFill>
                  <a:srgbClr val="0070C0"/>
                </a:solidFill>
              </a:rPr>
              <a:t>partial.scss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underscore lets Sass know that the file is only a partial file and that it should not be generated into a CSS file. Sass partials are used with the </a:t>
            </a:r>
            <a:r>
              <a:rPr lang="en-US" dirty="0">
                <a:solidFill>
                  <a:srgbClr val="0070C0"/>
                </a:solidFill>
              </a:rPr>
              <a:t>@import </a:t>
            </a:r>
            <a:r>
              <a:rPr lang="en-US" dirty="0"/>
              <a:t>directive.</a:t>
            </a:r>
          </a:p>
        </p:txBody>
      </p:sp>
    </p:spTree>
    <p:extLst>
      <p:ext uri="{BB962C8B-B14F-4D97-AF65-F5344CB8AC3E}">
        <p14:creationId xmlns:p14="http://schemas.microsoft.com/office/powerpoint/2010/main" val="263565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826" y="403011"/>
            <a:ext cx="1561470" cy="618329"/>
          </a:xfrm>
        </p:spPr>
        <p:txBody>
          <a:bodyPr>
            <a:normAutofit/>
          </a:bodyPr>
          <a:lstStyle/>
          <a:p>
            <a:pPr algn="l"/>
            <a:r>
              <a:rPr lang="ro-RO" dirty="0"/>
              <a:t>Import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89144"/>
              </p:ext>
            </p:extLst>
          </p:nvPr>
        </p:nvGraphicFramePr>
        <p:xfrm>
          <a:off x="806826" y="1458298"/>
          <a:ext cx="10559166" cy="44805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27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934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rgbClr val="999988"/>
                          </a:solidFill>
                          <a:effectLst/>
                        </a:rPr>
                        <a:t>// _</a:t>
                      </a:r>
                      <a:r>
                        <a:rPr lang="en-US" b="0" i="1" dirty="0" err="1">
                          <a:solidFill>
                            <a:srgbClr val="999988"/>
                          </a:solidFill>
                          <a:effectLst/>
                        </a:rPr>
                        <a:t>reset.sass</a:t>
                      </a:r>
                      <a:r>
                        <a:rPr lang="en-US" b="0" i="1" dirty="0">
                          <a:solidFill>
                            <a:srgbClr val="999988"/>
                          </a:solidFill>
                          <a:effectLst/>
                        </a:rPr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000080"/>
                          </a:solidFill>
                          <a:effectLst/>
                        </a:rPr>
                        <a:t>html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000080"/>
                          </a:solidFill>
                          <a:effectLst/>
                        </a:rPr>
                        <a:t>body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</a:p>
                    <a:p>
                      <a:r>
                        <a:rPr lang="en-US" b="0" dirty="0" err="1">
                          <a:solidFill>
                            <a:srgbClr val="000080"/>
                          </a:solidFill>
                          <a:effectLst/>
                        </a:rPr>
                        <a:t>ul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 err="1">
                          <a:solidFill>
                            <a:srgbClr val="000080"/>
                          </a:solidFill>
                          <a:effectLst/>
                        </a:rPr>
                        <a:t>ol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margin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0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padding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0</a:t>
                      </a:r>
                    </a:p>
                    <a:p>
                      <a:endParaRPr lang="en-US" b="0" dirty="0">
                        <a:solidFill>
                          <a:srgbClr val="009999"/>
                        </a:solidFill>
                        <a:effectLst/>
                      </a:endParaRPr>
                    </a:p>
                    <a:p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--------------------------------------------------------</a:t>
                      </a:r>
                    </a:p>
                    <a:p>
                      <a:endParaRPr lang="en-US" b="0" dirty="0">
                        <a:solidFill>
                          <a:srgbClr val="009999"/>
                        </a:solidFill>
                        <a:effectLst/>
                      </a:endParaRPr>
                    </a:p>
                    <a:p>
                      <a:r>
                        <a:rPr lang="en-US" b="0" i="1" dirty="0">
                          <a:solidFill>
                            <a:srgbClr val="999988"/>
                          </a:solidFill>
                          <a:effectLst/>
                        </a:rPr>
                        <a:t>// </a:t>
                      </a:r>
                      <a:r>
                        <a:rPr lang="en-US" b="0" i="1" dirty="0" err="1">
                          <a:solidFill>
                            <a:srgbClr val="999988"/>
                          </a:solidFill>
                          <a:effectLst/>
                        </a:rPr>
                        <a:t>base.sass</a:t>
                      </a:r>
                      <a:r>
                        <a:rPr lang="en-US" b="0" i="1" dirty="0">
                          <a:solidFill>
                            <a:srgbClr val="999988"/>
                          </a:solidFill>
                          <a:effectLst/>
                        </a:rPr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@import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DD1144"/>
                          </a:solidFill>
                          <a:effectLst/>
                        </a:rPr>
                        <a:t>reset</a:t>
                      </a:r>
                      <a:r>
                        <a:rPr lang="en-US" b="0" dirty="0"/>
                        <a:t> 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>
                          <a:solidFill>
                            <a:srgbClr val="000080"/>
                          </a:solidFill>
                          <a:effectLst/>
                        </a:rPr>
                        <a:t>body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font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100%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effectLst/>
                        </a:rPr>
                        <a:t>Helvetica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6B3"/>
                          </a:solidFill>
                          <a:effectLst/>
                        </a:rPr>
                        <a:t>sans-serif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background-  color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#</a:t>
                      </a:r>
                      <a:r>
                        <a:rPr lang="en-US" b="0" dirty="0" err="1">
                          <a:solidFill>
                            <a:srgbClr val="009999"/>
                          </a:solidFill>
                          <a:effectLst/>
                        </a:rPr>
                        <a:t>efefef</a:t>
                      </a:r>
                      <a:endParaRPr lang="en-US" b="0" dirty="0">
                        <a:solidFill>
                          <a:srgbClr val="00999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80"/>
                          </a:solidFill>
                          <a:effectLst/>
                        </a:rPr>
                        <a:t>html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0080"/>
                          </a:solidFill>
                          <a:effectLst/>
                        </a:rPr>
                        <a:t>body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>
                          <a:solidFill>
                            <a:srgbClr val="000080"/>
                          </a:solidFill>
                          <a:effectLst/>
                        </a:rPr>
                        <a:t>ul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>
                          <a:solidFill>
                            <a:srgbClr val="000080"/>
                          </a:solidFill>
                          <a:effectLst/>
                        </a:rPr>
                        <a:t>ol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effectLst/>
                        </a:rPr>
                        <a:t>{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margin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0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padding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0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</a:p>
                    <a:p>
                      <a:r>
                        <a:rPr lang="en-US" b="0" dirty="0">
                          <a:effectLst/>
                        </a:rPr>
                        <a:t>}</a:t>
                      </a:r>
                      <a:r>
                        <a:rPr lang="en-US" b="0" dirty="0"/>
                        <a:t> 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>
                          <a:solidFill>
                            <a:srgbClr val="000080"/>
                          </a:solidFill>
                          <a:effectLst/>
                        </a:rPr>
                        <a:t>body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effectLst/>
                        </a:rPr>
                        <a:t>{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font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100%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effectLst/>
                        </a:rPr>
                        <a:t>Helvetica,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6B3"/>
                          </a:solidFill>
                          <a:effectLst/>
                        </a:rPr>
                        <a:t>sans-serif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background-color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#</a:t>
                      </a:r>
                      <a:r>
                        <a:rPr lang="en-US" b="0" dirty="0" err="1">
                          <a:solidFill>
                            <a:srgbClr val="009999"/>
                          </a:solidFill>
                          <a:effectLst/>
                        </a:rPr>
                        <a:t>efefef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</a:p>
                    <a:p>
                      <a:r>
                        <a:rPr lang="en-US" b="0" dirty="0">
                          <a:effectLst/>
                        </a:rPr>
                        <a:t>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06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826" y="403011"/>
            <a:ext cx="1415166" cy="618329"/>
          </a:xfrm>
        </p:spPr>
        <p:txBody>
          <a:bodyPr>
            <a:normAutofit/>
          </a:bodyPr>
          <a:lstStyle/>
          <a:p>
            <a:pPr algn="l"/>
            <a:r>
              <a:rPr lang="ro-RO" dirty="0"/>
              <a:t>Mixins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54622"/>
              </p:ext>
            </p:extLst>
          </p:nvPr>
        </p:nvGraphicFramePr>
        <p:xfrm>
          <a:off x="806826" y="1458298"/>
          <a:ext cx="10559166" cy="238218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27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218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=border-radius</a:t>
                      </a:r>
                      <a:r>
                        <a:rPr lang="en-US" b="0" dirty="0">
                          <a:effectLst/>
                        </a:rPr>
                        <a:t>(</a:t>
                      </a:r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$radius</a:t>
                      </a:r>
                      <a:r>
                        <a:rPr lang="en-US" b="0" dirty="0">
                          <a:effectLst/>
                        </a:rPr>
                        <a:t>)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  -</a:t>
                      </a:r>
                      <a:r>
                        <a:rPr lang="en-US" b="0" dirty="0" err="1">
                          <a:solidFill>
                            <a:srgbClr val="008080"/>
                          </a:solidFill>
                          <a:effectLst/>
                        </a:rPr>
                        <a:t>webkit</a:t>
                      </a:r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-border-radius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$radius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  -</a:t>
                      </a:r>
                      <a:r>
                        <a:rPr lang="en-US" b="0" dirty="0" err="1">
                          <a:solidFill>
                            <a:srgbClr val="008080"/>
                          </a:solidFill>
                          <a:effectLst/>
                        </a:rPr>
                        <a:t>moz</a:t>
                      </a:r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-border-radius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$radius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  -</a:t>
                      </a:r>
                      <a:r>
                        <a:rPr lang="en-US" b="0" dirty="0" err="1">
                          <a:solidFill>
                            <a:srgbClr val="008080"/>
                          </a:solidFill>
                          <a:effectLst/>
                        </a:rPr>
                        <a:t>ms</a:t>
                      </a:r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-border-radius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$radius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     border-radius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$radius</a:t>
                      </a:r>
                    </a:p>
                    <a:p>
                      <a:endParaRPr lang="en-US" b="0" dirty="0">
                        <a:solidFill>
                          <a:srgbClr val="008080"/>
                        </a:solidFill>
                        <a:effectLst/>
                      </a:endParaRPr>
                    </a:p>
                    <a:p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445588"/>
                          </a:solidFill>
                          <a:effectLst/>
                        </a:rPr>
                        <a:t>.box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3C5D5D"/>
                          </a:solidFill>
                          <a:effectLst/>
                        </a:rPr>
                        <a:t>   +border-radius</a:t>
                      </a:r>
                      <a:r>
                        <a:rPr lang="en-US" b="0" dirty="0">
                          <a:effectLst/>
                        </a:rPr>
                        <a:t>(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10px</a:t>
                      </a:r>
                      <a:r>
                        <a:rPr lang="en-US" b="0" dirty="0">
                          <a:effectLst/>
                        </a:rPr>
                        <a:t>)</a:t>
                      </a:r>
                      <a:endParaRPr lang="en-US" b="0" dirty="0">
                        <a:solidFill>
                          <a:srgbClr val="00999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445588"/>
                          </a:solidFill>
                          <a:effectLst/>
                        </a:rPr>
                        <a:t>.box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effectLst/>
                        </a:rPr>
                        <a:t>{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-</a:t>
                      </a:r>
                      <a:r>
                        <a:rPr lang="en-US" b="0" dirty="0" err="1">
                          <a:solidFill>
                            <a:srgbClr val="990000"/>
                          </a:solidFill>
                          <a:effectLst/>
                        </a:rPr>
                        <a:t>webkit</a:t>
                      </a:r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-border-radius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10px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</a:p>
                    <a:p>
                      <a:r>
                        <a:rPr lang="en-US" b="0" dirty="0">
                          <a:effectLst/>
                        </a:rPr>
                        <a:t>  </a:t>
                      </a:r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-</a:t>
                      </a:r>
                      <a:r>
                        <a:rPr lang="en-US" b="0" dirty="0" err="1">
                          <a:solidFill>
                            <a:srgbClr val="990000"/>
                          </a:solidFill>
                          <a:effectLst/>
                        </a:rPr>
                        <a:t>moz</a:t>
                      </a:r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-border-radius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10px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-</a:t>
                      </a:r>
                      <a:r>
                        <a:rPr lang="en-US" b="0" dirty="0" err="1">
                          <a:solidFill>
                            <a:srgbClr val="990000"/>
                          </a:solidFill>
                          <a:effectLst/>
                        </a:rPr>
                        <a:t>ms</a:t>
                      </a:r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-border-radius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10px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border-radius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10px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</a:p>
                    <a:p>
                      <a:r>
                        <a:rPr lang="en-US" b="0" dirty="0">
                          <a:effectLst/>
                        </a:rPr>
                        <a:t>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73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826" y="403011"/>
            <a:ext cx="3801750" cy="618329"/>
          </a:xfrm>
        </p:spPr>
        <p:txBody>
          <a:bodyPr>
            <a:normAutofit fontScale="90000"/>
          </a:bodyPr>
          <a:lstStyle/>
          <a:p>
            <a:pPr algn="l"/>
            <a:r>
              <a:rPr lang="ro-RO" dirty="0"/>
              <a:t>Extend/Inheritance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981216"/>
              </p:ext>
            </p:extLst>
          </p:nvPr>
        </p:nvGraphicFramePr>
        <p:xfrm>
          <a:off x="806826" y="1458298"/>
          <a:ext cx="10559166" cy="47548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27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218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445588"/>
                          </a:solidFill>
                          <a:effectLst/>
                        </a:rPr>
                        <a:t>%message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border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1px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6B3"/>
                          </a:solidFill>
                          <a:effectLst/>
                        </a:rPr>
                        <a:t>solid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#ccc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padding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10px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color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#333</a:t>
                      </a:r>
                      <a:r>
                        <a:rPr lang="en-US" b="0" dirty="0"/>
                        <a:t> </a:t>
                      </a:r>
                    </a:p>
                    <a:p>
                      <a:endParaRPr lang="en-US" b="0" dirty="0">
                        <a:solidFill>
                          <a:srgbClr val="445588"/>
                        </a:solidFill>
                        <a:effectLst/>
                      </a:endParaRPr>
                    </a:p>
                    <a:p>
                      <a:r>
                        <a:rPr lang="en-US" b="0" dirty="0">
                          <a:solidFill>
                            <a:srgbClr val="445588"/>
                          </a:solidFill>
                          <a:effectLst/>
                        </a:rPr>
                        <a:t>.success</a:t>
                      </a:r>
                      <a:endParaRPr lang="en-US" b="0" dirty="0"/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  @extend</a:t>
                      </a:r>
                      <a:r>
                        <a:rPr lang="en-US" b="0" dirty="0"/>
                        <a:t>  </a:t>
                      </a:r>
                      <a:r>
                        <a:rPr lang="en-US" b="0" dirty="0">
                          <a:solidFill>
                            <a:srgbClr val="445588"/>
                          </a:solidFill>
                          <a:effectLst/>
                        </a:rPr>
                        <a:t>%message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border-color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green</a:t>
                      </a:r>
                    </a:p>
                    <a:p>
                      <a:endParaRPr lang="en-US" b="0" dirty="0">
                        <a:solidFill>
                          <a:srgbClr val="008080"/>
                        </a:solidFill>
                        <a:effectLst/>
                      </a:endParaRPr>
                    </a:p>
                    <a:p>
                      <a:r>
                        <a:rPr lang="en-US" b="0" dirty="0">
                          <a:solidFill>
                            <a:srgbClr val="445588"/>
                          </a:solidFill>
                          <a:effectLst/>
                        </a:rPr>
                        <a:t>.error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  @extend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445588"/>
                          </a:solidFill>
                          <a:effectLst/>
                        </a:rPr>
                        <a:t>%message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border-color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red</a:t>
                      </a:r>
                    </a:p>
                    <a:p>
                      <a:endParaRPr lang="en-US" b="0" dirty="0">
                        <a:solidFill>
                          <a:srgbClr val="008080"/>
                        </a:solidFill>
                        <a:effectLst/>
                      </a:endParaRPr>
                    </a:p>
                    <a:p>
                      <a:r>
                        <a:rPr lang="en-US" b="0" dirty="0">
                          <a:solidFill>
                            <a:srgbClr val="445588"/>
                          </a:solidFill>
                          <a:effectLst/>
                        </a:rPr>
                        <a:t>.warning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  @extend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445588"/>
                          </a:solidFill>
                          <a:effectLst/>
                        </a:rPr>
                        <a:t>%message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border-color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yellow</a:t>
                      </a:r>
                      <a:endParaRPr lang="en-US" b="0" dirty="0">
                        <a:solidFill>
                          <a:srgbClr val="009999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445588"/>
                          </a:solidFill>
                          <a:effectLst/>
                        </a:rPr>
                        <a:t>.message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445588"/>
                          </a:solidFill>
                          <a:effectLst/>
                        </a:rPr>
                        <a:t>.success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445588"/>
                          </a:solidFill>
                          <a:effectLst/>
                        </a:rPr>
                        <a:t>.error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445588"/>
                          </a:solidFill>
                          <a:effectLst/>
                        </a:rPr>
                        <a:t>.warning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effectLst/>
                        </a:rPr>
                        <a:t>{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border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1px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6B3"/>
                          </a:solidFill>
                          <a:effectLst/>
                        </a:rPr>
                        <a:t>solid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#</a:t>
                      </a:r>
                      <a:r>
                        <a:rPr lang="en-US" b="0" dirty="0" err="1">
                          <a:solidFill>
                            <a:srgbClr val="009999"/>
                          </a:solidFill>
                          <a:effectLst/>
                        </a:rPr>
                        <a:t>cccccc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padding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10px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color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#333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effectLst/>
                        </a:rPr>
                        <a:t>}</a:t>
                      </a:r>
                      <a:r>
                        <a:rPr lang="en-US" b="0" dirty="0"/>
                        <a:t> 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>
                          <a:solidFill>
                            <a:srgbClr val="445588"/>
                          </a:solidFill>
                          <a:effectLst/>
                        </a:rPr>
                        <a:t>.success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effectLst/>
                        </a:rPr>
                        <a:t>{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border-color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green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</a:p>
                    <a:p>
                      <a:r>
                        <a:rPr lang="en-US" b="0" dirty="0"/>
                        <a:t> </a:t>
                      </a:r>
                      <a:r>
                        <a:rPr lang="en-US" b="0" dirty="0">
                          <a:effectLst/>
                        </a:rPr>
                        <a:t>}</a:t>
                      </a:r>
                    </a:p>
                    <a:p>
                      <a:endParaRPr lang="en-US" b="0" dirty="0">
                        <a:effectLst/>
                      </a:endParaRPr>
                    </a:p>
                    <a:p>
                      <a:r>
                        <a:rPr lang="en-US" b="0" dirty="0">
                          <a:solidFill>
                            <a:srgbClr val="445588"/>
                          </a:solidFill>
                          <a:effectLst/>
                        </a:rPr>
                        <a:t>.error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effectLst/>
                        </a:rPr>
                        <a:t>{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border-color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red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effectLst/>
                        </a:rPr>
                        <a:t>}</a:t>
                      </a:r>
                    </a:p>
                    <a:p>
                      <a:endParaRPr lang="en-US" b="0" dirty="0">
                        <a:effectLst/>
                      </a:endParaRPr>
                    </a:p>
                    <a:p>
                      <a:r>
                        <a:rPr lang="en-US" b="0" dirty="0">
                          <a:solidFill>
                            <a:srgbClr val="445588"/>
                          </a:solidFill>
                          <a:effectLst/>
                        </a:rPr>
                        <a:t>.warning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effectLst/>
                        </a:rPr>
                        <a:t>{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border-color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yellow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effectLst/>
                        </a:rPr>
                        <a:t>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10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825" y="403011"/>
            <a:ext cx="2036959" cy="618329"/>
          </a:xfrm>
        </p:spPr>
        <p:txBody>
          <a:bodyPr>
            <a:normAutofit/>
          </a:bodyPr>
          <a:lstStyle/>
          <a:p>
            <a:r>
              <a:rPr lang="en-US" dirty="0"/>
              <a:t>Practice</a:t>
            </a:r>
          </a:p>
        </p:txBody>
      </p:sp>
      <p:pic>
        <p:nvPicPr>
          <p:cNvPr id="5" name="Picture 2" descr="http://sp.life123.com/bm.pix/preschool-art.s600x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776" y="1497203"/>
            <a:ext cx="7134327" cy="47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783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825" y="403011"/>
            <a:ext cx="2036959" cy="618329"/>
          </a:xfrm>
        </p:spPr>
        <p:txBody>
          <a:bodyPr>
            <a:normAutofit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825" y="1589407"/>
            <a:ext cx="9916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Your HTML/ Style and Images created in last lesson add them in new created project. Separate respectively code by components and areas/layout.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Change CSS to SCSS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Add colors into variables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Import custom font </a:t>
            </a:r>
            <a:r>
              <a:rPr lang="en-US" dirty="0" err="1"/>
              <a:t>Roboto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https://fonts.google.com/specimen/Roboto?selection.family=Roboto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Create a simple </a:t>
            </a:r>
            <a:r>
              <a:rPr lang="en-US" dirty="0" err="1"/>
              <a:t>mixin</a:t>
            </a:r>
            <a:r>
              <a:rPr lang="en-US" dirty="0"/>
              <a:t> for border-radius and use it </a:t>
            </a:r>
            <a:r>
              <a:rPr lang="en-US"/>
              <a:t>for 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8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826" y="403011"/>
            <a:ext cx="2878206" cy="618329"/>
          </a:xfrm>
        </p:spPr>
        <p:txBody>
          <a:bodyPr>
            <a:normAutofit/>
          </a:bodyPr>
          <a:lstStyle/>
          <a:p>
            <a:pPr algn="l"/>
            <a:r>
              <a:rPr lang="ro-RO" dirty="0"/>
              <a:t>useful links</a:t>
            </a:r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806826" y="1673862"/>
            <a:ext cx="9733158" cy="410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AA0B19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AA0B19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AA0B19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AA0B19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AA0B19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AA0B19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AA0B19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AA0B19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AA0B19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chemeClr val="tx1"/>
                </a:solidFill>
                <a:hlinkClick r:id="rId3"/>
              </a:rPr>
              <a:t>http://sass-lang.com/guide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1"/>
                </a:solidFill>
                <a:hlinkClick r:id="rId4"/>
              </a:rPr>
              <a:t>https://github.com/vbancila/UTM-UI-Courses/tree/master/starter-kit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sz="2000" dirty="0">
                <a:solidFill>
                  <a:schemeClr val="tx1"/>
                </a:solidFill>
                <a:hlinkClick r:id="rId5"/>
              </a:rPr>
              <a:t>https://webpack.js.org/</a:t>
            </a:r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endParaRPr lang="en-US" sz="2000" dirty="0">
              <a:solidFill>
                <a:schemeClr val="tx1"/>
              </a:solidFill>
            </a:endParaRPr>
          </a:p>
          <a:p>
            <a:pPr eaLnBrk="1" hangingPunct="1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49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050" y="1043709"/>
            <a:ext cx="5439236" cy="43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2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806824" y="2016874"/>
            <a:ext cx="10540880" cy="4129926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HTML Overview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</a:t>
            </a:r>
          </a:p>
          <a:p>
            <a:pPr marL="342900" lvl="1"/>
            <a:r>
              <a:rPr lang="en-US" sz="2000" dirty="0"/>
              <a:t>     </a:t>
            </a:r>
            <a:r>
              <a:rPr lang="en-US" dirty="0"/>
              <a:t>- JavaScript Where To</a:t>
            </a:r>
          </a:p>
          <a:p>
            <a:pPr marL="342900" lvl="1"/>
            <a:r>
              <a:rPr lang="en-US" sz="2000" dirty="0"/>
              <a:t>     </a:t>
            </a:r>
            <a:r>
              <a:rPr lang="en-US" dirty="0"/>
              <a:t>- </a:t>
            </a:r>
            <a:r>
              <a:rPr lang="en-GB" dirty="0"/>
              <a:t>Types of CSS</a:t>
            </a:r>
          </a:p>
          <a:p>
            <a:pPr marL="342900" lvl="1"/>
            <a:r>
              <a:rPr lang="en-GB" dirty="0"/>
              <a:t>      - Importance of Styling</a:t>
            </a:r>
            <a:endParaRPr lang="en-US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Semantics</a:t>
            </a:r>
          </a:p>
          <a:p>
            <a:pPr marL="342900" lvl="1"/>
            <a:r>
              <a:rPr lang="en-US" sz="2000" dirty="0"/>
              <a:t>     </a:t>
            </a:r>
            <a:r>
              <a:rPr lang="en-US" dirty="0"/>
              <a:t>- </a:t>
            </a:r>
            <a:r>
              <a:rPr lang="en-GB" dirty="0"/>
              <a:t>Semantics and </a:t>
            </a:r>
            <a:r>
              <a:rPr lang="en-GB" dirty="0" err="1"/>
              <a:t>Markup</a:t>
            </a:r>
            <a:r>
              <a:rPr lang="en-GB" dirty="0"/>
              <a:t>  </a:t>
            </a:r>
          </a:p>
          <a:p>
            <a:pPr marL="342900" lvl="1"/>
            <a:r>
              <a:rPr lang="en-GB" dirty="0"/>
              <a:t>      - Better semantic tags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ro-RO" sz="2000" dirty="0"/>
              <a:t>HTML</a:t>
            </a:r>
            <a:r>
              <a:rPr lang="en-US" sz="2000" dirty="0"/>
              <a:t>/CSS</a:t>
            </a:r>
            <a:r>
              <a:rPr lang="ro-RO" sz="2000" dirty="0"/>
              <a:t> Validators</a:t>
            </a:r>
            <a:endParaRPr lang="en-US" sz="2000" dirty="0"/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HTML5 features</a:t>
            </a:r>
          </a:p>
          <a:p>
            <a:pPr marL="342900" lvl="1"/>
            <a:r>
              <a:rPr lang="en-US" dirty="0"/>
              <a:t>      - Semantics</a:t>
            </a:r>
          </a:p>
          <a:p>
            <a:pPr marL="342900" lvl="1"/>
            <a:r>
              <a:rPr lang="en-US" dirty="0"/>
              <a:t>      - Offline and storage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453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806824" y="2016874"/>
            <a:ext cx="10540880" cy="4129926"/>
          </a:xfrm>
        </p:spPr>
        <p:txBody>
          <a:bodyPr/>
          <a:lstStyle/>
          <a:p>
            <a:pPr marL="342900" lvl="1"/>
            <a:r>
              <a:rPr lang="en-US" dirty="0"/>
              <a:t>     - Device access</a:t>
            </a:r>
          </a:p>
          <a:p>
            <a:pPr marL="342900" lvl="1"/>
            <a:r>
              <a:rPr lang="en-US" dirty="0"/>
              <a:t>     - Connectivity</a:t>
            </a:r>
          </a:p>
          <a:p>
            <a:pPr marL="342900" lvl="1"/>
            <a:r>
              <a:rPr lang="en-US" dirty="0"/>
              <a:t>     - Styling</a:t>
            </a:r>
          </a:p>
          <a:p>
            <a:pPr marL="342900" lvl="1"/>
            <a:r>
              <a:rPr lang="en-US" dirty="0"/>
              <a:t>     - Performance and integration</a:t>
            </a:r>
          </a:p>
          <a:p>
            <a:pPr marL="342900" lvl="1"/>
            <a:r>
              <a:rPr lang="en-US" dirty="0"/>
              <a:t>     - 2D/3D graphics  and effects</a:t>
            </a:r>
          </a:p>
          <a:p>
            <a:pPr marL="342900" lvl="1"/>
            <a:r>
              <a:rPr lang="en-US" dirty="0"/>
              <a:t>     - Multimedia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Practice</a:t>
            </a:r>
          </a:p>
          <a:p>
            <a:pPr marL="0" indent="0">
              <a:buNone/>
            </a:pPr>
            <a:r>
              <a:rPr lang="en-US" altLang="en-US" dirty="0"/>
              <a:t>CSS/CSS3 Overview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General/Frameworks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Responsive Design/Grid system and media queries 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Animations(Transforms/Transition/Animation)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Pre-processors (SCSS/LESS)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823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825" y="403011"/>
            <a:ext cx="3481711" cy="61832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pre-processors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651760" y="2560320"/>
            <a:ext cx="7026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pre-processors</a:t>
            </a:r>
          </a:p>
        </p:txBody>
      </p:sp>
    </p:spTree>
    <p:extLst>
      <p:ext uri="{BB962C8B-B14F-4D97-AF65-F5344CB8AC3E}">
        <p14:creationId xmlns:p14="http://schemas.microsoft.com/office/powerpoint/2010/main" val="190396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825" y="403011"/>
            <a:ext cx="3481711" cy="61832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pre-processors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16" y="1295399"/>
            <a:ext cx="9058275" cy="49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3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825" y="403011"/>
            <a:ext cx="3435991" cy="6183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Set-up project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752344" y="1600200"/>
            <a:ext cx="602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https://github.com/starniciuc/gulp-bootstrap-sass-kit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5496" y="2195382"/>
            <a:ext cx="715060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Bootstrap4 SCSS with </a:t>
            </a:r>
            <a:r>
              <a:rPr lang="en-US" b="1" dirty="0" err="1"/>
              <a:t>Webpack</a:t>
            </a:r>
            <a:r>
              <a:rPr lang="en-US" b="1" dirty="0"/>
              <a:t> 3 Starter kit</a:t>
            </a:r>
          </a:p>
          <a:p>
            <a:endParaRPr lang="en-US" sz="1400" dirty="0"/>
          </a:p>
          <a:p>
            <a:r>
              <a:rPr lang="en-US" sz="1400" b="1" u="sng" dirty="0"/>
              <a:t>Update project</a:t>
            </a:r>
          </a:p>
          <a:p>
            <a:r>
              <a:rPr lang="en-US" sz="1400" i="1" dirty="0"/>
              <a:t>please open </a:t>
            </a:r>
            <a:r>
              <a:rPr lang="en-US" sz="1400" i="1" dirty="0" err="1"/>
              <a:t>git</a:t>
            </a:r>
            <a:r>
              <a:rPr lang="en-US" sz="1400" i="1" dirty="0"/>
              <a:t>-bash</a:t>
            </a:r>
          </a:p>
          <a:p>
            <a:r>
              <a:rPr lang="en-US" sz="1400" i="1" dirty="0"/>
              <a:t>cd ..</a:t>
            </a:r>
            <a:r>
              <a:rPr lang="en-US" sz="1400" i="1" dirty="0" err="1"/>
              <a:t>project_path</a:t>
            </a:r>
            <a:endParaRPr lang="en-US" sz="1400" i="1" dirty="0"/>
          </a:p>
          <a:p>
            <a:r>
              <a:rPr lang="en-US" sz="1400" i="1" dirty="0" err="1"/>
              <a:t>git</a:t>
            </a:r>
            <a:r>
              <a:rPr lang="en-US" sz="1400" i="1" dirty="0"/>
              <a:t> clone </a:t>
            </a:r>
            <a:r>
              <a:rPr lang="en-US" sz="1400" i="1" dirty="0">
                <a:solidFill>
                  <a:srgbClr val="7030A0"/>
                </a:solidFill>
                <a:hlinkClick r:id="rId3"/>
              </a:rPr>
              <a:t>https://github.com/vbancila/UTM-UI-Courses.git</a:t>
            </a:r>
            <a:endParaRPr lang="en-US" sz="1400" i="1" dirty="0">
              <a:solidFill>
                <a:srgbClr val="7030A0"/>
              </a:solidFill>
            </a:endParaRPr>
          </a:p>
          <a:p>
            <a:endParaRPr lang="en-US" sz="1400" dirty="0"/>
          </a:p>
          <a:p>
            <a:r>
              <a:rPr lang="en-US" sz="1400" b="1" u="sng" dirty="0"/>
              <a:t>For install project please following next steps</a:t>
            </a:r>
          </a:p>
          <a:p>
            <a:r>
              <a:rPr lang="en-US" sz="1400" i="1" dirty="0"/>
              <a:t>cd your project</a:t>
            </a:r>
          </a:p>
          <a:p>
            <a:r>
              <a:rPr lang="en-US" sz="1400" i="1" dirty="0" err="1">
                <a:solidFill>
                  <a:srgbClr val="7030A0"/>
                </a:solidFill>
              </a:rPr>
              <a:t>npm</a:t>
            </a:r>
            <a:r>
              <a:rPr lang="en-US" sz="1400" i="1" dirty="0">
                <a:solidFill>
                  <a:srgbClr val="7030A0"/>
                </a:solidFill>
              </a:rPr>
              <a:t> install</a:t>
            </a:r>
          </a:p>
          <a:p>
            <a:endParaRPr lang="en-US" sz="1400" dirty="0"/>
          </a:p>
          <a:p>
            <a:r>
              <a:rPr lang="en-US" sz="1400" b="1" u="sng" dirty="0"/>
              <a:t>After this steps run </a:t>
            </a:r>
            <a:r>
              <a:rPr lang="en-US" sz="1400" b="1" u="sng" dirty="0" err="1"/>
              <a:t>npm</a:t>
            </a:r>
            <a:endParaRPr lang="en-US" sz="1400" b="1" u="sng" dirty="0"/>
          </a:p>
          <a:p>
            <a:r>
              <a:rPr lang="en-US" sz="1400" i="1" dirty="0"/>
              <a:t>For launch html template </a:t>
            </a:r>
            <a:r>
              <a:rPr lang="en-US" sz="1400" dirty="0" err="1">
                <a:solidFill>
                  <a:srgbClr val="7030A0"/>
                </a:solidFill>
              </a:rPr>
              <a:t>npm</a:t>
            </a:r>
            <a:r>
              <a:rPr lang="en-US" sz="1400" dirty="0">
                <a:solidFill>
                  <a:srgbClr val="7030A0"/>
                </a:solidFill>
              </a:rPr>
              <a:t> run start</a:t>
            </a:r>
          </a:p>
          <a:p>
            <a:endParaRPr lang="en-US" sz="1400" dirty="0"/>
          </a:p>
          <a:p>
            <a:r>
              <a:rPr lang="en-US" sz="1400" b="1" dirty="0"/>
              <a:t>Please open in your browser </a:t>
            </a:r>
            <a:r>
              <a:rPr lang="en-US" sz="1400" b="1" dirty="0" err="1"/>
              <a:t>adress</a:t>
            </a:r>
            <a:r>
              <a:rPr lang="en-US" sz="1400" b="1" dirty="0"/>
              <a:t> </a:t>
            </a:r>
            <a:r>
              <a:rPr lang="en-US" sz="1400" dirty="0">
                <a:solidFill>
                  <a:srgbClr val="7030A0"/>
                </a:solidFill>
              </a:rPr>
              <a:t>http:\\localhost:8080</a:t>
            </a:r>
          </a:p>
        </p:txBody>
      </p:sp>
    </p:spTree>
    <p:extLst>
      <p:ext uri="{BB962C8B-B14F-4D97-AF65-F5344CB8AC3E}">
        <p14:creationId xmlns:p14="http://schemas.microsoft.com/office/powerpoint/2010/main" val="427237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825" y="403011"/>
            <a:ext cx="3435991" cy="6183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Preprocessing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24529" y="1536192"/>
            <a:ext cx="1049515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CSS on its own can be fun, but stylesheets are getting larger, more complex, and harder to maintain. This is where a preprocessor can help. Sass lets you use features that don't exist in CSS yet like variables, nesting, </a:t>
            </a:r>
            <a:r>
              <a:rPr lang="en-US" dirty="0" err="1"/>
              <a:t>mixins</a:t>
            </a:r>
            <a:r>
              <a:rPr lang="en-US" dirty="0"/>
              <a:t>, inheritance and other nifty goodies that make writing CSS fun again.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Once you start tinkering with Sass, it will take your preprocessed Sass file and save it as a normal CSS file that you can use in your web site.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*.</a:t>
            </a:r>
            <a:r>
              <a:rPr lang="en-US" sz="2800" dirty="0" err="1">
                <a:solidFill>
                  <a:srgbClr val="7030A0"/>
                </a:solidFill>
              </a:rPr>
              <a:t>scss</a:t>
            </a:r>
            <a:r>
              <a:rPr lang="en-US" sz="2800" dirty="0">
                <a:solidFill>
                  <a:srgbClr val="7030A0"/>
                </a:solidFill>
              </a:rPr>
              <a:t>    </a:t>
            </a:r>
            <a:r>
              <a:rPr lang="en-US" sz="2800" dirty="0">
                <a:solidFill>
                  <a:srgbClr val="7030A0"/>
                </a:solidFill>
                <a:sym typeface="Wingdings" panose="05000000000000000000" pitchFamily="2" charset="2"/>
              </a:rPr>
              <a:t>  </a:t>
            </a:r>
            <a:r>
              <a:rPr lang="en-US" sz="2800" dirty="0">
                <a:solidFill>
                  <a:srgbClr val="7030A0"/>
                </a:solidFill>
              </a:rPr>
              <a:t>  *.</a:t>
            </a:r>
            <a:r>
              <a:rPr lang="en-US" sz="2800" dirty="0" err="1">
                <a:solidFill>
                  <a:srgbClr val="7030A0"/>
                </a:solidFill>
              </a:rPr>
              <a:t>css</a:t>
            </a:r>
            <a:endParaRPr lang="en-US" sz="2800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6552" y="3655397"/>
            <a:ext cx="328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Input  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271503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826" y="403011"/>
            <a:ext cx="2338710" cy="618329"/>
          </a:xfrm>
        </p:spPr>
        <p:txBody>
          <a:bodyPr>
            <a:normAutofit/>
          </a:bodyPr>
          <a:lstStyle/>
          <a:p>
            <a:pPr algn="l"/>
            <a:r>
              <a:rPr lang="ro-RO" dirty="0"/>
              <a:t>Variables</a:t>
            </a:r>
            <a:endParaRPr lang="en-GB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9861"/>
              </p:ext>
            </p:extLst>
          </p:nvPr>
        </p:nvGraphicFramePr>
        <p:xfrm>
          <a:off x="806826" y="1458298"/>
          <a:ext cx="10559166" cy="28346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27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93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$font-stack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effectLst/>
                        </a:rPr>
                        <a:t>Helvetica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6B3"/>
                          </a:solidFill>
                          <a:effectLst/>
                        </a:rPr>
                        <a:t>sans-serif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$primary-color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#333</a:t>
                      </a:r>
                    </a:p>
                    <a:p>
                      <a:endParaRPr lang="en-US" b="0" dirty="0">
                        <a:solidFill>
                          <a:srgbClr val="009999"/>
                        </a:solidFill>
                        <a:effectLst/>
                      </a:endParaRPr>
                    </a:p>
                    <a:p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-----------------------------------------------</a:t>
                      </a:r>
                    </a:p>
                    <a:p>
                      <a:endParaRPr lang="en-US" b="0" dirty="0">
                        <a:solidFill>
                          <a:srgbClr val="009999"/>
                        </a:solidFill>
                        <a:effectLst/>
                      </a:endParaRPr>
                    </a:p>
                    <a:p>
                      <a:r>
                        <a:rPr lang="en-US" b="0" dirty="0">
                          <a:solidFill>
                            <a:srgbClr val="000080"/>
                          </a:solidFill>
                          <a:effectLst/>
                        </a:rPr>
                        <a:t>body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font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100%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$font-stack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color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080"/>
                          </a:solidFill>
                          <a:effectLst/>
                        </a:rPr>
                        <a:t>$primary-color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  <a:p>
                      <a:endParaRPr lang="en-US" b="0"/>
                    </a:p>
                    <a:p>
                      <a:endParaRPr lang="en-US" b="0"/>
                    </a:p>
                    <a:p>
                      <a:endParaRPr lang="en-US" b="0"/>
                    </a:p>
                    <a:p>
                      <a:endParaRPr lang="en-US" b="0"/>
                    </a:p>
                    <a:p>
                      <a:r>
                        <a:rPr lang="en-US" b="0">
                          <a:solidFill>
                            <a:srgbClr val="000080"/>
                          </a:solidFill>
                          <a:effectLst/>
                        </a:rPr>
                        <a:t>body</a:t>
                      </a:r>
                      <a:r>
                        <a:rPr lang="en-US" b="0"/>
                        <a:t> </a:t>
                      </a:r>
                      <a:r>
                        <a:rPr lang="en-US" b="0">
                          <a:effectLst/>
                        </a:rPr>
                        <a:t>{</a:t>
                      </a:r>
                      <a:r>
                        <a:rPr lang="en-US" b="0"/>
                        <a:t> </a:t>
                      </a:r>
                    </a:p>
                    <a:p>
                      <a:r>
                        <a:rPr lang="en-US" b="0">
                          <a:solidFill>
                            <a:srgbClr val="990000"/>
                          </a:solidFill>
                          <a:effectLst/>
                        </a:rPr>
                        <a:t>    font</a:t>
                      </a:r>
                      <a:r>
                        <a:rPr lang="en-US" b="0">
                          <a:effectLst/>
                        </a:rPr>
                        <a:t>:</a:t>
                      </a:r>
                      <a:r>
                        <a:rPr lang="en-US" b="0"/>
                        <a:t> </a:t>
                      </a:r>
                      <a:r>
                        <a:rPr lang="en-US" b="0">
                          <a:solidFill>
                            <a:srgbClr val="009999"/>
                          </a:solidFill>
                          <a:effectLst/>
                        </a:rPr>
                        <a:t>100%</a:t>
                      </a:r>
                      <a:r>
                        <a:rPr lang="en-US" b="0"/>
                        <a:t> </a:t>
                      </a:r>
                      <a:r>
                        <a:rPr lang="en-US" b="0">
                          <a:effectLst/>
                        </a:rPr>
                        <a:t>Helvetica,</a:t>
                      </a:r>
                      <a:r>
                        <a:rPr lang="en-US" b="0"/>
                        <a:t> </a:t>
                      </a:r>
                      <a:r>
                        <a:rPr lang="en-US" b="0">
                          <a:solidFill>
                            <a:srgbClr val="0086B3"/>
                          </a:solidFill>
                          <a:effectLst/>
                        </a:rPr>
                        <a:t>sans-serif</a:t>
                      </a:r>
                      <a:r>
                        <a:rPr lang="en-US" b="0">
                          <a:effectLst/>
                        </a:rPr>
                        <a:t>;</a:t>
                      </a:r>
                      <a:r>
                        <a:rPr lang="en-US" b="0"/>
                        <a:t> </a:t>
                      </a:r>
                    </a:p>
                    <a:p>
                      <a:r>
                        <a:rPr lang="en-US" b="0">
                          <a:solidFill>
                            <a:srgbClr val="990000"/>
                          </a:solidFill>
                          <a:effectLst/>
                        </a:rPr>
                        <a:t>    color</a:t>
                      </a:r>
                      <a:r>
                        <a:rPr lang="en-US" b="0">
                          <a:effectLst/>
                        </a:rPr>
                        <a:t>:</a:t>
                      </a:r>
                      <a:r>
                        <a:rPr lang="en-US" b="0"/>
                        <a:t> </a:t>
                      </a:r>
                      <a:r>
                        <a:rPr lang="en-US" b="0">
                          <a:solidFill>
                            <a:srgbClr val="009999"/>
                          </a:solidFill>
                          <a:effectLst/>
                        </a:rPr>
                        <a:t>#333</a:t>
                      </a:r>
                      <a:r>
                        <a:rPr lang="en-US" b="0">
                          <a:effectLst/>
                        </a:rPr>
                        <a:t>;</a:t>
                      </a:r>
                    </a:p>
                    <a:p>
                      <a:r>
                        <a:rPr lang="en-US" b="0">
                          <a:effectLst/>
                        </a:rPr>
                        <a:t>}</a:t>
                      </a:r>
                      <a:endParaRPr lang="en-US" b="0"/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94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6826" y="403011"/>
            <a:ext cx="1835790" cy="618329"/>
          </a:xfrm>
        </p:spPr>
        <p:txBody>
          <a:bodyPr>
            <a:normAutofit/>
          </a:bodyPr>
          <a:lstStyle/>
          <a:p>
            <a:pPr algn="l"/>
            <a:r>
              <a:rPr lang="ro-RO" dirty="0"/>
              <a:t>Nesting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91314"/>
              </p:ext>
            </p:extLst>
          </p:nvPr>
        </p:nvGraphicFramePr>
        <p:xfrm>
          <a:off x="806826" y="1458298"/>
          <a:ext cx="10559166" cy="44805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5279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934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000080"/>
                          </a:solidFill>
                          <a:effectLst/>
                        </a:rPr>
                        <a:t>nav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000080"/>
                          </a:solidFill>
                          <a:effectLst/>
                        </a:rPr>
                        <a:t>  </a:t>
                      </a:r>
                      <a:r>
                        <a:rPr lang="en-US" b="0" dirty="0" err="1">
                          <a:solidFill>
                            <a:srgbClr val="000080"/>
                          </a:solidFill>
                          <a:effectLst/>
                        </a:rPr>
                        <a:t>ul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    margin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0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    padding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0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    list-style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6B3"/>
                          </a:solidFill>
                          <a:effectLst/>
                        </a:rPr>
                        <a:t>none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000080"/>
                          </a:solidFill>
                          <a:effectLst/>
                        </a:rPr>
                        <a:t>  li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  display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effectLst/>
                        </a:rPr>
                        <a:t>inline-block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b="0" baseline="0" dirty="0">
                          <a:solidFill>
                            <a:srgbClr val="000080"/>
                          </a:solidFill>
                          <a:effectLst/>
                        </a:rPr>
                        <a:t> </a:t>
                      </a:r>
                      <a:r>
                        <a:rPr lang="en-US" b="0" dirty="0">
                          <a:solidFill>
                            <a:srgbClr val="000080"/>
                          </a:solidFill>
                          <a:effectLst/>
                        </a:rPr>
                        <a:t>a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  display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6B3"/>
                          </a:solidFill>
                          <a:effectLst/>
                        </a:rPr>
                        <a:t>block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  padding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6px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12px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  text-decoration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6B3"/>
                          </a:solidFill>
                          <a:effectLst/>
                        </a:rPr>
                        <a:t>none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rgbClr val="000080"/>
                          </a:solidFill>
                          <a:effectLst/>
                        </a:rPr>
                        <a:t>nav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>
                          <a:solidFill>
                            <a:srgbClr val="000080"/>
                          </a:solidFill>
                          <a:effectLst/>
                        </a:rPr>
                        <a:t>ul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effectLst/>
                        </a:rPr>
                        <a:t>{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margin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0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padding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0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list-style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6B3"/>
                          </a:solidFill>
                          <a:effectLst/>
                        </a:rPr>
                        <a:t>none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effectLst/>
                        </a:rPr>
                        <a:t>}</a:t>
                      </a:r>
                      <a:r>
                        <a:rPr lang="en-US" b="0" dirty="0"/>
                        <a:t> 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 err="1">
                          <a:solidFill>
                            <a:srgbClr val="000080"/>
                          </a:solidFill>
                          <a:effectLst/>
                        </a:rPr>
                        <a:t>nav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0080"/>
                          </a:solidFill>
                          <a:effectLst/>
                        </a:rPr>
                        <a:t>li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effectLst/>
                        </a:rPr>
                        <a:t>{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display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effectLst/>
                        </a:rPr>
                        <a:t>inline-block;</a:t>
                      </a:r>
                    </a:p>
                    <a:p>
                      <a:r>
                        <a:rPr lang="en-US" b="0" dirty="0">
                          <a:effectLst/>
                        </a:rPr>
                        <a:t>}</a:t>
                      </a:r>
                      <a:r>
                        <a:rPr lang="en-US" b="0" dirty="0"/>
                        <a:t> 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 err="1">
                          <a:solidFill>
                            <a:srgbClr val="000080"/>
                          </a:solidFill>
                          <a:effectLst/>
                        </a:rPr>
                        <a:t>nav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0080"/>
                          </a:solidFill>
                          <a:effectLst/>
                        </a:rPr>
                        <a:t>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effectLst/>
                        </a:rPr>
                        <a:t>{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  display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6B3"/>
                          </a:solidFill>
                          <a:effectLst/>
                        </a:rPr>
                        <a:t>block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</a:p>
                    <a:p>
                      <a:r>
                        <a:rPr lang="en-US" b="0" dirty="0"/>
                        <a:t>  </a:t>
                      </a:r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padding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6px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9999"/>
                          </a:solidFill>
                          <a:effectLst/>
                        </a:rPr>
                        <a:t>12px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</a:p>
                    <a:p>
                      <a:r>
                        <a:rPr lang="en-US" b="0" dirty="0"/>
                        <a:t>  </a:t>
                      </a:r>
                      <a:r>
                        <a:rPr lang="en-US" b="0" dirty="0">
                          <a:solidFill>
                            <a:srgbClr val="990000"/>
                          </a:solidFill>
                          <a:effectLst/>
                        </a:rPr>
                        <a:t>text-decoration</a:t>
                      </a:r>
                      <a:r>
                        <a:rPr lang="en-US" b="0" dirty="0">
                          <a:effectLst/>
                        </a:rPr>
                        <a:t>:</a:t>
                      </a:r>
                      <a:r>
                        <a:rPr lang="en-US" b="0" dirty="0"/>
                        <a:t> </a:t>
                      </a:r>
                      <a:r>
                        <a:rPr lang="en-US" b="0" dirty="0">
                          <a:solidFill>
                            <a:srgbClr val="0086B3"/>
                          </a:solidFill>
                          <a:effectLst/>
                        </a:rPr>
                        <a:t>none</a:t>
                      </a:r>
                      <a:r>
                        <a:rPr lang="en-US" b="0" dirty="0">
                          <a:effectLst/>
                        </a:rPr>
                        <a:t>;</a:t>
                      </a:r>
                      <a:r>
                        <a:rPr lang="en-US" b="0" dirty="0"/>
                        <a:t> </a:t>
                      </a:r>
                    </a:p>
                    <a:p>
                      <a:r>
                        <a:rPr lang="en-US" b="0" dirty="0">
                          <a:effectLst/>
                        </a:rPr>
                        <a:t>}</a:t>
                      </a:r>
                      <a:endParaRPr lang="en-US" b="0" dirty="0"/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295100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F1F31CC-6AD6-4EAE-841B-31A81B90FA3D}" vid="{76EC2F2E-9B9F-488E-9360-7B4DF61E08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4DE8F874A57D40BE181F274FFEEB68" ma:contentTypeVersion="0" ma:contentTypeDescription="Create a new document." ma:contentTypeScope="" ma:versionID="308c419822eca16213fccab147bd08e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E70423-9FE9-4B65-9BE2-E34FCE1BD5F6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2A5E81-2E63-4BB2-BDC9-AF0CE11F3D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45491</TotalTime>
  <Words>850</Words>
  <Application>Microsoft Macintosh PowerPoint</Application>
  <PresentationFormat>Widescreen</PresentationFormat>
  <Paragraphs>216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Dezvoltarea aplicaţiilor web client</vt:lpstr>
      <vt:lpstr>agenda</vt:lpstr>
      <vt:lpstr>agenda</vt:lpstr>
      <vt:lpstr>pre-processors</vt:lpstr>
      <vt:lpstr>pre-processors</vt:lpstr>
      <vt:lpstr>Set-up project</vt:lpstr>
      <vt:lpstr>Preprocessing</vt:lpstr>
      <vt:lpstr>Variables</vt:lpstr>
      <vt:lpstr>Nesting</vt:lpstr>
      <vt:lpstr>Partials</vt:lpstr>
      <vt:lpstr>Import</vt:lpstr>
      <vt:lpstr>Mixins</vt:lpstr>
      <vt:lpstr>Extend/Inheritance</vt:lpstr>
      <vt:lpstr>Practice</vt:lpstr>
      <vt:lpstr>Practice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Moldova Delivery unit</dc:title>
  <dc:creator>Radu Lazar</dc:creator>
  <cp:lastModifiedBy>Valentin Bancila</cp:lastModifiedBy>
  <cp:revision>670</cp:revision>
  <cp:lastPrinted>2015-07-09T12:46:33Z</cp:lastPrinted>
  <dcterms:created xsi:type="dcterms:W3CDTF">2016-07-21T16:24:48Z</dcterms:created>
  <dcterms:modified xsi:type="dcterms:W3CDTF">2018-11-05T15:43:14Z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0x010100B74DE8F874A57D40BE181F274FFEEB68</vt:lpwstr>
  </property>
</Properties>
</file>