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10"/>
  </p:normalViewPr>
  <p:slideViewPr>
    <p:cSldViewPr snapToGrid="0" snapToObjects="1">
      <p:cViewPr varScale="1">
        <p:scale>
          <a:sx n="150" d="100"/>
          <a:sy n="150" d="100"/>
        </p:scale>
        <p:origin x="29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4D91E3-FEB5-48B2-84B7-D1BC55AEA8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255093C-D8AB-48C1-B067-CEDE5624C555}">
      <dgm:prSet/>
      <dgm:spPr/>
      <dgm:t>
        <a:bodyPr/>
        <a:lstStyle/>
        <a:p>
          <a:r>
            <a:rPr lang="en-US" dirty="0"/>
            <a:t>Product Owner: Defines vision, prioritizes backlog, ensures value delivery (</a:t>
          </a:r>
          <a:r>
            <a:rPr lang="en-US" dirty="0" err="1"/>
            <a:t>Gurnov</a:t>
          </a:r>
          <a:r>
            <a:rPr lang="en-US" dirty="0"/>
            <a:t>, 2023)</a:t>
          </a:r>
        </a:p>
      </dgm:t>
    </dgm:pt>
    <dgm:pt modelId="{93FB8054-8526-4919-89E9-7E7054ECA169}" type="parTrans" cxnId="{09414C2D-1B5D-4679-89DE-69A8C0803290}">
      <dgm:prSet/>
      <dgm:spPr/>
      <dgm:t>
        <a:bodyPr/>
        <a:lstStyle/>
        <a:p>
          <a:endParaRPr lang="en-US"/>
        </a:p>
      </dgm:t>
    </dgm:pt>
    <dgm:pt modelId="{C045D8F6-DD36-40C7-A499-444FEBD26772}" type="sibTrans" cxnId="{09414C2D-1B5D-4679-89DE-69A8C0803290}">
      <dgm:prSet/>
      <dgm:spPr/>
      <dgm:t>
        <a:bodyPr/>
        <a:lstStyle/>
        <a:p>
          <a:endParaRPr lang="en-US"/>
        </a:p>
      </dgm:t>
    </dgm:pt>
    <dgm:pt modelId="{2B91DA84-5691-468C-A28C-A32865D7D0E3}">
      <dgm:prSet/>
      <dgm:spPr/>
      <dgm:t>
        <a:bodyPr/>
        <a:lstStyle/>
        <a:p>
          <a:r>
            <a:rPr lang="en-US" dirty="0"/>
            <a:t>Scrum Master: Coaches team, removes impediments, enforces Scrum practices (Cohn, 2025)</a:t>
          </a:r>
        </a:p>
      </dgm:t>
    </dgm:pt>
    <dgm:pt modelId="{CEC2970E-75B3-40B1-A0ED-DA3F4C851D9E}" type="parTrans" cxnId="{1F8E76B5-77F1-4AD5-89E1-B91D65E14E3C}">
      <dgm:prSet/>
      <dgm:spPr/>
      <dgm:t>
        <a:bodyPr/>
        <a:lstStyle/>
        <a:p>
          <a:endParaRPr lang="en-US"/>
        </a:p>
      </dgm:t>
    </dgm:pt>
    <dgm:pt modelId="{E304F3FD-D79A-4D28-8A5B-FA7A513F45CF}" type="sibTrans" cxnId="{1F8E76B5-77F1-4AD5-89E1-B91D65E14E3C}">
      <dgm:prSet/>
      <dgm:spPr/>
      <dgm:t>
        <a:bodyPr/>
        <a:lstStyle/>
        <a:p>
          <a:endParaRPr lang="en-US"/>
        </a:p>
      </dgm:t>
    </dgm:pt>
    <dgm:pt modelId="{D52ECB28-5A0A-46C9-B4D1-8FD8CBAB03EF}">
      <dgm:prSet/>
      <dgm:spPr/>
      <dgm:t>
        <a:bodyPr/>
        <a:lstStyle/>
        <a:p>
          <a:r>
            <a:rPr lang="en-US"/>
            <a:t>Development Team: Cross-functional group delivering increments, self-organizing</a:t>
          </a:r>
        </a:p>
      </dgm:t>
    </dgm:pt>
    <dgm:pt modelId="{EBF77C1C-7B96-44B3-85C2-AC3BE800FEBA}" type="parTrans" cxnId="{5E05CAF9-A696-4C83-98D6-981D06D1A164}">
      <dgm:prSet/>
      <dgm:spPr/>
      <dgm:t>
        <a:bodyPr/>
        <a:lstStyle/>
        <a:p>
          <a:endParaRPr lang="en-US"/>
        </a:p>
      </dgm:t>
    </dgm:pt>
    <dgm:pt modelId="{958FF52B-1F03-4254-A298-DEADC810037A}" type="sibTrans" cxnId="{5E05CAF9-A696-4C83-98D6-981D06D1A164}">
      <dgm:prSet/>
      <dgm:spPr/>
      <dgm:t>
        <a:bodyPr/>
        <a:lstStyle/>
        <a:p>
          <a:endParaRPr lang="en-US"/>
        </a:p>
      </dgm:t>
    </dgm:pt>
    <dgm:pt modelId="{0F5D6D04-5942-4015-AF14-84D409B3D025}">
      <dgm:prSet/>
      <dgm:spPr/>
      <dgm:t>
        <a:bodyPr/>
        <a:lstStyle/>
        <a:p>
          <a:r>
            <a:rPr lang="en-US"/>
            <a:t>Testers/QA: Ensures quality through early involvement and acceptance criteria</a:t>
          </a:r>
        </a:p>
      </dgm:t>
    </dgm:pt>
    <dgm:pt modelId="{E9A7AB1A-15DF-406D-B8F4-C5334F66AB83}" type="parTrans" cxnId="{9A497DA3-598F-4C6C-AC7C-7AEF1C380AFC}">
      <dgm:prSet/>
      <dgm:spPr/>
      <dgm:t>
        <a:bodyPr/>
        <a:lstStyle/>
        <a:p>
          <a:endParaRPr lang="en-US"/>
        </a:p>
      </dgm:t>
    </dgm:pt>
    <dgm:pt modelId="{C6365A11-95EB-49C2-8C6A-8E7800A7426F}" type="sibTrans" cxnId="{9A497DA3-598F-4C6C-AC7C-7AEF1C380AFC}">
      <dgm:prSet/>
      <dgm:spPr/>
      <dgm:t>
        <a:bodyPr/>
        <a:lstStyle/>
        <a:p>
          <a:endParaRPr lang="en-US"/>
        </a:p>
      </dgm:t>
    </dgm:pt>
    <dgm:pt modelId="{CF793E9B-02A7-4DE4-AB29-591C8684584D}" type="pres">
      <dgm:prSet presAssocID="{4F4D91E3-FEB5-48B2-84B7-D1BC55AEA807}" presName="root" presStyleCnt="0">
        <dgm:presLayoutVars>
          <dgm:dir/>
          <dgm:resizeHandles val="exact"/>
        </dgm:presLayoutVars>
      </dgm:prSet>
      <dgm:spPr/>
    </dgm:pt>
    <dgm:pt modelId="{21A742EB-259A-470F-8CBB-62EE4AE5A91B}" type="pres">
      <dgm:prSet presAssocID="{9255093C-D8AB-48C1-B067-CEDE5624C555}" presName="compNode" presStyleCnt="0"/>
      <dgm:spPr/>
    </dgm:pt>
    <dgm:pt modelId="{5793BC0C-515C-4044-B95D-818B88E86324}" type="pres">
      <dgm:prSet presAssocID="{9255093C-D8AB-48C1-B067-CEDE5624C555}" presName="bgRect" presStyleLbl="bgShp" presStyleIdx="0" presStyleCnt="4"/>
      <dgm:spPr/>
    </dgm:pt>
    <dgm:pt modelId="{A634A376-5A0F-4EB9-8AD4-E76A25E024B4}" type="pres">
      <dgm:prSet presAssocID="{9255093C-D8AB-48C1-B067-CEDE5624C5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on Viewing Ceremony"/>
        </a:ext>
      </dgm:extLst>
    </dgm:pt>
    <dgm:pt modelId="{B880FD3D-A864-4AB5-966F-263ADFBE4B41}" type="pres">
      <dgm:prSet presAssocID="{9255093C-D8AB-48C1-B067-CEDE5624C555}" presName="spaceRect" presStyleCnt="0"/>
      <dgm:spPr/>
    </dgm:pt>
    <dgm:pt modelId="{3664E3B5-CDDB-405E-8F02-FA4C48D76A51}" type="pres">
      <dgm:prSet presAssocID="{9255093C-D8AB-48C1-B067-CEDE5624C555}" presName="parTx" presStyleLbl="revTx" presStyleIdx="0" presStyleCnt="4">
        <dgm:presLayoutVars>
          <dgm:chMax val="0"/>
          <dgm:chPref val="0"/>
        </dgm:presLayoutVars>
      </dgm:prSet>
      <dgm:spPr/>
    </dgm:pt>
    <dgm:pt modelId="{9F5FE2B4-735B-4AF1-A0E9-AAD774B8EF02}" type="pres">
      <dgm:prSet presAssocID="{C045D8F6-DD36-40C7-A499-444FEBD26772}" presName="sibTrans" presStyleCnt="0"/>
      <dgm:spPr/>
    </dgm:pt>
    <dgm:pt modelId="{185A9972-92FB-4D61-80B0-E62F90F9C875}" type="pres">
      <dgm:prSet presAssocID="{2B91DA84-5691-468C-A28C-A32865D7D0E3}" presName="compNode" presStyleCnt="0"/>
      <dgm:spPr/>
    </dgm:pt>
    <dgm:pt modelId="{4E303337-92BE-45BA-B1AF-F96F1632D744}" type="pres">
      <dgm:prSet presAssocID="{2B91DA84-5691-468C-A28C-A32865D7D0E3}" presName="bgRect" presStyleLbl="bgShp" presStyleIdx="1" presStyleCnt="4"/>
      <dgm:spPr/>
    </dgm:pt>
    <dgm:pt modelId="{5E3DFBD6-1F5D-4313-939F-2BA6CD415675}" type="pres">
      <dgm:prSet presAssocID="{2B91DA84-5691-468C-A28C-A32865D7D0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178326AC-179E-4D61-93FB-CE4550CFFCD1}" type="pres">
      <dgm:prSet presAssocID="{2B91DA84-5691-468C-A28C-A32865D7D0E3}" presName="spaceRect" presStyleCnt="0"/>
      <dgm:spPr/>
    </dgm:pt>
    <dgm:pt modelId="{3A5003DA-ED8A-45BC-A6B2-0169A7268605}" type="pres">
      <dgm:prSet presAssocID="{2B91DA84-5691-468C-A28C-A32865D7D0E3}" presName="parTx" presStyleLbl="revTx" presStyleIdx="1" presStyleCnt="4">
        <dgm:presLayoutVars>
          <dgm:chMax val="0"/>
          <dgm:chPref val="0"/>
        </dgm:presLayoutVars>
      </dgm:prSet>
      <dgm:spPr/>
    </dgm:pt>
    <dgm:pt modelId="{DAF7A3FA-96A4-4B59-916D-E61E11CF8BBA}" type="pres">
      <dgm:prSet presAssocID="{E304F3FD-D79A-4D28-8A5B-FA7A513F45CF}" presName="sibTrans" presStyleCnt="0"/>
      <dgm:spPr/>
    </dgm:pt>
    <dgm:pt modelId="{D3946B90-17D1-4C89-823A-C3BDB4FA6F65}" type="pres">
      <dgm:prSet presAssocID="{D52ECB28-5A0A-46C9-B4D1-8FD8CBAB03EF}" presName="compNode" presStyleCnt="0"/>
      <dgm:spPr/>
    </dgm:pt>
    <dgm:pt modelId="{EB745459-C94E-4EBD-AB1B-98BF90583D1E}" type="pres">
      <dgm:prSet presAssocID="{D52ECB28-5A0A-46C9-B4D1-8FD8CBAB03EF}" presName="bgRect" presStyleLbl="bgShp" presStyleIdx="2" presStyleCnt="4"/>
      <dgm:spPr/>
    </dgm:pt>
    <dgm:pt modelId="{6A1BEA80-B811-4237-82A5-57E2A32AD8D2}" type="pres">
      <dgm:prSet presAssocID="{D52ECB28-5A0A-46C9-B4D1-8FD8CBAB03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9EB1245-BBF4-4B2D-83DF-877F9DB3B73F}" type="pres">
      <dgm:prSet presAssocID="{D52ECB28-5A0A-46C9-B4D1-8FD8CBAB03EF}" presName="spaceRect" presStyleCnt="0"/>
      <dgm:spPr/>
    </dgm:pt>
    <dgm:pt modelId="{270B7A24-5D37-40D7-BFE3-076FCC73F9B6}" type="pres">
      <dgm:prSet presAssocID="{D52ECB28-5A0A-46C9-B4D1-8FD8CBAB03EF}" presName="parTx" presStyleLbl="revTx" presStyleIdx="2" presStyleCnt="4">
        <dgm:presLayoutVars>
          <dgm:chMax val="0"/>
          <dgm:chPref val="0"/>
        </dgm:presLayoutVars>
      </dgm:prSet>
      <dgm:spPr/>
    </dgm:pt>
    <dgm:pt modelId="{C2998953-2281-470D-AD64-21E37E30B25B}" type="pres">
      <dgm:prSet presAssocID="{958FF52B-1F03-4254-A298-DEADC810037A}" presName="sibTrans" presStyleCnt="0"/>
      <dgm:spPr/>
    </dgm:pt>
    <dgm:pt modelId="{4EE0AB66-16DC-4438-86A6-E1D155132FFD}" type="pres">
      <dgm:prSet presAssocID="{0F5D6D04-5942-4015-AF14-84D409B3D025}" presName="compNode" presStyleCnt="0"/>
      <dgm:spPr/>
    </dgm:pt>
    <dgm:pt modelId="{9ED7FA69-C9E7-4981-AF6A-E207B13F8C2A}" type="pres">
      <dgm:prSet presAssocID="{0F5D6D04-5942-4015-AF14-84D409B3D025}" presName="bgRect" presStyleLbl="bgShp" presStyleIdx="3" presStyleCnt="4"/>
      <dgm:spPr/>
    </dgm:pt>
    <dgm:pt modelId="{9800094F-D1DC-4698-BB89-B0E8CE516AD0}" type="pres">
      <dgm:prSet presAssocID="{0F5D6D04-5942-4015-AF14-84D409B3D0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C22FC0FE-E407-4FF9-A5A7-EC9886E8FE44}" type="pres">
      <dgm:prSet presAssocID="{0F5D6D04-5942-4015-AF14-84D409B3D025}" presName="spaceRect" presStyleCnt="0"/>
      <dgm:spPr/>
    </dgm:pt>
    <dgm:pt modelId="{FE098ACB-210A-4F60-954C-920713D60241}" type="pres">
      <dgm:prSet presAssocID="{0F5D6D04-5942-4015-AF14-84D409B3D02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253FD18-0C83-4E00-B2CD-8A6E8CE9F327}" type="presOf" srcId="{0F5D6D04-5942-4015-AF14-84D409B3D025}" destId="{FE098ACB-210A-4F60-954C-920713D60241}" srcOrd="0" destOrd="0" presId="urn:microsoft.com/office/officeart/2018/2/layout/IconVerticalSolidList"/>
    <dgm:cxn modelId="{846D692C-C32A-46EA-8997-AD335999E75D}" type="presOf" srcId="{2B91DA84-5691-468C-A28C-A32865D7D0E3}" destId="{3A5003DA-ED8A-45BC-A6B2-0169A7268605}" srcOrd="0" destOrd="0" presId="urn:microsoft.com/office/officeart/2018/2/layout/IconVerticalSolidList"/>
    <dgm:cxn modelId="{09414C2D-1B5D-4679-89DE-69A8C0803290}" srcId="{4F4D91E3-FEB5-48B2-84B7-D1BC55AEA807}" destId="{9255093C-D8AB-48C1-B067-CEDE5624C555}" srcOrd="0" destOrd="0" parTransId="{93FB8054-8526-4919-89E9-7E7054ECA169}" sibTransId="{C045D8F6-DD36-40C7-A499-444FEBD26772}"/>
    <dgm:cxn modelId="{13F5F73F-7ED5-4635-9653-07EC1C5E13B2}" type="presOf" srcId="{4F4D91E3-FEB5-48B2-84B7-D1BC55AEA807}" destId="{CF793E9B-02A7-4DE4-AB29-591C8684584D}" srcOrd="0" destOrd="0" presId="urn:microsoft.com/office/officeart/2018/2/layout/IconVerticalSolidList"/>
    <dgm:cxn modelId="{9A497DA3-598F-4C6C-AC7C-7AEF1C380AFC}" srcId="{4F4D91E3-FEB5-48B2-84B7-D1BC55AEA807}" destId="{0F5D6D04-5942-4015-AF14-84D409B3D025}" srcOrd="3" destOrd="0" parTransId="{E9A7AB1A-15DF-406D-B8F4-C5334F66AB83}" sibTransId="{C6365A11-95EB-49C2-8C6A-8E7800A7426F}"/>
    <dgm:cxn modelId="{1F8E76B5-77F1-4AD5-89E1-B91D65E14E3C}" srcId="{4F4D91E3-FEB5-48B2-84B7-D1BC55AEA807}" destId="{2B91DA84-5691-468C-A28C-A32865D7D0E3}" srcOrd="1" destOrd="0" parTransId="{CEC2970E-75B3-40B1-A0ED-DA3F4C851D9E}" sibTransId="{E304F3FD-D79A-4D28-8A5B-FA7A513F45CF}"/>
    <dgm:cxn modelId="{ED10F8C3-3176-46A6-BC30-BCA9343B0DE7}" type="presOf" srcId="{9255093C-D8AB-48C1-B067-CEDE5624C555}" destId="{3664E3B5-CDDB-405E-8F02-FA4C48D76A51}" srcOrd="0" destOrd="0" presId="urn:microsoft.com/office/officeart/2018/2/layout/IconVerticalSolidList"/>
    <dgm:cxn modelId="{04EFB1CC-0CDF-46BE-B413-B4120073FCC4}" type="presOf" srcId="{D52ECB28-5A0A-46C9-B4D1-8FD8CBAB03EF}" destId="{270B7A24-5D37-40D7-BFE3-076FCC73F9B6}" srcOrd="0" destOrd="0" presId="urn:microsoft.com/office/officeart/2018/2/layout/IconVerticalSolidList"/>
    <dgm:cxn modelId="{5E05CAF9-A696-4C83-98D6-981D06D1A164}" srcId="{4F4D91E3-FEB5-48B2-84B7-D1BC55AEA807}" destId="{D52ECB28-5A0A-46C9-B4D1-8FD8CBAB03EF}" srcOrd="2" destOrd="0" parTransId="{EBF77C1C-7B96-44B3-85C2-AC3BE800FEBA}" sibTransId="{958FF52B-1F03-4254-A298-DEADC810037A}"/>
    <dgm:cxn modelId="{D5D42822-18C5-4321-8144-934330D1E4E4}" type="presParOf" srcId="{CF793E9B-02A7-4DE4-AB29-591C8684584D}" destId="{21A742EB-259A-470F-8CBB-62EE4AE5A91B}" srcOrd="0" destOrd="0" presId="urn:microsoft.com/office/officeart/2018/2/layout/IconVerticalSolidList"/>
    <dgm:cxn modelId="{91F58510-F7D7-4F98-9D60-CE9B62FD11DC}" type="presParOf" srcId="{21A742EB-259A-470F-8CBB-62EE4AE5A91B}" destId="{5793BC0C-515C-4044-B95D-818B88E86324}" srcOrd="0" destOrd="0" presId="urn:microsoft.com/office/officeart/2018/2/layout/IconVerticalSolidList"/>
    <dgm:cxn modelId="{8D552E10-5245-4507-A215-2AE2C837ACFB}" type="presParOf" srcId="{21A742EB-259A-470F-8CBB-62EE4AE5A91B}" destId="{A634A376-5A0F-4EB9-8AD4-E76A25E024B4}" srcOrd="1" destOrd="0" presId="urn:microsoft.com/office/officeart/2018/2/layout/IconVerticalSolidList"/>
    <dgm:cxn modelId="{0AE38448-271E-4678-A903-C3CB535DF434}" type="presParOf" srcId="{21A742EB-259A-470F-8CBB-62EE4AE5A91B}" destId="{B880FD3D-A864-4AB5-966F-263ADFBE4B41}" srcOrd="2" destOrd="0" presId="urn:microsoft.com/office/officeart/2018/2/layout/IconVerticalSolidList"/>
    <dgm:cxn modelId="{D59EB7FE-1F26-42E8-AB79-AD797F201597}" type="presParOf" srcId="{21A742EB-259A-470F-8CBB-62EE4AE5A91B}" destId="{3664E3B5-CDDB-405E-8F02-FA4C48D76A51}" srcOrd="3" destOrd="0" presId="urn:microsoft.com/office/officeart/2018/2/layout/IconVerticalSolidList"/>
    <dgm:cxn modelId="{4BE0D9B1-0FFD-4E16-8D51-9A1D8951E55C}" type="presParOf" srcId="{CF793E9B-02A7-4DE4-AB29-591C8684584D}" destId="{9F5FE2B4-735B-4AF1-A0E9-AAD774B8EF02}" srcOrd="1" destOrd="0" presId="urn:microsoft.com/office/officeart/2018/2/layout/IconVerticalSolidList"/>
    <dgm:cxn modelId="{7403AB4A-3E81-42F4-A1C1-20B015430DFD}" type="presParOf" srcId="{CF793E9B-02A7-4DE4-AB29-591C8684584D}" destId="{185A9972-92FB-4D61-80B0-E62F90F9C875}" srcOrd="2" destOrd="0" presId="urn:microsoft.com/office/officeart/2018/2/layout/IconVerticalSolidList"/>
    <dgm:cxn modelId="{E75E7D2C-1566-4422-8DE5-1ABD0EE766BC}" type="presParOf" srcId="{185A9972-92FB-4D61-80B0-E62F90F9C875}" destId="{4E303337-92BE-45BA-B1AF-F96F1632D744}" srcOrd="0" destOrd="0" presId="urn:microsoft.com/office/officeart/2018/2/layout/IconVerticalSolidList"/>
    <dgm:cxn modelId="{8AFA51B5-2132-4AFE-8557-AB9F83C85B3D}" type="presParOf" srcId="{185A9972-92FB-4D61-80B0-E62F90F9C875}" destId="{5E3DFBD6-1F5D-4313-939F-2BA6CD415675}" srcOrd="1" destOrd="0" presId="urn:microsoft.com/office/officeart/2018/2/layout/IconVerticalSolidList"/>
    <dgm:cxn modelId="{834F40CC-DF9E-406E-A871-507043C3894F}" type="presParOf" srcId="{185A9972-92FB-4D61-80B0-E62F90F9C875}" destId="{178326AC-179E-4D61-93FB-CE4550CFFCD1}" srcOrd="2" destOrd="0" presId="urn:microsoft.com/office/officeart/2018/2/layout/IconVerticalSolidList"/>
    <dgm:cxn modelId="{7FC63F05-1799-4D72-B9BF-FC12C288AC3A}" type="presParOf" srcId="{185A9972-92FB-4D61-80B0-E62F90F9C875}" destId="{3A5003DA-ED8A-45BC-A6B2-0169A7268605}" srcOrd="3" destOrd="0" presId="urn:microsoft.com/office/officeart/2018/2/layout/IconVerticalSolidList"/>
    <dgm:cxn modelId="{9B89FFD5-4F7E-4361-8ECB-A8A5628CA4D8}" type="presParOf" srcId="{CF793E9B-02A7-4DE4-AB29-591C8684584D}" destId="{DAF7A3FA-96A4-4B59-916D-E61E11CF8BBA}" srcOrd="3" destOrd="0" presId="urn:microsoft.com/office/officeart/2018/2/layout/IconVerticalSolidList"/>
    <dgm:cxn modelId="{BF3F460D-7701-4A25-8DE6-197CF4641E7E}" type="presParOf" srcId="{CF793E9B-02A7-4DE4-AB29-591C8684584D}" destId="{D3946B90-17D1-4C89-823A-C3BDB4FA6F65}" srcOrd="4" destOrd="0" presId="urn:microsoft.com/office/officeart/2018/2/layout/IconVerticalSolidList"/>
    <dgm:cxn modelId="{CCBCFAD5-A06D-443C-8543-9E326CB887C6}" type="presParOf" srcId="{D3946B90-17D1-4C89-823A-C3BDB4FA6F65}" destId="{EB745459-C94E-4EBD-AB1B-98BF90583D1E}" srcOrd="0" destOrd="0" presId="urn:microsoft.com/office/officeart/2018/2/layout/IconVerticalSolidList"/>
    <dgm:cxn modelId="{006EB2CD-8D79-4C0C-8A2E-D539CFF614DF}" type="presParOf" srcId="{D3946B90-17D1-4C89-823A-C3BDB4FA6F65}" destId="{6A1BEA80-B811-4237-82A5-57E2A32AD8D2}" srcOrd="1" destOrd="0" presId="urn:microsoft.com/office/officeart/2018/2/layout/IconVerticalSolidList"/>
    <dgm:cxn modelId="{780AF02E-2C29-4777-8405-1FF4EDC19E10}" type="presParOf" srcId="{D3946B90-17D1-4C89-823A-C3BDB4FA6F65}" destId="{E9EB1245-BBF4-4B2D-83DF-877F9DB3B73F}" srcOrd="2" destOrd="0" presId="urn:microsoft.com/office/officeart/2018/2/layout/IconVerticalSolidList"/>
    <dgm:cxn modelId="{7C5EC3F1-FD9B-4266-876A-56A06CB7055C}" type="presParOf" srcId="{D3946B90-17D1-4C89-823A-C3BDB4FA6F65}" destId="{270B7A24-5D37-40D7-BFE3-076FCC73F9B6}" srcOrd="3" destOrd="0" presId="urn:microsoft.com/office/officeart/2018/2/layout/IconVerticalSolidList"/>
    <dgm:cxn modelId="{A69BC600-9220-4CCF-9435-FF504EFC31D7}" type="presParOf" srcId="{CF793E9B-02A7-4DE4-AB29-591C8684584D}" destId="{C2998953-2281-470D-AD64-21E37E30B25B}" srcOrd="5" destOrd="0" presId="urn:microsoft.com/office/officeart/2018/2/layout/IconVerticalSolidList"/>
    <dgm:cxn modelId="{69862E89-F39F-4967-8EA6-1CDE9E7B568B}" type="presParOf" srcId="{CF793E9B-02A7-4DE4-AB29-591C8684584D}" destId="{4EE0AB66-16DC-4438-86A6-E1D155132FFD}" srcOrd="6" destOrd="0" presId="urn:microsoft.com/office/officeart/2018/2/layout/IconVerticalSolidList"/>
    <dgm:cxn modelId="{46A6FAFA-99B2-4C81-B1BE-29AA0F0A1FDB}" type="presParOf" srcId="{4EE0AB66-16DC-4438-86A6-E1D155132FFD}" destId="{9ED7FA69-C9E7-4981-AF6A-E207B13F8C2A}" srcOrd="0" destOrd="0" presId="urn:microsoft.com/office/officeart/2018/2/layout/IconVerticalSolidList"/>
    <dgm:cxn modelId="{E29AC6B0-75CC-4455-93D1-F5B7B23F0BBC}" type="presParOf" srcId="{4EE0AB66-16DC-4438-86A6-E1D155132FFD}" destId="{9800094F-D1DC-4698-BB89-B0E8CE516AD0}" srcOrd="1" destOrd="0" presId="urn:microsoft.com/office/officeart/2018/2/layout/IconVerticalSolidList"/>
    <dgm:cxn modelId="{553B8DA4-B338-4E97-8447-CA6682F9B8A6}" type="presParOf" srcId="{4EE0AB66-16DC-4438-86A6-E1D155132FFD}" destId="{C22FC0FE-E407-4FF9-A5A7-EC9886E8FE44}" srcOrd="2" destOrd="0" presId="urn:microsoft.com/office/officeart/2018/2/layout/IconVerticalSolidList"/>
    <dgm:cxn modelId="{D164014A-C530-4E44-A3A2-E8DB2037CBAF}" type="presParOf" srcId="{4EE0AB66-16DC-4438-86A6-E1D155132FFD}" destId="{FE098ACB-210A-4F60-954C-920713D602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699B6E-C519-433D-9CF8-F37736E7C0A1}" type="doc">
      <dgm:prSet loTypeId="urn:microsoft.com/office/officeart/2005/8/layout/process5" loCatId="process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F9DC29C-A62E-44D2-BD7F-3FF1508D2C87}">
      <dgm:prSet/>
      <dgm:spPr/>
      <dgm:t>
        <a:bodyPr/>
        <a:lstStyle/>
        <a:p>
          <a:r>
            <a:rPr lang="en-US"/>
            <a:t>Planning &amp; Backlog Refinement: Continuous backlog grooming; short planning sessions</a:t>
          </a:r>
        </a:p>
      </dgm:t>
    </dgm:pt>
    <dgm:pt modelId="{6A60BFC8-D40C-47F2-BE36-3DA4FECF5D47}" type="parTrans" cxnId="{98874F24-4D10-4E84-A49E-158B62642F85}">
      <dgm:prSet/>
      <dgm:spPr/>
      <dgm:t>
        <a:bodyPr/>
        <a:lstStyle/>
        <a:p>
          <a:endParaRPr lang="en-US"/>
        </a:p>
      </dgm:t>
    </dgm:pt>
    <dgm:pt modelId="{85AF10A6-1961-4EA4-AC00-2842ACC606FC}" type="sibTrans" cxnId="{98874F24-4D10-4E84-A49E-158B62642F85}">
      <dgm:prSet/>
      <dgm:spPr/>
      <dgm:t>
        <a:bodyPr/>
        <a:lstStyle/>
        <a:p>
          <a:endParaRPr lang="en-US"/>
        </a:p>
      </dgm:t>
    </dgm:pt>
    <dgm:pt modelId="{6FE01B42-24CD-451C-B728-AFD6FF5835F9}">
      <dgm:prSet/>
      <dgm:spPr/>
      <dgm:t>
        <a:bodyPr/>
        <a:lstStyle/>
        <a:p>
          <a:r>
            <a:rPr lang="en-US"/>
            <a:t>Development &amp; Testing: Iterative coding with integrated QA (Test-Driven Development)</a:t>
          </a:r>
        </a:p>
      </dgm:t>
    </dgm:pt>
    <dgm:pt modelId="{BE71336E-6E9C-4D1C-8582-EA4D73527D16}" type="parTrans" cxnId="{3F4B67DF-F4C7-44D5-9855-FABA58A3FA02}">
      <dgm:prSet/>
      <dgm:spPr/>
      <dgm:t>
        <a:bodyPr/>
        <a:lstStyle/>
        <a:p>
          <a:endParaRPr lang="en-US"/>
        </a:p>
      </dgm:t>
    </dgm:pt>
    <dgm:pt modelId="{189746E7-1724-4055-AC9D-EEBA37AFA88E}" type="sibTrans" cxnId="{3F4B67DF-F4C7-44D5-9855-FABA58A3FA02}">
      <dgm:prSet/>
      <dgm:spPr/>
      <dgm:t>
        <a:bodyPr/>
        <a:lstStyle/>
        <a:p>
          <a:endParaRPr lang="en-US"/>
        </a:p>
      </dgm:t>
    </dgm:pt>
    <dgm:pt modelId="{6D76900C-CC65-4E02-ABDF-066DA71BB311}">
      <dgm:prSet/>
      <dgm:spPr/>
      <dgm:t>
        <a:bodyPr/>
        <a:lstStyle/>
        <a:p>
          <a:r>
            <a:rPr lang="en-US"/>
            <a:t>Review &amp; Demo: Sprint Review to gather stakeholder feedback</a:t>
          </a:r>
        </a:p>
      </dgm:t>
    </dgm:pt>
    <dgm:pt modelId="{727C4C27-F28E-43A2-A546-69AD85912FB8}" type="parTrans" cxnId="{FCC53BFE-3FBE-41FC-9E2D-7E376320938A}">
      <dgm:prSet/>
      <dgm:spPr/>
      <dgm:t>
        <a:bodyPr/>
        <a:lstStyle/>
        <a:p>
          <a:endParaRPr lang="en-US"/>
        </a:p>
      </dgm:t>
    </dgm:pt>
    <dgm:pt modelId="{30217A6E-7D60-4B7E-B745-EE9358193969}" type="sibTrans" cxnId="{FCC53BFE-3FBE-41FC-9E2D-7E376320938A}">
      <dgm:prSet/>
      <dgm:spPr/>
      <dgm:t>
        <a:bodyPr/>
        <a:lstStyle/>
        <a:p>
          <a:endParaRPr lang="en-US"/>
        </a:p>
      </dgm:t>
    </dgm:pt>
    <dgm:pt modelId="{67394A7E-430B-4DD6-9169-E9F6BA4E4F40}">
      <dgm:prSet/>
      <dgm:spPr/>
      <dgm:t>
        <a:bodyPr/>
        <a:lstStyle/>
        <a:p>
          <a:r>
            <a:rPr lang="en-US" dirty="0"/>
            <a:t>Retrospective: Reflect and improve for next sprint (</a:t>
          </a:r>
          <a:r>
            <a:rPr lang="en-US" dirty="0" err="1"/>
            <a:t>Gurnov</a:t>
          </a:r>
          <a:r>
            <a:rPr lang="en-US" dirty="0"/>
            <a:t>, 2023)</a:t>
          </a:r>
        </a:p>
      </dgm:t>
    </dgm:pt>
    <dgm:pt modelId="{AD8CDA4C-FB19-43D0-8D0C-66A22979CB67}" type="parTrans" cxnId="{0D5519BC-0157-474E-B692-66FFA824508D}">
      <dgm:prSet/>
      <dgm:spPr/>
      <dgm:t>
        <a:bodyPr/>
        <a:lstStyle/>
        <a:p>
          <a:endParaRPr lang="en-US"/>
        </a:p>
      </dgm:t>
    </dgm:pt>
    <dgm:pt modelId="{925AD873-F8D1-4FA4-91B8-7AA99934AF56}" type="sibTrans" cxnId="{0D5519BC-0157-474E-B692-66FFA824508D}">
      <dgm:prSet/>
      <dgm:spPr/>
      <dgm:t>
        <a:bodyPr/>
        <a:lstStyle/>
        <a:p>
          <a:endParaRPr lang="en-US"/>
        </a:p>
      </dgm:t>
    </dgm:pt>
    <dgm:pt modelId="{86BD3663-A224-9D4A-B42F-DFF4F879E56A}" type="pres">
      <dgm:prSet presAssocID="{80699B6E-C519-433D-9CF8-F37736E7C0A1}" presName="diagram" presStyleCnt="0">
        <dgm:presLayoutVars>
          <dgm:dir/>
          <dgm:resizeHandles val="exact"/>
        </dgm:presLayoutVars>
      </dgm:prSet>
      <dgm:spPr/>
    </dgm:pt>
    <dgm:pt modelId="{9AC03F6B-1DE0-804C-AB80-9EB6591AB9B1}" type="pres">
      <dgm:prSet presAssocID="{9F9DC29C-A62E-44D2-BD7F-3FF1508D2C87}" presName="node" presStyleLbl="node1" presStyleIdx="0" presStyleCnt="4">
        <dgm:presLayoutVars>
          <dgm:bulletEnabled val="1"/>
        </dgm:presLayoutVars>
      </dgm:prSet>
      <dgm:spPr/>
    </dgm:pt>
    <dgm:pt modelId="{F5541718-7419-1B40-A091-172DD64CA81A}" type="pres">
      <dgm:prSet presAssocID="{85AF10A6-1961-4EA4-AC00-2842ACC606FC}" presName="sibTrans" presStyleLbl="sibTrans2D1" presStyleIdx="0" presStyleCnt="3"/>
      <dgm:spPr/>
    </dgm:pt>
    <dgm:pt modelId="{40C193A6-BE7E-1B43-A8D4-0022C1FA8488}" type="pres">
      <dgm:prSet presAssocID="{85AF10A6-1961-4EA4-AC00-2842ACC606FC}" presName="connectorText" presStyleLbl="sibTrans2D1" presStyleIdx="0" presStyleCnt="3"/>
      <dgm:spPr/>
    </dgm:pt>
    <dgm:pt modelId="{994B4716-DD39-FD4E-906A-65735A8953A7}" type="pres">
      <dgm:prSet presAssocID="{6FE01B42-24CD-451C-B728-AFD6FF5835F9}" presName="node" presStyleLbl="node1" presStyleIdx="1" presStyleCnt="4">
        <dgm:presLayoutVars>
          <dgm:bulletEnabled val="1"/>
        </dgm:presLayoutVars>
      </dgm:prSet>
      <dgm:spPr/>
    </dgm:pt>
    <dgm:pt modelId="{27F95349-7F62-1F46-9105-F091D0863A7D}" type="pres">
      <dgm:prSet presAssocID="{189746E7-1724-4055-AC9D-EEBA37AFA88E}" presName="sibTrans" presStyleLbl="sibTrans2D1" presStyleIdx="1" presStyleCnt="3"/>
      <dgm:spPr/>
    </dgm:pt>
    <dgm:pt modelId="{40B04DCA-9379-A64D-9EB6-88DF12233EEA}" type="pres">
      <dgm:prSet presAssocID="{189746E7-1724-4055-AC9D-EEBA37AFA88E}" presName="connectorText" presStyleLbl="sibTrans2D1" presStyleIdx="1" presStyleCnt="3"/>
      <dgm:spPr/>
    </dgm:pt>
    <dgm:pt modelId="{92B5A745-9F28-A148-B370-36C88DF513FD}" type="pres">
      <dgm:prSet presAssocID="{6D76900C-CC65-4E02-ABDF-066DA71BB311}" presName="node" presStyleLbl="node1" presStyleIdx="2" presStyleCnt="4">
        <dgm:presLayoutVars>
          <dgm:bulletEnabled val="1"/>
        </dgm:presLayoutVars>
      </dgm:prSet>
      <dgm:spPr/>
    </dgm:pt>
    <dgm:pt modelId="{A0BAD51E-9338-4443-9664-BF57232E2A8E}" type="pres">
      <dgm:prSet presAssocID="{30217A6E-7D60-4B7E-B745-EE9358193969}" presName="sibTrans" presStyleLbl="sibTrans2D1" presStyleIdx="2" presStyleCnt="3"/>
      <dgm:spPr/>
    </dgm:pt>
    <dgm:pt modelId="{44AE9831-CC36-1444-9BC9-FB62E7DE161B}" type="pres">
      <dgm:prSet presAssocID="{30217A6E-7D60-4B7E-B745-EE9358193969}" presName="connectorText" presStyleLbl="sibTrans2D1" presStyleIdx="2" presStyleCnt="3"/>
      <dgm:spPr/>
    </dgm:pt>
    <dgm:pt modelId="{3D159D83-BBB0-5047-995B-89CE65008989}" type="pres">
      <dgm:prSet presAssocID="{67394A7E-430B-4DD6-9169-E9F6BA4E4F40}" presName="node" presStyleLbl="node1" presStyleIdx="3" presStyleCnt="4">
        <dgm:presLayoutVars>
          <dgm:bulletEnabled val="1"/>
        </dgm:presLayoutVars>
      </dgm:prSet>
      <dgm:spPr/>
    </dgm:pt>
  </dgm:ptLst>
  <dgm:cxnLst>
    <dgm:cxn modelId="{99EEF41F-1904-1B4B-826D-34B87401DE3E}" type="presOf" srcId="{30217A6E-7D60-4B7E-B745-EE9358193969}" destId="{A0BAD51E-9338-4443-9664-BF57232E2A8E}" srcOrd="0" destOrd="0" presId="urn:microsoft.com/office/officeart/2005/8/layout/process5"/>
    <dgm:cxn modelId="{D7DF9E20-096A-7C42-ACAA-68DE0EBD6783}" type="presOf" srcId="{6FE01B42-24CD-451C-B728-AFD6FF5835F9}" destId="{994B4716-DD39-FD4E-906A-65735A8953A7}" srcOrd="0" destOrd="0" presId="urn:microsoft.com/office/officeart/2005/8/layout/process5"/>
    <dgm:cxn modelId="{98874F24-4D10-4E84-A49E-158B62642F85}" srcId="{80699B6E-C519-433D-9CF8-F37736E7C0A1}" destId="{9F9DC29C-A62E-44D2-BD7F-3FF1508D2C87}" srcOrd="0" destOrd="0" parTransId="{6A60BFC8-D40C-47F2-BE36-3DA4FECF5D47}" sibTransId="{85AF10A6-1961-4EA4-AC00-2842ACC606FC}"/>
    <dgm:cxn modelId="{97695445-1CA6-284D-B329-67FEEB745381}" type="presOf" srcId="{9F9DC29C-A62E-44D2-BD7F-3FF1508D2C87}" destId="{9AC03F6B-1DE0-804C-AB80-9EB6591AB9B1}" srcOrd="0" destOrd="0" presId="urn:microsoft.com/office/officeart/2005/8/layout/process5"/>
    <dgm:cxn modelId="{5065935D-6AE9-4047-B12E-15D606805137}" type="presOf" srcId="{189746E7-1724-4055-AC9D-EEBA37AFA88E}" destId="{27F95349-7F62-1F46-9105-F091D0863A7D}" srcOrd="0" destOrd="0" presId="urn:microsoft.com/office/officeart/2005/8/layout/process5"/>
    <dgm:cxn modelId="{8B94AD84-CE10-424F-A2C1-720BD8CAD11E}" type="presOf" srcId="{6D76900C-CC65-4E02-ABDF-066DA71BB311}" destId="{92B5A745-9F28-A148-B370-36C88DF513FD}" srcOrd="0" destOrd="0" presId="urn:microsoft.com/office/officeart/2005/8/layout/process5"/>
    <dgm:cxn modelId="{EC786E92-B1A7-A644-B591-05ABC5068860}" type="presOf" srcId="{67394A7E-430B-4DD6-9169-E9F6BA4E4F40}" destId="{3D159D83-BBB0-5047-995B-89CE65008989}" srcOrd="0" destOrd="0" presId="urn:microsoft.com/office/officeart/2005/8/layout/process5"/>
    <dgm:cxn modelId="{AAE79EA5-5478-194F-8B5B-14781E16294E}" type="presOf" srcId="{85AF10A6-1961-4EA4-AC00-2842ACC606FC}" destId="{40C193A6-BE7E-1B43-A8D4-0022C1FA8488}" srcOrd="1" destOrd="0" presId="urn:microsoft.com/office/officeart/2005/8/layout/process5"/>
    <dgm:cxn modelId="{1F1914B7-24E9-A54B-A2B7-F2714882AE22}" type="presOf" srcId="{80699B6E-C519-433D-9CF8-F37736E7C0A1}" destId="{86BD3663-A224-9D4A-B42F-DFF4F879E56A}" srcOrd="0" destOrd="0" presId="urn:microsoft.com/office/officeart/2005/8/layout/process5"/>
    <dgm:cxn modelId="{0D5519BC-0157-474E-B692-66FFA824508D}" srcId="{80699B6E-C519-433D-9CF8-F37736E7C0A1}" destId="{67394A7E-430B-4DD6-9169-E9F6BA4E4F40}" srcOrd="3" destOrd="0" parTransId="{AD8CDA4C-FB19-43D0-8D0C-66A22979CB67}" sibTransId="{925AD873-F8D1-4FA4-91B8-7AA99934AF56}"/>
    <dgm:cxn modelId="{A231A6C0-2694-2D4C-8EF4-BDF5A7C07A64}" type="presOf" srcId="{189746E7-1724-4055-AC9D-EEBA37AFA88E}" destId="{40B04DCA-9379-A64D-9EB6-88DF12233EEA}" srcOrd="1" destOrd="0" presId="urn:microsoft.com/office/officeart/2005/8/layout/process5"/>
    <dgm:cxn modelId="{3F4B67DF-F4C7-44D5-9855-FABA58A3FA02}" srcId="{80699B6E-C519-433D-9CF8-F37736E7C0A1}" destId="{6FE01B42-24CD-451C-B728-AFD6FF5835F9}" srcOrd="1" destOrd="0" parTransId="{BE71336E-6E9C-4D1C-8582-EA4D73527D16}" sibTransId="{189746E7-1724-4055-AC9D-EEBA37AFA88E}"/>
    <dgm:cxn modelId="{D620A2E8-6039-9547-9D24-9E80AD5E65D1}" type="presOf" srcId="{85AF10A6-1961-4EA4-AC00-2842ACC606FC}" destId="{F5541718-7419-1B40-A091-172DD64CA81A}" srcOrd="0" destOrd="0" presId="urn:microsoft.com/office/officeart/2005/8/layout/process5"/>
    <dgm:cxn modelId="{6A51FAF9-18F5-8C47-8067-2714DF683FC8}" type="presOf" srcId="{30217A6E-7D60-4B7E-B745-EE9358193969}" destId="{44AE9831-CC36-1444-9BC9-FB62E7DE161B}" srcOrd="1" destOrd="0" presId="urn:microsoft.com/office/officeart/2005/8/layout/process5"/>
    <dgm:cxn modelId="{FCC53BFE-3FBE-41FC-9E2D-7E376320938A}" srcId="{80699B6E-C519-433D-9CF8-F37736E7C0A1}" destId="{6D76900C-CC65-4E02-ABDF-066DA71BB311}" srcOrd="2" destOrd="0" parTransId="{727C4C27-F28E-43A2-A546-69AD85912FB8}" sibTransId="{30217A6E-7D60-4B7E-B745-EE9358193969}"/>
    <dgm:cxn modelId="{29914AB8-297F-1E49-9628-F706B3288990}" type="presParOf" srcId="{86BD3663-A224-9D4A-B42F-DFF4F879E56A}" destId="{9AC03F6B-1DE0-804C-AB80-9EB6591AB9B1}" srcOrd="0" destOrd="0" presId="urn:microsoft.com/office/officeart/2005/8/layout/process5"/>
    <dgm:cxn modelId="{C928BF3C-5E8A-BB48-9C02-CAA5C5BF0C53}" type="presParOf" srcId="{86BD3663-A224-9D4A-B42F-DFF4F879E56A}" destId="{F5541718-7419-1B40-A091-172DD64CA81A}" srcOrd="1" destOrd="0" presId="urn:microsoft.com/office/officeart/2005/8/layout/process5"/>
    <dgm:cxn modelId="{1C090DA3-AF55-B545-B23B-6F2F4C4512E0}" type="presParOf" srcId="{F5541718-7419-1B40-A091-172DD64CA81A}" destId="{40C193A6-BE7E-1B43-A8D4-0022C1FA8488}" srcOrd="0" destOrd="0" presId="urn:microsoft.com/office/officeart/2005/8/layout/process5"/>
    <dgm:cxn modelId="{38FD76D1-D2C8-9442-97CB-3CB1115F1464}" type="presParOf" srcId="{86BD3663-A224-9D4A-B42F-DFF4F879E56A}" destId="{994B4716-DD39-FD4E-906A-65735A8953A7}" srcOrd="2" destOrd="0" presId="urn:microsoft.com/office/officeart/2005/8/layout/process5"/>
    <dgm:cxn modelId="{850EE727-6B78-4744-8FEF-0E0B2267A754}" type="presParOf" srcId="{86BD3663-A224-9D4A-B42F-DFF4F879E56A}" destId="{27F95349-7F62-1F46-9105-F091D0863A7D}" srcOrd="3" destOrd="0" presId="urn:microsoft.com/office/officeart/2005/8/layout/process5"/>
    <dgm:cxn modelId="{96FD532A-7E92-C04A-9773-8734E5341C3B}" type="presParOf" srcId="{27F95349-7F62-1F46-9105-F091D0863A7D}" destId="{40B04DCA-9379-A64D-9EB6-88DF12233EEA}" srcOrd="0" destOrd="0" presId="urn:microsoft.com/office/officeart/2005/8/layout/process5"/>
    <dgm:cxn modelId="{59EC76F5-D86A-0F45-B2FE-2DC997793D99}" type="presParOf" srcId="{86BD3663-A224-9D4A-B42F-DFF4F879E56A}" destId="{92B5A745-9F28-A148-B370-36C88DF513FD}" srcOrd="4" destOrd="0" presId="urn:microsoft.com/office/officeart/2005/8/layout/process5"/>
    <dgm:cxn modelId="{D9F103DB-0860-FB44-9748-58FAFB8D8D48}" type="presParOf" srcId="{86BD3663-A224-9D4A-B42F-DFF4F879E56A}" destId="{A0BAD51E-9338-4443-9664-BF57232E2A8E}" srcOrd="5" destOrd="0" presId="urn:microsoft.com/office/officeart/2005/8/layout/process5"/>
    <dgm:cxn modelId="{39D69DF6-75A5-3841-B223-1A4607E90336}" type="presParOf" srcId="{A0BAD51E-9338-4443-9664-BF57232E2A8E}" destId="{44AE9831-CC36-1444-9BC9-FB62E7DE161B}" srcOrd="0" destOrd="0" presId="urn:microsoft.com/office/officeart/2005/8/layout/process5"/>
    <dgm:cxn modelId="{3C66B3D7-3650-974B-BB22-6148D377269F}" type="presParOf" srcId="{86BD3663-A224-9D4A-B42F-DFF4F879E56A}" destId="{3D159D83-BBB0-5047-995B-89CE6500898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3BC0C-515C-4044-B95D-818B88E86324}">
      <dsp:nvSpPr>
        <dsp:cNvPr id="0" name=""/>
        <dsp:cNvSpPr/>
      </dsp:nvSpPr>
      <dsp:spPr>
        <a:xfrm>
          <a:off x="0" y="2207"/>
          <a:ext cx="4417265" cy="11189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4A376-5A0F-4EB9-8AD4-E76A25E024B4}">
      <dsp:nvSpPr>
        <dsp:cNvPr id="0" name=""/>
        <dsp:cNvSpPr/>
      </dsp:nvSpPr>
      <dsp:spPr>
        <a:xfrm>
          <a:off x="338470" y="253962"/>
          <a:ext cx="615400" cy="61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4E3B5-CDDB-405E-8F02-FA4C48D76A51}">
      <dsp:nvSpPr>
        <dsp:cNvPr id="0" name=""/>
        <dsp:cNvSpPr/>
      </dsp:nvSpPr>
      <dsp:spPr>
        <a:xfrm>
          <a:off x="1292341" y="2207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 Owner: Defines vision, prioritizes backlog, ensures value delivery (</a:t>
          </a:r>
          <a:r>
            <a:rPr lang="en-US" sz="1600" kern="1200" dirty="0" err="1"/>
            <a:t>Gurnov</a:t>
          </a:r>
          <a:r>
            <a:rPr lang="en-US" sz="1600" kern="1200" dirty="0"/>
            <a:t>, 2023)</a:t>
          </a:r>
        </a:p>
      </dsp:txBody>
      <dsp:txXfrm>
        <a:off x="1292341" y="2207"/>
        <a:ext cx="3124923" cy="1118910"/>
      </dsp:txXfrm>
    </dsp:sp>
    <dsp:sp modelId="{4E303337-92BE-45BA-B1AF-F96F1632D744}">
      <dsp:nvSpPr>
        <dsp:cNvPr id="0" name=""/>
        <dsp:cNvSpPr/>
      </dsp:nvSpPr>
      <dsp:spPr>
        <a:xfrm>
          <a:off x="0" y="1400846"/>
          <a:ext cx="4417265" cy="11189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DFBD6-1F5D-4313-939F-2BA6CD415675}">
      <dsp:nvSpPr>
        <dsp:cNvPr id="0" name=""/>
        <dsp:cNvSpPr/>
      </dsp:nvSpPr>
      <dsp:spPr>
        <a:xfrm>
          <a:off x="338470" y="1652600"/>
          <a:ext cx="615400" cy="61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003DA-ED8A-45BC-A6B2-0169A7268605}">
      <dsp:nvSpPr>
        <dsp:cNvPr id="0" name=""/>
        <dsp:cNvSpPr/>
      </dsp:nvSpPr>
      <dsp:spPr>
        <a:xfrm>
          <a:off x="1292341" y="1400846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Scrum Master: Coaches team, removes impediments, enforces Scrum practices (Cohn, 2025)</a:t>
          </a:r>
        </a:p>
      </dsp:txBody>
      <dsp:txXfrm>
        <a:off x="1292341" y="1400846"/>
        <a:ext cx="3124923" cy="1118910"/>
      </dsp:txXfrm>
    </dsp:sp>
    <dsp:sp modelId="{EB745459-C94E-4EBD-AB1B-98BF90583D1E}">
      <dsp:nvSpPr>
        <dsp:cNvPr id="0" name=""/>
        <dsp:cNvSpPr/>
      </dsp:nvSpPr>
      <dsp:spPr>
        <a:xfrm>
          <a:off x="0" y="2799484"/>
          <a:ext cx="4417265" cy="11189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BEA80-B811-4237-82A5-57E2A32AD8D2}">
      <dsp:nvSpPr>
        <dsp:cNvPr id="0" name=""/>
        <dsp:cNvSpPr/>
      </dsp:nvSpPr>
      <dsp:spPr>
        <a:xfrm>
          <a:off x="338470" y="3051239"/>
          <a:ext cx="615400" cy="61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B7A24-5D37-40D7-BFE3-076FCC73F9B6}">
      <dsp:nvSpPr>
        <dsp:cNvPr id="0" name=""/>
        <dsp:cNvSpPr/>
      </dsp:nvSpPr>
      <dsp:spPr>
        <a:xfrm>
          <a:off x="1292341" y="2799484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Development Team: Cross-functional group delivering increments, self-organizing</a:t>
          </a:r>
        </a:p>
      </dsp:txBody>
      <dsp:txXfrm>
        <a:off x="1292341" y="2799484"/>
        <a:ext cx="3124923" cy="1118910"/>
      </dsp:txXfrm>
    </dsp:sp>
    <dsp:sp modelId="{9ED7FA69-C9E7-4981-AF6A-E207B13F8C2A}">
      <dsp:nvSpPr>
        <dsp:cNvPr id="0" name=""/>
        <dsp:cNvSpPr/>
      </dsp:nvSpPr>
      <dsp:spPr>
        <a:xfrm>
          <a:off x="0" y="4198122"/>
          <a:ext cx="4417265" cy="11189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0094F-D1DC-4698-BB89-B0E8CE516AD0}">
      <dsp:nvSpPr>
        <dsp:cNvPr id="0" name=""/>
        <dsp:cNvSpPr/>
      </dsp:nvSpPr>
      <dsp:spPr>
        <a:xfrm>
          <a:off x="338470" y="4449877"/>
          <a:ext cx="615400" cy="61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98ACB-210A-4F60-954C-920713D60241}">
      <dsp:nvSpPr>
        <dsp:cNvPr id="0" name=""/>
        <dsp:cNvSpPr/>
      </dsp:nvSpPr>
      <dsp:spPr>
        <a:xfrm>
          <a:off x="1292341" y="4198122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Testers/QA: Ensures quality through early involvement and acceptance criteria</a:t>
          </a:r>
        </a:p>
      </dsp:txBody>
      <dsp:txXfrm>
        <a:off x="1292341" y="4198122"/>
        <a:ext cx="3124923" cy="1118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03F6B-1DE0-804C-AB80-9EB6591AB9B1}">
      <dsp:nvSpPr>
        <dsp:cNvPr id="0" name=""/>
        <dsp:cNvSpPr/>
      </dsp:nvSpPr>
      <dsp:spPr>
        <a:xfrm>
          <a:off x="459313" y="43"/>
          <a:ext cx="2104216" cy="12625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Planning &amp; Backlog Refinement: Continuous backlog grooming; short planning sessions</a:t>
          </a:r>
        </a:p>
      </dsp:txBody>
      <dsp:txXfrm>
        <a:off x="496291" y="37021"/>
        <a:ext cx="2030260" cy="1188573"/>
      </dsp:txXfrm>
    </dsp:sp>
    <dsp:sp modelId="{F5541718-7419-1B40-A091-172DD64CA81A}">
      <dsp:nvSpPr>
        <dsp:cNvPr id="0" name=""/>
        <dsp:cNvSpPr/>
      </dsp:nvSpPr>
      <dsp:spPr>
        <a:xfrm>
          <a:off x="2748701" y="370385"/>
          <a:ext cx="446093" cy="521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748701" y="474754"/>
        <a:ext cx="312265" cy="313107"/>
      </dsp:txXfrm>
    </dsp:sp>
    <dsp:sp modelId="{994B4716-DD39-FD4E-906A-65735A8953A7}">
      <dsp:nvSpPr>
        <dsp:cNvPr id="0" name=""/>
        <dsp:cNvSpPr/>
      </dsp:nvSpPr>
      <dsp:spPr>
        <a:xfrm>
          <a:off x="3405216" y="43"/>
          <a:ext cx="2104216" cy="12625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Development &amp; Testing: Iterative coding with integrated QA (Test-Driven Development)</a:t>
          </a:r>
        </a:p>
      </dsp:txBody>
      <dsp:txXfrm>
        <a:off x="3442194" y="37021"/>
        <a:ext cx="2030260" cy="1188573"/>
      </dsp:txXfrm>
    </dsp:sp>
    <dsp:sp modelId="{27F95349-7F62-1F46-9105-F091D0863A7D}">
      <dsp:nvSpPr>
        <dsp:cNvPr id="0" name=""/>
        <dsp:cNvSpPr/>
      </dsp:nvSpPr>
      <dsp:spPr>
        <a:xfrm rot="5400000">
          <a:off x="4234278" y="1409868"/>
          <a:ext cx="446093" cy="521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4300771" y="1447744"/>
        <a:ext cx="313107" cy="312265"/>
      </dsp:txXfrm>
    </dsp:sp>
    <dsp:sp modelId="{92B5A745-9F28-A148-B370-36C88DF513FD}">
      <dsp:nvSpPr>
        <dsp:cNvPr id="0" name=""/>
        <dsp:cNvSpPr/>
      </dsp:nvSpPr>
      <dsp:spPr>
        <a:xfrm>
          <a:off x="3405216" y="2104260"/>
          <a:ext cx="2104216" cy="12625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Review &amp; Demo: Sprint Review to gather stakeholder feedback</a:t>
          </a:r>
        </a:p>
      </dsp:txBody>
      <dsp:txXfrm>
        <a:off x="3442194" y="2141238"/>
        <a:ext cx="2030260" cy="1188573"/>
      </dsp:txXfrm>
    </dsp:sp>
    <dsp:sp modelId="{A0BAD51E-9338-4443-9664-BF57232E2A8E}">
      <dsp:nvSpPr>
        <dsp:cNvPr id="0" name=""/>
        <dsp:cNvSpPr/>
      </dsp:nvSpPr>
      <dsp:spPr>
        <a:xfrm rot="10800000">
          <a:off x="2773951" y="2474602"/>
          <a:ext cx="446093" cy="521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907779" y="2578971"/>
        <a:ext cx="312265" cy="313107"/>
      </dsp:txXfrm>
    </dsp:sp>
    <dsp:sp modelId="{3D159D83-BBB0-5047-995B-89CE65008989}">
      <dsp:nvSpPr>
        <dsp:cNvPr id="0" name=""/>
        <dsp:cNvSpPr/>
      </dsp:nvSpPr>
      <dsp:spPr>
        <a:xfrm>
          <a:off x="459313" y="2104260"/>
          <a:ext cx="2104216" cy="12625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Retrospective: Reflect and improve for next sprint (</a:t>
          </a:r>
          <a:r>
            <a:rPr lang="en-US" sz="1500" kern="1200" dirty="0" err="1"/>
            <a:t>Gurnov</a:t>
          </a:r>
          <a:r>
            <a:rPr lang="en-US" sz="1500" kern="1200" dirty="0"/>
            <a:t>, 2023)</a:t>
          </a:r>
        </a:p>
      </dsp:txBody>
      <dsp:txXfrm>
        <a:off x="496291" y="2141238"/>
        <a:ext cx="2030260" cy="1188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8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1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9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4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0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7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9111" y="-262376"/>
            <a:ext cx="5838229" cy="839155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6" y="-5487"/>
            <a:ext cx="9142401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932" y="0"/>
            <a:ext cx="5902158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2282700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875" y="2590984"/>
            <a:ext cx="5527231" cy="3608480"/>
          </a:xfrm>
        </p:spPr>
        <p:txBody>
          <a:bodyPr>
            <a:normAutofit/>
          </a:bodyPr>
          <a:lstStyle/>
          <a:p>
            <a:pPr algn="l"/>
            <a:r>
              <a:rPr lang="en-US" sz="6000"/>
              <a:t>Agile vs. Waterfall: A Comparative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876" y="1079212"/>
            <a:ext cx="4828222" cy="1335503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10000"/>
              </a:lnSpc>
            </a:pPr>
            <a:r>
              <a:rPr lang="en-US" sz="2200" dirty="0"/>
              <a:t>Exploring Scrum Roles, Phases, and Decision Factors</a:t>
            </a:r>
          </a:p>
          <a:p>
            <a:pPr algn="l">
              <a:lnSpc>
                <a:spcPct val="110000"/>
              </a:lnSpc>
            </a:pPr>
            <a:r>
              <a:rPr lang="en-US" sz="2200" dirty="0"/>
              <a:t>Andriana Djurdjevic</a:t>
            </a:r>
          </a:p>
          <a:p>
            <a:pPr algn="l">
              <a:lnSpc>
                <a:spcPct val="110000"/>
              </a:lnSpc>
            </a:pPr>
            <a:r>
              <a:rPr lang="en-US" sz="2200" dirty="0"/>
              <a:t>CS250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71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93" y="1064365"/>
            <a:ext cx="2142436" cy="331367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Scrum-Agile Roles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576" y="0"/>
            <a:ext cx="342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1C4ACA-E370-70D6-C9A6-7E88637DA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981293"/>
              </p:ext>
            </p:extLst>
          </p:nvPr>
        </p:nvGraphicFramePr>
        <p:xfrm>
          <a:off x="4130386" y="897534"/>
          <a:ext cx="4417265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6" y="808056"/>
            <a:ext cx="5968748" cy="1077229"/>
          </a:xfrm>
        </p:spPr>
        <p:txBody>
          <a:bodyPr>
            <a:normAutofit/>
          </a:bodyPr>
          <a:lstStyle/>
          <a:p>
            <a:pPr algn="l"/>
            <a:r>
              <a:t>Agile Phases in the SDLC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340483-0152-7C01-EC4A-5B721AB27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05053"/>
              </p:ext>
            </p:extLst>
          </p:nvPr>
        </p:nvGraphicFramePr>
        <p:xfrm>
          <a:off x="1958856" y="2367883"/>
          <a:ext cx="5968747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Waterfall vs.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202278"/>
            <a:ext cx="3098800" cy="4000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Risk Management: </a:t>
            </a:r>
          </a:p>
          <a:p>
            <a:r>
              <a:rPr lang="en-US" dirty="0"/>
              <a:t>Waterfall: Late testing; </a:t>
            </a:r>
          </a:p>
          <a:p>
            <a:r>
              <a:rPr lang="en-US" dirty="0"/>
              <a:t>Agile: Early &amp; frequent</a:t>
            </a:r>
          </a:p>
          <a:p>
            <a:pPr marL="0" indent="0">
              <a:buNone/>
            </a:pPr>
            <a:r>
              <a:rPr lang="en-US" b="1" dirty="0"/>
              <a:t>Flexibility: </a:t>
            </a:r>
          </a:p>
          <a:p>
            <a:r>
              <a:rPr lang="en-US" dirty="0"/>
              <a:t>Waterfall: Low; </a:t>
            </a:r>
          </a:p>
          <a:p>
            <a:r>
              <a:rPr lang="en-US" dirty="0"/>
              <a:t>Agile: High (</a:t>
            </a:r>
            <a:r>
              <a:rPr lang="en-US" dirty="0" err="1"/>
              <a:t>Gurnov</a:t>
            </a:r>
            <a:r>
              <a:rPr lang="en-US" dirty="0"/>
              <a:t>, 2023)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795D89-187E-3AB2-9821-A6C4FB63ACEA}"/>
              </a:ext>
            </a:extLst>
          </p:cNvPr>
          <p:cNvSpPr txBox="1">
            <a:spLocks/>
          </p:cNvSpPr>
          <p:nvPr/>
        </p:nvSpPr>
        <p:spPr>
          <a:xfrm>
            <a:off x="1168400" y="1885286"/>
            <a:ext cx="3708400" cy="4317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58366" indent="-258366" algn="l" defTabSz="685800" rtl="0" eaLnBrk="1" latinLnBrk="0" hangingPunct="1">
              <a:lnSpc>
                <a:spcPct val="120000"/>
              </a:lnSpc>
              <a:spcBef>
                <a:spcPts val="750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965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441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82304" indent="-253604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629966" indent="-258366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975104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40280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670048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017520" indent="-256032" algn="l" defTabSz="685800" rtl="0" eaLnBrk="1" latinLnBrk="0" hangingPunct="1">
              <a:lnSpc>
                <a:spcPct val="120000"/>
              </a:lnSpc>
              <a:spcBef>
                <a:spcPts val="375"/>
              </a:spcBef>
              <a:spcAft>
                <a:spcPts val="45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1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/>
              <a:t>Requirements Lock-in: </a:t>
            </a:r>
          </a:p>
          <a:p>
            <a:r>
              <a:rPr lang="en-US"/>
              <a:t>Waterfall: Defined upfront;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Agile: Evolving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/>
              <a:t>Feedback Timing: </a:t>
            </a:r>
          </a:p>
          <a:p>
            <a:r>
              <a:rPr lang="en-US"/>
              <a:t>Waterfall: End of cycle; </a:t>
            </a:r>
          </a:p>
          <a:p>
            <a:r>
              <a:rPr lang="en-US"/>
              <a:t>Agile: Continuous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7581" y="985292"/>
            <a:ext cx="100898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" y="0"/>
            <a:ext cx="914240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6" y="1022548"/>
            <a:ext cx="5968748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3800">
                <a:solidFill>
                  <a:srgbClr val="1F2D29"/>
                </a:solidFill>
              </a:rPr>
              <a:t>Choosing Waterfall or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199" y="2641604"/>
            <a:ext cx="5716205" cy="3443107"/>
          </a:xfrm>
        </p:spPr>
        <p:txBody>
          <a:bodyPr anchor="t">
            <a:normAutofit/>
          </a:bodyPr>
          <a:lstStyle/>
          <a:p>
            <a:endParaRPr lang="en-US" sz="1400">
              <a:solidFill>
                <a:srgbClr val="1F2D29"/>
              </a:solidFill>
            </a:endParaRPr>
          </a:p>
          <a:p>
            <a:r>
              <a:rPr lang="en-US" sz="1400">
                <a:solidFill>
                  <a:srgbClr val="1F2D29"/>
                </a:solidFill>
              </a:rPr>
              <a:t>Project Scope &amp; Stability: Stable requirements lean Waterfall; evolving needs lean Agile</a:t>
            </a:r>
          </a:p>
          <a:p>
            <a:r>
              <a:rPr lang="en-US" sz="1400">
                <a:solidFill>
                  <a:srgbClr val="1F2D29"/>
                </a:solidFill>
              </a:rPr>
              <a:t>Team Experience: Agile requires Scrum expertise; Waterfall easier for novices</a:t>
            </a:r>
          </a:p>
          <a:p>
            <a:r>
              <a:rPr lang="en-US" sz="1400">
                <a:solidFill>
                  <a:srgbClr val="1F2D29"/>
                </a:solidFill>
              </a:rPr>
              <a:t>Stakeholder Engagement: High engagement favors Agile (Cohn, 2025)</a:t>
            </a:r>
          </a:p>
          <a:p>
            <a:r>
              <a:rPr lang="en-US" sz="1400">
                <a:solidFill>
                  <a:srgbClr val="1F2D29"/>
                </a:solidFill>
              </a:rPr>
              <a:t>Time to Market: Agile supports faster incremental delivery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130" y="0"/>
            <a:ext cx="71925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81" y="326017"/>
            <a:ext cx="5782605" cy="1077229"/>
          </a:xfrm>
        </p:spPr>
        <p:txBody>
          <a:bodyPr anchor="b">
            <a:normAutofit/>
          </a:bodyPr>
          <a:lstStyle/>
          <a:p>
            <a:r>
              <a:rPr lang="en-US" sz="3500"/>
              <a:t>References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16E2DAB7-48CB-400E-9ED2-FB1762BE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192079" y="326017"/>
            <a:ext cx="179902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481" y="1591733"/>
            <a:ext cx="5782605" cy="4684887"/>
          </a:xfrm>
        </p:spPr>
        <p:txBody>
          <a:bodyPr anchor="ctr">
            <a:normAutofit/>
          </a:bodyPr>
          <a:lstStyle/>
          <a:p>
            <a:endParaRPr lang="en-US"/>
          </a:p>
          <a:p>
            <a:r>
              <a:rPr lang="en-US"/>
              <a:t>Cohn, M. (2025). </a:t>
            </a:r>
            <a:r>
              <a:rPr lang="en-US" i="1"/>
              <a:t>The Agile Planning Process Explained</a:t>
            </a:r>
            <a:r>
              <a:rPr lang="en-US"/>
              <a:t>. Mountaingoatsoftware.com. https://www.mountaingoatsoftware.com/agile/agile-planning</a:t>
            </a:r>
          </a:p>
          <a:p>
            <a:r>
              <a:rPr lang="en-US"/>
              <a:t>Gurnov, A. (2023). </a:t>
            </a:r>
            <a:r>
              <a:rPr lang="en-US" i="1"/>
              <a:t>What Is Scrum in Agile?</a:t>
            </a:r>
            <a:r>
              <a:rPr lang="en-US"/>
              <a:t> Www.wrike.com. https://www.wrike.com/project-management-guide/faq/what-is-scrum-in-agile/</a:t>
            </a:r>
          </a:p>
          <a:p>
            <a:r>
              <a:rPr lang="en-US"/>
              <a:t>Ungvarsky, J. (2023). Scrum. </a:t>
            </a:r>
            <a:r>
              <a:rPr lang="en-US" i="1"/>
              <a:t>Salem Press Encyclopedia</a:t>
            </a:r>
            <a:r>
              <a:rPr lang="en-US"/>
              <a:t>. 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22</TotalTime>
  <Words>310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Agile vs. Waterfall: A Comparative Overview</vt:lpstr>
      <vt:lpstr>Scrum-Agile Roles</vt:lpstr>
      <vt:lpstr>Agile Phases in the SDLC</vt:lpstr>
      <vt:lpstr>Waterfall vs. Agile</vt:lpstr>
      <vt:lpstr>Choosing Waterfall or Agile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Djurdjevic, Andriana</cp:lastModifiedBy>
  <cp:revision>3</cp:revision>
  <dcterms:created xsi:type="dcterms:W3CDTF">2013-01-27T09:14:16Z</dcterms:created>
  <dcterms:modified xsi:type="dcterms:W3CDTF">2025-06-15T23:42:00Z</dcterms:modified>
  <cp:category/>
</cp:coreProperties>
</file>