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1" r:id="rId14"/>
    <p:sldId id="272" r:id="rId15"/>
    <p:sldId id="278" r:id="rId16"/>
    <p:sldId id="279" r:id="rId17"/>
    <p:sldId id="280" r:id="rId18"/>
    <p:sldId id="281" r:id="rId19"/>
    <p:sldId id="276" r:id="rId20"/>
    <p:sldId id="273" r:id="rId21"/>
    <p:sldId id="275" r:id="rId22"/>
    <p:sldId id="277" r:id="rId23"/>
    <p:sldId id="274" r:id="rId24"/>
    <p:sldId id="297" r:id="rId25"/>
    <p:sldId id="289" r:id="rId26"/>
    <p:sldId id="290" r:id="rId27"/>
    <p:sldId id="298" r:id="rId28"/>
    <p:sldId id="299" r:id="rId29"/>
    <p:sldId id="301" r:id="rId30"/>
    <p:sldId id="302" r:id="rId31"/>
    <p:sldId id="303" r:id="rId32"/>
    <p:sldId id="304" r:id="rId33"/>
    <p:sldId id="306" r:id="rId34"/>
    <p:sldId id="305" r:id="rId35"/>
    <p:sldId id="300" r:id="rId36"/>
    <p:sldId id="285" r:id="rId37"/>
    <p:sldId id="307" r:id="rId38"/>
    <p:sldId id="308" r:id="rId39"/>
    <p:sldId id="309" r:id="rId40"/>
    <p:sldId id="310" r:id="rId41"/>
    <p:sldId id="286" r:id="rId42"/>
    <p:sldId id="287" r:id="rId43"/>
    <p:sldId id="288" r:id="rId44"/>
    <p:sldId id="294" r:id="rId45"/>
    <p:sldId id="311" r:id="rId46"/>
    <p:sldId id="312" r:id="rId47"/>
    <p:sldId id="328" r:id="rId48"/>
    <p:sldId id="313" r:id="rId49"/>
    <p:sldId id="315" r:id="rId50"/>
    <p:sldId id="314" r:id="rId51"/>
    <p:sldId id="316" r:id="rId52"/>
    <p:sldId id="329" r:id="rId53"/>
    <p:sldId id="317" r:id="rId54"/>
    <p:sldId id="318" r:id="rId55"/>
    <p:sldId id="330" r:id="rId56"/>
    <p:sldId id="319" r:id="rId57"/>
    <p:sldId id="321" r:id="rId58"/>
    <p:sldId id="323" r:id="rId59"/>
    <p:sldId id="325" r:id="rId60"/>
    <p:sldId id="326" r:id="rId61"/>
    <p:sldId id="327" r:id="rId62"/>
    <p:sldId id="295" r:id="rId63"/>
    <p:sldId id="331" r:id="rId64"/>
    <p:sldId id="332" r:id="rId65"/>
    <p:sldId id="333" r:id="rId66"/>
    <p:sldId id="334" r:id="rId67"/>
    <p:sldId id="29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0"/>
    <p:restoredTop sz="94684"/>
  </p:normalViewPr>
  <p:slideViewPr>
    <p:cSldViewPr snapToGrid="0" snapToObjects="1">
      <p:cViewPr>
        <p:scale>
          <a:sx n="110" d="100"/>
          <a:sy n="110" d="100"/>
        </p:scale>
        <p:origin x="38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CCA7C-764C-0B4E-A23C-8744A55EBCF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49888-69E4-5F41-A056-06FE8B5A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9888-69E4-5F41-A056-06FE8B5AD3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9888-69E4-5F41-A056-06FE8B5AD3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49888-69E4-5F41-A056-06FE8B5AD3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31E7-6385-4D40-9837-756D5BB5F09F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6201-4CD1-0F44-B0C4-6F0163E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Symbolic Execution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nother step forward to the day when computers do everything humans do but 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3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Step 1: </a:t>
            </a:r>
            <a:r>
              <a:rPr lang="en-US" dirty="0" smtClean="0">
                <a:solidFill>
                  <a:srgbClr val="FF0000"/>
                </a:solidFill>
              </a:rPr>
              <a:t>Inject a Symbol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1144" y="2526589"/>
            <a:ext cx="426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dirty="0" smtClean="0">
              <a:solidFill>
                <a:srgbClr val="000000"/>
              </a:solidFill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720" y="2625050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5209" y="2513142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 are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1126" y="4938279"/>
            <a:ext cx="850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Goal: Find the </a:t>
            </a:r>
            <a:r>
              <a:rPr lang="en-US" sz="2800" dirty="0" smtClean="0">
                <a:solidFill>
                  <a:srgbClr val="FF0000"/>
                </a:solidFill>
              </a:rPr>
              <a:t>execution path </a:t>
            </a:r>
            <a:r>
              <a:rPr lang="en-US" sz="2800" dirty="0" smtClean="0"/>
              <a:t>that reaches </a:t>
            </a:r>
            <a:r>
              <a:rPr lang="en-US" sz="2800" dirty="0" smtClean="0">
                <a:solidFill>
                  <a:srgbClr val="FF0000"/>
                </a:solidFill>
              </a:rPr>
              <a:t>line 3</a:t>
            </a:r>
            <a:r>
              <a:rPr lang="en-US" sz="2800" dirty="0" smtClean="0"/>
              <a:t>, then </a:t>
            </a:r>
            <a:r>
              <a:rPr lang="en-US" sz="2800" dirty="0" smtClean="0">
                <a:solidFill>
                  <a:srgbClr val="FF0000"/>
                </a:solidFill>
              </a:rPr>
              <a:t>solve for </a:t>
            </a:r>
            <a:r>
              <a:rPr lang="el-GR" sz="2800" dirty="0" smtClean="0">
                <a:solidFill>
                  <a:srgbClr val="FF0000"/>
                </a:solidFill>
              </a:rPr>
              <a:t>λ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7545663">
            <a:off x="7212509" y="2335696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16906" y="1855693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just injected a 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1144" y="2526589"/>
            <a:ext cx="426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dirty="0" smtClean="0">
              <a:solidFill>
                <a:srgbClr val="000000"/>
              </a:solidFill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91720" y="2893990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5209" y="2768635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 are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1126" y="4938279"/>
            <a:ext cx="850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happens when you reach an </a:t>
            </a:r>
            <a:r>
              <a:rPr lang="en-US" sz="2800" dirty="0" smtClean="0">
                <a:solidFill>
                  <a:srgbClr val="FF0000"/>
                </a:solidFill>
              </a:rPr>
              <a:t>if statement </a:t>
            </a:r>
            <a:r>
              <a:rPr lang="en-US" sz="2800" dirty="0" smtClean="0"/>
              <a:t>that </a:t>
            </a:r>
            <a:r>
              <a:rPr lang="en-US" sz="2800" dirty="0" smtClean="0">
                <a:solidFill>
                  <a:srgbClr val="FF0000"/>
                </a:solidFill>
              </a:rPr>
              <a:t>depends on a symbol</a:t>
            </a:r>
            <a:r>
              <a:rPr lang="en-US" sz="2800" dirty="0" smtClean="0"/>
              <a:t>? You </a:t>
            </a:r>
            <a:r>
              <a:rPr lang="en-US" sz="2800" dirty="0" smtClean="0">
                <a:solidFill>
                  <a:srgbClr val="FF0000"/>
                </a:solidFill>
              </a:rPr>
              <a:t>branch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02480" y="6010835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/>
              <a:t>p</a:t>
            </a:r>
            <a:r>
              <a:rPr lang="en-US" dirty="0" smtClean="0"/>
              <a:t>lease explain!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</a:t>
            </a:r>
            <a:r>
              <a:rPr lang="en-US" dirty="0" smtClean="0">
                <a:solidFill>
                  <a:srgbClr val="FF0000"/>
                </a:solidFill>
              </a:rPr>
              <a:t>branch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5882" y="2174780"/>
            <a:ext cx="6740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effectLst/>
                <a:latin typeface="Monaco" charset="0"/>
              </a:rPr>
              <a:t>λ</a:t>
            </a:r>
            <a:endParaRPr lang="en-US" dirty="0" smtClean="0"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474" y="3980328"/>
            <a:ext cx="526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1: if  </a:t>
            </a:r>
            <a:r>
              <a:rPr lang="en-US" sz="1600" dirty="0" err="1" smtClean="0">
                <a:effectLst/>
                <a:latin typeface="Monaco" charset="0"/>
              </a:rPr>
              <a:t>user_input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D97100"/>
                </a:solidFill>
                <a:latin typeface="Monaco" charset="0"/>
              </a:rPr>
              <a:t>equals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03488" y="4897861"/>
            <a:ext cx="4739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')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    if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err="1" smtClean="0">
                <a:effectLst/>
                <a:latin typeface="Monaco" charset="0"/>
              </a:rPr>
              <a:t>user_input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'hunter2’   # it is equal!</a:t>
            </a:r>
            <a:endParaRPr lang="en-US" sz="1200" dirty="0" smtClean="0">
              <a:effectLst/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'Success.’ </a:t>
            </a:r>
          </a:p>
        </p:txBody>
      </p:sp>
      <p:sp>
        <p:nvSpPr>
          <p:cNvPr id="7" name="Down Arrow 6"/>
          <p:cNvSpPr/>
          <p:nvPr/>
        </p:nvSpPr>
        <p:spPr>
          <a:xfrm>
            <a:off x="2962833" y="5190563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62833" y="5782231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94074" y="3980328"/>
            <a:ext cx="55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2: if  </a:t>
            </a:r>
            <a:r>
              <a:rPr lang="en-US" sz="1600" dirty="0" err="1" smtClean="0">
                <a:effectLst/>
                <a:latin typeface="Monaco" charset="0"/>
              </a:rPr>
              <a:t>user_input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D97100"/>
                </a:solidFill>
                <a:latin typeface="Monaco" charset="0"/>
              </a:rPr>
              <a:t>does not equal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681558" y="4897861"/>
            <a:ext cx="4739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sz="1200" dirty="0" smtClean="0">
                <a:effectLst/>
                <a:latin typeface="Monaco" charset="0"/>
              </a:rPr>
              <a:t>)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  if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err="1" smtClean="0">
                <a:effectLst/>
                <a:latin typeface="Monaco" charset="0"/>
              </a:rPr>
              <a:t>user_input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'hunter2’   # it’s not equal.</a:t>
            </a:r>
            <a:endParaRPr lang="en-US" sz="1200" dirty="0" smtClean="0">
              <a:effectLst/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’Try again.’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040903" y="5190563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040903" y="5782231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52447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4524471"/>
            <a:ext cx="0" cy="175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6291" y="6427646"/>
            <a:ext cx="559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isn’t this is the same slide as before, copied and pasted?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238158" y="2558094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1647" y="2432739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 are here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840" y="1490388"/>
            <a:ext cx="10624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Branching</a:t>
            </a:r>
            <a:r>
              <a:rPr lang="en-US" sz="2800" dirty="0" smtClean="0"/>
              <a:t> just means to split into the </a:t>
            </a:r>
            <a:r>
              <a:rPr lang="en-US" sz="2800" dirty="0" smtClean="0">
                <a:solidFill>
                  <a:srgbClr val="FF0000"/>
                </a:solidFill>
              </a:rPr>
              <a:t>different possible execution paths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21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smtClean="0">
                <a:solidFill>
                  <a:srgbClr val="FF0000"/>
                </a:solidFill>
              </a:rPr>
              <a:t>Evaluate </a:t>
            </a:r>
            <a:r>
              <a:rPr lang="en-US" dirty="0" smtClean="0"/>
              <a:t>each Branch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3946" y="3077916"/>
            <a:ext cx="426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dirty="0" smtClean="0">
              <a:solidFill>
                <a:srgbClr val="000000"/>
              </a:solidFill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34522" y="4279031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8011" y="4153676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1126" y="5110018"/>
            <a:ext cx="850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are at the end of the execution and didn’t find what we wanted. Continue with the other branch!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Let’s imagine we picked the ‘</a:t>
            </a:r>
            <a:r>
              <a:rPr lang="en-US" sz="2800" dirty="0" err="1" smtClean="0"/>
              <a:t>user_input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does not equal </a:t>
            </a:r>
            <a:r>
              <a:rPr lang="en-US" sz="2800" dirty="0" smtClean="0"/>
              <a:t>“hunter2”’ branch first.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56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smtClean="0">
                <a:solidFill>
                  <a:srgbClr val="FF0000"/>
                </a:solidFill>
              </a:rPr>
              <a:t>Evaluate </a:t>
            </a:r>
            <a:r>
              <a:rPr lang="en-US" dirty="0" smtClean="0"/>
              <a:t>each Branch (part 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03946" y="3077916"/>
            <a:ext cx="426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dirty="0" smtClean="0">
              <a:solidFill>
                <a:srgbClr val="000000"/>
              </a:solidFill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034522" y="3741151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8011" y="3615796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1126" y="5110018"/>
            <a:ext cx="850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found what we wanted! We now have an </a:t>
            </a:r>
            <a:r>
              <a:rPr lang="en-US" sz="2800" dirty="0" smtClean="0">
                <a:solidFill>
                  <a:srgbClr val="FF0000"/>
                </a:solidFill>
              </a:rPr>
              <a:t>execution path </a:t>
            </a:r>
            <a:r>
              <a:rPr lang="en-US" sz="2800" dirty="0" smtClean="0"/>
              <a:t>that can </a:t>
            </a:r>
            <a:r>
              <a:rPr lang="en-US" sz="2800" dirty="0" smtClean="0">
                <a:solidFill>
                  <a:srgbClr val="FF0000"/>
                </a:solidFill>
              </a:rPr>
              <a:t>constrain the symbol</a:t>
            </a:r>
            <a:r>
              <a:rPr lang="en-US" sz="2800" dirty="0" smtClean="0"/>
              <a:t>. We can </a:t>
            </a:r>
            <a:r>
              <a:rPr lang="en-US" sz="2800" dirty="0" smtClean="0">
                <a:solidFill>
                  <a:srgbClr val="FF0000"/>
                </a:solidFill>
              </a:rPr>
              <a:t>solve</a:t>
            </a:r>
            <a:r>
              <a:rPr lang="en-US" sz="2800" dirty="0" smtClean="0"/>
              <a:t> for </a:t>
            </a:r>
            <a:r>
              <a:rPr lang="el-GR" sz="2800" dirty="0" smtClean="0">
                <a:solidFill>
                  <a:srgbClr val="FF0000"/>
                </a:solidFill>
              </a:rPr>
              <a:t>λ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find the </a:t>
            </a:r>
            <a:r>
              <a:rPr lang="en-US" sz="2800" dirty="0" smtClean="0">
                <a:solidFill>
                  <a:srgbClr val="FF0000"/>
                </a:solidFill>
              </a:rPr>
              <a:t>password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9068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Now we chose the ’</a:t>
            </a:r>
            <a:r>
              <a:rPr lang="en-US" sz="2800" dirty="0" err="1" smtClean="0"/>
              <a:t>user_input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equals</a:t>
            </a:r>
            <a:r>
              <a:rPr lang="en-US" sz="2800" dirty="0" smtClean="0"/>
              <a:t> “hunter2”’ branch.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Example: Part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following is source code from </a:t>
            </a:r>
            <a:r>
              <a:rPr lang="en-US" sz="2800" dirty="0" smtClean="0">
                <a:solidFill>
                  <a:srgbClr val="FF0000"/>
                </a:solidFill>
              </a:rPr>
              <a:t>Ch06CAsm_Conditionals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711513" y="2344713"/>
            <a:ext cx="47689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16C00"/>
                </a:solidFill>
                <a:latin typeface="Monaco" charset="0"/>
              </a:rPr>
              <a:t>#define SECRET 100</a:t>
            </a:r>
          </a:p>
          <a:p>
            <a:r>
              <a:rPr lang="en-US" sz="1600" dirty="0" err="1">
                <a:solidFill>
                  <a:srgbClr val="295E99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 err="1">
                <a:latin typeface="Monaco" charset="0"/>
              </a:rPr>
              <a:t>check_code</a:t>
            </a:r>
            <a:r>
              <a:rPr lang="en-US" sz="1600" dirty="0">
                <a:latin typeface="Monaco" charset="0"/>
              </a:rPr>
              <a:t>(</a:t>
            </a:r>
            <a:r>
              <a:rPr lang="en-US" sz="1600" dirty="0" err="1">
                <a:solidFill>
                  <a:srgbClr val="295E99"/>
                </a:solidFill>
                <a:latin typeface="Monaco" charset="0"/>
              </a:rPr>
              <a:t>int</a:t>
            </a:r>
            <a:r>
              <a:rPr lang="en-US" sz="1600" dirty="0">
                <a:latin typeface="Monaco" charset="0"/>
              </a:rPr>
              <a:t> input) {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600" dirty="0">
                <a:latin typeface="Monaco" charset="0"/>
              </a:rPr>
              <a:t> SECRET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600" dirty="0">
                <a:latin typeface="Monaco" charset="0"/>
              </a:rPr>
              <a:t> SECRET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600" dirty="0">
                <a:latin typeface="Monaco" charset="0"/>
              </a:rPr>
              <a:t> SECRET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600" dirty="0">
                <a:latin typeface="Monaco" charset="0"/>
              </a:rPr>
              <a:t> SECRET)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sz="1600" dirty="0">
                <a:latin typeface="Monaco" charset="0"/>
              </a:rPr>
              <a:t> SECRET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78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0x1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0x2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600" dirty="0">
                <a:latin typeface="Monaco" charset="0"/>
              </a:rPr>
              <a:t> (input </a:t>
            </a:r>
            <a:r>
              <a:rPr lang="en-US" sz="16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0x4</a:t>
            </a:r>
            <a:r>
              <a:rPr lang="en-US" sz="1600" dirty="0">
                <a:latin typeface="Monaco" charset="0"/>
              </a:rPr>
              <a:t>)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    </a:t>
            </a:r>
            <a:r>
              <a:rPr lang="en-US" sz="16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600" dirty="0">
                <a:latin typeface="Monaco" charset="0"/>
              </a:rPr>
              <a:t> </a:t>
            </a:r>
            <a:r>
              <a:rPr lang="en-US" sz="1600" dirty="0">
                <a:solidFill>
                  <a:srgbClr val="0329D8"/>
                </a:solidFill>
                <a:latin typeface="Monaco" charset="0"/>
              </a:rPr>
              <a:t>1</a:t>
            </a:r>
            <a:r>
              <a:rPr lang="en-US" sz="1600" dirty="0">
                <a:latin typeface="Monaco" charset="0"/>
              </a:rPr>
              <a:t>;</a:t>
            </a:r>
          </a:p>
          <a:p>
            <a:r>
              <a:rPr lang="en-US" sz="1600" dirty="0">
                <a:latin typeface="Monaco" charset="0"/>
              </a:rPr>
              <a:t>}</a:t>
            </a:r>
            <a:endParaRPr lang="en-US" sz="1600" dirty="0">
              <a:effectLst/>
              <a:latin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199" y="552250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are the possible </a:t>
            </a:r>
            <a:r>
              <a:rPr lang="en-US" sz="2800" dirty="0" smtClean="0">
                <a:solidFill>
                  <a:srgbClr val="FF0000"/>
                </a:solidFill>
              </a:rPr>
              <a:t>paths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05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Example: Part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1269" y="4397064"/>
            <a:ext cx="31286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A16C00"/>
                </a:solidFill>
                <a:latin typeface="Monaco" charset="0"/>
              </a:rPr>
              <a:t>#define SECRET 100</a:t>
            </a:r>
          </a:p>
          <a:p>
            <a:r>
              <a:rPr lang="en-US" sz="1000" dirty="0" err="1">
                <a:solidFill>
                  <a:srgbClr val="295E99"/>
                </a:solidFill>
                <a:latin typeface="Monaco" charset="0"/>
              </a:rPr>
              <a:t>int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 err="1">
                <a:latin typeface="Monaco" charset="0"/>
              </a:rPr>
              <a:t>check_code</a:t>
            </a:r>
            <a:r>
              <a:rPr lang="en-US" sz="1000" dirty="0">
                <a:latin typeface="Monaco" charset="0"/>
              </a:rPr>
              <a:t>(</a:t>
            </a:r>
            <a:r>
              <a:rPr lang="en-US" sz="1000" dirty="0" err="1">
                <a:solidFill>
                  <a:srgbClr val="295E99"/>
                </a:solidFill>
                <a:latin typeface="Monaco" charset="0"/>
              </a:rPr>
              <a:t>int</a:t>
            </a:r>
            <a:r>
              <a:rPr lang="en-US" sz="1000" dirty="0">
                <a:latin typeface="Monaco" charset="0"/>
              </a:rPr>
              <a:t> input) {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00" dirty="0">
                <a:latin typeface="Monaco" charset="0"/>
              </a:rPr>
              <a:t> SECRET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00" dirty="0">
                <a:latin typeface="Monaco" charset="0"/>
              </a:rPr>
              <a:t> SECRET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 smtClean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 smtClean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00" dirty="0">
                <a:latin typeface="Monaco" charset="0"/>
              </a:rPr>
              <a:t> SECRET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000" dirty="0">
                <a:latin typeface="Monaco" charset="0"/>
              </a:rPr>
              <a:t> SECRET)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sz="1000" dirty="0">
                <a:latin typeface="Monaco" charset="0"/>
              </a:rPr>
              <a:t> SECRET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78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0x1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0x2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00" dirty="0">
                <a:latin typeface="Monaco" charset="0"/>
              </a:rPr>
              <a:t> (input </a:t>
            </a:r>
            <a:r>
              <a:rPr lang="en-US" sz="100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0x4</a:t>
            </a:r>
            <a:r>
              <a:rPr lang="en-US" sz="1000" dirty="0">
                <a:latin typeface="Monaco" charset="0"/>
              </a:rPr>
              <a:t>)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    </a:t>
            </a:r>
            <a:r>
              <a:rPr lang="en-US" sz="10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00" dirty="0">
                <a:latin typeface="Monaco" charset="0"/>
              </a:rPr>
              <a:t> </a:t>
            </a:r>
            <a:r>
              <a:rPr lang="en-US" sz="1000" dirty="0">
                <a:solidFill>
                  <a:srgbClr val="0329D8"/>
                </a:solidFill>
                <a:latin typeface="Monaco" charset="0"/>
              </a:rPr>
              <a:t>1</a:t>
            </a:r>
            <a:r>
              <a:rPr lang="en-US" sz="1000" dirty="0">
                <a:latin typeface="Monaco" charset="0"/>
              </a:rPr>
              <a:t>;</a:t>
            </a:r>
          </a:p>
          <a:p>
            <a:r>
              <a:rPr lang="en-US" sz="1000" dirty="0">
                <a:latin typeface="Monaco" charset="0"/>
              </a:rPr>
              <a:t>}</a:t>
            </a:r>
            <a:endParaRPr lang="en-US" sz="1000" dirty="0">
              <a:effectLst/>
              <a:latin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2087" y="2107577"/>
            <a:ext cx="5295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 can be represented as a </a:t>
            </a:r>
            <a:r>
              <a:rPr lang="en-US" sz="2800" dirty="0" smtClean="0">
                <a:solidFill>
                  <a:srgbClr val="FF0000"/>
                </a:solidFill>
              </a:rPr>
              <a:t>tree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000422" y="2354429"/>
            <a:ext cx="9084906" cy="3992191"/>
            <a:chOff x="2000422" y="2354429"/>
            <a:chExt cx="9084906" cy="3992191"/>
          </a:xfrm>
        </p:grpSpPr>
        <p:sp>
          <p:nvSpPr>
            <p:cNvPr id="6" name="Rectangle 5"/>
            <p:cNvSpPr/>
            <p:nvPr/>
          </p:nvSpPr>
          <p:spPr>
            <a:xfrm>
              <a:off x="2520274" y="2354429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&gt;=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 smtClean="0">
                  <a:latin typeface="Monaco" charset="0"/>
                </a:rPr>
                <a:t>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88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0176" y="2816110"/>
              <a:ext cx="210826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&gt;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100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19396" y="3264344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==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68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8275" y="3766366"/>
              <a:ext cx="17075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</a:t>
              </a:r>
              <a:r>
                <a:rPr lang="en-US" sz="1050" dirty="0" smtClean="0">
                  <a:latin typeface="Monaco" charset="0"/>
                </a:rPr>
                <a:t> SECRET)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01661" y="4201153"/>
              <a:ext cx="20281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78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62586" y="4635940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x1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8018" y="5137962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0x2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92768" y="5599643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0x4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cxnSp>
          <p:nvCxnSpPr>
            <p:cNvPr id="15" name="Straight Connector 14"/>
            <p:cNvCxnSpPr>
              <a:stCxn id="6" idx="2"/>
              <a:endCxn id="7" idx="0"/>
            </p:cNvCxnSpPr>
            <p:nvPr/>
          </p:nvCxnSpPr>
          <p:spPr>
            <a:xfrm>
              <a:off x="3534334" y="2608345"/>
              <a:ext cx="1079977" cy="207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53033" y="2816110"/>
              <a:ext cx="9060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99181" y="3291238"/>
              <a:ext cx="9060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26655" y="3766366"/>
              <a:ext cx="90601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62250" y="4207057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32506" y="4635940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5753" y="5143667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88115" y="5591897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431433" y="6080468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>
                  <a:latin typeface="Monaco" charset="0"/>
                </a:rPr>
                <a:t>;</a:t>
              </a:r>
              <a:endParaRPr lang="en-US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179311" y="6067021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1</a:t>
              </a:r>
              <a:r>
                <a:rPr lang="en-US" sz="1050" dirty="0" smtClean="0">
                  <a:latin typeface="Monaco" charset="0"/>
                </a:rPr>
                <a:t>;</a:t>
              </a:r>
              <a:endParaRPr lang="en-US" sz="1050" dirty="0"/>
            </a:p>
          </p:txBody>
        </p:sp>
        <p:cxnSp>
          <p:nvCxnSpPr>
            <p:cNvPr id="28" name="Straight Connector 27"/>
            <p:cNvCxnSpPr>
              <a:stCxn id="6" idx="2"/>
              <a:endCxn id="18" idx="0"/>
            </p:cNvCxnSpPr>
            <p:nvPr/>
          </p:nvCxnSpPr>
          <p:spPr>
            <a:xfrm flipH="1">
              <a:off x="2506042" y="2608345"/>
              <a:ext cx="1028292" cy="207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2"/>
              <a:endCxn id="19" idx="0"/>
            </p:cNvCxnSpPr>
            <p:nvPr/>
          </p:nvCxnSpPr>
          <p:spPr>
            <a:xfrm flipH="1">
              <a:off x="3652190" y="3070026"/>
              <a:ext cx="962121" cy="221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2"/>
              <a:endCxn id="8" idx="0"/>
            </p:cNvCxnSpPr>
            <p:nvPr/>
          </p:nvCxnSpPr>
          <p:spPr>
            <a:xfrm>
              <a:off x="4614311" y="3070026"/>
              <a:ext cx="919145" cy="194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20" idx="0"/>
            </p:cNvCxnSpPr>
            <p:nvPr/>
          </p:nvCxnSpPr>
          <p:spPr>
            <a:xfrm flipH="1">
              <a:off x="4779664" y="3518260"/>
              <a:ext cx="753792" cy="248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8" idx="2"/>
              <a:endCxn id="9" idx="0"/>
            </p:cNvCxnSpPr>
            <p:nvPr/>
          </p:nvCxnSpPr>
          <p:spPr>
            <a:xfrm>
              <a:off x="5533456" y="3518260"/>
              <a:ext cx="758579" cy="248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9" idx="2"/>
              <a:endCxn id="21" idx="0"/>
            </p:cNvCxnSpPr>
            <p:nvPr/>
          </p:nvCxnSpPr>
          <p:spPr>
            <a:xfrm flipH="1">
              <a:off x="5515259" y="4020282"/>
              <a:ext cx="776776" cy="186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10" idx="0"/>
            </p:cNvCxnSpPr>
            <p:nvPr/>
          </p:nvCxnSpPr>
          <p:spPr>
            <a:xfrm>
              <a:off x="6292035" y="4020282"/>
              <a:ext cx="823686" cy="180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22" idx="0"/>
            </p:cNvCxnSpPr>
            <p:nvPr/>
          </p:nvCxnSpPr>
          <p:spPr>
            <a:xfrm flipH="1">
              <a:off x="6385515" y="4455069"/>
              <a:ext cx="730206" cy="180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11" idx="0"/>
            </p:cNvCxnSpPr>
            <p:nvPr/>
          </p:nvCxnSpPr>
          <p:spPr>
            <a:xfrm>
              <a:off x="7115721" y="4455069"/>
              <a:ext cx="880399" cy="180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2"/>
            </p:cNvCxnSpPr>
            <p:nvPr/>
          </p:nvCxnSpPr>
          <p:spPr>
            <a:xfrm flipH="1">
              <a:off x="7038762" y="4889856"/>
              <a:ext cx="957358" cy="253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1" idx="2"/>
            </p:cNvCxnSpPr>
            <p:nvPr/>
          </p:nvCxnSpPr>
          <p:spPr>
            <a:xfrm>
              <a:off x="7996120" y="4889856"/>
              <a:ext cx="905432" cy="248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2" idx="2"/>
              <a:endCxn id="24" idx="0"/>
            </p:cNvCxnSpPr>
            <p:nvPr/>
          </p:nvCxnSpPr>
          <p:spPr>
            <a:xfrm flipH="1">
              <a:off x="8141124" y="5391878"/>
              <a:ext cx="760428" cy="200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2" idx="2"/>
              <a:endCxn id="13" idx="0"/>
            </p:cNvCxnSpPr>
            <p:nvPr/>
          </p:nvCxnSpPr>
          <p:spPr>
            <a:xfrm>
              <a:off x="8901552" y="5391878"/>
              <a:ext cx="824750" cy="2077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3" idx="2"/>
              <a:endCxn id="25" idx="0"/>
            </p:cNvCxnSpPr>
            <p:nvPr/>
          </p:nvCxnSpPr>
          <p:spPr>
            <a:xfrm flipH="1">
              <a:off x="8884442" y="5853559"/>
              <a:ext cx="841860" cy="226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3" idx="2"/>
              <a:endCxn id="26" idx="0"/>
            </p:cNvCxnSpPr>
            <p:nvPr/>
          </p:nvCxnSpPr>
          <p:spPr>
            <a:xfrm>
              <a:off x="9726302" y="5853559"/>
              <a:ext cx="906018" cy="213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564224" y="235442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520274" y="2354429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511310" y="2614405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06827" y="235442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604126" y="2802663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573623" y="2816110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64659" y="3062639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560176" y="2802663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6549899" y="325089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19396" y="326434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510432" y="351087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4505949" y="325089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343275" y="374843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312772" y="376188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03808" y="4008412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299325" y="374843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123214" y="4178743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92711" y="4192190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83747" y="4438719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079264" y="4178743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077947" y="462249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047444" y="463594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038480" y="488247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7033997" y="462249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9925117" y="512004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894614" y="513348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885650" y="538001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881167" y="512004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0772271" y="559068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8741768" y="560412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732804" y="585065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8728321" y="559068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959544" y="280714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000422" y="2816111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004801" y="3070026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000422" y="2816911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115986" y="327779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3156864" y="3286755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161243" y="3540670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161243" y="3277790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5218642" y="3761882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259520" y="3770847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263899" y="4024762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263899" y="3761882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5958229" y="420563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4999107" y="4214600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003486" y="4468515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003486" y="420563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6845746" y="462249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886624" y="4631464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891003" y="4885379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891003" y="462249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7491209" y="51334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532087" y="5142452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536466" y="5396367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536466" y="51334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8607321" y="55906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48199" y="5599652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7652578" y="5853567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7652578" y="55906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9333456" y="60747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8374334" y="6083741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8378713" y="6337656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8378713" y="60747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11081584" y="6047888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0122462" y="6056853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10126841" y="6310768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0126841" y="6047888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3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More Complex Example: Part 1</a:t>
            </a:r>
            <a:endParaRPr lang="en-US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30" y="2070847"/>
            <a:ext cx="7366270" cy="3331882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21342" y="3411941"/>
            <a:ext cx="6651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</a:t>
            </a:r>
            <a:r>
              <a:rPr lang="en-US" sz="2800" smtClean="0"/>
              <a:t>perform any </a:t>
            </a:r>
            <a:r>
              <a:rPr lang="en-US" sz="2800" smtClean="0">
                <a:solidFill>
                  <a:srgbClr val="FF0000"/>
                </a:solidFill>
              </a:rPr>
              <a:t>tree </a:t>
            </a:r>
            <a:r>
              <a:rPr lang="en-US" sz="2800" dirty="0" smtClean="0">
                <a:solidFill>
                  <a:srgbClr val="FF0000"/>
                </a:solidFill>
              </a:rPr>
              <a:t>search algorithm</a:t>
            </a:r>
            <a:r>
              <a:rPr lang="en-US" sz="2800" dirty="0" smtClean="0"/>
              <a:t> to find the node that </a:t>
            </a:r>
            <a:r>
              <a:rPr lang="en-US" sz="2800" dirty="0" smtClean="0">
                <a:solidFill>
                  <a:srgbClr val="FF0000"/>
                </a:solidFill>
              </a:rPr>
              <a:t>returns 1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Breadth-first search </a:t>
            </a:r>
            <a:r>
              <a:rPr lang="en-US" sz="2800" dirty="0" smtClean="0"/>
              <a:t>is a great choice (and, by default, what </a:t>
            </a:r>
            <a:r>
              <a:rPr lang="en-US" sz="2800" dirty="0" err="1" smtClean="0"/>
              <a:t>Angr</a:t>
            </a:r>
            <a:r>
              <a:rPr lang="en-US" sz="2800" dirty="0" smtClean="0"/>
              <a:t> uses.)</a:t>
            </a:r>
          </a:p>
          <a:p>
            <a:endParaRPr lang="en-US" sz="2800" dirty="0"/>
          </a:p>
          <a:p>
            <a:r>
              <a:rPr lang="en-US" sz="2800" dirty="0" smtClean="0"/>
              <a:t>Why not use </a:t>
            </a:r>
            <a:r>
              <a:rPr lang="en-US" sz="2800" dirty="0" smtClean="0">
                <a:solidFill>
                  <a:srgbClr val="FF0000"/>
                </a:solidFill>
              </a:rPr>
              <a:t>Depth-first search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40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a More Complex Example: Part 2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8916" y="1856887"/>
            <a:ext cx="2133210" cy="3926167"/>
            <a:chOff x="948916" y="1856887"/>
            <a:chExt cx="2133210" cy="3926167"/>
          </a:xfrm>
        </p:grpSpPr>
        <p:sp>
          <p:nvSpPr>
            <p:cNvPr id="5" name="Rectangle 4"/>
            <p:cNvSpPr/>
            <p:nvPr/>
          </p:nvSpPr>
          <p:spPr>
            <a:xfrm>
              <a:off x="987304" y="1856887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&gt;=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 smtClean="0">
                  <a:latin typeface="Monaco" charset="0"/>
                </a:rPr>
                <a:t>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88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3857" y="2332014"/>
              <a:ext cx="210826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&gt;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100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81486" y="2766668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==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68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4605" y="3213406"/>
              <a:ext cx="17075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</a:t>
              </a:r>
              <a:r>
                <a:rPr lang="en-US" sz="1050" dirty="0" smtClean="0">
                  <a:latin typeface="Monaco" charset="0"/>
                </a:rPr>
                <a:t> SECRET)</a:t>
              </a:r>
              <a:endParaRPr lang="en-US" sz="10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892" y="3677879"/>
              <a:ext cx="20281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78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77505" y="4138398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x1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52321" y="4589089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0x2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17846" y="5048312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0x4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59740" y="5529138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1</a:t>
              </a:r>
              <a:r>
                <a:rPr lang="en-US" sz="1050" dirty="0" smtClean="0">
                  <a:latin typeface="Monaco" charset="0"/>
                </a:rPr>
                <a:t>;</a:t>
              </a:r>
              <a:endParaRPr lang="en-US" sz="105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3031254" y="18568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7304" y="185688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78340" y="211686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973857" y="18568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017807" y="23185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87304" y="233201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78340" y="257854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973857" y="23185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011989" y="2753221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81486" y="2766668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72522" y="301319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968039" y="2753221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3009605" y="31954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79102" y="320892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0138" y="3455452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965655" y="31954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012445" y="365546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81942" y="366891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72978" y="3915445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968495" y="365546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992866" y="412495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62363" y="4138402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53399" y="4384931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948916" y="412495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009420" y="45711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78917" y="458461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69953" y="483114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65470" y="45711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997349" y="503934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66846" y="505279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57882" y="5299325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953399" y="503934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462013" y="551000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502891" y="5518970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507270" y="5772885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1507270" y="551000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5" idx="2"/>
              <a:endCxn id="6" idx="0"/>
            </p:cNvCxnSpPr>
            <p:nvPr/>
          </p:nvCxnSpPr>
          <p:spPr>
            <a:xfrm>
              <a:off x="2001364" y="2110803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/>
            <p:nvPr/>
          </p:nvCxnSpPr>
          <p:spPr>
            <a:xfrm>
              <a:off x="2019294" y="2572484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2032741" y="30027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>
              <a:off x="2032741" y="3459986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>
              <a:off x="2019293" y="39171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>
              <a:off x="2005846" y="4374389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>
              <a:off x="2032740" y="48315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2005846" y="5302237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TextBox 380"/>
          <p:cNvSpPr txBox="1"/>
          <p:nvPr/>
        </p:nvSpPr>
        <p:spPr>
          <a:xfrm>
            <a:off x="4027570" y="1983845"/>
            <a:ext cx="6651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Once we have a path, we can build an equation that can be solved with a </a:t>
            </a:r>
            <a:r>
              <a:rPr lang="en-US" sz="2800" dirty="0" smtClean="0">
                <a:solidFill>
                  <a:srgbClr val="FF0000"/>
                </a:solidFill>
              </a:rPr>
              <a:t>satisfiability modulo theories </a:t>
            </a:r>
            <a:r>
              <a:rPr lang="en-US" sz="2800" dirty="0" smtClean="0"/>
              <a:t>(SMT) solver: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5813631" y="3423385"/>
            <a:ext cx="307968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Monaco" charset="0"/>
              </a:rPr>
              <a:t>  input </a:t>
            </a:r>
            <a:r>
              <a:rPr lang="en-US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dirty="0">
                <a:latin typeface="Monaco" charset="0"/>
              </a:rPr>
              <a:t> </a:t>
            </a:r>
            <a:r>
              <a:rPr lang="en-US" dirty="0" smtClean="0">
                <a:latin typeface="Monaco" charset="0"/>
              </a:rPr>
              <a:t>SECRET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88 </a:t>
            </a:r>
          </a:p>
          <a:p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 smtClean="0">
                <a:latin typeface="Monaco" charset="0"/>
              </a:rPr>
              <a:t>input 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dirty="0" smtClean="0">
                <a:latin typeface="Monaco" charset="0"/>
              </a:rPr>
              <a:t> SECRET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100</a:t>
            </a: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dirty="0" smtClean="0">
                <a:latin typeface="Monaco" charset="0"/>
              </a:rPr>
              <a:t> SECRET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68</a:t>
            </a:r>
            <a:endParaRPr lang="en-US" dirty="0">
              <a:solidFill>
                <a:srgbClr val="0329D8"/>
              </a:solidFill>
              <a:latin typeface="Monaco" charset="0"/>
            </a:endParaRP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dirty="0" smtClean="0">
                <a:latin typeface="Monaco" charset="0"/>
              </a:rPr>
              <a:t> SECRET</a:t>
            </a:r>
            <a:endParaRPr lang="en-US" dirty="0">
              <a:solidFill>
                <a:srgbClr val="0329D8"/>
              </a:solidFill>
              <a:latin typeface="Monaco" charset="0"/>
            </a:endParaRP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dirty="0" smtClean="0">
                <a:latin typeface="Monaco" charset="0"/>
              </a:rPr>
              <a:t> SECRET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78</a:t>
            </a:r>
            <a:endParaRPr lang="en-US" dirty="0">
              <a:solidFill>
                <a:srgbClr val="0329D8"/>
              </a:solidFill>
              <a:latin typeface="Monaco" charset="0"/>
            </a:endParaRP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dirty="0" smtClean="0">
                <a:latin typeface="Monaco" charset="0"/>
              </a:rPr>
              <a:t> 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0x1</a:t>
            </a:r>
            <a:endParaRPr lang="en-US" dirty="0">
              <a:solidFill>
                <a:srgbClr val="0329D8"/>
              </a:solidFill>
              <a:latin typeface="Monaco" charset="0"/>
            </a:endParaRP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dirty="0" smtClean="0">
                <a:latin typeface="Monaco" charset="0"/>
              </a:rPr>
              <a:t> 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0x2</a:t>
            </a:r>
            <a:endParaRPr lang="en-US" dirty="0">
              <a:solidFill>
                <a:srgbClr val="0329D8"/>
              </a:solidFill>
              <a:latin typeface="Monaco" charset="0"/>
            </a:endParaRPr>
          </a:p>
          <a:p>
            <a:r>
              <a:rPr lang="en-US" dirty="0">
                <a:solidFill>
                  <a:srgbClr val="D97100"/>
                </a:solidFill>
                <a:latin typeface="Monaco" charset="0"/>
              </a:rPr>
              <a:t>∧ </a:t>
            </a:r>
            <a:r>
              <a:rPr lang="en-US" dirty="0">
                <a:latin typeface="Monaco" charset="0"/>
              </a:rPr>
              <a:t>input </a:t>
            </a:r>
            <a:r>
              <a:rPr lang="en-US" dirty="0" smtClean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dirty="0" smtClean="0">
                <a:latin typeface="Monaco" charset="0"/>
              </a:rPr>
              <a:t> </a:t>
            </a:r>
            <a:r>
              <a:rPr lang="en-US" dirty="0" smtClean="0">
                <a:solidFill>
                  <a:srgbClr val="0329D8"/>
                </a:solidFill>
                <a:latin typeface="Monaco" charset="0"/>
              </a:rPr>
              <a:t>0x4</a:t>
            </a:r>
          </a:p>
          <a:p>
            <a:endParaRPr lang="en-US" dirty="0"/>
          </a:p>
        </p:txBody>
      </p:sp>
      <p:sp>
        <p:nvSpPr>
          <p:cNvPr id="384" name="TextBox 383"/>
          <p:cNvSpPr txBox="1"/>
          <p:nvPr/>
        </p:nvSpPr>
        <p:spPr>
          <a:xfrm>
            <a:off x="5813631" y="6008708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Remember, SECRET </a:t>
            </a:r>
            <a:r>
              <a:rPr lang="en-US" smtClean="0"/>
              <a:t>=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3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World™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9300" y="1488983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Monaco" charset="0"/>
              </a:rPr>
              <a:t>user_input0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effectLst/>
                <a:latin typeface="Monaco" charset="0"/>
              </a:rPr>
              <a:t> </a:t>
            </a:r>
            <a:r>
              <a:rPr lang="el-GR" dirty="0" smtClean="0">
                <a:effectLst/>
                <a:latin typeface="Monaco" charset="0"/>
              </a:rPr>
              <a:t>λ</a:t>
            </a:r>
            <a:r>
              <a:rPr lang="en-US" baseline="-25000" dirty="0" smtClean="0">
                <a:effectLst/>
                <a:latin typeface="Monaco" charset="0"/>
              </a:rPr>
              <a:t>0</a:t>
            </a:r>
            <a:endParaRPr lang="en-US" dirty="0" smtClean="0">
              <a:effectLst/>
              <a:latin typeface="Monaco" charset="0"/>
            </a:endParaRPr>
          </a:p>
          <a:p>
            <a:r>
              <a:rPr lang="en-US" dirty="0" smtClean="0">
                <a:effectLst/>
                <a:latin typeface="Monaco" charset="0"/>
              </a:rPr>
              <a:t>user_input1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 </a:t>
            </a:r>
            <a:r>
              <a:rPr lang="el-GR" dirty="0" smtClean="0">
                <a:effectLst/>
                <a:latin typeface="Monaco" charset="0"/>
              </a:rPr>
              <a:t>λ</a:t>
            </a:r>
            <a:r>
              <a:rPr lang="en-US" baseline="-25000" dirty="0" smtClean="0">
                <a:effectLst/>
                <a:latin typeface="Monaco" charset="0"/>
              </a:rPr>
              <a:t>1</a:t>
            </a:r>
            <a:endParaRPr lang="en-US" dirty="0" smtClean="0">
              <a:effectLst/>
              <a:latin typeface="Monaco" charset="0"/>
            </a:endParaRPr>
          </a:p>
          <a:p>
            <a:r>
              <a:rPr lang="en-US" dirty="0" smtClean="0">
                <a:effectLst/>
                <a:latin typeface="Monaco" charset="0"/>
              </a:rPr>
              <a:t>user_input2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 </a:t>
            </a:r>
            <a:r>
              <a:rPr lang="el-GR" dirty="0" smtClean="0">
                <a:effectLst/>
                <a:latin typeface="Monaco" charset="0"/>
              </a:rPr>
              <a:t>λ</a:t>
            </a:r>
            <a:r>
              <a:rPr lang="en-US" baseline="-25000" dirty="0" smtClean="0">
                <a:effectLst/>
                <a:latin typeface="Monaco" charset="0"/>
              </a:rPr>
              <a:t>2</a:t>
            </a:r>
          </a:p>
          <a:p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...</a:t>
            </a:r>
            <a:endParaRPr lang="en-US" dirty="0" smtClean="0"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 user_input0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effectLst/>
                <a:latin typeface="Monaco" charset="0"/>
              </a:rPr>
              <a:t>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0329D8"/>
                </a:solidFill>
                <a:effectLst/>
                <a:latin typeface="Monaco" charset="0"/>
              </a:rPr>
              <a:t>2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*</a:t>
            </a:r>
            <a:r>
              <a:rPr lang="en-US" dirty="0" smtClean="0">
                <a:effectLst/>
                <a:latin typeface="Monaco" charset="0"/>
              </a:rPr>
              <a:t> user_input1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-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0329D8"/>
                </a:solidFill>
                <a:effectLst/>
                <a:latin typeface="Monaco" charset="0"/>
              </a:rPr>
              <a:t>7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*</a:t>
            </a:r>
            <a:r>
              <a:rPr lang="en-US" dirty="0" smtClean="0">
                <a:effectLst/>
                <a:latin typeface="Monaco" charset="0"/>
              </a:rPr>
              <a:t> user_input2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&lt;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len</a:t>
            </a:r>
            <a:r>
              <a:rPr lang="en-US" dirty="0" smtClean="0">
                <a:effectLst/>
                <a:latin typeface="Monaco" charset="0"/>
              </a:rPr>
              <a:t>(user_input0):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 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A16C00"/>
                </a:solidFill>
                <a:effectLst/>
                <a:latin typeface="Monaco" charset="0"/>
              </a:rPr>
              <a:t># more complex functionality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079347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 course, in the real world, the </a:t>
            </a:r>
            <a:r>
              <a:rPr lang="en-US" sz="2800" dirty="0" smtClean="0">
                <a:solidFill>
                  <a:srgbClr val="FF0000"/>
                </a:solidFill>
              </a:rPr>
              <a:t>binaries will be complex</a:t>
            </a:r>
            <a:r>
              <a:rPr lang="en-US" sz="2800" dirty="0" smtClean="0"/>
              <a:t>. There could be </a:t>
            </a:r>
            <a:r>
              <a:rPr lang="en-US" sz="2800" dirty="0" smtClean="0">
                <a:solidFill>
                  <a:srgbClr val="FF0000"/>
                </a:solidFill>
              </a:rPr>
              <a:t>many symbols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many branches</a:t>
            </a:r>
            <a:r>
              <a:rPr lang="en-US" sz="2800" dirty="0" smtClean="0"/>
              <a:t>. The </a:t>
            </a:r>
            <a:r>
              <a:rPr lang="en-US" sz="2800" dirty="0" smtClean="0">
                <a:solidFill>
                  <a:srgbClr val="FF0000"/>
                </a:solidFill>
              </a:rPr>
              <a:t>exponential growth </a:t>
            </a:r>
            <a:r>
              <a:rPr lang="en-US" sz="2800" dirty="0" smtClean="0"/>
              <a:t>of the </a:t>
            </a:r>
            <a:r>
              <a:rPr lang="en-US" sz="2800" dirty="0" smtClean="0">
                <a:solidFill>
                  <a:srgbClr val="FF0000"/>
                </a:solidFill>
              </a:rPr>
              <a:t>complexity</a:t>
            </a:r>
            <a:r>
              <a:rPr lang="en-US" sz="2800" dirty="0" smtClean="0"/>
              <a:t> of the binary is symbolic execution’s </a:t>
            </a:r>
            <a:r>
              <a:rPr lang="en-US" sz="2800" dirty="0" smtClean="0">
                <a:solidFill>
                  <a:srgbClr val="FF0000"/>
                </a:solidFill>
              </a:rPr>
              <a:t>largest problem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4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 Capture-the-Flag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16C00"/>
                </a:solidFill>
                <a:effectLst/>
                <a:latin typeface="Monaco" charset="0"/>
              </a:rPr>
              <a:t># A simple guessing game.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effectLst/>
                <a:latin typeface="Monaco" charset="0"/>
              </a:rPr>
              <a:t>)</a:t>
            </a: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906982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solutions: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objdump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rgbClr val="FF0000"/>
                </a:solidFill>
              </a:rPr>
              <a:t>readelf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find the string ‘hunter2’.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ltrace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find the comparison.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a </a:t>
            </a:r>
            <a:r>
              <a:rPr lang="en-US" dirty="0">
                <a:solidFill>
                  <a:srgbClr val="FF0000"/>
                </a:solidFill>
              </a:rPr>
              <a:t>debugger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inspect the memory </a:t>
            </a:r>
            <a:r>
              <a:rPr lang="en-US" dirty="0" smtClean="0"/>
              <a:t>where the password is stored.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32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</a:t>
            </a:r>
            <a:r>
              <a:rPr lang="en-US" dirty="0" smtClean="0">
                <a:solidFill>
                  <a:srgbClr val="FF0000"/>
                </a:solidFill>
              </a:rPr>
              <a:t>step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through the program</a:t>
            </a:r>
            <a:r>
              <a:rPr lang="en-US" dirty="0" smtClean="0"/>
              <a:t>, find the </a:t>
            </a:r>
            <a:r>
              <a:rPr lang="en-US" dirty="0" smtClean="0">
                <a:solidFill>
                  <a:srgbClr val="FF0000"/>
                </a:solidFill>
              </a:rPr>
              <a:t>branch we want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solve for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167" y="2998695"/>
            <a:ext cx="11185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let the </a:t>
            </a:r>
            <a:r>
              <a:rPr lang="en-US" sz="2800" dirty="0" smtClean="0">
                <a:solidFill>
                  <a:srgbClr val="FF0000"/>
                </a:solidFill>
              </a:rPr>
              <a:t>computer</a:t>
            </a:r>
            <a:r>
              <a:rPr lang="en-US" sz="2800" dirty="0" smtClean="0"/>
              <a:t> do that! Our friends at UCSB built a powerful tool called </a:t>
            </a:r>
            <a:r>
              <a:rPr lang="en-US" sz="2800" dirty="0" err="1" smtClean="0">
                <a:solidFill>
                  <a:srgbClr val="FF0000"/>
                </a:solidFill>
              </a:rPr>
              <a:t>Angr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do that for us. It’s written in </a:t>
            </a:r>
            <a:r>
              <a:rPr lang="en-US" sz="2800" dirty="0" smtClean="0">
                <a:solidFill>
                  <a:srgbClr val="FF0000"/>
                </a:solidFill>
              </a:rPr>
              <a:t>Python</a:t>
            </a:r>
            <a:r>
              <a:rPr lang="en-US" sz="2800" dirty="0" smtClean="0"/>
              <a:t> and it operates on </a:t>
            </a:r>
            <a:r>
              <a:rPr lang="en-US" sz="2800" dirty="0" smtClean="0">
                <a:solidFill>
                  <a:srgbClr val="FF0000"/>
                </a:solidFill>
              </a:rPr>
              <a:t>native binaries</a:t>
            </a:r>
            <a:r>
              <a:rPr lang="en-US" sz="2800" dirty="0" smtClean="0"/>
              <a:t> (no source code required!).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hlinkClick r:id="rId2"/>
              </a:rPr>
              <a:t>https://github.com/angr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75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Symbolic Execution CTF: Part 1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Path Groups</a:t>
            </a:r>
          </a:p>
        </p:txBody>
      </p:sp>
    </p:spTree>
    <p:extLst>
      <p:ext uri="{BB962C8B-B14F-4D97-AF65-F5344CB8AC3E}">
        <p14:creationId xmlns:p14="http://schemas.microsoft.com/office/powerpoint/2010/main" val="1793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Angr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167" y="2326342"/>
            <a:ext cx="111856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Angr</a:t>
            </a:r>
            <a:r>
              <a:rPr lang="en-US" sz="2800" dirty="0" smtClean="0"/>
              <a:t> is a </a:t>
            </a:r>
            <a:r>
              <a:rPr lang="en-US" sz="2800" dirty="0" smtClean="0">
                <a:solidFill>
                  <a:srgbClr val="FF0000"/>
                </a:solidFill>
              </a:rPr>
              <a:t>symbolic execution engine</a:t>
            </a:r>
            <a:r>
              <a:rPr lang="en-US" sz="2800" dirty="0" smtClean="0"/>
              <a:t>*.</a:t>
            </a:r>
          </a:p>
          <a:p>
            <a:pPr algn="ctr"/>
            <a:r>
              <a:rPr lang="en-US" sz="2800" dirty="0" smtClean="0"/>
              <a:t>It can:</a:t>
            </a:r>
          </a:p>
          <a:p>
            <a:pPr marL="457200" indent="-457200" algn="ctr">
              <a:buFont typeface="Arial" charset="0"/>
              <a:buChar char="•"/>
            </a:pPr>
            <a:r>
              <a:rPr lang="en-US" sz="2800" dirty="0" smtClean="0"/>
              <a:t>Step through binaries (and follow any branch)</a:t>
            </a:r>
          </a:p>
          <a:p>
            <a:pPr marL="457200" indent="-457200" algn="ctr">
              <a:buFont typeface="Arial" charset="0"/>
              <a:buChar char="•"/>
            </a:pPr>
            <a:r>
              <a:rPr lang="en-US" sz="2800" dirty="0" smtClean="0"/>
              <a:t>Search for a path that meets a given criteria</a:t>
            </a:r>
          </a:p>
          <a:p>
            <a:pPr marL="457200" indent="-457200" algn="ctr">
              <a:buFont typeface="Arial" charset="0"/>
              <a:buChar char="•"/>
            </a:pPr>
            <a:r>
              <a:rPr lang="en-US" sz="2800" dirty="0" smtClean="0"/>
              <a:t>Solve for symbolic variables given path constraints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12885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*and more, but use of the included binary analysis tools unrelated to symbolic execution is out of the scope of these slides and the associated CTF.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780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>
                <a:solidFill>
                  <a:srgbClr val="FF0000"/>
                </a:solidFill>
              </a:rPr>
              <a:t>Angr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8354"/>
            <a:ext cx="10515600" cy="41717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Recall, the foundation </a:t>
            </a:r>
            <a:r>
              <a:rPr lang="en-US" dirty="0" smtClean="0"/>
              <a:t>of symbolic execution involves two principles:</a:t>
            </a:r>
          </a:p>
          <a:p>
            <a:pPr marL="514350" indent="-514350" 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Execution Paths</a:t>
            </a:r>
          </a:p>
          <a:p>
            <a:pPr marL="514350" indent="-514350" algn="ctr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Symbols</a:t>
            </a:r>
            <a:endParaRPr lang="en-US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begin by discussing </a:t>
            </a:r>
            <a:r>
              <a:rPr lang="en-US" dirty="0" smtClean="0">
                <a:solidFill>
                  <a:srgbClr val="FF0000"/>
                </a:solidFill>
              </a:rPr>
              <a:t>execution paths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Path in </a:t>
            </a:r>
            <a:r>
              <a:rPr lang="en-US" dirty="0" err="1" smtClean="0"/>
              <a:t>Angr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56493" y="1870334"/>
            <a:ext cx="2133210" cy="3926167"/>
            <a:chOff x="948916" y="1856887"/>
            <a:chExt cx="2133210" cy="3926167"/>
          </a:xfrm>
        </p:grpSpPr>
        <p:sp>
          <p:nvSpPr>
            <p:cNvPr id="59" name="Rectangle 58"/>
            <p:cNvSpPr/>
            <p:nvPr/>
          </p:nvSpPr>
          <p:spPr>
            <a:xfrm>
              <a:off x="987304" y="1856887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&gt;=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 smtClean="0">
                  <a:latin typeface="Monaco" charset="0"/>
                </a:rPr>
                <a:t>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88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73857" y="2332014"/>
              <a:ext cx="210826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&gt;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100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81486" y="2766668"/>
              <a:ext cx="20281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==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68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4605" y="3213406"/>
              <a:ext cx="17075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</a:t>
              </a:r>
              <a:r>
                <a:rPr lang="en-US" sz="1050" dirty="0" smtClean="0">
                  <a:latin typeface="Monaco" charset="0"/>
                </a:rPr>
                <a:t> SECRET)</a:t>
              </a:r>
              <a:endParaRPr lang="en-US" sz="105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0892" y="3677879"/>
              <a:ext cx="202811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&lt;=</a:t>
              </a:r>
              <a:r>
                <a:rPr lang="en-US" sz="1050" dirty="0" smtClean="0">
                  <a:latin typeface="Monaco" charset="0"/>
                </a:rPr>
                <a:t> SECRET</a:t>
              </a:r>
              <a:r>
                <a:rPr lang="en-US" sz="1050" dirty="0" smtClean="0">
                  <a:solidFill>
                    <a:srgbClr val="D97100"/>
                  </a:solidFill>
                  <a:latin typeface="Monaco" charset="0"/>
                </a:rPr>
                <a:t>+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78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77505" y="4138398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0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x1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52321" y="4589089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0x2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217846" y="5048312"/>
              <a:ext cx="146706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if</a:t>
              </a:r>
              <a:r>
                <a:rPr lang="en-US" sz="1050" dirty="0">
                  <a:latin typeface="Monaco" charset="0"/>
                </a:rPr>
                <a:t> (input </a:t>
              </a:r>
              <a:r>
                <a:rPr lang="en-US" sz="1050" dirty="0">
                  <a:solidFill>
                    <a:srgbClr val="D97100"/>
                  </a:solidFill>
                  <a:latin typeface="Monaco" charset="0"/>
                </a:rPr>
                <a:t>&amp;</a:t>
              </a:r>
              <a:r>
                <a:rPr lang="en-US" sz="1050" dirty="0" smtClean="0">
                  <a:latin typeface="Monaco" charset="0"/>
                </a:rPr>
                <a:t> </a:t>
              </a:r>
              <a:r>
                <a:rPr lang="en-US" sz="1050" dirty="0" smtClean="0">
                  <a:solidFill>
                    <a:srgbClr val="0329D8"/>
                  </a:solidFill>
                  <a:latin typeface="Monaco" charset="0"/>
                </a:rPr>
                <a:t>0x4</a:t>
              </a:r>
              <a:r>
                <a:rPr lang="en-US" sz="1050" dirty="0" smtClean="0">
                  <a:latin typeface="Monaco" charset="0"/>
                </a:rPr>
                <a:t>)</a:t>
              </a:r>
              <a:endParaRPr lang="en-US" sz="105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559740" y="5529138"/>
              <a:ext cx="90601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95E99"/>
                  </a:solidFill>
                  <a:latin typeface="Monaco" charset="0"/>
                </a:rPr>
                <a:t>return</a:t>
              </a:r>
              <a:r>
                <a:rPr lang="en-US" sz="1050" dirty="0">
                  <a:latin typeface="Monaco" charset="0"/>
                </a:rPr>
                <a:t> </a:t>
              </a:r>
              <a:r>
                <a:rPr lang="en-US" sz="1050" dirty="0">
                  <a:solidFill>
                    <a:srgbClr val="0329D8"/>
                  </a:solidFill>
                  <a:latin typeface="Monaco" charset="0"/>
                </a:rPr>
                <a:t>1</a:t>
              </a:r>
              <a:r>
                <a:rPr lang="en-US" sz="1050" dirty="0" smtClean="0">
                  <a:latin typeface="Monaco" charset="0"/>
                </a:rPr>
                <a:t>;</a:t>
              </a:r>
              <a:endParaRPr lang="en-US" sz="105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3031254" y="18568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7304" y="185688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78340" y="211686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73857" y="185688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017807" y="23185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87304" y="233201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978340" y="257854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973857" y="23185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011989" y="2753221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981486" y="2766668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972522" y="3013197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968039" y="2753221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3009605" y="31954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79102" y="320892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70138" y="3455452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965655" y="3195476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012445" y="365546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981942" y="366891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72978" y="3915445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68495" y="365546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2992866" y="412495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62363" y="4138402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953399" y="4384931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48916" y="412495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009420" y="45711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78917" y="4584614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69953" y="4831143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965470" y="4571167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997349" y="503934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6846" y="5052796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957882" y="5299325"/>
              <a:ext cx="2028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953399" y="5039349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462013" y="551000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502891" y="5518970"/>
              <a:ext cx="945181" cy="8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507270" y="5772885"/>
              <a:ext cx="940802" cy="89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507270" y="5510005"/>
              <a:ext cx="0" cy="253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61" idx="2"/>
              <a:endCxn id="62" idx="0"/>
            </p:cNvCxnSpPr>
            <p:nvPr/>
          </p:nvCxnSpPr>
          <p:spPr>
            <a:xfrm>
              <a:off x="2001364" y="2110803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2019294" y="2572484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032741" y="30027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032741" y="3459986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019293" y="39171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005846" y="4374389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032740" y="4831588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005846" y="5302237"/>
              <a:ext cx="2245" cy="22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3617259" y="2855164"/>
            <a:ext cx="77455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execution path in </a:t>
            </a:r>
            <a:r>
              <a:rPr lang="en-US" sz="2800" dirty="0" err="1" smtClean="0"/>
              <a:t>Angr</a:t>
            </a:r>
            <a:r>
              <a:rPr lang="en-US" sz="2800" dirty="0" smtClean="0"/>
              <a:t> is represented by a ‘</a:t>
            </a:r>
            <a:r>
              <a:rPr lang="en-US" sz="2800" dirty="0" smtClean="0">
                <a:solidFill>
                  <a:srgbClr val="FF0000"/>
                </a:solidFill>
              </a:rPr>
              <a:t>path</a:t>
            </a:r>
            <a:r>
              <a:rPr lang="en-US" sz="2800" dirty="0" smtClean="0"/>
              <a:t>’ object. </a:t>
            </a:r>
            <a:endParaRPr lang="en-US" sz="2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08295" y="3927251"/>
            <a:ext cx="7745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With it, you can: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View the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at the end of the path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instruction pointer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memory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stack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registers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filesystem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user input via </a:t>
            </a:r>
            <a:r>
              <a:rPr lang="en-US" sz="2800" dirty="0" err="1" smtClean="0">
                <a:solidFill>
                  <a:srgbClr val="FF0000"/>
                </a:solidFill>
              </a:rPr>
              <a:t>stdin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mr-IN" sz="2800" dirty="0" smtClean="0"/>
              <a:t>…</a:t>
            </a:r>
            <a:r>
              <a:rPr lang="en-US" sz="2800" dirty="0" smtClean="0"/>
              <a:t> and a lot more, but you will almost never need its other features.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608295" y="1518312"/>
            <a:ext cx="7745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execution path represents a </a:t>
            </a:r>
            <a:r>
              <a:rPr lang="en-US" sz="2800" dirty="0" smtClean="0">
                <a:solidFill>
                  <a:srgbClr val="FF0000"/>
                </a:solidFill>
              </a:rPr>
              <a:t>possible execution </a:t>
            </a:r>
            <a:r>
              <a:rPr lang="en-US" sz="2800" dirty="0" smtClean="0"/>
              <a:t>of the program that </a:t>
            </a:r>
            <a:r>
              <a:rPr lang="en-US" sz="2800" dirty="0" smtClean="0">
                <a:solidFill>
                  <a:srgbClr val="FF0000"/>
                </a:solidFill>
              </a:rPr>
              <a:t>begins somewhere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ends somewhere else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401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 of Execution Paths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027331"/>
            <a:ext cx="10515600" cy="41717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execution path </a:t>
            </a:r>
            <a:r>
              <a:rPr lang="en-US" dirty="0" smtClean="0">
                <a:solidFill>
                  <a:srgbClr val="FF0000"/>
                </a:solidFill>
              </a:rPr>
              <a:t>isn’t interesting</a:t>
            </a:r>
            <a:r>
              <a:rPr lang="en-US" dirty="0" smtClean="0"/>
              <a:t>. We can view one by </a:t>
            </a:r>
            <a:r>
              <a:rPr lang="en-US" dirty="0" smtClean="0">
                <a:solidFill>
                  <a:srgbClr val="FF0000"/>
                </a:solidFill>
              </a:rPr>
              <a:t>running the program with a given input</a:t>
            </a:r>
            <a:r>
              <a:rPr lang="en-US" dirty="0" smtClean="0"/>
              <a:t> without </a:t>
            </a:r>
            <a:r>
              <a:rPr lang="en-US" dirty="0" err="1" smtClean="0"/>
              <a:t>Angr</a:t>
            </a:r>
            <a:r>
              <a:rPr lang="en-US" dirty="0" smtClean="0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Instead, we care about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* (as many as possible) </a:t>
            </a:r>
            <a:r>
              <a:rPr lang="en-US" dirty="0" smtClean="0">
                <a:solidFill>
                  <a:srgbClr val="FF0000"/>
                </a:solidFill>
              </a:rPr>
              <a:t>execution paths</a:t>
            </a:r>
            <a:r>
              <a:rPr lang="en-US" dirty="0" smtClean="0"/>
              <a:t>, so that we can </a:t>
            </a:r>
            <a:r>
              <a:rPr lang="en-US" dirty="0" smtClean="0">
                <a:solidFill>
                  <a:srgbClr val="FF0000"/>
                </a:solidFill>
              </a:rPr>
              <a:t>search them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find the one we want</a:t>
            </a:r>
            <a:r>
              <a:rPr lang="en-US" dirty="0" smtClean="0"/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We’ll talk about searching later, but first, how do we </a:t>
            </a:r>
            <a:r>
              <a:rPr lang="en-US" dirty="0" smtClean="0">
                <a:solidFill>
                  <a:srgbClr val="FF0000"/>
                </a:solidFill>
              </a:rPr>
              <a:t>represent</a:t>
            </a:r>
            <a:r>
              <a:rPr lang="en-US" dirty="0" smtClean="0"/>
              <a:t> a set of execution paths in </a:t>
            </a:r>
            <a:r>
              <a:rPr lang="en-US" dirty="0" err="1" smtClean="0"/>
              <a:t>Angr</a:t>
            </a:r>
            <a:r>
              <a:rPr lang="en-US" dirty="0" smtClean="0"/>
              <a:t>, and how do we </a:t>
            </a:r>
            <a:r>
              <a:rPr lang="en-US" dirty="0" smtClean="0">
                <a:solidFill>
                  <a:srgbClr val="FF0000"/>
                </a:solidFill>
              </a:rPr>
              <a:t>build them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Path Group in </a:t>
            </a:r>
            <a:r>
              <a:rPr lang="en-US" dirty="0" err="1" smtClean="0"/>
              <a:t>Angr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93" y="1690688"/>
            <a:ext cx="7521523" cy="340210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407708"/>
            <a:ext cx="6176682" cy="301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err="1" smtClean="0"/>
              <a:t>Angr</a:t>
            </a:r>
            <a:r>
              <a:rPr lang="en-US" dirty="0" smtClean="0"/>
              <a:t> represents a </a:t>
            </a:r>
            <a:r>
              <a:rPr lang="en-US" dirty="0" smtClean="0">
                <a:solidFill>
                  <a:srgbClr val="FF0000"/>
                </a:solidFill>
              </a:rPr>
              <a:t>set of possible paths </a:t>
            </a:r>
            <a:r>
              <a:rPr lang="en-US" dirty="0" smtClean="0"/>
              <a:t>for a given program as a ‘</a:t>
            </a:r>
            <a:r>
              <a:rPr lang="en-US" dirty="0" smtClean="0">
                <a:solidFill>
                  <a:srgbClr val="FF0000"/>
                </a:solidFill>
              </a:rPr>
              <a:t>path group</a:t>
            </a:r>
            <a:r>
              <a:rPr lang="en-US" dirty="0" smtClean="0"/>
              <a:t>’.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 smtClean="0"/>
              <a:t>Additionally, path groups provide functionality to </a:t>
            </a:r>
            <a:r>
              <a:rPr lang="en-US" dirty="0" smtClean="0">
                <a:solidFill>
                  <a:srgbClr val="FF0000"/>
                </a:solidFill>
              </a:rPr>
              <a:t>step through the program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generate possible paths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Path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Angr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starts the program </a:t>
            </a:r>
            <a:r>
              <a:rPr lang="en-US" dirty="0" smtClean="0"/>
              <a:t>wherever you instruct it to start (this is the first active path).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Execute instructions </a:t>
            </a:r>
            <a:r>
              <a:rPr lang="en-US" dirty="0" smtClean="0"/>
              <a:t>in each </a:t>
            </a:r>
            <a:r>
              <a:rPr lang="en-US" dirty="0" smtClean="0">
                <a:solidFill>
                  <a:srgbClr val="FF0000"/>
                </a:solidFill>
              </a:rPr>
              <a:t>active path </a:t>
            </a:r>
            <a:r>
              <a:rPr lang="en-US" dirty="0" smtClean="0"/>
              <a:t>until we reach a </a:t>
            </a:r>
            <a:r>
              <a:rPr lang="en-US" dirty="0" smtClean="0">
                <a:solidFill>
                  <a:srgbClr val="FF0000"/>
                </a:solidFill>
              </a:rPr>
              <a:t>branching point </a:t>
            </a:r>
            <a:r>
              <a:rPr lang="en-US" dirty="0" smtClean="0"/>
              <a:t>or the path </a:t>
            </a:r>
            <a:r>
              <a:rPr lang="en-US" dirty="0" smtClean="0">
                <a:solidFill>
                  <a:srgbClr val="FF0000"/>
                </a:solidFill>
              </a:rPr>
              <a:t>terminates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At every branching point, </a:t>
            </a:r>
            <a:r>
              <a:rPr lang="en-US" dirty="0" smtClean="0">
                <a:solidFill>
                  <a:srgbClr val="FF0000"/>
                </a:solidFill>
              </a:rPr>
              <a:t>split that path</a:t>
            </a:r>
            <a:r>
              <a:rPr lang="en-US" dirty="0" smtClean="0"/>
              <a:t> into multiple paths, and add them to the set of active paths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Repeat</a:t>
            </a:r>
            <a:r>
              <a:rPr lang="en-US" dirty="0" smtClean="0"/>
              <a:t> step 2..4 until we </a:t>
            </a:r>
            <a:r>
              <a:rPr lang="en-US" dirty="0" smtClean="0">
                <a:solidFill>
                  <a:srgbClr val="FF0000"/>
                </a:solidFill>
              </a:rPr>
              <a:t>find what we want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all paths terminate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7869" y="2462006"/>
            <a:ext cx="20281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7869" y="2462006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98905" y="2721982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Capture-the-Flag </a:t>
            </a:r>
            <a:r>
              <a:rPr lang="en-US" dirty="0"/>
              <a:t>L</a:t>
            </a:r>
            <a:r>
              <a:rPr lang="en-US" dirty="0" smtClean="0"/>
              <a:t>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710551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</a:t>
            </a:r>
            <a:r>
              <a:rPr lang="en-US" strike="sngStrike" dirty="0" smtClean="0"/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 as many </a:t>
            </a:r>
            <a:r>
              <a:rPr lang="en-US" dirty="0" smtClean="0"/>
              <a:t>solutions: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strike="sngStrike" dirty="0" smtClean="0"/>
              <a:t>Use </a:t>
            </a:r>
            <a:r>
              <a:rPr lang="en-US" strike="sngStrike" dirty="0" err="1" smtClean="0"/>
              <a:t>objdump</a:t>
            </a:r>
            <a:r>
              <a:rPr lang="en-US" strike="sngStrike" dirty="0" smtClean="0"/>
              <a:t> or </a:t>
            </a:r>
            <a:r>
              <a:rPr lang="en-US" strike="sngStrike" dirty="0" err="1" smtClean="0"/>
              <a:t>readelf</a:t>
            </a:r>
            <a:r>
              <a:rPr lang="en-US" strike="sngStrike" dirty="0" smtClean="0"/>
              <a:t> to find the string ‘hunter2’</a:t>
            </a:r>
            <a:r>
              <a:rPr lang="en-US" dirty="0" smtClean="0"/>
              <a:t>. No, ‘hunter2’ isn’t the password anymore.</a:t>
            </a:r>
          </a:p>
          <a:p>
            <a:pPr marL="285750" indent="-285750">
              <a:buFont typeface="Arial" charset="0"/>
              <a:buChar char="•"/>
            </a:pPr>
            <a:r>
              <a:rPr lang="en-US" strike="sngStrike" dirty="0" smtClean="0"/>
              <a:t>Use </a:t>
            </a:r>
            <a:r>
              <a:rPr lang="en-US" strike="sngStrike" dirty="0" err="1" smtClean="0"/>
              <a:t>ltrace</a:t>
            </a:r>
            <a:r>
              <a:rPr lang="en-US" strike="sngStrike" dirty="0" smtClean="0"/>
              <a:t> to find the comparison</a:t>
            </a:r>
            <a:r>
              <a:rPr lang="en-US" dirty="0" smtClean="0"/>
              <a:t>. No, the strings it compares aren’t what you entered nor the password.</a:t>
            </a:r>
          </a:p>
          <a:p>
            <a:pPr marL="285750" indent="-285750">
              <a:buFont typeface="Arial" charset="0"/>
              <a:buChar char="•"/>
            </a:pPr>
            <a:r>
              <a:rPr lang="en-US" strike="sngStrike" dirty="0" smtClean="0"/>
              <a:t>Use a debugger and inspect the memory where the password is stored.</a:t>
            </a:r>
            <a:r>
              <a:rPr lang="en-US" dirty="0" smtClean="0"/>
              <a:t> Nope. Same as above.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Reverse engineer the encrypt function</a:t>
            </a:r>
            <a:r>
              <a:rPr lang="en-US" dirty="0" smtClean="0"/>
              <a:t>. Simple in this example, but it could be </a:t>
            </a:r>
            <a:r>
              <a:rPr lang="en-US" i="1" dirty="0" smtClean="0"/>
              <a:t>really</a:t>
            </a:r>
            <a:r>
              <a:rPr lang="en-US" dirty="0" smtClean="0"/>
              <a:t> complex in a different one.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197" y="1582341"/>
            <a:ext cx="10370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16C00"/>
                </a:solidFill>
                <a:effectLst/>
                <a:latin typeface="Monaco" charset="0"/>
              </a:rPr>
              <a:t># A complex guessing game. Don’t bother to figure out what the code does.</a:t>
            </a:r>
          </a:p>
          <a:p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def</a:t>
            </a:r>
            <a:r>
              <a:rPr lang="en-US" dirty="0" smtClean="0">
                <a:effectLst/>
                <a:latin typeface="Monaco" charset="0"/>
              </a:rPr>
              <a:t> encrypt(string, amount):</a:t>
            </a: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 for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i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in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range</a:t>
            </a:r>
            <a:r>
              <a:rPr lang="en-US" dirty="0" smtClean="0"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0329D8"/>
                </a:solidFill>
                <a:effectLst/>
                <a:latin typeface="Monaco" charset="0"/>
              </a:rPr>
              <a:t>0</a:t>
            </a:r>
            <a:r>
              <a:rPr lang="en-US" dirty="0" smtClean="0">
                <a:effectLst/>
                <a:latin typeface="Monaco" charset="0"/>
              </a:rPr>
              <a:t>,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len</a:t>
            </a:r>
            <a:r>
              <a:rPr lang="en-US" dirty="0" smtClean="0">
                <a:effectLst/>
                <a:latin typeface="Monaco" charset="0"/>
              </a:rPr>
              <a:t>(string)):</a:t>
            </a:r>
          </a:p>
          <a:p>
            <a:r>
              <a:rPr lang="en-US" dirty="0" smtClean="0">
                <a:effectLst/>
                <a:latin typeface="Monaco" charset="0"/>
              </a:rPr>
              <a:t>    string[</a:t>
            </a:r>
            <a:r>
              <a:rPr lang="en-US" dirty="0" err="1" smtClean="0">
                <a:effectLst/>
                <a:latin typeface="Monaco" charset="0"/>
              </a:rPr>
              <a:t>i</a:t>
            </a:r>
            <a:r>
              <a:rPr lang="en-US" dirty="0" smtClean="0">
                <a:effectLst/>
                <a:latin typeface="Monaco" charset="0"/>
              </a:rPr>
              <a:t>]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+=</a:t>
            </a:r>
            <a:r>
              <a:rPr lang="en-US" dirty="0" smtClean="0">
                <a:effectLst/>
                <a:latin typeface="Monaco" charset="0"/>
              </a:rPr>
              <a:t> amount</a:t>
            </a:r>
            <a:br>
              <a:rPr lang="en-US" dirty="0" smtClean="0">
                <a:effectLst/>
                <a:latin typeface="Monaco" charset="0"/>
              </a:rPr>
            </a:br>
            <a:r>
              <a:rPr lang="en-US" dirty="0" smtClean="0">
                <a:effectLst/>
                <a:latin typeface="Monaco" charset="0"/>
              </a:rPr>
              <a:t> </a:t>
            </a: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)</a:t>
            </a:r>
            <a:endParaRPr lang="en-US" dirty="0" smtClean="0">
              <a:solidFill>
                <a:srgbClr val="5EA702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if</a:t>
            </a:r>
            <a:r>
              <a:rPr lang="en-US" dirty="0" smtClean="0">
                <a:effectLst/>
                <a:latin typeface="Monaco" charset="0"/>
              </a:rPr>
              <a:t> encrypt(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, amount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329D8"/>
                </a:solidFill>
                <a:effectLst/>
                <a:latin typeface="Monaco" charset="0"/>
              </a:rPr>
              <a:t>1</a:t>
            </a:r>
            <a:r>
              <a:rPr lang="en-US" dirty="0" smtClean="0">
                <a:effectLst/>
                <a:latin typeface="Monaco" charset="0"/>
              </a:rPr>
              <a:t>)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encrypt(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, amount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329D8"/>
                </a:solidFill>
                <a:effectLst/>
                <a:latin typeface="Monaco" charset="0"/>
              </a:rPr>
              <a:t>2</a:t>
            </a:r>
            <a:r>
              <a:rPr lang="en-US" dirty="0" smtClean="0">
                <a:effectLst/>
                <a:latin typeface="Monaco" charset="0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7869" y="2462006"/>
            <a:ext cx="20281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47771" y="2923687"/>
            <a:ext cx="21082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0628" y="2923687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7869" y="2462006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98905" y="2721982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61218" y="2923687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52254" y="3170216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88017" y="2923688"/>
            <a:ext cx="945181" cy="89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692396" y="3177603"/>
            <a:ext cx="940802" cy="89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7869" y="2462006"/>
            <a:ext cx="20281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47771" y="2923687"/>
            <a:ext cx="21082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206991" y="3371921"/>
            <a:ext cx="20281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40628" y="2923687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886776" y="3398815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39785" y="3177603"/>
            <a:ext cx="962121" cy="221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1906" y="3177603"/>
            <a:ext cx="919145" cy="19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07869" y="2462006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98905" y="2721982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61218" y="2923687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52254" y="3170216"/>
            <a:ext cx="20281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37494" y="3358474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06991" y="3371921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98027" y="3618450"/>
            <a:ext cx="2028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93544" y="3358474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688017" y="2923688"/>
            <a:ext cx="945181" cy="8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692396" y="3177603"/>
            <a:ext cx="940802" cy="8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803581" y="3385367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844459" y="3394332"/>
            <a:ext cx="945181" cy="89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48838" y="3648247"/>
            <a:ext cx="940802" cy="896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8838" y="3385367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0585" y="2462006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19409" y="2923687"/>
            <a:ext cx="2136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179707" y="3371921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02898" y="3873943"/>
            <a:ext cx="1730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050" dirty="0" smtClean="0">
                <a:latin typeface="Monaco" charset="0"/>
              </a:rPr>
              <a:t> SECRET)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28440" y="2923687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874588" y="3398815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4002062" y="3873943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39786" y="3177603"/>
            <a:ext cx="962121" cy="22121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1906" y="3177603"/>
            <a:ext cx="919145" cy="19431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67259" y="3625837"/>
            <a:ext cx="753792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1051" y="3625837"/>
            <a:ext cx="758579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80584" y="246200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1620" y="2721982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3933" y="2923687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24969" y="317021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3749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79706" y="3371921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70742" y="361845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9354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30870" y="3856013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3082" y="3869460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64118" y="4115989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86920" y="3856013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5301" y="2919206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9739" y="3173121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803581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31743" y="3389850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36181" y="3643765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8838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06237" y="3869459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34399" y="3873942"/>
            <a:ext cx="957897" cy="4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38837" y="4127857"/>
            <a:ext cx="953459" cy="448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951494" y="3869459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0585" y="2462006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19409" y="2923687"/>
            <a:ext cx="2136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179707" y="3371921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02898" y="3873943"/>
            <a:ext cx="1730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050" dirty="0" smtClean="0">
                <a:latin typeface="Monaco" charset="0"/>
              </a:rPr>
              <a:t> SECRET)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761972" y="4308730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78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28440" y="2923687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874588" y="3398815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4002062" y="3873943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4737657" y="4314634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39786" y="3177603"/>
            <a:ext cx="962121" cy="22121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1906" y="3177603"/>
            <a:ext cx="919145" cy="19431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67259" y="3625837"/>
            <a:ext cx="753792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1051" y="3625837"/>
            <a:ext cx="758579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202854" y="4127859"/>
            <a:ext cx="776776" cy="1867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79630" y="4127859"/>
            <a:ext cx="823686" cy="18087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80584" y="246200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1620" y="2721982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3933" y="2923687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24969" y="317021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3749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79706" y="3371921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70742" y="361845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9354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3087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3082" y="386946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64118" y="4115989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8692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10809" y="428632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53021" y="4299767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44057" y="4546296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766859" y="428632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5301" y="2919206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9739" y="3173121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803581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31743" y="3389850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36181" y="3643765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8838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06237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34399" y="3873942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38837" y="4127857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951494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645824" y="4313212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73986" y="4317695"/>
            <a:ext cx="957897" cy="4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78424" y="4571610"/>
            <a:ext cx="953459" cy="448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91081" y="4313212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0585" y="2462006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19409" y="2923687"/>
            <a:ext cx="2136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179707" y="3371921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02898" y="3873943"/>
            <a:ext cx="1730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050" dirty="0" smtClean="0">
                <a:latin typeface="Monaco" charset="0"/>
              </a:rPr>
              <a:t> SECRET)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761972" y="4308730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78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28440" y="2923687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874588" y="3398815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4002062" y="3873943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4737657" y="4314634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39786" y="3177603"/>
            <a:ext cx="962121" cy="22121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1906" y="3177603"/>
            <a:ext cx="919145" cy="19431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67259" y="3625837"/>
            <a:ext cx="753792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1051" y="3625837"/>
            <a:ext cx="758579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202854" y="4127859"/>
            <a:ext cx="776776" cy="1867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79630" y="4127859"/>
            <a:ext cx="823686" cy="18087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80584" y="246200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1620" y="2721982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3933" y="2923687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24969" y="317021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3749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79706" y="3371921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70742" y="361845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9354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3087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3082" y="386946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64118" y="4115989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8692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10809" y="428632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53021" y="4299767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44057" y="4546296"/>
            <a:ext cx="205540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766859" y="4286320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5301" y="2919206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9739" y="3173121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803581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31743" y="3389850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36181" y="3643765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8838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06237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34399" y="3873942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38837" y="4127857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951494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645824" y="4313212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73986" y="4317695"/>
            <a:ext cx="957897" cy="4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78424" y="4571610"/>
            <a:ext cx="953459" cy="448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91081" y="4313212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50894" y="4683823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Building a Path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0585" y="2462006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&gt;=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 smtClean="0">
                <a:latin typeface="Monaco" charset="0"/>
              </a:rPr>
              <a:t>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88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3219409" y="2923687"/>
            <a:ext cx="21366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100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179707" y="3371921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68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5102898" y="3873943"/>
            <a:ext cx="17304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</a:t>
            </a:r>
            <a:r>
              <a:rPr lang="en-US" sz="1050" dirty="0" smtClean="0">
                <a:latin typeface="Monaco" charset="0"/>
              </a:rPr>
              <a:t> SECRET)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761972" y="4308730"/>
            <a:ext cx="20554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&lt;=</a:t>
            </a:r>
            <a:r>
              <a:rPr lang="en-US" sz="1050" dirty="0" smtClean="0">
                <a:latin typeface="Monaco" charset="0"/>
              </a:rPr>
              <a:t> SECRET</a:t>
            </a:r>
            <a:r>
              <a:rPr lang="en-US" sz="105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78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6930444" y="4743517"/>
            <a:ext cx="1486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50" dirty="0" smtClean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x1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7835876" y="5245539"/>
            <a:ext cx="1486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50" dirty="0" smtClean="0">
                <a:latin typeface="Monaco" charset="0"/>
              </a:rPr>
              <a:t> 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0x2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8660626" y="5707220"/>
            <a:ext cx="14868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1050" dirty="0">
                <a:latin typeface="Monaco" charset="0"/>
              </a:rPr>
              <a:t> (input </a:t>
            </a:r>
            <a:r>
              <a:rPr lang="en-US" sz="1050" dirty="0">
                <a:solidFill>
                  <a:srgbClr val="D97100"/>
                </a:solidFill>
                <a:latin typeface="Monaco" charset="0"/>
              </a:rPr>
              <a:t>&amp;</a:t>
            </a:r>
            <a:r>
              <a:rPr lang="en-US" sz="1050" dirty="0" smtClean="0">
                <a:latin typeface="Monaco" charset="0"/>
              </a:rPr>
              <a:t> </a:t>
            </a:r>
            <a:r>
              <a:rPr lang="en-US" sz="1050" dirty="0" smtClean="0">
                <a:solidFill>
                  <a:srgbClr val="0329D8"/>
                </a:solidFill>
                <a:latin typeface="Monaco" charset="0"/>
              </a:rPr>
              <a:t>0x4</a:t>
            </a:r>
            <a:r>
              <a:rPr lang="en-US" sz="1050" dirty="0" smtClean="0">
                <a:latin typeface="Monaco" charset="0"/>
              </a:rPr>
              <a:t>)</a:t>
            </a:r>
            <a:endParaRPr lang="en-US" sz="105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1929" y="2715922"/>
            <a:ext cx="1079977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28440" y="2923687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4" name="Rectangle 13"/>
          <p:cNvSpPr/>
          <p:nvPr/>
        </p:nvSpPr>
        <p:spPr>
          <a:xfrm>
            <a:off x="2874588" y="3398815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4002062" y="3873943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4737657" y="4314634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5607913" y="4743517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6261160" y="5251244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7363522" y="5699474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>
          <a:xfrm>
            <a:off x="8106840" y="6188045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1050" dirty="0">
                <a:latin typeface="Monaco" charset="0"/>
              </a:rPr>
              <a:t>;</a:t>
            </a:r>
            <a:endParaRPr lang="en-US" sz="105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193637" y="2715922"/>
            <a:ext cx="1028292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339786" y="3177603"/>
            <a:ext cx="962121" cy="22121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1906" y="3177603"/>
            <a:ext cx="919145" cy="19431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467259" y="3625837"/>
            <a:ext cx="753792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21051" y="3625837"/>
            <a:ext cx="758579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202854" y="4127859"/>
            <a:ext cx="776776" cy="1867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79630" y="4127859"/>
            <a:ext cx="823686" cy="18087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073110" y="4562646"/>
            <a:ext cx="730206" cy="18087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03316" y="4562646"/>
            <a:ext cx="880399" cy="18087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26357" y="4997433"/>
            <a:ext cx="957358" cy="2538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83715" y="4997433"/>
            <a:ext cx="905432" cy="24810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828719" y="5499455"/>
            <a:ext cx="760428" cy="20001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89147" y="5499455"/>
            <a:ext cx="824750" cy="20776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572037" y="5961136"/>
            <a:ext cx="841860" cy="2269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413897" y="5961136"/>
            <a:ext cx="906018" cy="2134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51819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80584" y="246200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71620" y="2721982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194422" y="2462006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9172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3933" y="2923687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24969" y="317021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247771" y="291024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3749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79706" y="3371921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70742" y="361845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93544" y="33584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03087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3082" y="386946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64118" y="4115989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86920" y="3856013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810809" y="428632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53021" y="4299767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44057" y="4546296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766859" y="4286320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765542" y="47300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707754" y="4743521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98790" y="4990050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721592" y="4730074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612712" y="5227617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554924" y="5241064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545960" y="5487593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568762" y="5227617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0459866" y="5698257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402078" y="5711704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393114" y="5958233"/>
            <a:ext cx="2055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415916" y="5698257"/>
            <a:ext cx="0" cy="253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2647139" y="2914723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5301" y="2919206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9739" y="3173121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88017" y="2924488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803581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31743" y="3389850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36181" y="3643765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848838" y="3385367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906237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934399" y="3873942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38837" y="4127857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3951494" y="3869459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645824" y="4313212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73986" y="4317695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78424" y="4571610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91081" y="4313212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533341" y="4730076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61503" y="4734559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565941" y="4988474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578598" y="4730076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178804" y="5241064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206966" y="5245547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11404" y="5499462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6224061" y="5241064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294916" y="5698264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323078" y="5702747"/>
            <a:ext cx="957897" cy="4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327516" y="5956662"/>
            <a:ext cx="953459" cy="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340173" y="5698264"/>
            <a:ext cx="0" cy="253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021051" y="6182353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049213" y="6186836"/>
            <a:ext cx="957897" cy="4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053651" y="6440751"/>
            <a:ext cx="953459" cy="448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8066308" y="6182353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0769179" y="6155465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797341" y="6159948"/>
            <a:ext cx="957897" cy="4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801779" y="6413863"/>
            <a:ext cx="953459" cy="448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9814436" y="6155465"/>
            <a:ext cx="0" cy="253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310282" y="1963271"/>
            <a:ext cx="241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= already executed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active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terminated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9879694" y="6178399"/>
            <a:ext cx="9182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1050" dirty="0">
                <a:latin typeface="Monaco" charset="0"/>
              </a:rPr>
              <a:t> </a:t>
            </a:r>
            <a:r>
              <a:rPr lang="en-US" sz="1050" dirty="0">
                <a:solidFill>
                  <a:srgbClr val="0329D8"/>
                </a:solidFill>
                <a:latin typeface="Monaco" charset="0"/>
              </a:rPr>
              <a:t>1</a:t>
            </a:r>
            <a:r>
              <a:rPr lang="en-US" sz="1050" dirty="0" smtClean="0">
                <a:latin typeface="Monaco" charset="0"/>
              </a:rPr>
              <a:t>;</a:t>
            </a:r>
            <a:endParaRPr lang="en-US" sz="1050" dirty="0"/>
          </a:p>
        </p:txBody>
      </p:sp>
      <p:sp>
        <p:nvSpPr>
          <p:cNvPr id="192" name="Right Arrow 191"/>
          <p:cNvSpPr/>
          <p:nvPr/>
        </p:nvSpPr>
        <p:spPr>
          <a:xfrm rot="6113938">
            <a:off x="10231298" y="5299625"/>
            <a:ext cx="1296658" cy="122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402322" y="6088284"/>
            <a:ext cx="1755673" cy="3801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879694" y="4172726"/>
            <a:ext cx="205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found what we wanted!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Searching for What </a:t>
            </a:r>
            <a:r>
              <a:rPr lang="en-US" sz="3600" dirty="0"/>
              <a:t>W</a:t>
            </a:r>
            <a:r>
              <a:rPr lang="en-US" sz="3600" dirty="0" smtClean="0"/>
              <a:t>e Want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74944"/>
              </p:ext>
            </p:extLst>
          </p:nvPr>
        </p:nvGraphicFramePr>
        <p:xfrm>
          <a:off x="838200" y="1690684"/>
          <a:ext cx="10515600" cy="37609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/>
                <a:gridCol w="5257800"/>
              </a:tblGrid>
              <a:tr h="382382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1: Search for an instruction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2: Search for anything else!</a:t>
                      </a:r>
                      <a:endParaRPr lang="en-US" dirty="0"/>
                    </a:p>
                  </a:txBody>
                  <a:tcPr/>
                </a:tc>
              </a:tr>
              <a:tr h="3378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666034" y="3605159"/>
            <a:ext cx="37463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804867a:	sub    $0xc,%esp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804867d:	push   $0x8048760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8048682:	call   8048400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backdoor@plt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8048687:	add    $0x10,%esp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2523894">
            <a:off x="2215722" y="3836446"/>
            <a:ext cx="519296" cy="88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22744" y="2972146"/>
            <a:ext cx="174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Perhaps we want to find this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34636" y="2726772"/>
            <a:ext cx="2963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Perhaps we want to find when the </a:t>
            </a:r>
            <a:r>
              <a:rPr lang="en-US" dirty="0" smtClean="0">
                <a:solidFill>
                  <a:srgbClr val="FF0000"/>
                </a:solidFill>
              </a:rPr>
              <a:t>variable ‘success’ is equal to true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 smtClean="0">
                <a:solidFill>
                  <a:srgbClr val="FF0000"/>
                </a:solidFill>
              </a:rPr>
              <a:t>arbitrary function </a:t>
            </a:r>
            <a:r>
              <a:rPr lang="en-US" dirty="0" smtClean="0"/>
              <a:t>that determines if we have </a:t>
            </a:r>
            <a:r>
              <a:rPr lang="en-US" dirty="0" smtClean="0">
                <a:solidFill>
                  <a:srgbClr val="FF0000"/>
                </a:solidFill>
              </a:rPr>
              <a:t>reached a state we want </a:t>
            </a:r>
            <a:r>
              <a:rPr lang="en-US" dirty="0" smtClean="0"/>
              <a:t>would work.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122" y="5721810"/>
            <a:ext cx="913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Both of these approaches are trivial! At each step, just check if any path meets your conditions.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936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Explosion (and a Solution?)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1858" y="2275632"/>
            <a:ext cx="6502400" cy="3619044"/>
            <a:chOff x="1016000" y="2294359"/>
            <a:chExt cx="6502400" cy="36190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0" y="2294359"/>
              <a:ext cx="6502400" cy="3403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002420" y="5697959"/>
              <a:ext cx="35108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Image source</a:t>
              </a:r>
              <a:r>
                <a:rPr lang="en-US" sz="800" dirty="0"/>
                <a:t>: http://</a:t>
              </a:r>
              <a:r>
                <a:rPr lang="en-US" sz="800" dirty="0" err="1"/>
                <a:t>www.icodeguru.com</a:t>
              </a:r>
              <a:r>
                <a:rPr lang="en-US" sz="800" dirty="0"/>
                <a:t>/</a:t>
              </a:r>
              <a:r>
                <a:rPr lang="en-US" sz="800" dirty="0" err="1"/>
                <a:t>vc</a:t>
              </a:r>
              <a:r>
                <a:rPr lang="en-US" sz="800" dirty="0"/>
                <a:t>/10book/books/book3/chap6.htm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14258" y="2275632"/>
            <a:ext cx="4815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of the biggest problems with symbolic execution:</a:t>
            </a:r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each if statement</a:t>
            </a:r>
            <a:r>
              <a:rPr lang="en-US" dirty="0" smtClean="0"/>
              <a:t>, the number of possible branches might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. The growth of the problem is </a:t>
            </a:r>
            <a:r>
              <a:rPr lang="en-US" dirty="0" smtClean="0">
                <a:solidFill>
                  <a:srgbClr val="FF0000"/>
                </a:solidFill>
              </a:rPr>
              <a:t>exponential </a:t>
            </a:r>
            <a:r>
              <a:rPr lang="en-US" dirty="0" smtClean="0"/>
              <a:t>with respect to the size of the program.</a:t>
            </a:r>
          </a:p>
          <a:p>
            <a:endParaRPr lang="en-US" dirty="0"/>
          </a:p>
          <a:p>
            <a:r>
              <a:rPr lang="en-US" dirty="0" smtClean="0"/>
              <a:t>There is </a:t>
            </a:r>
            <a:r>
              <a:rPr lang="en-US" dirty="0" smtClean="0">
                <a:solidFill>
                  <a:srgbClr val="FF0000"/>
                </a:solidFill>
              </a:rPr>
              <a:t>no known good solution </a:t>
            </a:r>
            <a:r>
              <a:rPr lang="en-US" dirty="0" smtClean="0"/>
              <a:t>to this problem.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5552" y="1875522"/>
            <a:ext cx="519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 tree </a:t>
            </a:r>
            <a:r>
              <a:rPr lang="en-US" dirty="0" smtClean="0"/>
              <a:t>representing the paths of a possible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09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Good Approach: Avoiding Paths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844800" y="2970113"/>
            <a:ext cx="6502400" cy="3619044"/>
            <a:chOff x="1016000" y="2294359"/>
            <a:chExt cx="6502400" cy="36190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00" y="2294359"/>
              <a:ext cx="6502400" cy="34036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02420" y="5697959"/>
              <a:ext cx="35108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Image source</a:t>
              </a:r>
              <a:r>
                <a:rPr lang="en-US" sz="800" dirty="0"/>
                <a:t>: http://</a:t>
              </a:r>
              <a:r>
                <a:rPr lang="en-US" sz="800" dirty="0" err="1"/>
                <a:t>www.icodeguru.com</a:t>
              </a:r>
              <a:r>
                <a:rPr lang="en-US" sz="800" dirty="0"/>
                <a:t>/</a:t>
              </a:r>
              <a:r>
                <a:rPr lang="en-US" sz="800" dirty="0" err="1"/>
                <a:t>vc</a:t>
              </a:r>
              <a:r>
                <a:rPr lang="en-US" sz="800" dirty="0"/>
                <a:t>/10book/books/book3/chap6.htm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66000" y="1776402"/>
            <a:ext cx="8315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can identify conditions that would indicate that it is </a:t>
            </a:r>
            <a:r>
              <a:rPr lang="en-US" dirty="0" smtClean="0">
                <a:solidFill>
                  <a:srgbClr val="FF0000"/>
                </a:solidFill>
              </a:rPr>
              <a:t>unlikely that continuing would lead to a successful state</a:t>
            </a:r>
            <a:r>
              <a:rPr lang="en-US" dirty="0" smtClean="0"/>
              <a:t>, you can </a:t>
            </a:r>
            <a:r>
              <a:rPr lang="en-US" dirty="0" smtClean="0">
                <a:solidFill>
                  <a:srgbClr val="FF0000"/>
                </a:solidFill>
              </a:rPr>
              <a:t>terminate the path immediately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cross off large sections of the state graph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1401971">
            <a:off x="3079074" y="3549130"/>
            <a:ext cx="1354237" cy="4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743" y="3216941"/>
            <a:ext cx="288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here a variable is set that tells us that we will </a:t>
            </a:r>
            <a:r>
              <a:rPr lang="en-US" dirty="0" smtClean="0">
                <a:solidFill>
                  <a:srgbClr val="FF0000"/>
                </a:solidFill>
              </a:rPr>
              <a:t>not find anything useful </a:t>
            </a:r>
            <a:r>
              <a:rPr lang="en-US" dirty="0" smtClean="0"/>
              <a:t>down this path.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1891402">
            <a:off x="8034965" y="6051191"/>
            <a:ext cx="1354237" cy="4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67126" y="6074319"/>
            <a:ext cx="188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successful state is here.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622876" y="3865944"/>
            <a:ext cx="1863524" cy="19792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99728" y="3863822"/>
            <a:ext cx="1846042" cy="197714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96000" y="3556364"/>
            <a:ext cx="2886146" cy="2796351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08556" y="2956199"/>
            <a:ext cx="181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only have to search </a:t>
            </a:r>
            <a:r>
              <a:rPr lang="en-US" dirty="0" smtClean="0">
                <a:solidFill>
                  <a:srgbClr val="FF0000"/>
                </a:solidFill>
              </a:rPr>
              <a:t>half of the graph</a:t>
            </a:r>
            <a:r>
              <a:rPr lang="en-US" dirty="0" smtClean="0"/>
              <a:t>! Saves a </a:t>
            </a:r>
            <a:r>
              <a:rPr lang="en-US" dirty="0" smtClean="0">
                <a:solidFill>
                  <a:srgbClr val="FF0000"/>
                </a:solidFill>
              </a:rPr>
              <a:t>lot of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9613741">
            <a:off x="8716982" y="3623432"/>
            <a:ext cx="1293898" cy="367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4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Paths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56658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can </a:t>
            </a:r>
            <a:r>
              <a:rPr lang="en-US" sz="2400" dirty="0" smtClean="0">
                <a:solidFill>
                  <a:srgbClr val="FF0000"/>
                </a:solidFill>
              </a:rPr>
              <a:t>avoid paths </a:t>
            </a:r>
            <a:r>
              <a:rPr lang="en-US" sz="2400" dirty="0" smtClean="0"/>
              <a:t>in the exact </a:t>
            </a:r>
            <a:r>
              <a:rPr lang="en-US" sz="2400" dirty="0" smtClean="0">
                <a:solidFill>
                  <a:srgbClr val="FF0000"/>
                </a:solidFill>
              </a:rPr>
              <a:t>same way </a:t>
            </a:r>
            <a:r>
              <a:rPr lang="en-US" sz="2400" dirty="0" smtClean="0"/>
              <a:t>that we </a:t>
            </a:r>
            <a:r>
              <a:rPr lang="en-US" sz="2400" dirty="0" smtClean="0">
                <a:solidFill>
                  <a:srgbClr val="FF0000"/>
                </a:solidFill>
              </a:rPr>
              <a:t>accept them </a:t>
            </a:r>
            <a:r>
              <a:rPr lang="en-US" sz="2400" dirty="0" smtClean="0"/>
              <a:t>as successful.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FF0000"/>
                </a:solidFill>
              </a:rPr>
              <a:t>Symbolic Execution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What’s that? </a:t>
            </a:r>
            <a:r>
              <a:rPr lang="en-US" sz="2800" dirty="0" smtClean="0">
                <a:solidFill>
                  <a:srgbClr val="FF0000"/>
                </a:solidFill>
              </a:rPr>
              <a:t>It’s a system that walks through all* possible paths of a program. </a:t>
            </a:r>
          </a:p>
          <a:p>
            <a:pPr algn="ctr"/>
            <a:r>
              <a:rPr lang="en-US" sz="2800" dirty="0" smtClean="0"/>
              <a:t>Let’s work through an example.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001494" y="3723379"/>
            <a:ext cx="6751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effectLst/>
                <a:latin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32071" y="4373167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757" y="4262314"/>
            <a:ext cx="418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find an input that arrives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6128859"/>
            <a:ext cx="105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*some: for many programs, this would be impossible (even if we decided that a path that never halts is considered the “end” of a branch, the halting problem shows that determining when a branch is considered done is undecidable), and for others it would take longer than the universe has existed so far to traverse all paths.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determine which conditions might lead to a failed state?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8" y="3517829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Also, there are various </a:t>
            </a:r>
            <a:r>
              <a:rPr lang="en-US" sz="2800" dirty="0" smtClean="0">
                <a:solidFill>
                  <a:srgbClr val="FF0000"/>
                </a:solidFill>
              </a:rPr>
              <a:t>heuristic algorithms </a:t>
            </a:r>
            <a:r>
              <a:rPr lang="en-US" sz="2800" dirty="0" smtClean="0"/>
              <a:t>that are mostly out of the scope of these notes. We will briefly touch on a method called </a:t>
            </a:r>
            <a:r>
              <a:rPr lang="en-US" sz="2800" dirty="0" err="1" smtClean="0"/>
              <a:t>Veritesting</a:t>
            </a:r>
            <a:r>
              <a:rPr lang="en-US" sz="2800" dirty="0" smtClean="0"/>
              <a:t> much later.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2504959"/>
            <a:ext cx="1051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Human intuition!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5207808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If you find a better way, </a:t>
            </a:r>
            <a:r>
              <a:rPr lang="en-US" sz="2800" dirty="0" smtClean="0">
                <a:solidFill>
                  <a:srgbClr val="FF0000"/>
                </a:solidFill>
              </a:rPr>
              <a:t>publish it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152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Algorithm </a:t>
            </a:r>
            <a:r>
              <a:rPr lang="en-US" dirty="0" smtClean="0"/>
              <a:t>for Find and </a:t>
            </a:r>
            <a:r>
              <a:rPr lang="en-US" dirty="0" smtClean="0"/>
              <a:t>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</a:t>
            </a:r>
            <a:r>
              <a:rPr lang="en-US" dirty="0" smtClean="0"/>
              <a:t> the binary</a:t>
            </a:r>
          </a:p>
          <a:p>
            <a:r>
              <a:rPr lang="en-US" dirty="0" smtClean="0"/>
              <a:t>Specify a </a:t>
            </a:r>
            <a:r>
              <a:rPr lang="en-US" dirty="0" smtClean="0">
                <a:solidFill>
                  <a:srgbClr val="FF0000"/>
                </a:solidFill>
              </a:rPr>
              <a:t>starting point </a:t>
            </a:r>
            <a:r>
              <a:rPr lang="en-US" dirty="0" smtClean="0"/>
              <a:t>and create a </a:t>
            </a:r>
            <a:r>
              <a:rPr lang="en-US" dirty="0" smtClean="0">
                <a:solidFill>
                  <a:srgbClr val="FF0000"/>
                </a:solidFill>
              </a:rPr>
              <a:t>path group</a:t>
            </a:r>
          </a:p>
          <a:p>
            <a:r>
              <a:rPr lang="en-US" dirty="0" smtClean="0"/>
              <a:t>While we have </a:t>
            </a:r>
            <a:r>
              <a:rPr lang="en-US" dirty="0" smtClean="0">
                <a:solidFill>
                  <a:srgbClr val="FF0000"/>
                </a:solidFill>
              </a:rPr>
              <a:t>not found </a:t>
            </a:r>
            <a:r>
              <a:rPr lang="en-US" dirty="0" smtClean="0"/>
              <a:t>what we want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Step</a:t>
            </a:r>
            <a:r>
              <a:rPr lang="en-US" sz="2800" dirty="0" smtClean="0"/>
              <a:t> all active paths</a:t>
            </a:r>
          </a:p>
          <a:p>
            <a:pPr lvl="1"/>
            <a:r>
              <a:rPr lang="en-US" sz="2800" dirty="0" smtClean="0"/>
              <a:t>Run our ‘</a:t>
            </a:r>
            <a:r>
              <a:rPr lang="en-US" sz="2800" dirty="0" err="1" smtClean="0">
                <a:solidFill>
                  <a:srgbClr val="FF0000"/>
                </a:solidFill>
              </a:rPr>
              <a:t>should_accept_path</a:t>
            </a:r>
            <a:r>
              <a:rPr lang="en-US" sz="2800" dirty="0" smtClean="0"/>
              <a:t>’ predicate on each active path</a:t>
            </a:r>
          </a:p>
          <a:p>
            <a:pPr lvl="2"/>
            <a:r>
              <a:rPr lang="en-US" sz="2800" dirty="0" smtClean="0"/>
              <a:t>If one accepts, </a:t>
            </a:r>
            <a:r>
              <a:rPr lang="en-US" sz="2800" dirty="0" smtClean="0">
                <a:solidFill>
                  <a:srgbClr val="FF0000"/>
                </a:solidFill>
              </a:rPr>
              <a:t>we found what we wanted</a:t>
            </a:r>
            <a:r>
              <a:rPr lang="en-US" sz="2800" dirty="0" smtClean="0"/>
              <a:t>! Exit the loop</a:t>
            </a:r>
          </a:p>
          <a:p>
            <a:pPr lvl="1"/>
            <a:r>
              <a:rPr lang="en-US" sz="2800" dirty="0" smtClean="0"/>
              <a:t>Run our ‘</a:t>
            </a:r>
            <a:r>
              <a:rPr lang="en-US" sz="2800" dirty="0" err="1" smtClean="0">
                <a:solidFill>
                  <a:srgbClr val="FF0000"/>
                </a:solidFill>
              </a:rPr>
              <a:t>should_avoid_path</a:t>
            </a:r>
            <a:r>
              <a:rPr lang="en-US" sz="2800" dirty="0" smtClean="0"/>
              <a:t>’ predicate on each active path</a:t>
            </a:r>
          </a:p>
          <a:p>
            <a:pPr lvl="2"/>
            <a:r>
              <a:rPr lang="en-US" sz="2800" dirty="0" smtClean="0"/>
              <a:t>For each path that is accepted, mark it for </a:t>
            </a:r>
            <a:r>
              <a:rPr lang="en-US" sz="2800" dirty="0" smtClean="0">
                <a:solidFill>
                  <a:srgbClr val="FF0000"/>
                </a:solidFill>
              </a:rPr>
              <a:t>termination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Remove</a:t>
            </a:r>
            <a:r>
              <a:rPr lang="en-US" sz="2800" dirty="0" smtClean="0"/>
              <a:t> all paths that are marked for termination from the set of active paths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56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Angr</a:t>
            </a:r>
            <a:r>
              <a:rPr lang="en-US" dirty="0" smtClean="0"/>
              <a:t> (for reference)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0358" y="1595064"/>
            <a:ext cx="126665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95E99"/>
                </a:solidFill>
                <a:latin typeface="Monaco" charset="0"/>
              </a:rPr>
              <a:t>import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angr</a:t>
            </a:r>
            <a:endParaRPr lang="en-US" sz="800" dirty="0">
              <a:solidFill>
                <a:srgbClr val="295E99"/>
              </a:solidFill>
              <a:latin typeface="Monaco" charset="0"/>
            </a:endParaRPr>
          </a:p>
          <a:p>
            <a:endParaRPr lang="en-US" sz="800" dirty="0">
              <a:latin typeface="Monaco" charset="0"/>
            </a:endParaRPr>
          </a:p>
          <a:p>
            <a:r>
              <a:rPr lang="en-US" sz="800" dirty="0" err="1">
                <a:solidFill>
                  <a:srgbClr val="295E99"/>
                </a:solidFill>
                <a:latin typeface="Monaco" charset="0"/>
              </a:rPr>
              <a:t>def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should_accept_path</a:t>
            </a:r>
            <a:r>
              <a:rPr lang="en-US" sz="800" dirty="0">
                <a:latin typeface="Monaco" charset="0"/>
              </a:rPr>
              <a:t>(path):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Check if this path should be accepted as successful.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...</a:t>
            </a:r>
            <a:endParaRPr lang="en-US" sz="800" dirty="0">
              <a:solidFill>
                <a:srgbClr val="295E99"/>
              </a:solidFill>
              <a:latin typeface="Monaco" charset="0"/>
            </a:endParaRPr>
          </a:p>
          <a:p>
            <a:endParaRPr lang="en-US" sz="800" dirty="0">
              <a:latin typeface="Monaco" charset="0"/>
            </a:endParaRPr>
          </a:p>
          <a:p>
            <a:r>
              <a:rPr lang="en-US" sz="800" dirty="0" err="1">
                <a:solidFill>
                  <a:srgbClr val="295E99"/>
                </a:solidFill>
                <a:latin typeface="Monaco" charset="0"/>
              </a:rPr>
              <a:t>def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should_avoid_path</a:t>
            </a:r>
            <a:r>
              <a:rPr lang="en-US" sz="800" dirty="0">
                <a:latin typeface="Monaco" charset="0"/>
              </a:rPr>
              <a:t>(path):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Check if this path is unlikely to result in a successful state.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...</a:t>
            </a:r>
            <a:endParaRPr lang="en-US" sz="800" dirty="0">
              <a:solidFill>
                <a:srgbClr val="295E99"/>
              </a:solidFill>
              <a:latin typeface="Monaco" charset="0"/>
            </a:endParaRPr>
          </a:p>
          <a:p>
            <a:r>
              <a:rPr lang="en-US" sz="800" dirty="0">
                <a:latin typeface="Monaco" charset="0"/>
              </a:rPr>
              <a:t>    </a:t>
            </a:r>
          </a:p>
          <a:p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Load the binary.</a:t>
            </a:r>
          </a:p>
          <a:p>
            <a:r>
              <a:rPr lang="en-US" sz="800" dirty="0">
                <a:latin typeface="Monaco" charset="0"/>
              </a:rPr>
              <a:t>project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angr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Project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>
                <a:solidFill>
                  <a:srgbClr val="5EA702"/>
                </a:solidFill>
                <a:latin typeface="Monaco" charset="0"/>
              </a:rPr>
              <a:t>'binary'</a:t>
            </a:r>
            <a:r>
              <a:rPr lang="en-US" sz="800" dirty="0">
                <a:latin typeface="Monaco" charset="0"/>
              </a:rPr>
              <a:t>)</a:t>
            </a:r>
          </a:p>
          <a:p>
            <a:endParaRPr lang="en-US" sz="800" dirty="0">
              <a:latin typeface="Monaco" charset="0"/>
            </a:endParaRPr>
          </a:p>
          <a:p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Specify the starting state.</a:t>
            </a:r>
          </a:p>
          <a:p>
            <a:r>
              <a:rPr lang="en-US" sz="800" dirty="0" err="1">
                <a:latin typeface="Monaco" charset="0"/>
              </a:rPr>
              <a:t>initial_state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project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factory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entry_state</a:t>
            </a:r>
            <a:r>
              <a:rPr lang="en-US" sz="800" dirty="0" smtClean="0">
                <a:latin typeface="Monaco" charset="0"/>
              </a:rPr>
              <a:t>()</a:t>
            </a:r>
            <a:r>
              <a:rPr lang="en-US" sz="800" dirty="0">
                <a:latin typeface="Monaco" charset="0"/>
              </a:rPr>
              <a:t/>
            </a:r>
            <a:br>
              <a:rPr lang="en-US" sz="800" dirty="0">
                <a:latin typeface="Monaco" charset="0"/>
              </a:rPr>
            </a:br>
            <a:endParaRPr lang="en-US" sz="800" dirty="0">
              <a:latin typeface="Monaco" charset="0"/>
            </a:endParaRPr>
          </a:p>
          <a:p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Create the path group.</a:t>
            </a:r>
          </a:p>
          <a:p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project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factory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 err="1">
                <a:latin typeface="Monaco" charset="0"/>
              </a:rPr>
              <a:t>initial_state</a:t>
            </a:r>
            <a:r>
              <a:rPr lang="en-US" sz="800" dirty="0">
                <a:latin typeface="Monaco" charset="0"/>
              </a:rPr>
              <a:t>)</a:t>
            </a:r>
          </a:p>
          <a:p>
            <a:r>
              <a:rPr lang="en-US" sz="800" dirty="0" err="1">
                <a:latin typeface="Monaco" charset="0"/>
              </a:rPr>
              <a:t>found_path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427AB3"/>
                </a:solidFill>
                <a:latin typeface="Monaco" charset="0"/>
              </a:rPr>
              <a:t>None</a:t>
            </a:r>
            <a:endParaRPr lang="en-US" sz="800" dirty="0">
              <a:latin typeface="Monaco" charset="0"/>
            </a:endParaRPr>
          </a:p>
          <a:p>
            <a:endParaRPr lang="en-US" sz="800" dirty="0">
              <a:latin typeface="Monaco" charset="0"/>
            </a:endParaRPr>
          </a:p>
          <a:p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Continue to step until we find an accepted path or all paths terminate.</a:t>
            </a:r>
          </a:p>
          <a:p>
            <a:r>
              <a:rPr lang="en-US" sz="800" dirty="0">
                <a:solidFill>
                  <a:srgbClr val="295E99"/>
                </a:solidFill>
                <a:latin typeface="Monaco" charset="0"/>
              </a:rPr>
              <a:t>while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solidFill>
                  <a:srgbClr val="295E99"/>
                </a:solidFill>
                <a:latin typeface="Monaco" charset="0"/>
              </a:rPr>
              <a:t>len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active</a:t>
            </a:r>
            <a:r>
              <a:rPr lang="en-US" sz="800" dirty="0">
                <a:latin typeface="Monaco" charset="0"/>
              </a:rPr>
              <a:t>)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&gt;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&amp;&amp;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found_path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is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427AB3"/>
                </a:solidFill>
                <a:latin typeface="Monaco" charset="0"/>
              </a:rPr>
              <a:t>None</a:t>
            </a:r>
            <a:r>
              <a:rPr lang="en-US" sz="800" dirty="0">
                <a:latin typeface="Monaco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Step all active paths.</a:t>
            </a:r>
          </a:p>
          <a:p>
            <a:r>
              <a:rPr lang="en-US" sz="800" dirty="0">
                <a:latin typeface="Monaco" charset="0"/>
              </a:rPr>
              <a:t>    </a:t>
            </a:r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step</a:t>
            </a:r>
            <a:r>
              <a:rPr lang="en-US" sz="800" dirty="0" smtClean="0">
                <a:latin typeface="Monaco" charset="0"/>
              </a:rPr>
              <a:t>()</a:t>
            </a:r>
            <a:r>
              <a:rPr lang="en-US" sz="800" dirty="0">
                <a:latin typeface="Monaco" charset="0"/>
              </a:rPr>
              <a:t/>
            </a:r>
            <a:br>
              <a:rPr lang="en-US" sz="800" dirty="0">
                <a:latin typeface="Monaco" charset="0"/>
              </a:rPr>
            </a:br>
            <a:endParaRPr lang="en-US" sz="800" dirty="0">
              <a:latin typeface="Monac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Iterate through all active paths to figure out if we should drop any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or if any are successful.</a:t>
            </a:r>
          </a:p>
          <a:p>
            <a:r>
              <a:rPr lang="en-US" sz="800" dirty="0">
                <a:latin typeface="Monaco" charset="0"/>
              </a:rPr>
              <a:t>    </a:t>
            </a:r>
            <a:r>
              <a:rPr lang="en-US" sz="800" dirty="0" err="1">
                <a:latin typeface="Monaco" charset="0"/>
              </a:rPr>
              <a:t>paths_to_avoid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[]</a:t>
            </a:r>
          </a:p>
          <a:p>
            <a:r>
              <a:rPr lang="en-US" sz="800" dirty="0">
                <a:latin typeface="Monaco" charset="0"/>
              </a:rPr>
              <a:t>   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for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active_path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in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active</a:t>
            </a:r>
            <a:r>
              <a:rPr lang="en-US" sz="800" dirty="0">
                <a:latin typeface="Monaco" charset="0"/>
              </a:rPr>
              <a:t>:</a:t>
            </a:r>
          </a:p>
          <a:p>
            <a:r>
              <a:rPr lang="en-US" sz="800" dirty="0">
                <a:latin typeface="Monaco" charset="0"/>
              </a:rPr>
              <a:t>       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should_accept_path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 err="1">
                <a:latin typeface="Monaco" charset="0"/>
              </a:rPr>
              <a:t>active_path</a:t>
            </a:r>
            <a:r>
              <a:rPr lang="en-US" sz="800" dirty="0">
                <a:latin typeface="Monaco" charset="0"/>
              </a:rPr>
              <a:t>):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    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If we find an accepted path, exit the loop.</a:t>
            </a:r>
          </a:p>
          <a:p>
            <a:r>
              <a:rPr lang="en-US" sz="800" dirty="0">
                <a:latin typeface="Monaco" charset="0"/>
              </a:rPr>
              <a:t>            </a:t>
            </a:r>
            <a:r>
              <a:rPr lang="en-US" sz="800" dirty="0" err="1">
                <a:latin typeface="Monaco" charset="0"/>
              </a:rPr>
              <a:t>found_path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active_path</a:t>
            </a:r>
            <a:endParaRPr lang="en-US" sz="800" dirty="0">
              <a:latin typeface="Monaco" charset="0"/>
            </a:endParaRPr>
          </a:p>
          <a:p>
            <a:r>
              <a:rPr lang="en-US" sz="800" dirty="0">
                <a:latin typeface="Monaco" charset="0"/>
              </a:rPr>
              <a:t>           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break</a:t>
            </a:r>
            <a:endParaRPr lang="en-US" sz="800" dirty="0">
              <a:latin typeface="Monaco" charset="0"/>
            </a:endParaRPr>
          </a:p>
          <a:p>
            <a:r>
              <a:rPr lang="en-US" sz="800" dirty="0">
                <a:latin typeface="Monaco" charset="0"/>
              </a:rPr>
              <a:t>        </a:t>
            </a:r>
            <a:r>
              <a:rPr lang="en-US" sz="800" dirty="0" err="1">
                <a:solidFill>
                  <a:srgbClr val="295E99"/>
                </a:solidFill>
                <a:latin typeface="Monaco" charset="0"/>
              </a:rPr>
              <a:t>elif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should_avoid_path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 err="1">
                <a:latin typeface="Monaco" charset="0"/>
              </a:rPr>
              <a:t>active_path</a:t>
            </a:r>
            <a:r>
              <a:rPr lang="en-US" sz="800" dirty="0">
                <a:latin typeface="Monaco" charset="0"/>
              </a:rPr>
              <a:t>):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    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If we find a path that needs to be avoided, mark it as such.</a:t>
            </a:r>
          </a:p>
          <a:p>
            <a:r>
              <a:rPr lang="en-US" sz="800" dirty="0">
                <a:latin typeface="Monaco" charset="0"/>
              </a:rPr>
              <a:t>            </a:t>
            </a:r>
            <a:r>
              <a:rPr lang="en-US" sz="800" dirty="0" err="1">
                <a:latin typeface="Monaco" charset="0"/>
              </a:rPr>
              <a:t>paths_to_avoid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append</a:t>
            </a:r>
            <a:r>
              <a:rPr lang="en-US" sz="800" dirty="0">
                <a:latin typeface="Monaco" charset="0"/>
              </a:rPr>
              <a:t>(</a:t>
            </a:r>
            <a:r>
              <a:rPr lang="en-US" sz="800" dirty="0" err="1">
                <a:latin typeface="Monaco" charset="0"/>
              </a:rPr>
              <a:t>active_path</a:t>
            </a:r>
            <a:r>
              <a:rPr lang="en-US" sz="800" dirty="0" smtClean="0">
                <a:latin typeface="Monaco" charset="0"/>
              </a:rPr>
              <a:t>)</a:t>
            </a:r>
            <a:r>
              <a:rPr lang="en-US" sz="800" dirty="0">
                <a:latin typeface="Monaco" charset="0"/>
              </a:rPr>
              <a:t/>
            </a:r>
            <a:br>
              <a:rPr lang="en-US" sz="800" dirty="0">
                <a:latin typeface="Monaco" charset="0"/>
              </a:rPr>
            </a:br>
            <a:endParaRPr lang="en-US" sz="800" dirty="0">
              <a:latin typeface="Monac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    </a:t>
            </a:r>
            <a:r>
              <a:rPr lang="en-US" sz="800" dirty="0">
                <a:solidFill>
                  <a:srgbClr val="A16C00"/>
                </a:solidFill>
                <a:latin typeface="Monaco" charset="0"/>
              </a:rPr>
              <a:t># Remove any paths we marked as needing to drop from the stash.</a:t>
            </a:r>
          </a:p>
          <a:p>
            <a:r>
              <a:rPr lang="en-US" sz="800" dirty="0">
                <a:latin typeface="Monaco" charset="0"/>
              </a:rPr>
              <a:t>    </a:t>
            </a:r>
            <a:r>
              <a:rPr lang="en-US" sz="800" dirty="0" err="1">
                <a:latin typeface="Monaco" charset="0"/>
              </a:rPr>
              <a:t>path_group</a:t>
            </a:r>
            <a:r>
              <a:rPr lang="en-US" sz="800" dirty="0" err="1">
                <a:solidFill>
                  <a:srgbClr val="D97100"/>
                </a:solidFill>
                <a:latin typeface="Monaco" charset="0"/>
              </a:rPr>
              <a:t>.</a:t>
            </a:r>
            <a:r>
              <a:rPr lang="en-US" sz="800" dirty="0" err="1">
                <a:latin typeface="Monaco" charset="0"/>
              </a:rPr>
              <a:t>drop</a:t>
            </a:r>
            <a:r>
              <a:rPr lang="en-US" sz="800" dirty="0">
                <a:latin typeface="Monaco" charset="0"/>
              </a:rPr>
              <a:t>(stash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solidFill>
                  <a:srgbClr val="5EA702"/>
                </a:solidFill>
                <a:latin typeface="Monaco" charset="0"/>
              </a:rPr>
              <a:t>'active'</a:t>
            </a:r>
            <a:r>
              <a:rPr lang="en-US" sz="800" dirty="0">
                <a:latin typeface="Monaco" charset="0"/>
              </a:rPr>
              <a:t>, </a:t>
            </a:r>
            <a:r>
              <a:rPr lang="en-US" sz="800" dirty="0" err="1">
                <a:latin typeface="Monaco" charset="0"/>
              </a:rPr>
              <a:t>filter_func</a:t>
            </a:r>
            <a:r>
              <a:rPr lang="en-US" sz="8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lambda</a:t>
            </a:r>
            <a:r>
              <a:rPr lang="en-US" sz="800" dirty="0">
                <a:latin typeface="Monaco" charset="0"/>
              </a:rPr>
              <a:t> path: path </a:t>
            </a:r>
            <a:r>
              <a:rPr lang="en-US" sz="800" dirty="0">
                <a:solidFill>
                  <a:srgbClr val="295E99"/>
                </a:solidFill>
                <a:latin typeface="Monaco" charset="0"/>
              </a:rPr>
              <a:t>in</a:t>
            </a:r>
            <a:r>
              <a:rPr lang="en-US" sz="800" dirty="0">
                <a:latin typeface="Monaco" charset="0"/>
              </a:rPr>
              <a:t> </a:t>
            </a:r>
            <a:r>
              <a:rPr lang="en-US" sz="800" dirty="0" err="1">
                <a:latin typeface="Monaco" charset="0"/>
              </a:rPr>
              <a:t>paths_to_avoid</a:t>
            </a:r>
            <a:r>
              <a:rPr lang="en-US" sz="800" dirty="0">
                <a:latin typeface="Monaco" charset="0"/>
              </a:rPr>
              <a:t>)</a:t>
            </a:r>
            <a:endParaRPr lang="en-US" sz="800" dirty="0"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2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Shortcut: The ‘Explore’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3134"/>
            <a:ext cx="10515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previous algorithm is so common that </a:t>
            </a:r>
            <a:r>
              <a:rPr lang="en-US" sz="2400" dirty="0" err="1" smtClean="0"/>
              <a:t>Angr</a:t>
            </a:r>
            <a:r>
              <a:rPr lang="en-US" sz="2400" dirty="0" smtClean="0"/>
              <a:t> wrote a single function to do it for you, called the ‘</a:t>
            </a:r>
            <a:r>
              <a:rPr lang="en-US" sz="2400" dirty="0" smtClean="0">
                <a:solidFill>
                  <a:srgbClr val="FF0000"/>
                </a:solidFill>
              </a:rPr>
              <a:t>explore</a:t>
            </a:r>
            <a:r>
              <a:rPr lang="en-US" sz="2400" dirty="0" smtClean="0"/>
              <a:t>’ function: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path_group.explore</a:t>
            </a:r>
            <a:r>
              <a:rPr lang="en-US" sz="2400" dirty="0" smtClean="0">
                <a:solidFill>
                  <a:srgbClr val="FF0000"/>
                </a:solidFill>
              </a:rPr>
              <a:t>(find=</a:t>
            </a:r>
            <a:r>
              <a:rPr lang="en-US" sz="2400" dirty="0" err="1" smtClean="0">
                <a:solidFill>
                  <a:srgbClr val="FF0000"/>
                </a:solidFill>
              </a:rPr>
              <a:t>should_accept_path</a:t>
            </a:r>
            <a:r>
              <a:rPr lang="en-US" sz="2400" dirty="0" smtClean="0">
                <a:solidFill>
                  <a:srgbClr val="FF0000"/>
                </a:solidFill>
              </a:rPr>
              <a:t>, avoid=</a:t>
            </a:r>
            <a:r>
              <a:rPr lang="en-US" sz="2400" dirty="0" err="1" smtClean="0">
                <a:solidFill>
                  <a:srgbClr val="FF0000"/>
                </a:solidFill>
              </a:rPr>
              <a:t>should_avoid_path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sz="2400" dirty="0"/>
          </a:p>
          <a:p>
            <a:pPr algn="ctr"/>
            <a:r>
              <a:rPr lang="mr-IN" sz="2400" dirty="0" smtClean="0"/>
              <a:t>…</a:t>
            </a:r>
            <a:r>
              <a:rPr lang="en-US" sz="2400" dirty="0"/>
              <a:t> </a:t>
            </a:r>
            <a:r>
              <a:rPr lang="en-US" sz="2400" dirty="0" smtClean="0"/>
              <a:t>will add any path that is accepted to the list ‘</a:t>
            </a:r>
            <a:r>
              <a:rPr lang="en-US" sz="2400" dirty="0" err="1" smtClean="0">
                <a:solidFill>
                  <a:srgbClr val="FF0000"/>
                </a:solidFill>
              </a:rPr>
              <a:t>path_group.found</a:t>
            </a:r>
            <a:r>
              <a:rPr lang="en-US" sz="2400" dirty="0" smtClean="0"/>
              <a:t>’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Additionally, searching or avoiding a specific instruction address is common enough that the find and avoid parameters also </a:t>
            </a:r>
            <a:r>
              <a:rPr lang="en-US" sz="2400" dirty="0" smtClean="0">
                <a:solidFill>
                  <a:srgbClr val="FF0000"/>
                </a:solidFill>
              </a:rPr>
              <a:t>accept addresses</a:t>
            </a:r>
            <a:r>
              <a:rPr lang="en-US" sz="2400" dirty="0" smtClean="0"/>
              <a:t>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path_group.explore</a:t>
            </a:r>
            <a:r>
              <a:rPr lang="en-US" sz="2400" dirty="0" smtClean="0">
                <a:solidFill>
                  <a:srgbClr val="FF0000"/>
                </a:solidFill>
              </a:rPr>
              <a:t>(find=0x80430a, avoid=0x9aa442)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endParaRPr lang="en-US" sz="2400" dirty="0" smtClean="0"/>
          </a:p>
          <a:p>
            <a:pPr algn="ctr"/>
            <a:r>
              <a:rPr lang="mr-IN" sz="2400" dirty="0" smtClean="0"/>
              <a:t>…</a:t>
            </a:r>
            <a:r>
              <a:rPr lang="en-US" sz="2400" dirty="0" smtClean="0"/>
              <a:t> would </a:t>
            </a:r>
            <a:r>
              <a:rPr lang="en-US" sz="2400" dirty="0" smtClean="0">
                <a:solidFill>
                  <a:srgbClr val="FF0000"/>
                </a:solidFill>
              </a:rPr>
              <a:t>search </a:t>
            </a:r>
            <a:r>
              <a:rPr lang="en-US" sz="2400" dirty="0" smtClean="0"/>
              <a:t>for address </a:t>
            </a:r>
            <a:r>
              <a:rPr lang="en-US" sz="2400" dirty="0" smtClean="0">
                <a:solidFill>
                  <a:srgbClr val="FF0000"/>
                </a:solidFill>
              </a:rPr>
              <a:t>0x80430a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terminate </a:t>
            </a:r>
            <a:r>
              <a:rPr lang="en-US" sz="2400" dirty="0" smtClean="0"/>
              <a:t>anything that reaches </a:t>
            </a:r>
            <a:r>
              <a:rPr lang="en-US" sz="2400" dirty="0" smtClean="0">
                <a:solidFill>
                  <a:srgbClr val="FF0000"/>
                </a:solidFill>
              </a:rPr>
              <a:t>0x9aa442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82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Symbolic Execution CTF: Part 2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Symbols and </a:t>
            </a: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51387"/>
            <a:ext cx="10515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some cases, </a:t>
            </a:r>
            <a:r>
              <a:rPr lang="en-US" sz="2400" dirty="0" err="1" smtClean="0"/>
              <a:t>Angr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automatically injects a symbols </a:t>
            </a:r>
            <a:r>
              <a:rPr lang="en-US" sz="2400" dirty="0" smtClean="0"/>
              <a:t>when </a:t>
            </a:r>
            <a:r>
              <a:rPr lang="en-US" sz="2400" dirty="0" smtClean="0">
                <a:solidFill>
                  <a:srgbClr val="FF0000"/>
                </a:solidFill>
              </a:rPr>
              <a:t>user input </a:t>
            </a:r>
            <a:r>
              <a:rPr lang="en-US" sz="2400" dirty="0" smtClean="0"/>
              <a:t>is queried from the </a:t>
            </a:r>
            <a:r>
              <a:rPr lang="en-US" sz="2400" dirty="0" err="1" smtClean="0"/>
              <a:t>stdin</a:t>
            </a:r>
            <a:r>
              <a:rPr lang="en-US" sz="2400" dirty="0" smtClean="0"/>
              <a:t> file. *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When </a:t>
            </a:r>
            <a:r>
              <a:rPr lang="en-US" sz="2400" dirty="0" err="1" smtClean="0"/>
              <a:t>Angr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does not </a:t>
            </a:r>
            <a:r>
              <a:rPr lang="en-US" sz="2400" dirty="0" smtClean="0"/>
              <a:t>automatically inject a symbol where we want one, </a:t>
            </a:r>
            <a:r>
              <a:rPr lang="en-US" sz="2400" dirty="0" smtClean="0">
                <a:solidFill>
                  <a:srgbClr val="FF0000"/>
                </a:solidFill>
              </a:rPr>
              <a:t>we can do so manually</a:t>
            </a:r>
            <a:r>
              <a:rPr lang="en-US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5894" y="6423949"/>
            <a:ext cx="5046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It does this with what are called </a:t>
            </a:r>
            <a:r>
              <a:rPr lang="en-US" sz="1200" dirty="0" err="1" smtClean="0"/>
              <a:t>SimProcedures</a:t>
            </a:r>
            <a:r>
              <a:rPr lang="en-US" sz="1200" dirty="0" smtClean="0"/>
              <a:t>, which we will cover later.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160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Symbols: </a:t>
            </a:r>
            <a:r>
              <a:rPr lang="en-US" dirty="0" err="1" smtClean="0"/>
              <a:t>Bitvectors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22182"/>
            <a:ext cx="10515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Angr’s</a:t>
            </a:r>
            <a:r>
              <a:rPr lang="en-US" sz="2400" dirty="0" smtClean="0"/>
              <a:t> symbols are represented by what it calls </a:t>
            </a:r>
            <a:r>
              <a:rPr lang="en-US" sz="2400" dirty="0" err="1" smtClean="0">
                <a:solidFill>
                  <a:srgbClr val="FF0000"/>
                </a:solidFill>
              </a:rPr>
              <a:t>bitvectors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Bitvectors</a:t>
            </a:r>
            <a:r>
              <a:rPr lang="en-US" sz="2400" dirty="0" smtClean="0"/>
              <a:t> have a </a:t>
            </a:r>
            <a:r>
              <a:rPr lang="en-US" sz="2400" dirty="0" smtClean="0">
                <a:solidFill>
                  <a:srgbClr val="FF0000"/>
                </a:solidFill>
              </a:rPr>
              <a:t>size</a:t>
            </a:r>
            <a:r>
              <a:rPr lang="en-US" sz="2400" dirty="0" smtClean="0"/>
              <a:t>, the number of bits they represent.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As with all data in programming, </a:t>
            </a:r>
            <a:r>
              <a:rPr lang="en-US" sz="2400" dirty="0" err="1" smtClean="0"/>
              <a:t>bitvectors</a:t>
            </a:r>
            <a:r>
              <a:rPr lang="en-US" sz="2400" dirty="0" smtClean="0"/>
              <a:t> can represent </a:t>
            </a:r>
            <a:r>
              <a:rPr lang="en-US" sz="2400" dirty="0" smtClean="0">
                <a:solidFill>
                  <a:srgbClr val="FF0000"/>
                </a:solidFill>
              </a:rPr>
              <a:t>any type </a:t>
            </a:r>
            <a:r>
              <a:rPr lang="en-US" sz="2400" dirty="0" smtClean="0"/>
              <a:t>that can fit. Most commonly, they represent either </a:t>
            </a:r>
            <a:r>
              <a:rPr lang="en-US" sz="2400" dirty="0" smtClean="0">
                <a:solidFill>
                  <a:srgbClr val="FF0000"/>
                </a:solidFill>
              </a:rPr>
              <a:t>n-bit integers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strings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difference between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and a typical variable is that, while </a:t>
            </a:r>
            <a:r>
              <a:rPr lang="en-US" sz="2400" dirty="0" smtClean="0">
                <a:solidFill>
                  <a:srgbClr val="FF0000"/>
                </a:solidFill>
              </a:rPr>
              <a:t>typical variables store a single value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bitvectors</a:t>
            </a:r>
            <a:r>
              <a:rPr lang="en-US" sz="2400" dirty="0" smtClean="0">
                <a:solidFill>
                  <a:srgbClr val="FF0000"/>
                </a:solidFill>
              </a:rPr>
              <a:t> store every value </a:t>
            </a:r>
            <a:r>
              <a:rPr lang="en-US" sz="2400" dirty="0" smtClean="0"/>
              <a:t>that meet certain </a:t>
            </a:r>
            <a:r>
              <a:rPr lang="en-US" sz="2400" dirty="0" smtClean="0">
                <a:solidFill>
                  <a:srgbClr val="FF0000"/>
                </a:solidFill>
              </a:rPr>
              <a:t>constraints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138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Bitvector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2385169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Let the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</a:t>
            </a:r>
            <a:r>
              <a:rPr lang="el-GR" sz="2400" dirty="0" smtClean="0"/>
              <a:t>λ</a:t>
            </a:r>
            <a:r>
              <a:rPr lang="en-US" sz="2400" dirty="0" smtClean="0"/>
              <a:t> be </a:t>
            </a:r>
            <a:r>
              <a:rPr lang="en-US" sz="2400" dirty="0" smtClean="0">
                <a:solidFill>
                  <a:srgbClr val="FF0000"/>
                </a:solidFill>
              </a:rPr>
              <a:t>8 bits </a:t>
            </a:r>
            <a:r>
              <a:rPr lang="en-US" sz="2400" dirty="0" smtClean="0"/>
              <a:t>and be </a:t>
            </a:r>
            <a:r>
              <a:rPr lang="en-US" sz="2400" dirty="0" smtClean="0">
                <a:solidFill>
                  <a:srgbClr val="FF0000"/>
                </a:solidFill>
              </a:rPr>
              <a:t>constrained</a:t>
            </a:r>
            <a:r>
              <a:rPr lang="en-US" sz="2400" dirty="0" smtClean="0"/>
              <a:t> by: </a:t>
            </a:r>
          </a:p>
          <a:p>
            <a:pPr algn="ctr"/>
            <a:r>
              <a:rPr lang="en-US" sz="2400" dirty="0" smtClean="0"/>
              <a:t>(  </a:t>
            </a:r>
            <a:r>
              <a:rPr lang="el-GR" sz="2400" dirty="0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&gt; 0</a:t>
            </a:r>
            <a:r>
              <a:rPr lang="en-US" sz="2400" dirty="0" smtClean="0"/>
              <a:t>,    </a:t>
            </a:r>
            <a:r>
              <a:rPr lang="el-GR" sz="2400" dirty="0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≤ 4</a:t>
            </a:r>
            <a:r>
              <a:rPr lang="en-US" sz="2400" dirty="0" smtClean="0"/>
              <a:t>,   </a:t>
            </a:r>
            <a:r>
              <a:rPr lang="el-GR" sz="2400" dirty="0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mod 2 = 0</a:t>
            </a:r>
            <a:r>
              <a:rPr lang="en-US" sz="2400" dirty="0" smtClean="0"/>
              <a:t>  ) ∨ (  </a:t>
            </a:r>
            <a:r>
              <a:rPr lang="el-GR" sz="2400" dirty="0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= 1  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above is how the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would be stored.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However, if we were to </a:t>
            </a:r>
            <a:r>
              <a:rPr lang="en-US" sz="2400" dirty="0" smtClean="0">
                <a:solidFill>
                  <a:srgbClr val="FF0000"/>
                </a:solidFill>
              </a:rPr>
              <a:t>concretize</a:t>
            </a:r>
            <a:r>
              <a:rPr lang="en-US" sz="2400" dirty="0" smtClean="0"/>
              <a:t> the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(collapse it to a specific value), it could take on any of the following values: 2, 4, or 1.</a:t>
            </a:r>
          </a:p>
        </p:txBody>
      </p:sp>
    </p:spTree>
    <p:extLst>
      <p:ext uri="{BB962C8B-B14F-4D97-AF65-F5344CB8AC3E}">
        <p14:creationId xmlns:p14="http://schemas.microsoft.com/office/powerpoint/2010/main" val="1566715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Scale Between Symbolic and Concrete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Definitions: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</a:t>
            </a:r>
            <a:r>
              <a:rPr lang="en-US" sz="2400" dirty="0" smtClean="0"/>
              <a:t>A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concrete</a:t>
            </a:r>
            <a:r>
              <a:rPr lang="en-US" sz="2400" i="1" dirty="0" smtClean="0"/>
              <a:t>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: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that can take on </a:t>
            </a:r>
            <a:r>
              <a:rPr lang="en-US" sz="2400" dirty="0" smtClean="0">
                <a:solidFill>
                  <a:srgbClr val="FF0000"/>
                </a:solidFill>
              </a:rPr>
              <a:t>exactly 1</a:t>
            </a:r>
            <a:r>
              <a:rPr lang="en-US" sz="2400" dirty="0" smtClean="0"/>
              <a:t> value.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(Example: { </a:t>
            </a:r>
            <a:r>
              <a:rPr lang="el-GR" sz="2400" dirty="0" smtClean="0"/>
              <a:t>λ</a:t>
            </a:r>
            <a:r>
              <a:rPr lang="en-US" sz="2400" dirty="0" smtClean="0"/>
              <a:t>: </a:t>
            </a:r>
            <a:r>
              <a:rPr lang="el-GR" sz="2400" dirty="0" smtClean="0"/>
              <a:t>λ </a:t>
            </a:r>
            <a:r>
              <a:rPr lang="en-US" sz="2400" dirty="0" smtClean="0"/>
              <a:t>= 1 })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 </a:t>
            </a:r>
            <a:r>
              <a:rPr lang="en-US" sz="2400" i="1" dirty="0" smtClean="0">
                <a:solidFill>
                  <a:srgbClr val="FF0000"/>
                </a:solidFill>
              </a:rPr>
              <a:t>symbolic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: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that can take on </a:t>
            </a:r>
            <a:r>
              <a:rPr lang="en-US" sz="2400" dirty="0" smtClean="0">
                <a:solidFill>
                  <a:srgbClr val="FF0000"/>
                </a:solidFill>
              </a:rPr>
              <a:t>more than 1 </a:t>
            </a:r>
            <a:r>
              <a:rPr lang="en-US" sz="2400" dirty="0" smtClean="0"/>
              <a:t>value.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(Example: { </a:t>
            </a:r>
            <a:r>
              <a:rPr lang="el-GR" sz="2400" dirty="0" smtClean="0"/>
              <a:t>λ</a:t>
            </a:r>
            <a:r>
              <a:rPr lang="en-US" sz="2400" dirty="0" smtClean="0"/>
              <a:t>:</a:t>
            </a:r>
            <a:r>
              <a:rPr lang="el-GR" sz="2400" dirty="0" smtClean="0"/>
              <a:t> λ </a:t>
            </a:r>
            <a:r>
              <a:rPr lang="en-US" sz="2400" dirty="0" smtClean="0"/>
              <a:t>&gt; 10 })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An </a:t>
            </a:r>
            <a:r>
              <a:rPr lang="en-US" sz="2400" i="1" dirty="0" err="1" smtClean="0">
                <a:solidFill>
                  <a:srgbClr val="FF0000"/>
                </a:solidFill>
              </a:rPr>
              <a:t>unsatisfiable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: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rgbClr val="FF0000"/>
                </a:solidFill>
              </a:rPr>
              <a:t>cannot take on any </a:t>
            </a:r>
            <a:r>
              <a:rPr lang="en-US" sz="2400" dirty="0" smtClean="0"/>
              <a:t>values.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(Example: { </a:t>
            </a:r>
            <a:r>
              <a:rPr lang="el-GR" sz="2400" dirty="0" smtClean="0"/>
              <a:t>λ</a:t>
            </a:r>
            <a:r>
              <a:rPr lang="en-US" sz="2400" dirty="0" smtClean="0"/>
              <a:t>:</a:t>
            </a:r>
            <a:r>
              <a:rPr lang="el-GR" sz="2400" dirty="0" smtClean="0"/>
              <a:t> λ </a:t>
            </a:r>
            <a:r>
              <a:rPr lang="en-US" sz="2400" dirty="0"/>
              <a:t>=</a:t>
            </a:r>
            <a:r>
              <a:rPr lang="en-US" sz="2400" dirty="0" smtClean="0"/>
              <a:t> 10, </a:t>
            </a:r>
            <a:r>
              <a:rPr lang="el-GR" sz="2400" dirty="0" smtClean="0"/>
              <a:t>λ </a:t>
            </a:r>
            <a:r>
              <a:rPr lang="en-US" sz="2400" dirty="0" smtClean="0"/>
              <a:t>≠ 10 })</a:t>
            </a:r>
          </a:p>
          <a:p>
            <a:endParaRPr lang="en-US" sz="2400" i="1" dirty="0"/>
          </a:p>
          <a:p>
            <a:r>
              <a:rPr lang="en-US" sz="2400" i="1" dirty="0" smtClean="0"/>
              <a:t>    </a:t>
            </a:r>
            <a:r>
              <a:rPr lang="en-US" sz="2400" dirty="0" smtClean="0"/>
              <a:t>An </a:t>
            </a:r>
            <a:r>
              <a:rPr lang="en-US" sz="2400" i="1" dirty="0" smtClean="0">
                <a:solidFill>
                  <a:srgbClr val="FF0000"/>
                </a:solidFill>
              </a:rPr>
              <a:t>unconstrained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: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that can take on </a:t>
            </a:r>
            <a:r>
              <a:rPr lang="en-US" sz="2400" dirty="0" smtClean="0">
                <a:solidFill>
                  <a:srgbClr val="FF0000"/>
                </a:solidFill>
              </a:rPr>
              <a:t>any</a:t>
            </a:r>
            <a:r>
              <a:rPr lang="en-US" sz="2400" dirty="0" smtClean="0"/>
              <a:t> value, within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bounds of its size.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202873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Constraints on Symbols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0526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Angr</a:t>
            </a:r>
            <a:r>
              <a:rPr lang="en-US" sz="2400" dirty="0" smtClean="0"/>
              <a:t> provides a nice frontend to z3, an open-source constraint solver. It has the following functionality (and more):</a:t>
            </a:r>
          </a:p>
          <a:p>
            <a:pPr algn="ctr"/>
            <a:endParaRPr lang="en-US" sz="24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Find </a:t>
            </a:r>
            <a:r>
              <a:rPr lang="en-US" sz="2400" dirty="0" smtClean="0">
                <a:solidFill>
                  <a:srgbClr val="FF0000"/>
                </a:solidFill>
              </a:rPr>
              <a:t>any (single) value </a:t>
            </a:r>
            <a:r>
              <a:rPr lang="en-US" sz="2400" dirty="0" smtClean="0"/>
              <a:t>of a </a:t>
            </a:r>
            <a:r>
              <a:rPr lang="en-US" sz="2400" dirty="0" err="1" smtClean="0"/>
              <a:t>bitvector</a:t>
            </a:r>
            <a:endParaRPr lang="en-US" sz="24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Find up to </a:t>
            </a:r>
            <a:r>
              <a:rPr lang="en-US" sz="2400" dirty="0" smtClean="0">
                <a:solidFill>
                  <a:srgbClr val="FF0000"/>
                </a:solidFill>
              </a:rPr>
              <a:t>n possible values </a:t>
            </a:r>
            <a:r>
              <a:rPr lang="en-US" sz="2400" dirty="0" smtClean="0"/>
              <a:t>of a </a:t>
            </a:r>
            <a:r>
              <a:rPr lang="en-US" sz="2400" dirty="0" err="1" smtClean="0"/>
              <a:t>bitvector</a:t>
            </a:r>
            <a:endParaRPr lang="en-US" sz="24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Find the </a:t>
            </a:r>
            <a:r>
              <a:rPr lang="en-US" sz="2400" dirty="0" smtClean="0">
                <a:solidFill>
                  <a:srgbClr val="FF0000"/>
                </a:solidFill>
              </a:rPr>
              <a:t>maximum or minimum </a:t>
            </a:r>
            <a:r>
              <a:rPr lang="en-US" sz="2400" dirty="0" smtClean="0"/>
              <a:t>possible value of a </a:t>
            </a:r>
            <a:r>
              <a:rPr lang="en-US" sz="2400" dirty="0" err="1" smtClean="0"/>
              <a:t>bitvector</a:t>
            </a:r>
            <a:endParaRPr lang="en-US" sz="24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Determine if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‘true’ or ‘false’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Determine if a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is </a:t>
            </a:r>
            <a:r>
              <a:rPr lang="en-US" sz="2400" dirty="0" err="1" smtClean="0">
                <a:solidFill>
                  <a:srgbClr val="FF0000"/>
                </a:solidFill>
              </a:rPr>
              <a:t>satisfiable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57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smtClean="0">
                <a:solidFill>
                  <a:srgbClr val="FF0000"/>
                </a:solidFill>
              </a:rPr>
              <a:t>Inject a Symbol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4093" y="1652535"/>
            <a:ext cx="6740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effectLst/>
                <a:latin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74669" y="1750996"/>
            <a:ext cx="415636" cy="152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8158" y="1639088"/>
            <a:ext cx="136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You are 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9061" y="4320391"/>
            <a:ext cx="40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first, what is a </a:t>
            </a:r>
            <a:r>
              <a:rPr lang="en-US" sz="2800" dirty="0" smtClean="0">
                <a:solidFill>
                  <a:srgbClr val="FF0000"/>
                </a:solidFill>
              </a:rPr>
              <a:t>symbol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in the Context of a Program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4231" y="1794861"/>
            <a:ext cx="4263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dirty="0" smtClean="0">
              <a:solidFill>
                <a:srgbClr val="000000"/>
              </a:solidFill>
              <a:effectLst/>
              <a:latin typeface="Monaco" charset="0"/>
            </a:endParaRP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496342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can </a:t>
            </a:r>
            <a:r>
              <a:rPr lang="en-US" sz="2400" dirty="0" smtClean="0">
                <a:solidFill>
                  <a:srgbClr val="FF0000"/>
                </a:solidFill>
              </a:rPr>
              <a:t>inject symbols into variables </a:t>
            </a:r>
            <a:r>
              <a:rPr lang="en-US" sz="2400" dirty="0" smtClean="0"/>
              <a:t>as long as the size of the </a:t>
            </a:r>
            <a:r>
              <a:rPr lang="en-US" sz="2400" dirty="0" err="1" smtClean="0"/>
              <a:t>bitvector</a:t>
            </a:r>
            <a:r>
              <a:rPr lang="en-US" sz="2400" dirty="0" smtClean="0"/>
              <a:t> is equal to the size of the variable.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Constraints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are automatically generated </a:t>
            </a:r>
            <a:r>
              <a:rPr lang="en-US" sz="2400" dirty="0" smtClean="0"/>
              <a:t>(ex: </a:t>
            </a:r>
            <a:r>
              <a:rPr lang="el-GR" sz="2400" dirty="0"/>
              <a:t>λ</a:t>
            </a:r>
            <a:r>
              <a:rPr lang="en-US" sz="2400" dirty="0"/>
              <a:t> = ‘hunter2’, or, for the other path, </a:t>
            </a:r>
            <a:r>
              <a:rPr lang="el-GR" sz="2400" dirty="0"/>
              <a:t>λ</a:t>
            </a:r>
            <a:r>
              <a:rPr lang="en-US" sz="2400" dirty="0"/>
              <a:t> ≠ ‘hunter2’) </a:t>
            </a:r>
            <a:r>
              <a:rPr lang="en-US" sz="2400" dirty="0" smtClean="0"/>
              <a:t>as the engine follows a given path.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If we desire, we can </a:t>
            </a:r>
            <a:r>
              <a:rPr lang="en-US" sz="2400" dirty="0" smtClean="0">
                <a:solidFill>
                  <a:srgbClr val="FF0000"/>
                </a:solidFill>
              </a:rPr>
              <a:t>manually add constraints </a:t>
            </a:r>
            <a:r>
              <a:rPr lang="en-US" sz="2400" dirty="0" smtClean="0"/>
              <a:t>to any </a:t>
            </a:r>
            <a:r>
              <a:rPr lang="en-US" sz="2400" dirty="0" err="1" smtClean="0"/>
              <a:t>bitvector</a:t>
            </a:r>
            <a:r>
              <a:rPr lang="en-US" sz="2400" dirty="0"/>
              <a:t> </a:t>
            </a:r>
            <a:r>
              <a:rPr lang="en-US" sz="2400" dirty="0" smtClean="0"/>
              <a:t>at any time during the execution of the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835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4120" y="1689357"/>
            <a:ext cx="4879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solidFill>
                  <a:srgbClr val="B51700"/>
                </a:solidFill>
                <a:latin typeface="Monaco" charset="0"/>
              </a:rPr>
              <a:t>λ</a:t>
            </a:r>
            <a:endParaRPr lang="en-US" sz="1400" dirty="0">
              <a:latin typeface="Monaco" charset="0"/>
            </a:endParaRPr>
          </a:p>
          <a:p>
            <a:r>
              <a:rPr lang="en-US" sz="1400" dirty="0" smtClean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-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3</a:t>
            </a:r>
          </a:p>
          <a:p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encrypted_input0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</a:t>
            </a:r>
          </a:p>
          <a:p>
            <a:r>
              <a:rPr lang="en-US" sz="1400" dirty="0" smtClean="0">
                <a:latin typeface="Monaco" charset="0"/>
              </a:rPr>
              <a:t>encrypted_input2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</a:t>
            </a:r>
            <a:endParaRPr lang="en-US" sz="1400" dirty="0" smtClean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7869" y="3543360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7869" y="3740727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27869" y="3928082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27869" y="4125449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27869" y="4322816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27869" y="4504824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7869" y="4702191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27869" y="4889546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7869" y="5086913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927869" y="5284280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27869" y="5489843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27869" y="5687210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27869" y="5874565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7869" y="6071932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7869" y="6269299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27869" y="6473278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27869" y="6670645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27869" y="6858000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927869" y="2570231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27869" y="2768116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27869" y="2955471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7869" y="3152838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27869" y="3350205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27869" y="1596217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27869" y="1793584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27869" y="1980939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927869" y="2178306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27869" y="2378388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27869" y="624918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27869" y="821767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927869" y="1009122"/>
            <a:ext cx="1529542" cy="197367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27869" y="1206489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927869" y="1403856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927869" y="-159544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927869" y="27811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27869" y="225178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927869" y="422545"/>
            <a:ext cx="1529542" cy="1973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2951" y="2881274"/>
            <a:ext cx="7102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 the right you see the </a:t>
            </a:r>
            <a:r>
              <a:rPr lang="en-US" sz="2400" dirty="0" smtClean="0">
                <a:solidFill>
                  <a:srgbClr val="FF0000"/>
                </a:solidFill>
              </a:rPr>
              <a:t>memory</a:t>
            </a:r>
            <a:r>
              <a:rPr lang="en-US" sz="2400" dirty="0" smtClean="0"/>
              <a:t>, with the variables </a:t>
            </a:r>
            <a:r>
              <a:rPr lang="en-US" sz="2400" dirty="0" err="1" smtClean="0"/>
              <a:t>user_input</a:t>
            </a:r>
            <a:r>
              <a:rPr lang="en-US" sz="2400" dirty="0" smtClean="0"/>
              <a:t> and </a:t>
            </a:r>
            <a:r>
              <a:rPr lang="en-US" sz="2400" dirty="0" err="1" smtClean="0"/>
              <a:t>encrypted_inputX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marked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All are symbolic</a:t>
            </a:r>
            <a:r>
              <a:rPr lang="en-US" sz="2400" dirty="0" smtClean="0"/>
              <a:t>, represented by the green.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variables </a:t>
            </a:r>
            <a:r>
              <a:rPr lang="en-US" sz="2400" dirty="0" err="1" smtClean="0"/>
              <a:t>encrypted_inputX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depend</a:t>
            </a:r>
            <a:r>
              <a:rPr lang="en-US" sz="2400" dirty="0" smtClean="0"/>
              <a:t> entirely on </a:t>
            </a:r>
            <a:r>
              <a:rPr lang="en-US" sz="2400" dirty="0" err="1" smtClean="0"/>
              <a:t>user_input</a:t>
            </a:r>
            <a:r>
              <a:rPr lang="en-US" sz="2400" dirty="0" smtClean="0"/>
              <a:t>, denoted by the arrow.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Symbols can </a:t>
            </a:r>
            <a:r>
              <a:rPr lang="en-US" sz="2400" dirty="0" smtClean="0">
                <a:solidFill>
                  <a:srgbClr val="FF0000"/>
                </a:solidFill>
              </a:rPr>
              <a:t>propagate</a:t>
            </a:r>
            <a:r>
              <a:rPr lang="en-US" sz="2400" dirty="0" smtClean="0"/>
              <a:t> when values are </a:t>
            </a:r>
            <a:r>
              <a:rPr lang="en-US" sz="2400" dirty="0" smtClean="0">
                <a:solidFill>
                  <a:srgbClr val="FF0000"/>
                </a:solidFill>
              </a:rPr>
              <a:t>transferred</a:t>
            </a:r>
            <a:r>
              <a:rPr lang="en-US" sz="2400" dirty="0" smtClean="0"/>
              <a:t>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836611" y="77114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err="1">
                <a:latin typeface="Monaco" charset="0"/>
              </a:rPr>
              <a:t>user_input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7280698" y="1942121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latin typeface="Monaco" charset="0"/>
              </a:rPr>
              <a:t>e</a:t>
            </a:r>
            <a:r>
              <a:rPr lang="en-US" sz="1200" dirty="0" smtClean="0">
                <a:latin typeface="Monaco" charset="0"/>
              </a:rPr>
              <a:t>ncrypted_input0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7292271" y="2937543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Monaco" charset="0"/>
              </a:rPr>
              <a:t>encrypted_input1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7292269" y="3701473"/>
            <a:ext cx="16722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latin typeface="Monaco" charset="0"/>
              </a:rPr>
              <a:t>encrypted_input2</a:t>
            </a:r>
            <a:endParaRPr lang="en-US" sz="1200" dirty="0"/>
          </a:p>
        </p:txBody>
      </p:sp>
      <p:cxnSp>
        <p:nvCxnSpPr>
          <p:cNvPr id="66" name="Curved Connector 65"/>
          <p:cNvCxnSpPr>
            <a:stCxn id="6" idx="3"/>
            <a:endCxn id="26" idx="3"/>
          </p:cNvCxnSpPr>
          <p:nvPr/>
        </p:nvCxnSpPr>
        <p:spPr>
          <a:xfrm flipV="1">
            <a:off x="10457411" y="3251522"/>
            <a:ext cx="12700" cy="587889"/>
          </a:xfrm>
          <a:prstGeom prst="curvedConnector3">
            <a:avLst>
              <a:gd name="adj1" fmla="val 581012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5" idx="3"/>
            <a:endCxn id="31" idx="3"/>
          </p:cNvCxnSpPr>
          <p:nvPr/>
        </p:nvCxnSpPr>
        <p:spPr>
          <a:xfrm flipV="1">
            <a:off x="10457411" y="2276990"/>
            <a:ext cx="12700" cy="777165"/>
          </a:xfrm>
          <a:prstGeom prst="curvedConnector3">
            <a:avLst>
              <a:gd name="adj1" fmla="val 5992402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0" idx="3"/>
            <a:endCxn id="35" idx="3"/>
          </p:cNvCxnSpPr>
          <p:nvPr/>
        </p:nvCxnSpPr>
        <p:spPr>
          <a:xfrm flipV="1">
            <a:off x="10457411" y="1107806"/>
            <a:ext cx="12700" cy="971817"/>
          </a:xfrm>
          <a:prstGeom prst="curvedConnector3">
            <a:avLst>
              <a:gd name="adj1" fmla="val 581012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52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 Propagation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14027" y="2297784"/>
            <a:ext cx="4879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λ</a:t>
            </a:r>
            <a:endParaRPr lang="en-US" sz="1400" dirty="0">
              <a:latin typeface="Monaco" charset="0"/>
            </a:endParaRPr>
          </a:p>
          <a:p>
            <a:r>
              <a:rPr lang="en-US" sz="1400" dirty="0" smtClean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-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3</a:t>
            </a:r>
          </a:p>
          <a:p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encrypted_input0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</a:t>
            </a:r>
          </a:p>
          <a:p>
            <a:r>
              <a:rPr lang="en-US" sz="1400" dirty="0" smtClean="0">
                <a:latin typeface="Monaco" charset="0"/>
              </a:rPr>
              <a:t>encrypted_input2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</a:t>
            </a:r>
            <a:endParaRPr lang="en-US" sz="1400" dirty="0" smtClean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858" y="3466551"/>
            <a:ext cx="710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example, if we add the constraint: </a:t>
            </a:r>
            <a:r>
              <a:rPr lang="el-GR" sz="2400" dirty="0" smtClean="0"/>
              <a:t>λ</a:t>
            </a:r>
            <a:r>
              <a:rPr lang="en-US" sz="2400" dirty="0" smtClean="0"/>
              <a:t> = 10, then: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2351" y="4056539"/>
            <a:ext cx="60610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 smtClean="0">
                <a:latin typeface="Monaco" charset="0"/>
              </a:rPr>
              <a:t>λ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10 </a:t>
            </a:r>
          </a:p>
          <a:p>
            <a:r>
              <a:rPr lang="en-US" sz="1400" dirty="0" smtClean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-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3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10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mr-IN" sz="1400" dirty="0" smtClean="0">
                <a:solidFill>
                  <a:srgbClr val="D97100"/>
                </a:solidFill>
                <a:latin typeface="Monaco" charset="0"/>
              </a:rPr>
              <a:t>–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3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0329D8"/>
                </a:solidFill>
                <a:latin typeface="Monaco" charset="0"/>
              </a:rPr>
              <a:t>7</a:t>
            </a:r>
            <a:endParaRPr lang="en-US" sz="1400" dirty="0" smtClean="0">
              <a:solidFill>
                <a:srgbClr val="0329D8"/>
              </a:solidFill>
              <a:latin typeface="Monaco" charset="0"/>
            </a:endParaRPr>
          </a:p>
          <a:p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encrypted_input0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22</a:t>
            </a:r>
          </a:p>
          <a:p>
            <a:r>
              <a:rPr lang="en-US" sz="1400" dirty="0" smtClean="0">
                <a:latin typeface="Monaco" charset="0"/>
              </a:rPr>
              <a:t>encrypted_input2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22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154</a:t>
            </a:r>
            <a:endParaRPr lang="en-US" sz="1400" dirty="0" smtClean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4984" y="5354413"/>
            <a:ext cx="710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Constraints propagate through the program.</a:t>
            </a:r>
          </a:p>
        </p:txBody>
      </p:sp>
      <p:sp>
        <p:nvSpPr>
          <p:cNvPr id="9" name="Oval 8"/>
          <p:cNvSpPr/>
          <p:nvPr/>
        </p:nvSpPr>
        <p:spPr>
          <a:xfrm>
            <a:off x="8582146" y="4676172"/>
            <a:ext cx="503980" cy="3356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097701" y="4479403"/>
            <a:ext cx="925975" cy="28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23676" y="4156237"/>
            <a:ext cx="216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solved </a:t>
            </a:r>
            <a:r>
              <a:rPr lang="en-US" smtClean="0"/>
              <a:t>for encrypted_input2!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3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Reverse-Propagation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4027" y="2297784"/>
            <a:ext cx="4879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λ</a:t>
            </a:r>
            <a:endParaRPr lang="en-US" sz="1400" dirty="0">
              <a:latin typeface="Monaco" charset="0"/>
            </a:endParaRPr>
          </a:p>
          <a:p>
            <a:r>
              <a:rPr lang="en-US" sz="1400" dirty="0" smtClean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-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3</a:t>
            </a:r>
          </a:p>
          <a:p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encrypted_input0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</a:t>
            </a:r>
          </a:p>
          <a:p>
            <a:r>
              <a:rPr lang="en-US" sz="1400" dirty="0" smtClean="0">
                <a:latin typeface="Monaco" charset="0"/>
              </a:rPr>
              <a:t>encrypted_input2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</a:t>
            </a:r>
            <a:endParaRPr lang="en-US" sz="1400" dirty="0" smtClean="0">
              <a:latin typeface="Monaco" charset="0"/>
            </a:endParaRPr>
          </a:p>
          <a:p>
            <a:endParaRPr lang="en-US" sz="1400" dirty="0">
              <a:latin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5490" y="3466551"/>
            <a:ext cx="9114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this example, if we add the constraint: encrypted_input2 = 14, then: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5974" y="4239872"/>
            <a:ext cx="8201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Monaco" charset="0"/>
              </a:rPr>
              <a:t>λ</a:t>
            </a:r>
            <a:r>
              <a:rPr lang="en-US" sz="1400" dirty="0" smtClean="0">
                <a:latin typeface="Monaco" charset="0"/>
              </a:rPr>
              <a:t> = </a:t>
            </a:r>
            <a:r>
              <a:rPr lang="en-US" sz="1400" dirty="0" err="1" smtClean="0">
                <a:latin typeface="Monaco" charset="0"/>
              </a:rPr>
              <a:t>user_input</a:t>
            </a:r>
            <a:r>
              <a:rPr lang="en-US" sz="1400" dirty="0" smtClean="0">
                <a:latin typeface="Monaco" charset="0"/>
              </a:rPr>
              <a:t>, </a:t>
            </a:r>
            <a:r>
              <a:rPr lang="en-US" sz="1400" dirty="0" err="1" smtClean="0">
                <a:latin typeface="Monaco" charset="0"/>
              </a:rPr>
              <a:t>λ</a:t>
            </a:r>
            <a:r>
              <a:rPr lang="en-US" sz="1400" dirty="0" smtClean="0">
                <a:solidFill>
                  <a:srgbClr val="B51700"/>
                </a:solidFill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B51700"/>
                </a:solidFill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8D8"/>
                </a:solidFill>
                <a:latin typeface="Monaco" charset="0"/>
              </a:rPr>
              <a:t>-10 </a:t>
            </a:r>
          </a:p>
          <a:p>
            <a:r>
              <a:rPr lang="en-US" sz="1400" dirty="0" err="1">
                <a:latin typeface="Monaco" charset="0"/>
              </a:rPr>
              <a:t>user_input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-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0329D8"/>
                </a:solidFill>
                <a:latin typeface="Monaco" charset="0"/>
              </a:rPr>
              <a:t>3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 </a:t>
            </a:r>
            <a:r>
              <a:rPr lang="en-US" sz="1400" dirty="0" smtClean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8D8"/>
                </a:solidFill>
                <a:latin typeface="Monaco" charset="0"/>
              </a:rPr>
              <a:t>-13</a:t>
            </a:r>
            <a:r>
              <a:rPr lang="en-US" sz="1400" dirty="0" smtClean="0">
                <a:latin typeface="Monaco" charset="0"/>
              </a:rPr>
              <a:t>, </a:t>
            </a:r>
            <a:r>
              <a:rPr lang="en-US" sz="1400" dirty="0" err="1" smtClean="0">
                <a:latin typeface="Monaco" charset="0"/>
              </a:rPr>
              <a:t>user_input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8D8"/>
                </a:solidFill>
                <a:latin typeface="Monaco" charset="0"/>
              </a:rPr>
              <a:t>-10</a:t>
            </a:r>
          </a:p>
          <a:p>
            <a:r>
              <a:rPr lang="en-US" sz="1400" dirty="0">
                <a:latin typeface="Monaco" charset="0"/>
              </a:rPr>
              <a:t>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+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15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 </a:t>
            </a:r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8D8"/>
                </a:solidFill>
                <a:latin typeface="Monaco" charset="0"/>
              </a:rPr>
              <a:t>2</a:t>
            </a:r>
            <a:r>
              <a:rPr lang="en-US" sz="1400" dirty="0" smtClean="0">
                <a:latin typeface="Monaco" charset="0"/>
              </a:rPr>
              <a:t>, encrypted_input0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8D8"/>
                </a:solidFill>
                <a:latin typeface="Monaco" charset="0"/>
              </a:rPr>
              <a:t>-13</a:t>
            </a:r>
          </a:p>
          <a:p>
            <a:r>
              <a:rPr lang="en-US" sz="1400" dirty="0" smtClean="0">
                <a:latin typeface="Monaco" charset="0"/>
              </a:rPr>
              <a:t>encrypted_input1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*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7 </a:t>
            </a:r>
            <a:r>
              <a:rPr lang="en-US" sz="1400" dirty="0" smtClean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 smtClean="0">
                <a:latin typeface="Monaco" charset="0"/>
              </a:rPr>
              <a:t>encrypted_input2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 smtClean="0">
                <a:latin typeface="Monaco" charset="0"/>
              </a:rPr>
              <a:t> </a:t>
            </a:r>
            <a:r>
              <a:rPr lang="en-US" sz="1400" dirty="0" smtClean="0">
                <a:solidFill>
                  <a:srgbClr val="0329D8"/>
                </a:solidFill>
                <a:latin typeface="Monaco" charset="0"/>
              </a:rPr>
              <a:t>14</a:t>
            </a:r>
            <a:r>
              <a:rPr lang="en-US" sz="1400" dirty="0" smtClean="0">
                <a:latin typeface="Monaco" charset="0"/>
              </a:rPr>
              <a:t>, encrypted_input1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en-US" sz="1400" dirty="0">
                <a:latin typeface="Monaco" charset="0"/>
              </a:rPr>
              <a:t> </a:t>
            </a:r>
            <a:r>
              <a:rPr lang="en-US" sz="1400" dirty="0">
                <a:solidFill>
                  <a:srgbClr val="0329D8"/>
                </a:solidFill>
                <a:latin typeface="Monaco" charset="0"/>
              </a:rPr>
              <a:t>2</a:t>
            </a:r>
            <a:r>
              <a:rPr lang="en-US" sz="1400" dirty="0" smtClean="0">
                <a:latin typeface="Monaco" charset="0"/>
              </a:rPr>
              <a:t> </a:t>
            </a:r>
            <a:endParaRPr lang="en-US" sz="1400" dirty="0">
              <a:latin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5447011"/>
            <a:ext cx="1038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Constraints propagate backwards through the program. We can solve for initial conditions given our desired results in this way.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651255"/>
            <a:ext cx="1060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can add constraints to propagated symbolic values! </a:t>
            </a:r>
          </a:p>
        </p:txBody>
      </p:sp>
      <p:sp>
        <p:nvSpPr>
          <p:cNvPr id="11" name="Oval 10"/>
          <p:cNvSpPr/>
          <p:nvPr/>
        </p:nvSpPr>
        <p:spPr>
          <a:xfrm>
            <a:off x="5051868" y="4221440"/>
            <a:ext cx="503980" cy="3356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>
          <a:xfrm flipH="1">
            <a:off x="5613721" y="4190358"/>
            <a:ext cx="694482" cy="158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8203" y="4005692"/>
            <a:ext cx="21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solved for </a:t>
            </a:r>
            <a:r>
              <a:rPr lang="el-GR" dirty="0" smtClean="0"/>
              <a:t>λ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84384" y="4861367"/>
            <a:ext cx="601884" cy="173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04299" y="4444137"/>
            <a:ext cx="179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here, </a:t>
            </a:r>
            <a:r>
              <a:rPr lang="en-US" smtClean="0"/>
              <a:t>work backwards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0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NP-Completeness of Constraint Satisfaction and the Inevitable Heat Death of the Universe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686114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second huge problem with symbolic execution: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It relies on solving </a:t>
            </a:r>
            <a:r>
              <a:rPr lang="en-US" sz="2400" dirty="0" smtClean="0">
                <a:solidFill>
                  <a:srgbClr val="FF0000"/>
                </a:solidFill>
              </a:rPr>
              <a:t>complex systems of constraints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The constraint-satisfaction problem is </a:t>
            </a:r>
            <a:r>
              <a:rPr lang="en-US" sz="2400" dirty="0" smtClean="0">
                <a:solidFill>
                  <a:srgbClr val="FF0000"/>
                </a:solidFill>
              </a:rPr>
              <a:t>NP-complete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Need we say more?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424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 first three levels of the CTF solved without injecting symbols?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887462"/>
            <a:ext cx="105155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Angr</a:t>
            </a:r>
            <a:r>
              <a:rPr lang="en-US" sz="2400" dirty="0"/>
              <a:t> </a:t>
            </a:r>
            <a:r>
              <a:rPr lang="en-US" sz="2400" dirty="0" smtClean="0"/>
              <a:t>injects them for you!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Angr</a:t>
            </a:r>
            <a:r>
              <a:rPr lang="en-US" sz="2400" dirty="0" smtClean="0"/>
              <a:t> handles </a:t>
            </a:r>
            <a:r>
              <a:rPr lang="en-US" sz="2400" dirty="0" smtClean="0">
                <a:solidFill>
                  <a:srgbClr val="FF0000"/>
                </a:solidFill>
              </a:rPr>
              <a:t>simple</a:t>
            </a:r>
            <a:r>
              <a:rPr lang="en-US" sz="2400" dirty="0" smtClean="0"/>
              <a:t> calls of ‘</a:t>
            </a:r>
            <a:r>
              <a:rPr lang="en-US" sz="2400" dirty="0" err="1" smtClean="0">
                <a:solidFill>
                  <a:srgbClr val="FF0000"/>
                </a:solidFill>
              </a:rPr>
              <a:t>scanf</a:t>
            </a:r>
            <a:r>
              <a:rPr lang="en-US" sz="2400" dirty="0" smtClean="0"/>
              <a:t>’ (without complex format strings.)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You will need to </a:t>
            </a:r>
            <a:r>
              <a:rPr lang="en-US" sz="2400" dirty="0" smtClean="0">
                <a:solidFill>
                  <a:srgbClr val="FF0000"/>
                </a:solidFill>
              </a:rPr>
              <a:t>inject symbols manually </a:t>
            </a:r>
            <a:r>
              <a:rPr lang="en-US" sz="2400" dirty="0" smtClean="0"/>
              <a:t>if the input is more </a:t>
            </a:r>
            <a:r>
              <a:rPr lang="en-US" sz="2400" dirty="0" smtClean="0">
                <a:solidFill>
                  <a:srgbClr val="FF0000"/>
                </a:solidFill>
              </a:rPr>
              <a:t>complex</a:t>
            </a:r>
            <a:r>
              <a:rPr lang="en-US" sz="2400" dirty="0" smtClean="0"/>
              <a:t>, for example: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Complex format string for </a:t>
            </a:r>
            <a:r>
              <a:rPr lang="en-US" sz="2400" dirty="0" err="1" smtClean="0"/>
              <a:t>scanf</a:t>
            </a:r>
            <a:r>
              <a:rPr lang="en-US" sz="2400" dirty="0"/>
              <a:t> 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From a file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From the network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From interactions with a UI</a:t>
            </a:r>
          </a:p>
          <a:p>
            <a:pPr marL="342900" indent="-342900" algn="ctr">
              <a:buFont typeface="Arial" charset="0"/>
              <a:buChar char="•"/>
            </a:pPr>
            <a:endParaRPr lang="en-US" sz="2400" dirty="0"/>
          </a:p>
          <a:p>
            <a:pPr algn="ctr"/>
            <a:r>
              <a:rPr lang="en-US" sz="3200" dirty="0" smtClean="0"/>
              <a:t>The following slides have a few examples of common patterns.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9219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 Example: Registers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Situation: The </a:t>
            </a:r>
            <a:r>
              <a:rPr lang="en-US" sz="2400" dirty="0" err="1" smtClean="0"/>
              <a:t>get_user_input</a:t>
            </a:r>
            <a:r>
              <a:rPr lang="en-US" sz="2400" dirty="0" smtClean="0"/>
              <a:t> function returns values by </a:t>
            </a:r>
            <a:r>
              <a:rPr lang="en-US" sz="2400" dirty="0" smtClean="0">
                <a:solidFill>
                  <a:srgbClr val="FF0000"/>
                </a:solidFill>
              </a:rPr>
              <a:t>writing them to registers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Solution: Instead of calling </a:t>
            </a:r>
            <a:r>
              <a:rPr lang="en-US" sz="2400" dirty="0" err="1" smtClean="0"/>
              <a:t>get_user_input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write symbolic values to the registers</a:t>
            </a:r>
            <a:r>
              <a:rPr lang="en-US" sz="24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0269" y="3375067"/>
            <a:ext cx="429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call   80487a5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get_user_input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%eax,-0xc(%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%ebx,-0x8(%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%ecx,-0x4(%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3538" y="2774902"/>
            <a:ext cx="165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Start immediately </a:t>
            </a:r>
            <a:r>
              <a:rPr lang="en-US" dirty="0" smtClean="0"/>
              <a:t>after the call, here.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01070" y="3784922"/>
            <a:ext cx="1219199" cy="46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979530" y="3784922"/>
            <a:ext cx="331807" cy="671331"/>
          </a:xfrm>
          <a:prstGeom prst="rightBrace">
            <a:avLst>
              <a:gd name="adj1" fmla="val 5058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76927" y="3975231"/>
            <a:ext cx="289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 that the </a:t>
            </a:r>
            <a:r>
              <a:rPr lang="en-US" dirty="0" err="1" smtClean="0"/>
              <a:t>get_user_input</a:t>
            </a:r>
            <a:r>
              <a:rPr lang="en-US" dirty="0" smtClean="0"/>
              <a:t> function returned the user input on the registers.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9" y="5309634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</a:t>
            </a:r>
            <a:r>
              <a:rPr lang="en-US" sz="2400" dirty="0" err="1" smtClean="0"/>
              <a:t>Angr</a:t>
            </a:r>
            <a:r>
              <a:rPr lang="en-US" sz="2400" dirty="0" smtClean="0"/>
              <a:t>, you can </a:t>
            </a:r>
            <a:r>
              <a:rPr lang="en-US" sz="2400" dirty="0" smtClean="0">
                <a:solidFill>
                  <a:srgbClr val="FF0000"/>
                </a:solidFill>
              </a:rPr>
              <a:t>write to a register </a:t>
            </a:r>
            <a:r>
              <a:rPr lang="en-US" sz="2400" dirty="0" smtClean="0"/>
              <a:t>with either a </a:t>
            </a:r>
            <a:r>
              <a:rPr lang="en-US" sz="2400" dirty="0" smtClean="0">
                <a:solidFill>
                  <a:srgbClr val="FF0000"/>
                </a:solidFill>
              </a:rPr>
              <a:t>concrete</a:t>
            </a:r>
            <a:r>
              <a:rPr lang="en-US" sz="2400" dirty="0" smtClean="0"/>
              <a:t> or a </a:t>
            </a:r>
            <a:r>
              <a:rPr lang="en-US" sz="2400" dirty="0" smtClean="0">
                <a:solidFill>
                  <a:srgbClr val="FF0000"/>
                </a:solidFill>
              </a:rPr>
              <a:t>symbolic</a:t>
            </a:r>
            <a:r>
              <a:rPr lang="en-US" sz="2400" dirty="0" smtClean="0"/>
              <a:t> value:</a:t>
            </a:r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state.regs.eax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endParaRPr lang="en-US" sz="2400" dirty="0" smtClean="0">
              <a:ea typeface="Consolas" charset="0"/>
              <a:cs typeface="Consolas" charset="0"/>
            </a:endParaRP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will write the value of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ea typeface="Consolas" charset="0"/>
                <a:cs typeface="Consolas" charset="0"/>
              </a:rPr>
              <a:t> to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r>
              <a:rPr lang="en-US" sz="2400" dirty="0" smtClean="0">
                <a:ea typeface="Consolas" charset="0"/>
                <a:cs typeface="Consola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297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 Example: Global 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Situation: The </a:t>
            </a:r>
            <a:r>
              <a:rPr lang="en-US" sz="2400" dirty="0" err="1" smtClean="0"/>
              <a:t>get_user_input</a:t>
            </a:r>
            <a:r>
              <a:rPr lang="en-US" sz="2400" dirty="0" smtClean="0"/>
              <a:t> function returns values by </a:t>
            </a:r>
            <a:r>
              <a:rPr lang="en-US" sz="2400" dirty="0" smtClean="0">
                <a:solidFill>
                  <a:srgbClr val="FF0000"/>
                </a:solidFill>
              </a:rPr>
              <a:t>writing them to addresses determined at compile time</a:t>
            </a:r>
            <a:r>
              <a:rPr lang="en-US" sz="2400" dirty="0" smtClean="0"/>
              <a:t>.</a:t>
            </a:r>
          </a:p>
          <a:p>
            <a:pPr algn="ctr"/>
            <a:r>
              <a:rPr lang="en-US" sz="2400" dirty="0" smtClean="0"/>
              <a:t>Solution: Instead of calling </a:t>
            </a:r>
            <a:r>
              <a:rPr lang="en-US" sz="2400" dirty="0" err="1" smtClean="0"/>
              <a:t>get_user_input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write symbolic values to the addresses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4445" y="3904491"/>
            <a:ext cx="3561144" cy="122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  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0xaf84128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0xaf84120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0x8048733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8048400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scanf@plt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9773" y="4597062"/>
            <a:ext cx="1593151" cy="64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ormat string </a:t>
            </a:r>
            <a:r>
              <a:rPr lang="en-US">
                <a:latin typeface="Consolas" charset="0"/>
                <a:ea typeface="Consolas" charset="0"/>
                <a:cs typeface="Consolas" charset="0"/>
              </a:rPr>
              <a:t>“%u %u”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5670" y="3592709"/>
            <a:ext cx="23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 (</a:t>
            </a:r>
            <a:r>
              <a:rPr lang="en-US" dirty="0" err="1" smtClean="0"/>
              <a:t>scanf</a:t>
            </a:r>
            <a:r>
              <a:rPr lang="en-US" dirty="0" smtClean="0"/>
              <a:t> will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user input to these addresses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68233" y="4641448"/>
            <a:ext cx="763929" cy="127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6447097" y="4020238"/>
            <a:ext cx="231493" cy="412869"/>
          </a:xfrm>
          <a:prstGeom prst="rightBrace">
            <a:avLst>
              <a:gd name="adj1" fmla="val 3055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678590" y="3784924"/>
            <a:ext cx="798655" cy="441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199" y="5309634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</a:t>
            </a:r>
            <a:r>
              <a:rPr lang="en-US" sz="2400" dirty="0" err="1" smtClean="0"/>
              <a:t>Angr</a:t>
            </a:r>
            <a:r>
              <a:rPr lang="en-US" sz="2400" dirty="0" smtClean="0"/>
              <a:t>, you can </a:t>
            </a:r>
            <a:r>
              <a:rPr lang="en-US" sz="2400" dirty="0" smtClean="0">
                <a:solidFill>
                  <a:srgbClr val="FF0000"/>
                </a:solidFill>
              </a:rPr>
              <a:t>write to an address </a:t>
            </a:r>
            <a:r>
              <a:rPr lang="en-US" sz="2400" dirty="0" smtClean="0"/>
              <a:t>with either a </a:t>
            </a:r>
            <a:r>
              <a:rPr lang="en-US" sz="2400" dirty="0" smtClean="0">
                <a:solidFill>
                  <a:srgbClr val="FF0000"/>
                </a:solidFill>
              </a:rPr>
              <a:t>concrete</a:t>
            </a:r>
            <a:r>
              <a:rPr lang="en-US" sz="2400" dirty="0" smtClean="0"/>
              <a:t> or a </a:t>
            </a:r>
            <a:r>
              <a:rPr lang="en-US" sz="2400" dirty="0" smtClean="0">
                <a:solidFill>
                  <a:srgbClr val="FF0000"/>
                </a:solidFill>
              </a:rPr>
              <a:t>symbolic</a:t>
            </a:r>
            <a:r>
              <a:rPr lang="en-US" sz="2400" dirty="0" smtClean="0"/>
              <a:t> value:</a:t>
            </a:r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state.memory.store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(0xaf84120,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2400" dirty="0" smtClean="0">
              <a:ea typeface="Consolas" charset="0"/>
              <a:cs typeface="Consolas" charset="0"/>
            </a:endParaRP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will write the value of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ea typeface="Consolas" charset="0"/>
                <a:cs typeface="Consolas" charset="0"/>
              </a:rPr>
              <a:t> to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0xaf84120</a:t>
            </a:r>
            <a:r>
              <a:rPr lang="en-US" sz="2400" dirty="0" smtClean="0"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2161" y="309621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(“%u %u”, &amp;a, &amp;b)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416952" y="3465547"/>
            <a:ext cx="243068" cy="4389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 Example: 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98064" y="2226156"/>
            <a:ext cx="3931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sub    $0x20,%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esp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lea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0x8(%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ebp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),%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0x80489c3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8048370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scanf@plt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5557" y="1782499"/>
            <a:ext cx="200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Allocate memory for </a:t>
            </a:r>
            <a:r>
              <a:rPr lang="en-US" smtClean="0"/>
              <a:t>local variables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36059" y="2310131"/>
            <a:ext cx="222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a specific local variable as a parameter to </a:t>
            </a:r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845" y="3288392"/>
            <a:ext cx="144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27047" y="2235880"/>
            <a:ext cx="613458" cy="148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727047" y="3275633"/>
            <a:ext cx="578734" cy="19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7321137" y="2604481"/>
            <a:ext cx="219919" cy="428264"/>
          </a:xfrm>
          <a:prstGeom prst="rightBrace">
            <a:avLst>
              <a:gd name="adj1" fmla="val 308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199" y="144381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What about the stack?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3742837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 </a:t>
            </a:r>
            <a:r>
              <a:rPr lang="en-US" sz="2400" dirty="0" err="1" smtClean="0"/>
              <a:t>Angr</a:t>
            </a:r>
            <a:r>
              <a:rPr lang="en-US" sz="2400" dirty="0" smtClean="0"/>
              <a:t>, you can </a:t>
            </a:r>
            <a:r>
              <a:rPr lang="en-US" sz="2400" dirty="0" smtClean="0">
                <a:solidFill>
                  <a:srgbClr val="FF0000"/>
                </a:solidFill>
              </a:rPr>
              <a:t>push to the stack </a:t>
            </a:r>
            <a:r>
              <a:rPr lang="en-US" sz="2400" dirty="0" smtClean="0"/>
              <a:t>with either a </a:t>
            </a:r>
            <a:r>
              <a:rPr lang="en-US" sz="2400" dirty="0" smtClean="0">
                <a:solidFill>
                  <a:srgbClr val="FF0000"/>
                </a:solidFill>
              </a:rPr>
              <a:t>concrete</a:t>
            </a:r>
            <a:r>
              <a:rPr lang="en-US" sz="2400" dirty="0" smtClean="0"/>
              <a:t> or a </a:t>
            </a:r>
            <a:r>
              <a:rPr lang="en-US" sz="2400" dirty="0" smtClean="0">
                <a:solidFill>
                  <a:srgbClr val="FF0000"/>
                </a:solidFill>
              </a:rPr>
              <a:t>symbolic</a:t>
            </a:r>
            <a:r>
              <a:rPr lang="en-US" sz="2400" dirty="0" smtClean="0"/>
              <a:t> value:</a:t>
            </a:r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state.stack_push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will push the value of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ea typeface="Consolas" charset="0"/>
                <a:cs typeface="Consolas" charset="0"/>
              </a:rPr>
              <a:t> to the top of the stack.</a:t>
            </a:r>
          </a:p>
          <a:p>
            <a:pPr algn="ctr"/>
            <a:endParaRPr lang="en-US" sz="2400" dirty="0" smtClean="0">
              <a:ea typeface="Consolas" charset="0"/>
              <a:cs typeface="Consolas" charset="0"/>
            </a:endParaRP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You may need to account for anything you don’t care about at the beginning of the stack by adding padding:</a:t>
            </a:r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state.regs.esp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-= 4</a:t>
            </a: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adds 4 bytes of padding.</a:t>
            </a:r>
            <a:endParaRPr lang="en-US" sz="2400" dirty="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698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 Example: Dynamic Memory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03180" y="2133560"/>
            <a:ext cx="3781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0xaf84dd8,%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edx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edx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0x8048843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call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8048460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scanf@plt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  <p:sp>
        <p:nvSpPr>
          <p:cNvPr id="5" name="Left Brace 4"/>
          <p:cNvSpPr/>
          <p:nvPr/>
        </p:nvSpPr>
        <p:spPr>
          <a:xfrm>
            <a:off x="4560425" y="2268637"/>
            <a:ext cx="150471" cy="370390"/>
          </a:xfrm>
          <a:prstGeom prst="leftBrace">
            <a:avLst>
              <a:gd name="adj1" fmla="val 5779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45489" y="1853667"/>
            <a:ext cx="231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 will write to the address stored in the pointer located at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0xaf84dd8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257014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 cannot determine the address to which </a:t>
            </a:r>
            <a:r>
              <a:rPr lang="en-US" sz="2800" dirty="0" err="1" smtClean="0"/>
              <a:t>scanf</a:t>
            </a:r>
            <a:r>
              <a:rPr lang="en-US" sz="2800" dirty="0" smtClean="0"/>
              <a:t> writes because it is stored in a pointer, you can overwrite the value of the pointer to point to an unused location of your choice (in this example, 0x4444444):</a:t>
            </a:r>
          </a:p>
          <a:p>
            <a:endParaRPr lang="en-US" sz="2400" dirty="0" smtClean="0"/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state.memory.store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(0xaf84dd8, 0x4444444)</a:t>
            </a:r>
          </a:p>
          <a:p>
            <a:pPr algn="ctr"/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state.memory.store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(0x4444444,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my_bitvector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ctr"/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400" dirty="0" smtClean="0">
                <a:ea typeface="Consolas" charset="0"/>
                <a:cs typeface="Consolas" charset="0"/>
              </a:rPr>
              <a:t>At this point, the pointer at 0xaf84dd8 will point to 0x4444444, which will store your </a:t>
            </a:r>
            <a:r>
              <a:rPr lang="en-US" sz="2400" dirty="0" err="1" smtClean="0">
                <a:ea typeface="Consolas" charset="0"/>
                <a:cs typeface="Consolas" charset="0"/>
              </a:rPr>
              <a:t>bitvector</a:t>
            </a:r>
            <a:r>
              <a:rPr lang="en-US" sz="2400" dirty="0" smtClean="0">
                <a:ea typeface="Consolas" charset="0"/>
                <a:cs typeface="Consolas" charset="0"/>
              </a:rPr>
              <a:t>.</a:t>
            </a:r>
            <a:endParaRPr lang="en-US" sz="2400" dirty="0"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551" y="1520607"/>
            <a:ext cx="10906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if you don’t know the memory location </a:t>
            </a:r>
            <a:r>
              <a:rPr lang="en-US" sz="2800" dirty="0" err="1" smtClean="0"/>
              <a:t>scanf</a:t>
            </a:r>
            <a:r>
              <a:rPr lang="en-US" sz="2800" dirty="0"/>
              <a:t> </a:t>
            </a:r>
            <a:r>
              <a:rPr lang="en-US" sz="2800" dirty="0" smtClean="0"/>
              <a:t>to which </a:t>
            </a:r>
            <a:r>
              <a:rPr lang="en-US" sz="2800" dirty="0" err="1" smtClean="0"/>
              <a:t>scanf</a:t>
            </a:r>
            <a:r>
              <a:rPr lang="en-US" sz="2800" dirty="0" smtClean="0"/>
              <a:t> writes?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65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Symbol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4811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 + 3 = 4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68957" y="2328768"/>
            <a:ext cx="485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Remember high </a:t>
            </a:r>
            <a:r>
              <a:rPr lang="en-US" sz="2800" smtClean="0"/>
              <a:t>school algebra?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08422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Think of a symbol as </a:t>
            </a:r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, except that it’s a </a:t>
            </a:r>
            <a:r>
              <a:rPr lang="en-US" sz="2800" dirty="0" smtClean="0">
                <a:solidFill>
                  <a:srgbClr val="FF0000"/>
                </a:solidFill>
              </a:rPr>
              <a:t>variable in the program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79654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 </a:t>
            </a:r>
            <a:r>
              <a:rPr lang="en-US" sz="2800" dirty="0" smtClean="0">
                <a:solidFill>
                  <a:srgbClr val="FF0000"/>
                </a:solidFill>
              </a:rPr>
              <a:t>don’t know </a:t>
            </a:r>
            <a:r>
              <a:rPr lang="en-US" sz="2800" dirty="0" smtClean="0"/>
              <a:t>what x is. We want to </a:t>
            </a:r>
            <a:r>
              <a:rPr lang="en-US" sz="2800" dirty="0" smtClean="0">
                <a:solidFill>
                  <a:srgbClr val="FF0000"/>
                </a:solidFill>
              </a:rPr>
              <a:t>find out</a:t>
            </a:r>
            <a:r>
              <a:rPr lang="en-US" sz="2800" dirty="0" smtClean="0"/>
              <a:t>. Same with a symbol.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50886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/>
              <a:t> depends on the </a:t>
            </a:r>
            <a:r>
              <a:rPr lang="en-US" sz="2800" dirty="0" smtClean="0">
                <a:solidFill>
                  <a:srgbClr val="FF0000"/>
                </a:solidFill>
              </a:rPr>
              <a:t>equation(s)</a:t>
            </a:r>
            <a:r>
              <a:rPr lang="en-US" sz="2800" dirty="0" smtClean="0"/>
              <a:t> that constrain it.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221189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 symbol</a:t>
            </a:r>
            <a:r>
              <a:rPr lang="en-US" sz="2800" dirty="0" smtClean="0"/>
              <a:t> depends on the </a:t>
            </a:r>
            <a:r>
              <a:rPr lang="en-US" sz="2800" dirty="0" smtClean="0">
                <a:solidFill>
                  <a:srgbClr val="FF0000"/>
                </a:solidFill>
              </a:rPr>
              <a:t>execution path(s)</a:t>
            </a:r>
            <a:r>
              <a:rPr lang="en-US" sz="2800" dirty="0" smtClean="0"/>
              <a:t> that constrain it.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6001" y="5950311"/>
            <a:ext cx="373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but wait, what is an </a:t>
            </a:r>
            <a:r>
              <a:rPr lang="en-US" dirty="0" smtClean="0">
                <a:solidFill>
                  <a:srgbClr val="FF0000"/>
                </a:solidFill>
              </a:rPr>
              <a:t>execution path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Symbols Example: The Filesystem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1" y="3287998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Angr</a:t>
            </a:r>
            <a:r>
              <a:rPr lang="en-US" sz="2800" dirty="0" smtClean="0"/>
              <a:t> allows you to specify an alternate, </a:t>
            </a:r>
            <a:r>
              <a:rPr lang="en-US" sz="2800" dirty="0" smtClean="0">
                <a:solidFill>
                  <a:srgbClr val="FF0000"/>
                </a:solidFill>
              </a:rPr>
              <a:t>symbolic filesystem</a:t>
            </a:r>
            <a:r>
              <a:rPr lang="en-US" sz="2800" dirty="0" smtClean="0"/>
              <a:t> of your own specification. More information on this is included in the CTF.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646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Angr</a:t>
            </a:r>
            <a:r>
              <a:rPr lang="en-US" dirty="0" smtClean="0"/>
              <a:t> Implementation of Previous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3287998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implementation details</a:t>
            </a:r>
            <a:r>
              <a:rPr lang="en-US" sz="2800" dirty="0" smtClean="0"/>
              <a:t> are included with the CTF, in </a:t>
            </a:r>
            <a:r>
              <a:rPr lang="en-US" sz="2800" dirty="0" err="1" smtClean="0">
                <a:solidFill>
                  <a:srgbClr val="FF0000"/>
                </a:solidFill>
              </a:rPr>
              <a:t>scaffoldXX.py</a:t>
            </a:r>
            <a:r>
              <a:rPr lang="en-US" sz="2800" dirty="0" smtClean="0"/>
              <a:t>, for the challenges that involve injecting symbolic memory and constraining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1004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Symbolic Execution CTF: Part 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Handling Non-trivial </a:t>
            </a:r>
            <a:r>
              <a:rPr lang="en-US" dirty="0"/>
              <a:t>B</a:t>
            </a:r>
            <a:r>
              <a:rPr lang="en-US" dirty="0" smtClean="0"/>
              <a:t>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A Simple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7094" y="2882880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solidFill>
                  <a:srgbClr val="295E99"/>
                </a:solidFill>
                <a:latin typeface="Monaco" charset="0"/>
              </a:rPr>
              <a:t>def</a:t>
            </a:r>
            <a:r>
              <a:rPr lang="is-IS" dirty="0">
                <a:latin typeface="Monaco" charset="0"/>
              </a:rPr>
              <a:t> check_all_Z(user_input):</a:t>
            </a:r>
          </a:p>
          <a:p>
            <a:r>
              <a:rPr lang="is-IS" dirty="0">
                <a:latin typeface="Monaco" charset="0"/>
              </a:rPr>
              <a:t>  num_Z </a:t>
            </a:r>
            <a:r>
              <a:rPr lang="is-IS" dirty="0">
                <a:solidFill>
                  <a:srgbClr val="D97100"/>
                </a:solidFill>
                <a:latin typeface="Monaco" charset="0"/>
              </a:rPr>
              <a:t>=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0329D8"/>
                </a:solidFill>
                <a:latin typeface="Monaco" charset="0"/>
              </a:rPr>
              <a:t>0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for</a:t>
            </a:r>
            <a:r>
              <a:rPr lang="is-IS" dirty="0">
                <a:latin typeface="Monaco" charset="0"/>
              </a:rPr>
              <a:t> i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in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range</a:t>
            </a:r>
            <a:r>
              <a:rPr lang="is-IS" dirty="0">
                <a:latin typeface="Monaco" charset="0"/>
              </a:rPr>
              <a:t>(</a:t>
            </a:r>
            <a:r>
              <a:rPr lang="is-IS" dirty="0">
                <a:solidFill>
                  <a:srgbClr val="0329D8"/>
                </a:solidFill>
                <a:latin typeface="Monaco" charset="0"/>
              </a:rPr>
              <a:t>0</a:t>
            </a:r>
            <a:r>
              <a:rPr lang="is-IS" dirty="0">
                <a:latin typeface="Monaco" charset="0"/>
              </a:rPr>
              <a:t>, </a:t>
            </a:r>
            <a:r>
              <a:rPr lang="is-IS" dirty="0">
                <a:solidFill>
                  <a:srgbClr val="0329D8"/>
                </a:solidFill>
                <a:latin typeface="Monaco" charset="0"/>
              </a:rPr>
              <a:t>16</a:t>
            </a:r>
            <a:r>
              <a:rPr lang="is-IS" dirty="0">
                <a:latin typeface="Monaco" charset="0"/>
              </a:rPr>
              <a:t>):</a:t>
            </a:r>
          </a:p>
          <a:p>
            <a:r>
              <a:rPr lang="is-IS" dirty="0">
                <a:latin typeface="Monaco" charset="0"/>
              </a:rPr>
              <a:t>   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if</a:t>
            </a:r>
            <a:r>
              <a:rPr lang="is-IS" dirty="0">
                <a:latin typeface="Monaco" charset="0"/>
              </a:rPr>
              <a:t> user_input[i] </a:t>
            </a:r>
            <a:r>
              <a:rPr lang="is-IS" dirty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5EA702"/>
                </a:solidFill>
                <a:latin typeface="Monaco" charset="0"/>
              </a:rPr>
              <a:t>'Z'</a:t>
            </a:r>
            <a:r>
              <a:rPr lang="is-IS" dirty="0">
                <a:latin typeface="Monaco" charset="0"/>
              </a:rPr>
              <a:t>:</a:t>
            </a:r>
          </a:p>
          <a:p>
            <a:r>
              <a:rPr lang="is-IS" dirty="0">
                <a:latin typeface="Monaco" charset="0"/>
              </a:rPr>
              <a:t>      num_Z </a:t>
            </a:r>
            <a:r>
              <a:rPr lang="is-IS" dirty="0">
                <a:solidFill>
                  <a:srgbClr val="D97100"/>
                </a:solidFill>
                <a:latin typeface="Monaco" charset="0"/>
              </a:rPr>
              <a:t>+=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0329D8"/>
                </a:solidFill>
                <a:latin typeface="Monaco" charset="0"/>
              </a:rPr>
              <a:t>1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 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else</a:t>
            </a:r>
            <a:r>
              <a:rPr lang="is-IS" dirty="0">
                <a:latin typeface="Monaco" charset="0"/>
              </a:rPr>
              <a:t>:</a:t>
            </a:r>
          </a:p>
          <a:p>
            <a:r>
              <a:rPr lang="is-IS" dirty="0">
                <a:latin typeface="Monaco" charset="0"/>
              </a:rPr>
              <a:t>     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pass</a:t>
            </a:r>
            <a:endParaRPr lang="is-IS" dirty="0">
              <a:latin typeface="Monaco" charset="0"/>
            </a:endParaRPr>
          </a:p>
          <a:p>
            <a:r>
              <a:rPr lang="is-IS" dirty="0">
                <a:latin typeface="Monaco" charset="0"/>
              </a:rPr>
              <a:t>  </a:t>
            </a:r>
            <a:r>
              <a:rPr lang="is-IS" dirty="0">
                <a:solidFill>
                  <a:srgbClr val="295E99"/>
                </a:solidFill>
                <a:latin typeface="Monaco" charset="0"/>
              </a:rPr>
              <a:t>return</a:t>
            </a:r>
            <a:r>
              <a:rPr lang="is-IS" dirty="0">
                <a:latin typeface="Monaco" charset="0"/>
              </a:rPr>
              <a:t> num_Z </a:t>
            </a:r>
            <a:r>
              <a:rPr lang="is-IS" dirty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is-IS" dirty="0">
                <a:latin typeface="Monaco" charset="0"/>
              </a:rPr>
              <a:t> </a:t>
            </a:r>
            <a:r>
              <a:rPr lang="is-IS" dirty="0">
                <a:solidFill>
                  <a:srgbClr val="0329D8"/>
                </a:solidFill>
                <a:latin typeface="Monaco" charset="0"/>
              </a:rPr>
              <a:t>16</a:t>
            </a:r>
            <a:endParaRPr lang="is-IS" dirty="0">
              <a:effectLst/>
              <a:latin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051883"/>
            <a:ext cx="6349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program iterates through 16 elements, each time it branches.</a:t>
            </a:r>
          </a:p>
          <a:p>
            <a:endParaRPr lang="en-US" sz="2800" dirty="0" smtClean="0"/>
          </a:p>
          <a:p>
            <a:r>
              <a:rPr lang="en-US" sz="2800" dirty="0" smtClean="0"/>
              <a:t>By the end of the loop, there will be a total of 2</a:t>
            </a:r>
            <a:r>
              <a:rPr lang="en-US" sz="2800" baseline="30000" dirty="0" smtClean="0"/>
              <a:t>16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65,536 branches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Could be reduced to:</a:t>
            </a:r>
          </a:p>
          <a:p>
            <a:r>
              <a:rPr lang="is-IS" sz="2400" dirty="0" smtClean="0">
                <a:latin typeface="Monaco" charset="0"/>
              </a:rPr>
              <a:t>user_input </a:t>
            </a:r>
            <a:r>
              <a:rPr lang="is-IS" sz="2400" dirty="0">
                <a:solidFill>
                  <a:srgbClr val="D97100"/>
                </a:solidFill>
                <a:latin typeface="Monaco" charset="0"/>
              </a:rPr>
              <a:t>==</a:t>
            </a:r>
            <a:r>
              <a:rPr lang="is-IS" sz="2400" dirty="0">
                <a:latin typeface="Monaco" charset="0"/>
              </a:rPr>
              <a:t> </a:t>
            </a:r>
            <a:r>
              <a:rPr lang="is-IS" sz="2400" dirty="0" smtClean="0">
                <a:solidFill>
                  <a:srgbClr val="5EA702"/>
                </a:solidFill>
                <a:latin typeface="Monaco" charset="0"/>
              </a:rPr>
              <a:t>'ZZZZZZZZZZZZ</a:t>
            </a:r>
            <a:r>
              <a:rPr lang="is-IS" sz="2400" dirty="0">
                <a:solidFill>
                  <a:srgbClr val="5EA702"/>
                </a:solidFill>
                <a:latin typeface="Monaco" charset="0"/>
              </a:rPr>
              <a:t>ZZZZ</a:t>
            </a:r>
            <a:r>
              <a:rPr lang="is-IS" sz="2400" dirty="0" smtClean="0">
                <a:solidFill>
                  <a:srgbClr val="5EA702"/>
                </a:solidFill>
                <a:latin typeface="Monaco" charset="0"/>
              </a:rPr>
              <a:t>’</a:t>
            </a:r>
            <a:r>
              <a:rPr lang="is-IS" sz="2800" dirty="0" smtClean="0"/>
              <a:t>. One branch.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7014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2257842"/>
            <a:ext cx="1051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Of course, there are powerful algorithms to deduce the insight on the previous slide.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None work as well as </a:t>
            </a:r>
            <a:r>
              <a:rPr lang="en-US" sz="2800" dirty="0" smtClean="0">
                <a:solidFill>
                  <a:srgbClr val="FF0000"/>
                </a:solidFill>
              </a:rPr>
              <a:t>human intuition </a:t>
            </a:r>
            <a:r>
              <a:rPr lang="en-US" sz="2800" dirty="0" smtClean="0"/>
              <a:t>for many cases (yet!).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For complex functions that can be easily simplified by a human, we can use </a:t>
            </a:r>
            <a:r>
              <a:rPr lang="en-US" sz="2800" dirty="0" err="1" smtClean="0"/>
              <a:t>Angr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0000"/>
                </a:solidFill>
              </a:rPr>
              <a:t>replace the code </a:t>
            </a:r>
            <a:r>
              <a:rPr lang="en-US" sz="2800" dirty="0" smtClean="0"/>
              <a:t>with its </a:t>
            </a:r>
            <a:r>
              <a:rPr lang="en-US" sz="2800" i="1" dirty="0" smtClean="0">
                <a:solidFill>
                  <a:srgbClr val="FF0000"/>
                </a:solidFill>
              </a:rPr>
              <a:t>summary</a:t>
            </a:r>
            <a:r>
              <a:rPr lang="en-US" sz="2800" dirty="0" smtClean="0"/>
              <a:t>, written in Python.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7975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22159" y="11393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8048774:  add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%edx,%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8048776:  sub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$0x4,%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esp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804877c:  push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0x804a420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8048781:  call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8048460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check_all_Z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8048786:  add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$0x10,%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esp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8048789:  test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%eax,%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eax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804878b: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jne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8048794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&lt;main+0x19f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562" y="1680975"/>
            <a:ext cx="2326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skip this instruction and instead run our own code.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808074" y="2142640"/>
            <a:ext cx="497710" cy="207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52081" y="2199192"/>
            <a:ext cx="5636871" cy="4166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1" y="4176603"/>
            <a:ext cx="10515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You can do this using a </a:t>
            </a:r>
            <a:r>
              <a:rPr lang="en-US" sz="2800" dirty="0" smtClean="0">
                <a:solidFill>
                  <a:srgbClr val="FF0000"/>
                </a:solidFill>
              </a:rPr>
              <a:t>hook</a:t>
            </a:r>
            <a:r>
              <a:rPr lang="en-US" sz="2800" dirty="0" smtClean="0"/>
              <a:t>. You specify an </a:t>
            </a:r>
            <a:r>
              <a:rPr lang="en-US" sz="2800" dirty="0" smtClean="0">
                <a:solidFill>
                  <a:srgbClr val="FF0000"/>
                </a:solidFill>
              </a:rPr>
              <a:t>address</a:t>
            </a:r>
            <a:r>
              <a:rPr lang="en-US" sz="2800" dirty="0" smtClean="0"/>
              <a:t> to ‘hook’, the number of bytes of </a:t>
            </a:r>
            <a:r>
              <a:rPr lang="en-US" sz="2800" dirty="0" smtClean="0">
                <a:solidFill>
                  <a:srgbClr val="FF0000"/>
                </a:solidFill>
              </a:rPr>
              <a:t>instructions you want to skip</a:t>
            </a:r>
            <a:r>
              <a:rPr lang="en-US" sz="2800" dirty="0" smtClean="0"/>
              <a:t>, and a </a:t>
            </a:r>
            <a:r>
              <a:rPr lang="en-US" sz="2800" dirty="0" smtClean="0">
                <a:solidFill>
                  <a:srgbClr val="FF0000"/>
                </a:solidFill>
              </a:rPr>
              <a:t>Python function</a:t>
            </a:r>
            <a:r>
              <a:rPr lang="en-US" sz="2800" dirty="0" smtClean="0"/>
              <a:t> that will be run to </a:t>
            </a:r>
            <a:r>
              <a:rPr lang="en-US" sz="2800" dirty="0" smtClean="0">
                <a:solidFill>
                  <a:srgbClr val="FF0000"/>
                </a:solidFill>
              </a:rPr>
              <a:t>replace the skipped instructions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Note: the number of instructions you skip can be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763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: talk about </a:t>
            </a:r>
            <a:r>
              <a:rPr lang="en-US" dirty="0" err="1" smtClean="0"/>
              <a:t>SimMemory</a:t>
            </a:r>
            <a:r>
              <a:rPr lang="en-US" dirty="0" smtClean="0"/>
              <a:t> as arbitrary </a:t>
            </a:r>
            <a:r>
              <a:rPr lang="en-US" smtClean="0"/>
              <a:t>memoryspace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Symbolic Execution CTF: Part 4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 Intro to) Automatic Exploit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5882" y="3451848"/>
            <a:ext cx="6740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effectLst/>
                <a:latin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3650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It’s a </a:t>
            </a:r>
            <a:r>
              <a:rPr lang="en-US" sz="2800" dirty="0" smtClean="0">
                <a:solidFill>
                  <a:srgbClr val="FF0000"/>
                </a:solidFill>
              </a:rPr>
              <a:t>possible way</a:t>
            </a:r>
            <a:r>
              <a:rPr lang="en-US" sz="2800" dirty="0" smtClean="0"/>
              <a:t> to </a:t>
            </a:r>
            <a:r>
              <a:rPr lang="en-US" sz="2800" dirty="0" smtClean="0">
                <a:solidFill>
                  <a:srgbClr val="FF0000"/>
                </a:solidFill>
              </a:rPr>
              <a:t>travel through the program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86818" y="2744176"/>
            <a:ext cx="22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example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113628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800" dirty="0" smtClean="0"/>
              <a:t>…</a:t>
            </a:r>
            <a:r>
              <a:rPr lang="en-US" sz="2800" dirty="0" smtClean="0"/>
              <a:t>has </a:t>
            </a:r>
            <a:r>
              <a:rPr lang="en-US" sz="2800" dirty="0" smtClean="0">
                <a:solidFill>
                  <a:srgbClr val="FF0000"/>
                </a:solidFill>
              </a:rPr>
              <a:t>two</a:t>
            </a:r>
            <a:r>
              <a:rPr lang="en-US" sz="2800" dirty="0" smtClean="0"/>
              <a:t> possible execution paths. Can you see them?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5882" y="1690688"/>
            <a:ext cx="67402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dirty="0" smtClean="0">
                <a:effectLst/>
                <a:latin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</a:rPr>
              <a:t>2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if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err="1" smtClean="0">
                <a:effectLst/>
                <a:latin typeface="Monaco" charset="0"/>
              </a:rPr>
              <a:t>user_input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dirty="0" smtClean="0"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r>
              <a:rPr lang="en-US" dirty="0" smtClean="0">
                <a:effectLst/>
                <a:latin typeface="Monaco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'Success.'</a:t>
            </a:r>
          </a:p>
          <a:p>
            <a:r>
              <a:rPr lang="en-US" dirty="0" smtClean="0">
                <a:latin typeface="Monaco" charset="0"/>
              </a:rPr>
              <a:t>4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 else</a:t>
            </a:r>
            <a:r>
              <a:rPr lang="en-US" dirty="0">
                <a:latin typeface="Monaco" charset="0"/>
              </a:rPr>
              <a:t>:</a:t>
            </a:r>
            <a:endParaRPr lang="en-US" dirty="0" smtClean="0">
              <a:solidFill>
                <a:srgbClr val="295E99"/>
              </a:solidFill>
              <a:effectLst/>
              <a:latin typeface="Monaco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  </a:t>
            </a:r>
            <a:r>
              <a:rPr lang="en-US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dirty="0" smtClean="0">
                <a:solidFill>
                  <a:srgbClr val="5EA702"/>
                </a:solidFill>
                <a:effectLst/>
                <a:latin typeface="Monaco" charset="0"/>
              </a:rPr>
              <a:t>'Try again.'</a:t>
            </a:r>
            <a:endParaRPr lang="en-US" dirty="0">
              <a:solidFill>
                <a:srgbClr val="5EA702"/>
              </a:solidFill>
              <a:effectLst/>
              <a:latin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474" y="3496236"/>
            <a:ext cx="526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1: if  </a:t>
            </a:r>
            <a:r>
              <a:rPr lang="en-US" sz="1600" dirty="0" err="1" smtClean="0">
                <a:effectLst/>
                <a:latin typeface="Monaco" charset="0"/>
              </a:rPr>
              <a:t>user_input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D97100"/>
                </a:solidFill>
                <a:latin typeface="Monaco" charset="0"/>
              </a:rPr>
              <a:t>equals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03488" y="4413769"/>
            <a:ext cx="4739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')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    if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err="1" smtClean="0">
                <a:effectLst/>
                <a:latin typeface="Monaco" charset="0"/>
              </a:rPr>
              <a:t>user_input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'hunter2’   # it is equal!</a:t>
            </a:r>
            <a:endParaRPr lang="en-US" sz="1200" dirty="0" smtClean="0">
              <a:effectLst/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'Success.’ </a:t>
            </a:r>
          </a:p>
        </p:txBody>
      </p:sp>
      <p:sp>
        <p:nvSpPr>
          <p:cNvPr id="7" name="Down Arrow 6"/>
          <p:cNvSpPr/>
          <p:nvPr/>
        </p:nvSpPr>
        <p:spPr>
          <a:xfrm>
            <a:off x="2962833" y="4706471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62833" y="5298139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94074" y="3496236"/>
            <a:ext cx="55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2: if  </a:t>
            </a:r>
            <a:r>
              <a:rPr lang="en-US" sz="1600" dirty="0" err="1" smtClean="0">
                <a:effectLst/>
                <a:latin typeface="Monaco" charset="0"/>
              </a:rPr>
              <a:t>user_input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D97100"/>
                </a:solidFill>
                <a:latin typeface="Monaco" charset="0"/>
              </a:rPr>
              <a:t>does not equal</a:t>
            </a:r>
            <a:r>
              <a:rPr lang="en-US" sz="1600" dirty="0" smtClean="0">
                <a:effectLst/>
                <a:latin typeface="Monaco" charset="0"/>
              </a:rPr>
              <a:t> </a:t>
            </a:r>
            <a:r>
              <a:rPr lang="en-US" sz="1600" dirty="0" smtClean="0">
                <a:solidFill>
                  <a:srgbClr val="5EA702"/>
                </a:solidFill>
                <a:effectLst/>
                <a:latin typeface="Monaco" charset="0"/>
              </a:rPr>
              <a:t>'hunter2'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681558" y="4413769"/>
            <a:ext cx="4739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err="1" smtClean="0">
                <a:solidFill>
                  <a:srgbClr val="295E99"/>
                </a:solidFill>
                <a:effectLst/>
                <a:latin typeface="Monaco" charset="0"/>
              </a:rPr>
              <a:t>raw_input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(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'Enter the password: '</a:t>
            </a:r>
            <a:r>
              <a:rPr lang="en-US" sz="1200" dirty="0" smtClean="0">
                <a:effectLst/>
                <a:latin typeface="Monaco" charset="0"/>
              </a:rPr>
              <a:t>)</a:t>
            </a: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  if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err="1" smtClean="0">
                <a:effectLst/>
                <a:latin typeface="Monaco" charset="0"/>
              </a:rPr>
              <a:t>user_input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'hunter2’   # it’s not equal.</a:t>
            </a:r>
            <a:endParaRPr lang="en-US" sz="1200" dirty="0" smtClean="0">
              <a:effectLst/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’Try again.’ 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040903" y="4706471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040903" y="5298139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04037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4040379"/>
            <a:ext cx="0" cy="175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2440" y="6172153"/>
            <a:ext cx="914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okay that makes sense. But how do </a:t>
            </a:r>
            <a:r>
              <a:rPr lang="en-US" dirty="0" smtClean="0">
                <a:solidFill>
                  <a:srgbClr val="FF0000"/>
                </a:solidFill>
              </a:rPr>
              <a:t>execution paths </a:t>
            </a:r>
            <a:r>
              <a:rPr lang="en-US" dirty="0" smtClean="0"/>
              <a:t>act like equations that </a:t>
            </a:r>
            <a:r>
              <a:rPr lang="en-US" dirty="0">
                <a:solidFill>
                  <a:srgbClr val="FF0000"/>
                </a:solidFill>
              </a:rPr>
              <a:t>constrain symbols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</a:t>
            </a:r>
            <a:r>
              <a:rPr lang="en-US" dirty="0" smtClean="0">
                <a:solidFill>
                  <a:srgbClr val="FF0000"/>
                </a:solidFill>
              </a:rPr>
              <a:t>paths </a:t>
            </a:r>
            <a:r>
              <a:rPr lang="en-US" dirty="0" smtClean="0"/>
              <a:t>constrain </a:t>
            </a:r>
            <a:r>
              <a:rPr lang="en-US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0424" y="1690688"/>
            <a:ext cx="47394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effectLst/>
                <a:latin typeface="Monaco" charset="0"/>
              </a:rPr>
              <a:t>user_input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l-GR" sz="1200" dirty="0" smtClean="0">
                <a:solidFill>
                  <a:srgbClr val="000000"/>
                </a:solidFill>
                <a:effectLst/>
                <a:latin typeface="Monaco" charset="0"/>
              </a:rPr>
              <a:t>λ</a:t>
            </a:r>
            <a:endParaRPr lang="en-US" sz="1200" dirty="0" smtClean="0">
              <a:solidFill>
                <a:srgbClr val="5EA702"/>
              </a:solidFill>
              <a:effectLst/>
              <a:latin typeface="Monaco" charset="0"/>
            </a:endParaRPr>
          </a:p>
          <a:p>
            <a:endParaRPr lang="en-US" sz="1200" dirty="0" smtClean="0">
              <a:latin typeface="Monaco" charset="0"/>
            </a:endParaRPr>
          </a:p>
          <a:p>
            <a:endParaRPr lang="en-US" sz="1200" dirty="0">
              <a:latin typeface="Monaco" charset="0"/>
            </a:endParaRPr>
          </a:p>
          <a:p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            if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err="1" smtClean="0">
                <a:effectLst/>
                <a:latin typeface="Monaco" charset="0"/>
              </a:rPr>
              <a:t>user_input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D97100"/>
                </a:solidFill>
                <a:effectLst/>
                <a:latin typeface="Monaco" charset="0"/>
              </a:rPr>
              <a:t>==</a:t>
            </a:r>
            <a:r>
              <a:rPr lang="en-US" sz="1200" dirty="0" smtClean="0"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'hunter2’</a:t>
            </a:r>
            <a:endParaRPr lang="en-US" sz="1200" dirty="0" smtClean="0">
              <a:effectLst/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en-US" sz="1200" dirty="0" smtClean="0">
                <a:solidFill>
                  <a:srgbClr val="295E99"/>
                </a:solidFill>
                <a:effectLst/>
                <a:latin typeface="Monaco" charset="0"/>
              </a:rPr>
              <a:t>print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Monaco" charset="0"/>
              </a:rPr>
              <a:t> </a:t>
            </a:r>
            <a:r>
              <a:rPr lang="en-US" sz="1200" dirty="0" smtClean="0">
                <a:solidFill>
                  <a:srgbClr val="5EA702"/>
                </a:solidFill>
                <a:effectLst/>
                <a:latin typeface="Monaco" charset="0"/>
              </a:rPr>
              <a:t>'Success.’ </a:t>
            </a:r>
          </a:p>
        </p:txBody>
      </p:sp>
      <p:sp>
        <p:nvSpPr>
          <p:cNvPr id="5" name="Down Arrow 4"/>
          <p:cNvSpPr/>
          <p:nvPr/>
        </p:nvSpPr>
        <p:spPr>
          <a:xfrm>
            <a:off x="5665691" y="2017065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679138" y="2568392"/>
            <a:ext cx="121024" cy="242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1126" y="3384963"/>
            <a:ext cx="8509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Look familiar? It’s the </a:t>
            </a:r>
            <a:r>
              <a:rPr lang="en-US" sz="2800" dirty="0" smtClean="0">
                <a:solidFill>
                  <a:srgbClr val="FF0000"/>
                </a:solidFill>
              </a:rPr>
              <a:t>same as on the last slide</a:t>
            </a:r>
            <a:r>
              <a:rPr lang="en-US" sz="2800" dirty="0" smtClean="0"/>
              <a:t>, but </a:t>
            </a:r>
            <a:r>
              <a:rPr lang="en-US" sz="2800" dirty="0" err="1" smtClean="0">
                <a:solidFill>
                  <a:srgbClr val="FF0000"/>
                </a:solidFill>
              </a:rPr>
              <a:t>user_input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now a </a:t>
            </a:r>
            <a:r>
              <a:rPr lang="en-US" sz="2800" dirty="0" smtClean="0">
                <a:solidFill>
                  <a:srgbClr val="FF0000"/>
                </a:solidFill>
              </a:rPr>
              <a:t>symbol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513880"/>
            <a:ext cx="1050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this </a:t>
            </a:r>
            <a:r>
              <a:rPr lang="en-US" sz="2800" dirty="0" smtClean="0">
                <a:solidFill>
                  <a:srgbClr val="FF0000"/>
                </a:solidFill>
              </a:rPr>
              <a:t>path</a:t>
            </a:r>
            <a:r>
              <a:rPr lang="en-US" sz="2800" dirty="0" smtClean="0"/>
              <a:t> to be </a:t>
            </a:r>
            <a:r>
              <a:rPr lang="en-US" sz="2800" dirty="0" smtClean="0">
                <a:solidFill>
                  <a:srgbClr val="FF0000"/>
                </a:solidFill>
              </a:rPr>
              <a:t>executed</a:t>
            </a:r>
            <a:r>
              <a:rPr lang="en-US" sz="2800" dirty="0" smtClean="0"/>
              <a:t>, the symbol, </a:t>
            </a:r>
            <a:r>
              <a:rPr lang="el-GR" sz="2800" dirty="0" smtClean="0">
                <a:solidFill>
                  <a:srgbClr val="FF0000"/>
                </a:solidFill>
              </a:rPr>
              <a:t>λ</a:t>
            </a:r>
            <a:r>
              <a:rPr lang="en-US" sz="2800" dirty="0" smtClean="0">
                <a:solidFill>
                  <a:srgbClr val="FF0000"/>
                </a:solidFill>
              </a:rPr>
              <a:t>, must be equal to ‘hunter2’.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3398" y="5211910"/>
            <a:ext cx="846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Otherwise, the computer would execute the </a:t>
            </a:r>
            <a:r>
              <a:rPr lang="en-US" sz="2800" dirty="0" smtClean="0">
                <a:solidFill>
                  <a:srgbClr val="FF0000"/>
                </a:solidFill>
              </a:rPr>
              <a:t>other path</a:t>
            </a:r>
            <a:r>
              <a:rPr lang="en-US" sz="2800" dirty="0" smtClean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4377</Words>
  <Application>Microsoft Macintosh PowerPoint</Application>
  <PresentationFormat>Widescreen</PresentationFormat>
  <Paragraphs>694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Calibri Light</vt:lpstr>
      <vt:lpstr>Consolas</vt:lpstr>
      <vt:lpstr>Mangal</vt:lpstr>
      <vt:lpstr>Monaco</vt:lpstr>
      <vt:lpstr>Arial</vt:lpstr>
      <vt:lpstr>Office Theme</vt:lpstr>
      <vt:lpstr>Understanding Symbolic Execution</vt:lpstr>
      <vt:lpstr>A Simple Capture-the-Flag Level</vt:lpstr>
      <vt:lpstr>A Complex Capture-the-Flag Level</vt:lpstr>
      <vt:lpstr>Solution: Symbolic Execution</vt:lpstr>
      <vt:lpstr>Step 1: Inject a Symbol</vt:lpstr>
      <vt:lpstr>What is a Symbol?</vt:lpstr>
      <vt:lpstr>What is an Execution Path?</vt:lpstr>
      <vt:lpstr>Execution Path Example</vt:lpstr>
      <vt:lpstr>How do execution paths constrain symbols?</vt:lpstr>
      <vt:lpstr>Return to Step 1: Inject a Symbol</vt:lpstr>
      <vt:lpstr>Step 2: Branch</vt:lpstr>
      <vt:lpstr>What does it mean to branch?</vt:lpstr>
      <vt:lpstr>Step 3: Evaluate each Branch</vt:lpstr>
      <vt:lpstr>Step 3: Evaluate each Branch (part 2)</vt:lpstr>
      <vt:lpstr>A More Complex Example: Part 1</vt:lpstr>
      <vt:lpstr>A More Complex Example: Part 2</vt:lpstr>
      <vt:lpstr>Solving a More Complex Example: Part 1</vt:lpstr>
      <vt:lpstr>Solving a More Complex Example: Part 2</vt:lpstr>
      <vt:lpstr>The Real World™</vt:lpstr>
      <vt:lpstr>How do we step through the program, find the branch we want, and solve for λ?</vt:lpstr>
      <vt:lpstr>Symbolic Execution CTF: Part 1</vt:lpstr>
      <vt:lpstr>What is Angr?</vt:lpstr>
      <vt:lpstr>Setting up Angr</vt:lpstr>
      <vt:lpstr>PowerPoint Presentation</vt:lpstr>
      <vt:lpstr>An Execution Path in Angr</vt:lpstr>
      <vt:lpstr>A Set of Execution Paths</vt:lpstr>
      <vt:lpstr>A Path Group in Angr</vt:lpstr>
      <vt:lpstr>Building a Path Group</vt:lpstr>
      <vt:lpstr>Animation: Building a Path Group</vt:lpstr>
      <vt:lpstr>Animation: Building a Path Group</vt:lpstr>
      <vt:lpstr>Animation: Building a Path Group</vt:lpstr>
      <vt:lpstr>Animation: Building a Path Group</vt:lpstr>
      <vt:lpstr>Animation: Building a Path Group</vt:lpstr>
      <vt:lpstr>Animation: Building a Path Group</vt:lpstr>
      <vt:lpstr>Animation: Building a Path Group</vt:lpstr>
      <vt:lpstr>Searching for What We Want</vt:lpstr>
      <vt:lpstr>State Explosion (and a Solution?)</vt:lpstr>
      <vt:lpstr>One Good Approach: Avoiding Paths</vt:lpstr>
      <vt:lpstr>Avoiding Paths</vt:lpstr>
      <vt:lpstr>How do we determine which conditions might lead to a failed state?</vt:lpstr>
      <vt:lpstr>Summary: Algorithm for Find and Avoid</vt:lpstr>
      <vt:lpstr>Implementation in Angr (for reference)</vt:lpstr>
      <vt:lpstr>Shortcut: The ‘Explore’ Method</vt:lpstr>
      <vt:lpstr>Symbolic Execution CTF: Part 2</vt:lpstr>
      <vt:lpstr>Injecting Symbols</vt:lpstr>
      <vt:lpstr>Representation of Symbols: Bitvectors</vt:lpstr>
      <vt:lpstr>Bitvector Example</vt:lpstr>
      <vt:lpstr>The Scale Between Symbolic and Concrete</vt:lpstr>
      <vt:lpstr>Solving Constraints on Symbols</vt:lpstr>
      <vt:lpstr>Symbols in the Context of a Program State</vt:lpstr>
      <vt:lpstr>Symbol Propagation</vt:lpstr>
      <vt:lpstr>Constraint Propagation</vt:lpstr>
      <vt:lpstr>Constraint Reverse-Propagation</vt:lpstr>
      <vt:lpstr>The NP-Completeness of Constraint Satisfaction and the Inevitable Heat Death of the Universe</vt:lpstr>
      <vt:lpstr>Why are the first three levels of the CTF solved without injecting symbols?</vt:lpstr>
      <vt:lpstr>Injecting Symbols Example: Registers</vt:lpstr>
      <vt:lpstr>Injecting Symbols Example: Global Memory</vt:lpstr>
      <vt:lpstr>Injecting Symbols Example: The Stack</vt:lpstr>
      <vt:lpstr>Injecting Symbols Example: Dynamic Memory</vt:lpstr>
      <vt:lpstr>Injecting Symbols Example: The Filesystem</vt:lpstr>
      <vt:lpstr>Angr Implementation of Previous Examples</vt:lpstr>
      <vt:lpstr>Symbolic Execution CTF: Part 3</vt:lpstr>
      <vt:lpstr>Motivation: A Simple Example</vt:lpstr>
      <vt:lpstr>Solution</vt:lpstr>
      <vt:lpstr>Hooks</vt:lpstr>
      <vt:lpstr>PowerPoint Presentation</vt:lpstr>
      <vt:lpstr>Symbolic Execution CTF: Part 4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Springer</dc:creator>
  <cp:lastModifiedBy>Jacob Springer</cp:lastModifiedBy>
  <cp:revision>175</cp:revision>
  <dcterms:created xsi:type="dcterms:W3CDTF">2017-07-19T20:39:46Z</dcterms:created>
  <dcterms:modified xsi:type="dcterms:W3CDTF">2017-07-28T16:00:03Z</dcterms:modified>
</cp:coreProperties>
</file>