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C1F95-6630-4436-88E0-119DA2DAC9FE}" type="datetimeFigureOut">
              <a:rPr lang="id-ID" smtClean="0"/>
              <a:t>06/03/2022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398290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C1F95-6630-4436-88E0-119DA2DAC9FE}" type="datetimeFigureOut">
              <a:rPr lang="id-ID" smtClean="0"/>
              <a:t>06/03/2022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2675850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3C1F95-6630-4436-88E0-119DA2DAC9FE}" type="datetimeFigureOut">
              <a:rPr lang="id-ID" smtClean="0"/>
              <a:t>06/03/2022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2859414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3C1F95-6630-4436-88E0-119DA2DAC9FE}" type="datetimeFigureOut">
              <a:rPr lang="id-ID" smtClean="0"/>
              <a:t>06/03/2022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5E0D72C-56E9-4BDA-A8E5-32A250C6F0C3}" type="slidenum">
              <a:rPr lang="id-ID" smtClean="0"/>
              <a:t>‹#›</a:t>
            </a:fld>
            <a:endParaRPr lang="id-ID"/>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5006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C1F95-6630-4436-88E0-119DA2DAC9FE}" type="datetimeFigureOut">
              <a:rPr lang="id-ID" smtClean="0"/>
              <a:t>06/03/2022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28222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3C1F95-6630-4436-88E0-119DA2DAC9FE}" type="datetimeFigureOut">
              <a:rPr lang="id-ID" smtClean="0"/>
              <a:t>06/03/2022</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2737415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3C1F95-6630-4436-88E0-119DA2DAC9FE}" type="datetimeFigureOut">
              <a:rPr lang="id-ID" smtClean="0"/>
              <a:t>06/03/2022</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1052073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C1F95-6630-4436-88E0-119DA2DAC9FE}" type="datetimeFigureOut">
              <a:rPr lang="id-ID" smtClean="0"/>
              <a:t>06/03/2022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4264022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C1F95-6630-4436-88E0-119DA2DAC9FE}" type="datetimeFigureOut">
              <a:rPr lang="id-ID" smtClean="0"/>
              <a:t>06/03/2022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235059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63C1F95-6630-4436-88E0-119DA2DAC9FE}" type="datetimeFigureOut">
              <a:rPr lang="id-ID" smtClean="0"/>
              <a:t>06/03/2022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173743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C1F95-6630-4436-88E0-119DA2DAC9FE}" type="datetimeFigureOut">
              <a:rPr lang="id-ID" smtClean="0"/>
              <a:t>06/03/2022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377838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C1F95-6630-4436-88E0-119DA2DAC9FE}" type="datetimeFigureOut">
              <a:rPr lang="id-ID" smtClean="0"/>
              <a:t>06/03/2022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380175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C1F95-6630-4436-88E0-119DA2DAC9FE}" type="datetimeFigureOut">
              <a:rPr lang="id-ID" smtClean="0"/>
              <a:t>06/03/2022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245405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63C1F95-6630-4436-88E0-119DA2DAC9FE}" type="datetimeFigureOut">
              <a:rPr lang="id-ID" smtClean="0"/>
              <a:t>06/03/2022</a:t>
            </a:fld>
            <a:endParaRPr lang="id-ID"/>
          </a:p>
        </p:txBody>
      </p:sp>
      <p:sp>
        <p:nvSpPr>
          <p:cNvPr id="5" name="Footer Placeholder 3"/>
          <p:cNvSpPr>
            <a:spLocks noGrp="1"/>
          </p:cNvSpPr>
          <p:nvPr>
            <p:ph type="ftr" sz="quarter" idx="11"/>
          </p:nvPr>
        </p:nvSpPr>
        <p:spPr/>
        <p:txBody>
          <a:bodyPr/>
          <a:lstStyle/>
          <a:p>
            <a:endParaRPr lang="id-ID"/>
          </a:p>
        </p:txBody>
      </p:sp>
      <p:sp>
        <p:nvSpPr>
          <p:cNvPr id="6" name="Slide Number Placeholder 4"/>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50904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3C1F95-6630-4436-88E0-119DA2DAC9FE}" type="datetimeFigureOut">
              <a:rPr lang="id-ID" smtClean="0"/>
              <a:t>06/03/2022</a:t>
            </a:fld>
            <a:endParaRPr lang="id-ID"/>
          </a:p>
        </p:txBody>
      </p:sp>
      <p:sp>
        <p:nvSpPr>
          <p:cNvPr id="5" name="Footer Placeholder 2"/>
          <p:cNvSpPr>
            <a:spLocks noGrp="1"/>
          </p:cNvSpPr>
          <p:nvPr>
            <p:ph type="ftr" sz="quarter" idx="11"/>
          </p:nvPr>
        </p:nvSpPr>
        <p:spPr/>
        <p:txBody>
          <a:bodyPr/>
          <a:lstStyle/>
          <a:p>
            <a:endParaRPr lang="id-ID"/>
          </a:p>
        </p:txBody>
      </p:sp>
      <p:sp>
        <p:nvSpPr>
          <p:cNvPr id="6" name="Slide Number Placeholder 3"/>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146042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63C1F95-6630-4436-88E0-119DA2DAC9FE}" type="datetimeFigureOut">
              <a:rPr lang="id-ID" smtClean="0"/>
              <a:t>06/03/2022</a:t>
            </a:fld>
            <a:endParaRPr lang="id-ID"/>
          </a:p>
        </p:txBody>
      </p:sp>
      <p:sp>
        <p:nvSpPr>
          <p:cNvPr id="5" name="Footer Placeholder 5"/>
          <p:cNvSpPr>
            <a:spLocks noGrp="1"/>
          </p:cNvSpPr>
          <p:nvPr>
            <p:ph type="ftr" sz="quarter" idx="11"/>
          </p:nvPr>
        </p:nvSpPr>
        <p:spPr/>
        <p:txBody>
          <a:bodyPr/>
          <a:lstStyle/>
          <a:p>
            <a:endParaRPr lang="id-ID"/>
          </a:p>
        </p:txBody>
      </p:sp>
      <p:sp>
        <p:nvSpPr>
          <p:cNvPr id="6" name="Slide Number Placeholder 6"/>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419553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C1F95-6630-4436-88E0-119DA2DAC9FE}" type="datetimeFigureOut">
              <a:rPr lang="id-ID" smtClean="0"/>
              <a:t>06/03/2022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5E0D72C-56E9-4BDA-A8E5-32A250C6F0C3}" type="slidenum">
              <a:rPr lang="id-ID" smtClean="0"/>
              <a:t>‹#›</a:t>
            </a:fld>
            <a:endParaRPr lang="id-ID"/>
          </a:p>
        </p:txBody>
      </p:sp>
    </p:spTree>
    <p:extLst>
      <p:ext uri="{BB962C8B-B14F-4D97-AF65-F5344CB8AC3E}">
        <p14:creationId xmlns:p14="http://schemas.microsoft.com/office/powerpoint/2010/main" val="157647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3C1F95-6630-4436-88E0-119DA2DAC9FE}" type="datetimeFigureOut">
              <a:rPr lang="id-ID" smtClean="0"/>
              <a:t>06/03/2022</a:t>
            </a:fld>
            <a:endParaRPr lang="id-ID"/>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d-ID"/>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E0D72C-56E9-4BDA-A8E5-32A250C6F0C3}" type="slidenum">
              <a:rPr lang="id-ID" smtClean="0"/>
              <a:t>‹#›</a:t>
            </a:fld>
            <a:endParaRPr lang="id-ID"/>
          </a:p>
        </p:txBody>
      </p:sp>
    </p:spTree>
    <p:extLst>
      <p:ext uri="{BB962C8B-B14F-4D97-AF65-F5344CB8AC3E}">
        <p14:creationId xmlns:p14="http://schemas.microsoft.com/office/powerpoint/2010/main" val="71929326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86D4-6CB5-494D-B4E1-50B9F9DB4581}"/>
              </a:ext>
            </a:extLst>
          </p:cNvPr>
          <p:cNvSpPr>
            <a:spLocks noGrp="1"/>
          </p:cNvSpPr>
          <p:nvPr>
            <p:ph type="ctrTitle"/>
          </p:nvPr>
        </p:nvSpPr>
        <p:spPr/>
        <p:txBody>
          <a:bodyPr>
            <a:normAutofit fontScale="90000"/>
          </a:bodyPr>
          <a:lstStyle/>
          <a:p>
            <a:r>
              <a:rPr lang="en-US" dirty="0"/>
              <a:t>Report Final Project </a:t>
            </a:r>
            <a:r>
              <a:rPr lang="en-US" dirty="0" err="1"/>
              <a:t>Sanbercode</a:t>
            </a:r>
            <a:r>
              <a:rPr lang="en-US" dirty="0"/>
              <a:t> Machine Learning</a:t>
            </a:r>
            <a:endParaRPr lang="id-ID" dirty="0"/>
          </a:p>
        </p:txBody>
      </p:sp>
    </p:spTree>
    <p:extLst>
      <p:ext uri="{BB962C8B-B14F-4D97-AF65-F5344CB8AC3E}">
        <p14:creationId xmlns:p14="http://schemas.microsoft.com/office/powerpoint/2010/main" val="389019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8960-2742-44BC-BEB9-56CBC75D0EF5}"/>
              </a:ext>
            </a:extLst>
          </p:cNvPr>
          <p:cNvSpPr>
            <a:spLocks noGrp="1"/>
          </p:cNvSpPr>
          <p:nvPr>
            <p:ph type="title"/>
          </p:nvPr>
        </p:nvSpPr>
        <p:spPr>
          <a:xfrm>
            <a:off x="646111" y="452718"/>
            <a:ext cx="6643331" cy="860927"/>
          </a:xfrm>
        </p:spPr>
        <p:txBody>
          <a:bodyPr/>
          <a:lstStyle/>
          <a:p>
            <a:r>
              <a:rPr lang="en-US" dirty="0" err="1"/>
              <a:t>Bussiness</a:t>
            </a:r>
            <a:r>
              <a:rPr lang="en-US" dirty="0"/>
              <a:t> Understanding</a:t>
            </a:r>
            <a:endParaRPr lang="id-ID" dirty="0"/>
          </a:p>
        </p:txBody>
      </p:sp>
      <p:sp>
        <p:nvSpPr>
          <p:cNvPr id="3" name="Content Placeholder 2">
            <a:extLst>
              <a:ext uri="{FF2B5EF4-FFF2-40B4-BE49-F238E27FC236}">
                <a16:creationId xmlns:a16="http://schemas.microsoft.com/office/drawing/2014/main" id="{268E440E-8D94-4657-A76B-4BBCFD3B6129}"/>
              </a:ext>
            </a:extLst>
          </p:cNvPr>
          <p:cNvSpPr>
            <a:spLocks noGrp="1"/>
          </p:cNvSpPr>
          <p:nvPr>
            <p:ph idx="1"/>
          </p:nvPr>
        </p:nvSpPr>
        <p:spPr/>
        <p:txBody>
          <a:bodyPr/>
          <a:lstStyle/>
          <a:p>
            <a:r>
              <a:rPr lang="id-ID" b="0" dirty="0">
                <a:solidFill>
                  <a:srgbClr val="D4D4D4"/>
                </a:solidFill>
                <a:effectLst/>
                <a:latin typeface="Consolas" panose="020B0609020204030204" pitchFamily="49" charset="0"/>
              </a:rPr>
              <a:t>Minyak goreng merupakan kebutuhan primer dalam memasak bagi orang indonesia, namun belakangan harga minyak goreng melambung tinggi dan sangat susah untuk ditemukan dipasaran. Berdasarkan permasalahan itu saya ingin mengambil topik 'minyak goreng' untuk mengetahui sentimen masyarakat terhadap kelangkaan dan mahalnya minyak goreng di indonesia ahir-ahir ini. </a:t>
            </a:r>
          </a:p>
          <a:p>
            <a:endParaRPr lang="id-ID" dirty="0"/>
          </a:p>
        </p:txBody>
      </p:sp>
    </p:spTree>
    <p:extLst>
      <p:ext uri="{BB962C8B-B14F-4D97-AF65-F5344CB8AC3E}">
        <p14:creationId xmlns:p14="http://schemas.microsoft.com/office/powerpoint/2010/main" val="81420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9FB7-56B8-443A-BC6F-8B64E163093C}"/>
              </a:ext>
            </a:extLst>
          </p:cNvPr>
          <p:cNvSpPr>
            <a:spLocks noGrp="1"/>
          </p:cNvSpPr>
          <p:nvPr>
            <p:ph type="title"/>
          </p:nvPr>
        </p:nvSpPr>
        <p:spPr>
          <a:xfrm>
            <a:off x="646111" y="452718"/>
            <a:ext cx="5548627" cy="796533"/>
          </a:xfrm>
        </p:spPr>
        <p:txBody>
          <a:bodyPr/>
          <a:lstStyle/>
          <a:p>
            <a:r>
              <a:rPr lang="en-US" dirty="0"/>
              <a:t>Data Understanding</a:t>
            </a:r>
            <a:endParaRPr lang="id-ID" dirty="0"/>
          </a:p>
        </p:txBody>
      </p:sp>
      <p:sp>
        <p:nvSpPr>
          <p:cNvPr id="3" name="Content Placeholder 2">
            <a:extLst>
              <a:ext uri="{FF2B5EF4-FFF2-40B4-BE49-F238E27FC236}">
                <a16:creationId xmlns:a16="http://schemas.microsoft.com/office/drawing/2014/main" id="{AE84AEFC-B5DD-44C3-BC44-D47714CF044F}"/>
              </a:ext>
            </a:extLst>
          </p:cNvPr>
          <p:cNvSpPr>
            <a:spLocks noGrp="1"/>
          </p:cNvSpPr>
          <p:nvPr>
            <p:ph idx="1"/>
          </p:nvPr>
        </p:nvSpPr>
        <p:spPr>
          <a:xfrm>
            <a:off x="1103312" y="1468192"/>
            <a:ext cx="8946541" cy="4780207"/>
          </a:xfrm>
        </p:spPr>
        <p:txBody>
          <a:bodyPr>
            <a:normAutofit/>
          </a:bodyPr>
          <a:lstStyle/>
          <a:p>
            <a:r>
              <a:rPr lang="en-US" sz="2800" dirty="0"/>
              <a:t>Data yang </a:t>
            </a:r>
            <a:r>
              <a:rPr lang="en-US" sz="2800" dirty="0" err="1"/>
              <a:t>saya</a:t>
            </a:r>
            <a:r>
              <a:rPr lang="en-US" sz="2800" dirty="0"/>
              <a:t> </a:t>
            </a:r>
            <a:r>
              <a:rPr lang="en-US" sz="2800" dirty="0" err="1"/>
              <a:t>pakai</a:t>
            </a:r>
            <a:r>
              <a:rPr lang="en-US" sz="2800" dirty="0"/>
              <a:t> </a:t>
            </a:r>
            <a:r>
              <a:rPr lang="en-US" sz="2800" dirty="0" err="1"/>
              <a:t>berasal</a:t>
            </a:r>
            <a:r>
              <a:rPr lang="en-US" sz="2800" dirty="0"/>
              <a:t> </a:t>
            </a:r>
            <a:r>
              <a:rPr lang="en-US" sz="2800" dirty="0" err="1"/>
              <a:t>dari</a:t>
            </a:r>
            <a:r>
              <a:rPr lang="en-US" sz="2800" dirty="0"/>
              <a:t> 2 </a:t>
            </a:r>
            <a:r>
              <a:rPr lang="en-US" sz="2800" dirty="0" err="1"/>
              <a:t>sumber</a:t>
            </a:r>
            <a:r>
              <a:rPr lang="en-US" sz="2800" dirty="0"/>
              <a:t> </a:t>
            </a:r>
            <a:r>
              <a:rPr lang="en-US" sz="2800" dirty="0" err="1"/>
              <a:t>yakni</a:t>
            </a:r>
            <a:r>
              <a:rPr lang="en-US" sz="2800" dirty="0"/>
              <a:t> Twitter dan Website Kompas.com</a:t>
            </a:r>
          </a:p>
          <a:p>
            <a:pPr lvl="1"/>
            <a:r>
              <a:rPr lang="en-US" sz="2400" dirty="0"/>
              <a:t>Twitter </a:t>
            </a:r>
            <a:r>
              <a:rPr lang="en-US" sz="2400" dirty="0" err="1"/>
              <a:t>dengan</a:t>
            </a:r>
            <a:r>
              <a:rPr lang="en-US" sz="2400" dirty="0"/>
              <a:t> kata </a:t>
            </a:r>
            <a:r>
              <a:rPr lang="en-US" sz="2400" dirty="0" err="1"/>
              <a:t>kunci</a:t>
            </a:r>
            <a:r>
              <a:rPr lang="en-US" sz="2400" dirty="0"/>
              <a:t> ‘</a:t>
            </a:r>
            <a:r>
              <a:rPr lang="en-US" sz="2400" dirty="0" err="1"/>
              <a:t>Minyak</a:t>
            </a:r>
            <a:r>
              <a:rPr lang="en-US" sz="2400" dirty="0"/>
              <a:t> Goreng’ yang </a:t>
            </a:r>
            <a:r>
              <a:rPr lang="en-US" sz="2400" dirty="0" err="1"/>
              <a:t>akan</a:t>
            </a:r>
            <a:r>
              <a:rPr lang="en-US" sz="2400" dirty="0"/>
              <a:t> </a:t>
            </a:r>
            <a:r>
              <a:rPr lang="en-US" sz="2400" dirty="0" err="1"/>
              <a:t>mengambil</a:t>
            </a:r>
            <a:r>
              <a:rPr lang="en-US" sz="2400" dirty="0"/>
              <a:t> tweet </a:t>
            </a:r>
            <a:r>
              <a:rPr lang="en-US" sz="2400" dirty="0" err="1"/>
              <a:t>terbaru</a:t>
            </a:r>
            <a:r>
              <a:rPr lang="en-US" sz="2400" dirty="0"/>
              <a:t> </a:t>
            </a:r>
            <a:r>
              <a:rPr lang="en-US" sz="2400" dirty="0" err="1"/>
              <a:t>sebanyak</a:t>
            </a:r>
            <a:r>
              <a:rPr lang="en-US" sz="2400" dirty="0"/>
              <a:t> 1000 tweet </a:t>
            </a:r>
            <a:r>
              <a:rPr lang="en-US" sz="2400" dirty="0" err="1"/>
              <a:t>untuk</a:t>
            </a:r>
            <a:r>
              <a:rPr lang="en-US" sz="2400" dirty="0"/>
              <a:t> </a:t>
            </a:r>
            <a:r>
              <a:rPr lang="en-US" sz="2400" dirty="0" err="1"/>
              <a:t>menjadi</a:t>
            </a:r>
            <a:r>
              <a:rPr lang="en-US" sz="2400" dirty="0"/>
              <a:t> data </a:t>
            </a:r>
            <a:r>
              <a:rPr lang="en-US" sz="2400" dirty="0" err="1"/>
              <a:t>df_tweet</a:t>
            </a:r>
            <a:endParaRPr lang="en-US" sz="2400" dirty="0"/>
          </a:p>
          <a:p>
            <a:pPr lvl="1"/>
            <a:r>
              <a:rPr lang="en-US" sz="2400" dirty="0"/>
              <a:t>Website Kompas.com </a:t>
            </a:r>
            <a:r>
              <a:rPr lang="en-US" sz="2400" dirty="0" err="1"/>
              <a:t>dengan</a:t>
            </a:r>
            <a:r>
              <a:rPr lang="en-US" sz="2400" dirty="0"/>
              <a:t> keyword ‘</a:t>
            </a:r>
            <a:r>
              <a:rPr lang="en-US" sz="2400" dirty="0" err="1"/>
              <a:t>Minyak</a:t>
            </a:r>
            <a:r>
              <a:rPr lang="en-US" sz="2400" dirty="0"/>
              <a:t> Goreng’ yang </a:t>
            </a:r>
            <a:r>
              <a:rPr lang="en-US" sz="2400" dirty="0" err="1"/>
              <a:t>akan</a:t>
            </a:r>
            <a:r>
              <a:rPr lang="en-US" sz="2400" dirty="0"/>
              <a:t> </a:t>
            </a:r>
            <a:r>
              <a:rPr lang="en-US" sz="2400" dirty="0" err="1"/>
              <a:t>mengambil</a:t>
            </a:r>
            <a:r>
              <a:rPr lang="en-US" sz="2400" dirty="0"/>
              <a:t> </a:t>
            </a:r>
            <a:r>
              <a:rPr lang="en-US" sz="2400" dirty="0" err="1"/>
              <a:t>halaman</a:t>
            </a:r>
            <a:r>
              <a:rPr lang="en-US" sz="2400" dirty="0"/>
              <a:t> 1-3 </a:t>
            </a:r>
            <a:r>
              <a:rPr lang="en-US" sz="2400" dirty="0" err="1"/>
              <a:t>dari</a:t>
            </a:r>
            <a:r>
              <a:rPr lang="en-US" sz="2400" dirty="0"/>
              <a:t> </a:t>
            </a:r>
            <a:r>
              <a:rPr lang="en-US" sz="2400" dirty="0" err="1"/>
              <a:t>hari</a:t>
            </a:r>
            <a:r>
              <a:rPr lang="en-US" sz="2400" dirty="0"/>
              <a:t> </a:t>
            </a:r>
            <a:r>
              <a:rPr lang="en-US" sz="2400" dirty="0" err="1"/>
              <a:t>ini</a:t>
            </a:r>
            <a:r>
              <a:rPr lang="en-US" sz="2400" dirty="0"/>
              <a:t>, </a:t>
            </a:r>
            <a:r>
              <a:rPr lang="en-US" sz="2400" dirty="0" err="1"/>
              <a:t>scapping</a:t>
            </a:r>
            <a:r>
              <a:rPr lang="en-US" sz="2400" dirty="0"/>
              <a:t> </a:t>
            </a:r>
            <a:r>
              <a:rPr lang="en-US" sz="2400" dirty="0" err="1"/>
              <a:t>tersebut</a:t>
            </a:r>
            <a:r>
              <a:rPr lang="en-US" sz="2400" dirty="0"/>
              <a:t> </a:t>
            </a:r>
            <a:r>
              <a:rPr lang="en-US" sz="2400" dirty="0" err="1"/>
              <a:t>mendapatkan</a:t>
            </a:r>
            <a:r>
              <a:rPr lang="en-US" sz="2400" dirty="0"/>
              <a:t> 45 </a:t>
            </a:r>
            <a:r>
              <a:rPr lang="en-US" sz="2400" dirty="0" err="1"/>
              <a:t>judul</a:t>
            </a:r>
            <a:r>
              <a:rPr lang="en-US" sz="2400" dirty="0"/>
              <a:t> </a:t>
            </a:r>
            <a:r>
              <a:rPr lang="en-US" sz="2400" dirty="0" err="1"/>
              <a:t>berita</a:t>
            </a:r>
            <a:r>
              <a:rPr lang="en-US" sz="2400" dirty="0"/>
              <a:t> </a:t>
            </a:r>
            <a:r>
              <a:rPr lang="en-US" sz="2400" dirty="0" err="1"/>
              <a:t>tentang</a:t>
            </a:r>
            <a:r>
              <a:rPr lang="en-US" sz="2400" dirty="0"/>
              <a:t> </a:t>
            </a:r>
            <a:r>
              <a:rPr lang="en-US" sz="2400" dirty="0" err="1"/>
              <a:t>minyak</a:t>
            </a:r>
            <a:r>
              <a:rPr lang="en-US" sz="2400" dirty="0"/>
              <a:t> goreng</a:t>
            </a:r>
            <a:endParaRPr lang="id-ID" sz="2400" dirty="0"/>
          </a:p>
        </p:txBody>
      </p:sp>
    </p:spTree>
    <p:extLst>
      <p:ext uri="{BB962C8B-B14F-4D97-AF65-F5344CB8AC3E}">
        <p14:creationId xmlns:p14="http://schemas.microsoft.com/office/powerpoint/2010/main" val="315765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0945-BEEE-444A-9CE5-6ED2DD7868AA}"/>
              </a:ext>
            </a:extLst>
          </p:cNvPr>
          <p:cNvSpPr>
            <a:spLocks noGrp="1"/>
          </p:cNvSpPr>
          <p:nvPr>
            <p:ph type="title"/>
          </p:nvPr>
        </p:nvSpPr>
        <p:spPr>
          <a:xfrm>
            <a:off x="646111" y="452718"/>
            <a:ext cx="9347895" cy="745017"/>
          </a:xfrm>
        </p:spPr>
        <p:txBody>
          <a:bodyPr/>
          <a:lstStyle/>
          <a:p>
            <a:r>
              <a:rPr lang="en-US" dirty="0"/>
              <a:t>Hasil </a:t>
            </a:r>
            <a:r>
              <a:rPr lang="en-US" dirty="0" err="1"/>
              <a:t>dari</a:t>
            </a:r>
            <a:r>
              <a:rPr lang="en-US" dirty="0"/>
              <a:t> </a:t>
            </a:r>
            <a:r>
              <a:rPr lang="en-US" dirty="0" err="1"/>
              <a:t>df_tweet</a:t>
            </a:r>
            <a:r>
              <a:rPr lang="en-US" dirty="0"/>
              <a:t> – bigram result</a:t>
            </a:r>
            <a:endParaRPr lang="id-ID" dirty="0"/>
          </a:p>
        </p:txBody>
      </p:sp>
      <p:sp>
        <p:nvSpPr>
          <p:cNvPr id="3" name="Content Placeholder 2">
            <a:extLst>
              <a:ext uri="{FF2B5EF4-FFF2-40B4-BE49-F238E27FC236}">
                <a16:creationId xmlns:a16="http://schemas.microsoft.com/office/drawing/2014/main" id="{2CFF4003-88BF-434F-A7FB-F535F27681ED}"/>
              </a:ext>
            </a:extLst>
          </p:cNvPr>
          <p:cNvSpPr>
            <a:spLocks noGrp="1"/>
          </p:cNvSpPr>
          <p:nvPr>
            <p:ph idx="1"/>
          </p:nvPr>
        </p:nvSpPr>
        <p:spPr>
          <a:xfrm>
            <a:off x="3438659" y="1393255"/>
            <a:ext cx="8543025" cy="4934754"/>
          </a:xfrm>
        </p:spPr>
        <p:txBody>
          <a:bodyPr/>
          <a:lstStyle/>
          <a:p>
            <a:r>
              <a:rPr lang="en-US" dirty="0"/>
              <a:t>Dari data bigram tweet </a:t>
            </a:r>
            <a:r>
              <a:rPr lang="en-US" dirty="0" err="1"/>
              <a:t>disamping</a:t>
            </a:r>
            <a:r>
              <a:rPr lang="en-US" dirty="0"/>
              <a:t> </a:t>
            </a:r>
            <a:r>
              <a:rPr lang="en-US" dirty="0" err="1"/>
              <a:t>dapat</a:t>
            </a:r>
            <a:r>
              <a:rPr lang="en-US" dirty="0"/>
              <a:t> </a:t>
            </a:r>
            <a:r>
              <a:rPr lang="en-US" dirty="0" err="1"/>
              <a:t>diberi</a:t>
            </a:r>
            <a:r>
              <a:rPr lang="en-US" dirty="0"/>
              <a:t> </a:t>
            </a:r>
            <a:r>
              <a:rPr lang="en-US" dirty="0" err="1"/>
              <a:t>kesimpulan</a:t>
            </a:r>
            <a:r>
              <a:rPr lang="en-US" dirty="0"/>
              <a:t> </a:t>
            </a:r>
            <a:r>
              <a:rPr lang="en-US" dirty="0" err="1"/>
              <a:t>bahwa</a:t>
            </a:r>
            <a:r>
              <a:rPr lang="en-US" dirty="0"/>
              <a:t> </a:t>
            </a:r>
            <a:r>
              <a:rPr lang="en-US" dirty="0" err="1"/>
              <a:t>banyak</a:t>
            </a:r>
            <a:r>
              <a:rPr lang="en-US" dirty="0"/>
              <a:t> tweet yang </a:t>
            </a:r>
            <a:r>
              <a:rPr lang="en-US" dirty="0" err="1"/>
              <a:t>berisi</a:t>
            </a:r>
            <a:r>
              <a:rPr lang="en-US" dirty="0"/>
              <a:t> </a:t>
            </a:r>
            <a:r>
              <a:rPr lang="en-US" dirty="0" err="1"/>
              <a:t>tentang</a:t>
            </a:r>
            <a:r>
              <a:rPr lang="en-US" dirty="0"/>
              <a:t> </a:t>
            </a:r>
            <a:r>
              <a:rPr lang="en-US" dirty="0" err="1"/>
              <a:t>minyak</a:t>
            </a:r>
            <a:r>
              <a:rPr lang="en-US" dirty="0"/>
              <a:t> goreng, goreng </a:t>
            </a:r>
            <a:r>
              <a:rPr lang="en-US" dirty="0" err="1"/>
              <a:t>langka</a:t>
            </a:r>
            <a:r>
              <a:rPr lang="en-US" dirty="0"/>
              <a:t>, </a:t>
            </a:r>
            <a:r>
              <a:rPr lang="en-US" dirty="0" err="1"/>
              <a:t>antri</a:t>
            </a:r>
            <a:r>
              <a:rPr lang="en-US" dirty="0"/>
              <a:t> </a:t>
            </a:r>
            <a:r>
              <a:rPr lang="en-US" dirty="0" err="1"/>
              <a:t>minyak</a:t>
            </a:r>
            <a:r>
              <a:rPr lang="en-US" dirty="0"/>
              <a:t>, </a:t>
            </a:r>
            <a:r>
              <a:rPr lang="en-US" dirty="0" err="1"/>
              <a:t>beli</a:t>
            </a:r>
            <a:r>
              <a:rPr lang="en-US" dirty="0"/>
              <a:t> </a:t>
            </a:r>
            <a:r>
              <a:rPr lang="en-US" dirty="0" err="1"/>
              <a:t>minyak</a:t>
            </a:r>
            <a:r>
              <a:rPr lang="en-US" dirty="0"/>
              <a:t>, </a:t>
            </a:r>
            <a:r>
              <a:rPr lang="en-US" dirty="0" err="1"/>
              <a:t>dll</a:t>
            </a:r>
            <a:endParaRPr lang="en-US" dirty="0"/>
          </a:p>
          <a:p>
            <a:r>
              <a:rPr lang="en-US" dirty="0" err="1"/>
              <a:t>Dapat</a:t>
            </a:r>
            <a:r>
              <a:rPr lang="en-US" dirty="0"/>
              <a:t> </a:t>
            </a:r>
            <a:r>
              <a:rPr lang="en-US" dirty="0" err="1"/>
              <a:t>disimpulkan</a:t>
            </a:r>
            <a:r>
              <a:rPr lang="en-US" dirty="0"/>
              <a:t> </a:t>
            </a:r>
            <a:r>
              <a:rPr lang="en-US" dirty="0" err="1"/>
              <a:t>bahwa</a:t>
            </a:r>
            <a:endParaRPr lang="en-US" dirty="0"/>
          </a:p>
          <a:p>
            <a:pPr lvl="1"/>
            <a:r>
              <a:rPr lang="en-US" sz="2000" b="1" dirty="0"/>
              <a:t>Banyak </a:t>
            </a:r>
            <a:r>
              <a:rPr lang="en-US" sz="2000" b="1" dirty="0" err="1"/>
              <a:t>masyarakat</a:t>
            </a:r>
            <a:r>
              <a:rPr lang="en-US" sz="2000" b="1" dirty="0"/>
              <a:t> yang </a:t>
            </a:r>
            <a:r>
              <a:rPr lang="en-US" sz="2000" b="1" dirty="0" err="1"/>
              <a:t>mengantri</a:t>
            </a:r>
            <a:r>
              <a:rPr lang="en-US" sz="2000" b="1" dirty="0"/>
              <a:t> </a:t>
            </a:r>
            <a:r>
              <a:rPr lang="en-US" sz="2000" b="1" dirty="0" err="1"/>
              <a:t>untuk</a:t>
            </a:r>
            <a:r>
              <a:rPr lang="en-US" sz="2000" b="1" dirty="0"/>
              <a:t> </a:t>
            </a:r>
            <a:r>
              <a:rPr lang="en-US" sz="2000" b="1" dirty="0" err="1"/>
              <a:t>membeli</a:t>
            </a:r>
            <a:r>
              <a:rPr lang="en-US" sz="2000" b="1" dirty="0"/>
              <a:t> </a:t>
            </a:r>
            <a:r>
              <a:rPr lang="en-US" sz="2000" b="1" dirty="0" err="1"/>
              <a:t>minyak</a:t>
            </a:r>
            <a:r>
              <a:rPr lang="en-US" sz="2000" b="1" dirty="0"/>
              <a:t> goreng, </a:t>
            </a:r>
            <a:r>
              <a:rPr lang="en-US" sz="2000" b="1" dirty="0" err="1"/>
              <a:t>namun</a:t>
            </a:r>
            <a:r>
              <a:rPr lang="en-US" sz="2000" b="1" dirty="0"/>
              <a:t> </a:t>
            </a:r>
            <a:r>
              <a:rPr lang="en-US" sz="2000" b="1" dirty="0" err="1"/>
              <a:t>minyak</a:t>
            </a:r>
            <a:r>
              <a:rPr lang="en-US" sz="2000" b="1" dirty="0"/>
              <a:t> goreng </a:t>
            </a:r>
            <a:r>
              <a:rPr lang="en-US" sz="2000" b="1" dirty="0" err="1"/>
              <a:t>masih</a:t>
            </a:r>
            <a:r>
              <a:rPr lang="en-US" sz="2000" b="1" dirty="0"/>
              <a:t> </a:t>
            </a:r>
            <a:r>
              <a:rPr lang="en-US" sz="2000" b="1" dirty="0" err="1"/>
              <a:t>langka</a:t>
            </a:r>
            <a:r>
              <a:rPr lang="en-US" sz="2000" b="1" dirty="0"/>
              <a:t> </a:t>
            </a:r>
            <a:r>
              <a:rPr lang="en-US" sz="2000" b="1" dirty="0" err="1"/>
              <a:t>terutama</a:t>
            </a:r>
            <a:r>
              <a:rPr lang="en-US" sz="2000" b="1" dirty="0"/>
              <a:t> di wilayah </a:t>
            </a:r>
            <a:r>
              <a:rPr lang="en-US" sz="2000" b="1" dirty="0" err="1"/>
              <a:t>jawa</a:t>
            </a:r>
            <a:r>
              <a:rPr lang="en-US" sz="2000" b="1" dirty="0"/>
              <a:t> </a:t>
            </a:r>
            <a:r>
              <a:rPr lang="en-US" sz="2000" b="1" dirty="0" err="1"/>
              <a:t>timur</a:t>
            </a:r>
            <a:endParaRPr lang="en-US" sz="2000" b="1" dirty="0"/>
          </a:p>
        </p:txBody>
      </p:sp>
      <p:pic>
        <p:nvPicPr>
          <p:cNvPr id="5" name="Picture 4">
            <a:extLst>
              <a:ext uri="{FF2B5EF4-FFF2-40B4-BE49-F238E27FC236}">
                <a16:creationId xmlns:a16="http://schemas.microsoft.com/office/drawing/2014/main" id="{9212D2E2-A8BD-46B7-91E7-9C6307C9935D}"/>
              </a:ext>
            </a:extLst>
          </p:cNvPr>
          <p:cNvPicPr>
            <a:picLocks noChangeAspect="1"/>
          </p:cNvPicPr>
          <p:nvPr/>
        </p:nvPicPr>
        <p:blipFill>
          <a:blip r:embed="rId2"/>
          <a:stretch>
            <a:fillRect/>
          </a:stretch>
        </p:blipFill>
        <p:spPr>
          <a:xfrm>
            <a:off x="301446" y="1366457"/>
            <a:ext cx="2733697" cy="4961552"/>
          </a:xfrm>
          <a:prstGeom prst="rect">
            <a:avLst/>
          </a:prstGeom>
        </p:spPr>
      </p:pic>
    </p:spTree>
    <p:extLst>
      <p:ext uri="{BB962C8B-B14F-4D97-AF65-F5344CB8AC3E}">
        <p14:creationId xmlns:p14="http://schemas.microsoft.com/office/powerpoint/2010/main" val="48151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E6443-257D-4509-A29D-3E5A4D5420F3}"/>
              </a:ext>
            </a:extLst>
          </p:cNvPr>
          <p:cNvSpPr>
            <a:spLocks noGrp="1"/>
          </p:cNvSpPr>
          <p:nvPr>
            <p:ph idx="1"/>
          </p:nvPr>
        </p:nvSpPr>
        <p:spPr>
          <a:xfrm>
            <a:off x="3856647" y="1650779"/>
            <a:ext cx="2608547" cy="2088523"/>
          </a:xfrm>
        </p:spPr>
        <p:txBody>
          <a:bodyPr/>
          <a:lstStyle/>
          <a:p>
            <a:r>
              <a:rPr lang="en-US" dirty="0" err="1"/>
              <a:t>Jumlah</a:t>
            </a:r>
            <a:r>
              <a:rPr lang="en-US" dirty="0"/>
              <a:t> </a:t>
            </a:r>
            <a:r>
              <a:rPr lang="en-US" dirty="0" err="1"/>
              <a:t>huruf</a:t>
            </a:r>
            <a:r>
              <a:rPr lang="en-US" dirty="0"/>
              <a:t> rata-rata pada </a:t>
            </a:r>
            <a:r>
              <a:rPr lang="en-US" dirty="0" err="1"/>
              <a:t>setiap</a:t>
            </a:r>
            <a:r>
              <a:rPr lang="en-US" dirty="0"/>
              <a:t> tweet </a:t>
            </a:r>
            <a:r>
              <a:rPr lang="en-US" dirty="0" err="1"/>
              <a:t>sebanyak</a:t>
            </a:r>
            <a:r>
              <a:rPr lang="en-US" dirty="0"/>
              <a:t> 60 </a:t>
            </a:r>
            <a:r>
              <a:rPr lang="en-US" dirty="0" err="1"/>
              <a:t>huruf</a:t>
            </a:r>
            <a:endParaRPr lang="id-ID" dirty="0"/>
          </a:p>
        </p:txBody>
      </p:sp>
      <p:pic>
        <p:nvPicPr>
          <p:cNvPr id="5" name="Picture 4">
            <a:extLst>
              <a:ext uri="{FF2B5EF4-FFF2-40B4-BE49-F238E27FC236}">
                <a16:creationId xmlns:a16="http://schemas.microsoft.com/office/drawing/2014/main" id="{292C966F-03C5-4DCD-8154-C0044398D90E}"/>
              </a:ext>
            </a:extLst>
          </p:cNvPr>
          <p:cNvPicPr>
            <a:picLocks noChangeAspect="1"/>
          </p:cNvPicPr>
          <p:nvPr/>
        </p:nvPicPr>
        <p:blipFill>
          <a:blip r:embed="rId2"/>
          <a:stretch>
            <a:fillRect/>
          </a:stretch>
        </p:blipFill>
        <p:spPr>
          <a:xfrm>
            <a:off x="275247" y="1196127"/>
            <a:ext cx="3581400" cy="2543175"/>
          </a:xfrm>
          <a:prstGeom prst="rect">
            <a:avLst/>
          </a:prstGeom>
        </p:spPr>
      </p:pic>
      <p:pic>
        <p:nvPicPr>
          <p:cNvPr id="7" name="Picture 6">
            <a:extLst>
              <a:ext uri="{FF2B5EF4-FFF2-40B4-BE49-F238E27FC236}">
                <a16:creationId xmlns:a16="http://schemas.microsoft.com/office/drawing/2014/main" id="{57ECF25F-BACA-4C6F-8522-FCC8ED426822}"/>
              </a:ext>
            </a:extLst>
          </p:cNvPr>
          <p:cNvPicPr>
            <a:picLocks noChangeAspect="1"/>
          </p:cNvPicPr>
          <p:nvPr/>
        </p:nvPicPr>
        <p:blipFill>
          <a:blip r:embed="rId3"/>
          <a:stretch>
            <a:fillRect/>
          </a:stretch>
        </p:blipFill>
        <p:spPr>
          <a:xfrm>
            <a:off x="351447" y="4042892"/>
            <a:ext cx="3505200" cy="2514600"/>
          </a:xfrm>
          <a:prstGeom prst="rect">
            <a:avLst/>
          </a:prstGeom>
        </p:spPr>
      </p:pic>
      <p:pic>
        <p:nvPicPr>
          <p:cNvPr id="9" name="Picture 8">
            <a:extLst>
              <a:ext uri="{FF2B5EF4-FFF2-40B4-BE49-F238E27FC236}">
                <a16:creationId xmlns:a16="http://schemas.microsoft.com/office/drawing/2014/main" id="{74A39491-2F63-4EC0-8774-5D6B237461BB}"/>
              </a:ext>
            </a:extLst>
          </p:cNvPr>
          <p:cNvPicPr>
            <a:picLocks noChangeAspect="1"/>
          </p:cNvPicPr>
          <p:nvPr/>
        </p:nvPicPr>
        <p:blipFill>
          <a:blip r:embed="rId4"/>
          <a:stretch>
            <a:fillRect/>
          </a:stretch>
        </p:blipFill>
        <p:spPr>
          <a:xfrm>
            <a:off x="8079968" y="1709670"/>
            <a:ext cx="3514725" cy="2514600"/>
          </a:xfrm>
          <a:prstGeom prst="rect">
            <a:avLst/>
          </a:prstGeom>
        </p:spPr>
      </p:pic>
      <p:sp>
        <p:nvSpPr>
          <p:cNvPr id="10" name="Content Placeholder 2">
            <a:extLst>
              <a:ext uri="{FF2B5EF4-FFF2-40B4-BE49-F238E27FC236}">
                <a16:creationId xmlns:a16="http://schemas.microsoft.com/office/drawing/2014/main" id="{4089BE23-C375-4606-B55C-5CB49BDAD245}"/>
              </a:ext>
            </a:extLst>
          </p:cNvPr>
          <p:cNvSpPr txBox="1">
            <a:spLocks/>
          </p:cNvSpPr>
          <p:nvPr/>
        </p:nvSpPr>
        <p:spPr>
          <a:xfrm>
            <a:off x="3957531" y="4255930"/>
            <a:ext cx="2608547" cy="20885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err="1"/>
              <a:t>Jumlah</a:t>
            </a:r>
            <a:r>
              <a:rPr lang="en-US" dirty="0"/>
              <a:t> kata rata-rata pada </a:t>
            </a:r>
            <a:r>
              <a:rPr lang="en-US" dirty="0" err="1"/>
              <a:t>setiap</a:t>
            </a:r>
            <a:r>
              <a:rPr lang="en-US" dirty="0"/>
              <a:t> tweet </a:t>
            </a:r>
            <a:r>
              <a:rPr lang="en-US" dirty="0" err="1"/>
              <a:t>sebanyak</a:t>
            </a:r>
            <a:r>
              <a:rPr lang="en-US" dirty="0"/>
              <a:t> 9 kata</a:t>
            </a:r>
            <a:endParaRPr lang="id-ID" dirty="0"/>
          </a:p>
        </p:txBody>
      </p:sp>
      <p:sp>
        <p:nvSpPr>
          <p:cNvPr id="11" name="Content Placeholder 2">
            <a:extLst>
              <a:ext uri="{FF2B5EF4-FFF2-40B4-BE49-F238E27FC236}">
                <a16:creationId xmlns:a16="http://schemas.microsoft.com/office/drawing/2014/main" id="{EC85DADD-BDFF-4C3C-A137-F1161B67362E}"/>
              </a:ext>
            </a:extLst>
          </p:cNvPr>
          <p:cNvSpPr txBox="1">
            <a:spLocks/>
          </p:cNvSpPr>
          <p:nvPr/>
        </p:nvSpPr>
        <p:spPr>
          <a:xfrm>
            <a:off x="8244049" y="4382572"/>
            <a:ext cx="2608547" cy="10909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Panjang kata rata-rata per tweet </a:t>
            </a:r>
            <a:r>
              <a:rPr lang="en-US" dirty="0" err="1"/>
              <a:t>yakni</a:t>
            </a:r>
            <a:r>
              <a:rPr lang="en-US" dirty="0"/>
              <a:t> 6 </a:t>
            </a:r>
            <a:endParaRPr lang="id-ID" dirty="0"/>
          </a:p>
        </p:txBody>
      </p:sp>
      <p:sp>
        <p:nvSpPr>
          <p:cNvPr id="13" name="Title 1">
            <a:extLst>
              <a:ext uri="{FF2B5EF4-FFF2-40B4-BE49-F238E27FC236}">
                <a16:creationId xmlns:a16="http://schemas.microsoft.com/office/drawing/2014/main" id="{A6049D14-699B-4706-B044-A6756A9E73A7}"/>
              </a:ext>
            </a:extLst>
          </p:cNvPr>
          <p:cNvSpPr>
            <a:spLocks noGrp="1"/>
          </p:cNvSpPr>
          <p:nvPr>
            <p:ph type="title"/>
          </p:nvPr>
        </p:nvSpPr>
        <p:spPr>
          <a:xfrm>
            <a:off x="736264" y="306990"/>
            <a:ext cx="9347895" cy="745017"/>
          </a:xfrm>
        </p:spPr>
        <p:txBody>
          <a:bodyPr/>
          <a:lstStyle/>
          <a:p>
            <a:r>
              <a:rPr lang="en-US" dirty="0"/>
              <a:t>Hasil </a:t>
            </a:r>
            <a:r>
              <a:rPr lang="en-US" dirty="0" err="1"/>
              <a:t>dari</a:t>
            </a:r>
            <a:r>
              <a:rPr lang="en-US" dirty="0"/>
              <a:t> </a:t>
            </a:r>
            <a:r>
              <a:rPr lang="en-US" dirty="0" err="1"/>
              <a:t>df_tweet</a:t>
            </a:r>
            <a:endParaRPr lang="id-ID" dirty="0"/>
          </a:p>
        </p:txBody>
      </p:sp>
    </p:spTree>
    <p:extLst>
      <p:ext uri="{BB962C8B-B14F-4D97-AF65-F5344CB8AC3E}">
        <p14:creationId xmlns:p14="http://schemas.microsoft.com/office/powerpoint/2010/main" val="60571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3EAD-1CFE-47CB-8457-A244F9EDA9DA}"/>
              </a:ext>
            </a:extLst>
          </p:cNvPr>
          <p:cNvSpPr>
            <a:spLocks noGrp="1"/>
          </p:cNvSpPr>
          <p:nvPr>
            <p:ph type="title"/>
          </p:nvPr>
        </p:nvSpPr>
        <p:spPr>
          <a:xfrm>
            <a:off x="1333023" y="317680"/>
            <a:ext cx="8716830" cy="788462"/>
          </a:xfrm>
        </p:spPr>
        <p:txBody>
          <a:bodyPr/>
          <a:lstStyle/>
          <a:p>
            <a:r>
              <a:rPr lang="en-US" dirty="0"/>
              <a:t>Hasil </a:t>
            </a:r>
            <a:r>
              <a:rPr lang="en-US" dirty="0" err="1"/>
              <a:t>dari</a:t>
            </a:r>
            <a:r>
              <a:rPr lang="en-US" dirty="0"/>
              <a:t> </a:t>
            </a:r>
            <a:r>
              <a:rPr lang="en-US" dirty="0" err="1"/>
              <a:t>df_news</a:t>
            </a:r>
            <a:r>
              <a:rPr lang="en-US" dirty="0"/>
              <a:t> – bigram result</a:t>
            </a:r>
            <a:endParaRPr lang="id-ID" dirty="0"/>
          </a:p>
        </p:txBody>
      </p:sp>
      <p:sp>
        <p:nvSpPr>
          <p:cNvPr id="3" name="Content Placeholder 2">
            <a:extLst>
              <a:ext uri="{FF2B5EF4-FFF2-40B4-BE49-F238E27FC236}">
                <a16:creationId xmlns:a16="http://schemas.microsoft.com/office/drawing/2014/main" id="{13FFD691-589E-451B-8A48-3D540E7815B0}"/>
              </a:ext>
            </a:extLst>
          </p:cNvPr>
          <p:cNvSpPr>
            <a:spLocks noGrp="1"/>
          </p:cNvSpPr>
          <p:nvPr>
            <p:ph idx="1"/>
          </p:nvPr>
        </p:nvSpPr>
        <p:spPr>
          <a:xfrm>
            <a:off x="3721994" y="1241180"/>
            <a:ext cx="6327859" cy="5007219"/>
          </a:xfrm>
        </p:spPr>
        <p:txBody>
          <a:bodyPr/>
          <a:lstStyle/>
          <a:p>
            <a:r>
              <a:rPr lang="en-US" dirty="0"/>
              <a:t>Dari data bigram news </a:t>
            </a:r>
            <a:r>
              <a:rPr lang="en-US" dirty="0" err="1"/>
              <a:t>disamping</a:t>
            </a:r>
            <a:r>
              <a:rPr lang="en-US" dirty="0"/>
              <a:t> </a:t>
            </a:r>
            <a:r>
              <a:rPr lang="en-US" dirty="0" err="1"/>
              <a:t>dapat</a:t>
            </a:r>
            <a:r>
              <a:rPr lang="en-US" dirty="0"/>
              <a:t> </a:t>
            </a:r>
            <a:r>
              <a:rPr lang="en-US" dirty="0" err="1"/>
              <a:t>diberi</a:t>
            </a:r>
            <a:r>
              <a:rPr lang="en-US" dirty="0"/>
              <a:t> </a:t>
            </a:r>
            <a:r>
              <a:rPr lang="en-US" dirty="0" err="1"/>
              <a:t>kesimpulan</a:t>
            </a:r>
            <a:r>
              <a:rPr lang="en-US" dirty="0"/>
              <a:t> </a:t>
            </a:r>
            <a:r>
              <a:rPr lang="en-US" dirty="0" err="1"/>
              <a:t>bahwa</a:t>
            </a:r>
            <a:r>
              <a:rPr lang="en-US" dirty="0"/>
              <a:t> </a:t>
            </a:r>
            <a:r>
              <a:rPr lang="en-US" dirty="0" err="1"/>
              <a:t>banyak</a:t>
            </a:r>
            <a:r>
              <a:rPr lang="en-US" dirty="0"/>
              <a:t> </a:t>
            </a:r>
            <a:r>
              <a:rPr lang="en-US" dirty="0" err="1"/>
              <a:t>berita</a:t>
            </a:r>
            <a:r>
              <a:rPr lang="en-US" dirty="0"/>
              <a:t> yang </a:t>
            </a:r>
            <a:r>
              <a:rPr lang="en-US" dirty="0" err="1"/>
              <a:t>berisi</a:t>
            </a:r>
            <a:r>
              <a:rPr lang="en-US" dirty="0"/>
              <a:t> </a:t>
            </a:r>
            <a:r>
              <a:rPr lang="en-US" dirty="0" err="1"/>
              <a:t>tentang</a:t>
            </a:r>
            <a:r>
              <a:rPr lang="en-US" dirty="0"/>
              <a:t> </a:t>
            </a:r>
            <a:r>
              <a:rPr lang="en-US" dirty="0" err="1"/>
              <a:t>minyak</a:t>
            </a:r>
            <a:r>
              <a:rPr lang="en-US" dirty="0"/>
              <a:t> goreng, </a:t>
            </a:r>
            <a:r>
              <a:rPr lang="en-US" dirty="0" err="1"/>
              <a:t>operasi</a:t>
            </a:r>
            <a:r>
              <a:rPr lang="en-US" dirty="0"/>
              <a:t> pasar, </a:t>
            </a:r>
            <a:r>
              <a:rPr lang="en-US" dirty="0" err="1"/>
              <a:t>minyak</a:t>
            </a:r>
            <a:r>
              <a:rPr lang="en-US" dirty="0"/>
              <a:t> </a:t>
            </a:r>
            <a:r>
              <a:rPr lang="en-US" dirty="0" err="1"/>
              <a:t>langa</a:t>
            </a:r>
            <a:r>
              <a:rPr lang="en-US" dirty="0"/>
              <a:t>, </a:t>
            </a:r>
            <a:r>
              <a:rPr lang="en-US" dirty="0" err="1"/>
              <a:t>dll</a:t>
            </a:r>
            <a:endParaRPr lang="en-US" dirty="0"/>
          </a:p>
          <a:p>
            <a:r>
              <a:rPr lang="en-US" dirty="0" err="1"/>
              <a:t>Dapat</a:t>
            </a:r>
            <a:r>
              <a:rPr lang="en-US" dirty="0"/>
              <a:t> </a:t>
            </a:r>
            <a:r>
              <a:rPr lang="en-US" dirty="0" err="1"/>
              <a:t>disimpulkan</a:t>
            </a:r>
            <a:r>
              <a:rPr lang="en-US" dirty="0"/>
              <a:t> </a:t>
            </a:r>
            <a:r>
              <a:rPr lang="en-US" dirty="0" err="1"/>
              <a:t>bahwa</a:t>
            </a:r>
            <a:endParaRPr lang="en-US" dirty="0"/>
          </a:p>
          <a:p>
            <a:pPr lvl="1"/>
            <a:r>
              <a:rPr lang="en-US" sz="2000" b="1" dirty="0"/>
              <a:t>Masih </a:t>
            </a:r>
            <a:r>
              <a:rPr lang="en-US" sz="2000" b="1" dirty="0" err="1"/>
              <a:t>banyak</a:t>
            </a:r>
            <a:r>
              <a:rPr lang="en-US" sz="2000" b="1" dirty="0"/>
              <a:t> </a:t>
            </a:r>
            <a:r>
              <a:rPr lang="en-US" sz="2000" b="1" dirty="0" err="1"/>
              <a:t>minyak</a:t>
            </a:r>
            <a:r>
              <a:rPr lang="en-US" sz="2000" b="1" dirty="0"/>
              <a:t> goreng yang </a:t>
            </a:r>
            <a:r>
              <a:rPr lang="en-US" sz="2000" b="1" dirty="0" err="1"/>
              <a:t>langka</a:t>
            </a:r>
            <a:r>
              <a:rPr lang="en-US" sz="2000" b="1" dirty="0"/>
              <a:t>, dan </a:t>
            </a:r>
            <a:r>
              <a:rPr lang="en-US" sz="2000" b="1" dirty="0" err="1"/>
              <a:t>pemerintah</a:t>
            </a:r>
            <a:r>
              <a:rPr lang="en-US" sz="2000" b="1" dirty="0"/>
              <a:t> </a:t>
            </a:r>
            <a:r>
              <a:rPr lang="en-US" sz="2000" b="1" dirty="0" err="1"/>
              <a:t>mulai</a:t>
            </a:r>
            <a:r>
              <a:rPr lang="en-US" sz="2000" b="1" dirty="0"/>
              <a:t> </a:t>
            </a:r>
            <a:r>
              <a:rPr lang="en-US" sz="2000" b="1" dirty="0" err="1"/>
              <a:t>rutin</a:t>
            </a:r>
            <a:r>
              <a:rPr lang="en-US" sz="2000" b="1" dirty="0"/>
              <a:t> </a:t>
            </a:r>
            <a:r>
              <a:rPr lang="en-US" sz="2000" b="1" dirty="0" err="1"/>
              <a:t>menggelar</a:t>
            </a:r>
            <a:r>
              <a:rPr lang="en-US" sz="2000" b="1" dirty="0"/>
              <a:t> </a:t>
            </a:r>
            <a:r>
              <a:rPr lang="en-US" sz="2000" b="1" dirty="0" err="1"/>
              <a:t>operasi</a:t>
            </a:r>
            <a:r>
              <a:rPr lang="en-US" sz="2000" b="1" dirty="0"/>
              <a:t> pasar </a:t>
            </a:r>
            <a:r>
              <a:rPr lang="en-US" sz="2000" b="1" dirty="0" err="1"/>
              <a:t>atau</a:t>
            </a:r>
            <a:r>
              <a:rPr lang="en-US" sz="2000" b="1" dirty="0"/>
              <a:t> </a:t>
            </a:r>
            <a:r>
              <a:rPr lang="en-US" sz="2000" b="1" dirty="0" err="1"/>
              <a:t>gelar</a:t>
            </a:r>
            <a:r>
              <a:rPr lang="en-US" sz="2000" b="1" dirty="0"/>
              <a:t> </a:t>
            </a:r>
            <a:r>
              <a:rPr lang="en-US" sz="2000" b="1" dirty="0" err="1"/>
              <a:t>operasi</a:t>
            </a:r>
            <a:r>
              <a:rPr lang="en-US" sz="2000" b="1" dirty="0"/>
              <a:t> pasar. </a:t>
            </a:r>
            <a:r>
              <a:rPr lang="en-US" sz="2000" b="1" dirty="0" err="1"/>
              <a:t>Kabupaten</a:t>
            </a:r>
            <a:r>
              <a:rPr lang="en-US" sz="2000" b="1" dirty="0"/>
              <a:t> </a:t>
            </a:r>
            <a:r>
              <a:rPr lang="en-US" sz="2000" b="1" dirty="0" err="1"/>
              <a:t>bandung</a:t>
            </a:r>
            <a:r>
              <a:rPr lang="en-US" sz="2000" b="1" dirty="0"/>
              <a:t>, </a:t>
            </a:r>
            <a:r>
              <a:rPr lang="en-US" sz="2000" b="1" dirty="0" err="1"/>
              <a:t>jaksel</a:t>
            </a:r>
            <a:r>
              <a:rPr lang="en-US" sz="2000" b="1" dirty="0"/>
              <a:t>, dan </a:t>
            </a:r>
            <a:r>
              <a:rPr lang="en-US" sz="2000" b="1" dirty="0" err="1"/>
              <a:t>kota</a:t>
            </a:r>
            <a:r>
              <a:rPr lang="en-US" sz="2000" b="1" dirty="0"/>
              <a:t> </a:t>
            </a:r>
            <a:r>
              <a:rPr lang="en-US" sz="2000" b="1" dirty="0" err="1"/>
              <a:t>tanggerang</a:t>
            </a:r>
            <a:r>
              <a:rPr lang="en-US" sz="2000" b="1" dirty="0"/>
              <a:t> </a:t>
            </a:r>
            <a:r>
              <a:rPr lang="en-US" sz="2000" b="1" dirty="0" err="1"/>
              <a:t>menjadi</a:t>
            </a:r>
            <a:r>
              <a:rPr lang="en-US" sz="2000" b="1" dirty="0"/>
              <a:t> wilayah yang </a:t>
            </a:r>
            <a:r>
              <a:rPr lang="en-US" sz="2000" b="1" dirty="0" err="1"/>
              <a:t>disebut</a:t>
            </a:r>
            <a:r>
              <a:rPr lang="en-US" sz="2000" b="1" dirty="0"/>
              <a:t> </a:t>
            </a:r>
            <a:r>
              <a:rPr lang="en-US" sz="2000" b="1" dirty="0" err="1"/>
              <a:t>dalam</a:t>
            </a:r>
            <a:r>
              <a:rPr lang="en-US" sz="2000" b="1" dirty="0"/>
              <a:t> </a:t>
            </a:r>
            <a:r>
              <a:rPr lang="en-US" sz="2000" b="1" dirty="0" err="1"/>
              <a:t>berita</a:t>
            </a:r>
            <a:endParaRPr lang="en-US" sz="2000" b="1" dirty="0"/>
          </a:p>
          <a:p>
            <a:endParaRPr lang="id-ID" dirty="0"/>
          </a:p>
        </p:txBody>
      </p:sp>
      <p:pic>
        <p:nvPicPr>
          <p:cNvPr id="5" name="Picture 4">
            <a:extLst>
              <a:ext uri="{FF2B5EF4-FFF2-40B4-BE49-F238E27FC236}">
                <a16:creationId xmlns:a16="http://schemas.microsoft.com/office/drawing/2014/main" id="{0CE72095-A113-403F-A1E6-0586EA3D7F06}"/>
              </a:ext>
            </a:extLst>
          </p:cNvPr>
          <p:cNvPicPr>
            <a:picLocks noChangeAspect="1"/>
          </p:cNvPicPr>
          <p:nvPr/>
        </p:nvPicPr>
        <p:blipFill>
          <a:blip r:embed="rId2"/>
          <a:stretch>
            <a:fillRect/>
          </a:stretch>
        </p:blipFill>
        <p:spPr>
          <a:xfrm>
            <a:off x="443783" y="1241180"/>
            <a:ext cx="2466841" cy="5299140"/>
          </a:xfrm>
          <a:prstGeom prst="rect">
            <a:avLst/>
          </a:prstGeom>
        </p:spPr>
      </p:pic>
    </p:spTree>
    <p:extLst>
      <p:ext uri="{BB962C8B-B14F-4D97-AF65-F5344CB8AC3E}">
        <p14:creationId xmlns:p14="http://schemas.microsoft.com/office/powerpoint/2010/main" val="2289645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E6443-257D-4509-A29D-3E5A4D5420F3}"/>
              </a:ext>
            </a:extLst>
          </p:cNvPr>
          <p:cNvSpPr>
            <a:spLocks noGrp="1"/>
          </p:cNvSpPr>
          <p:nvPr>
            <p:ph idx="1"/>
          </p:nvPr>
        </p:nvSpPr>
        <p:spPr>
          <a:xfrm>
            <a:off x="3856647" y="1650779"/>
            <a:ext cx="2608547" cy="2088523"/>
          </a:xfrm>
        </p:spPr>
        <p:txBody>
          <a:bodyPr/>
          <a:lstStyle/>
          <a:p>
            <a:r>
              <a:rPr lang="en-US" dirty="0" err="1"/>
              <a:t>Jumlah</a:t>
            </a:r>
            <a:r>
              <a:rPr lang="en-US" dirty="0"/>
              <a:t> </a:t>
            </a:r>
            <a:r>
              <a:rPr lang="en-US" dirty="0" err="1"/>
              <a:t>huruf</a:t>
            </a:r>
            <a:r>
              <a:rPr lang="en-US" dirty="0"/>
              <a:t> rata-rata pada </a:t>
            </a:r>
            <a:r>
              <a:rPr lang="en-US" dirty="0" err="1"/>
              <a:t>setiap</a:t>
            </a:r>
            <a:r>
              <a:rPr lang="en-US" dirty="0"/>
              <a:t> </a:t>
            </a:r>
            <a:r>
              <a:rPr lang="en-US" dirty="0" err="1"/>
              <a:t>judul</a:t>
            </a:r>
            <a:r>
              <a:rPr lang="en-US" dirty="0"/>
              <a:t> </a:t>
            </a:r>
            <a:r>
              <a:rPr lang="en-US" dirty="0" err="1"/>
              <a:t>berita</a:t>
            </a:r>
            <a:r>
              <a:rPr lang="en-US" dirty="0"/>
              <a:t> </a:t>
            </a:r>
            <a:r>
              <a:rPr lang="en-US" dirty="0" err="1"/>
              <a:t>sebanyak</a:t>
            </a:r>
            <a:r>
              <a:rPr lang="en-US" dirty="0"/>
              <a:t> 70 </a:t>
            </a:r>
            <a:r>
              <a:rPr lang="en-US" dirty="0" err="1"/>
              <a:t>huruf</a:t>
            </a:r>
            <a:endParaRPr lang="id-ID" dirty="0"/>
          </a:p>
        </p:txBody>
      </p:sp>
      <p:sp>
        <p:nvSpPr>
          <p:cNvPr id="10" name="Content Placeholder 2">
            <a:extLst>
              <a:ext uri="{FF2B5EF4-FFF2-40B4-BE49-F238E27FC236}">
                <a16:creationId xmlns:a16="http://schemas.microsoft.com/office/drawing/2014/main" id="{4089BE23-C375-4606-B55C-5CB49BDAD245}"/>
              </a:ext>
            </a:extLst>
          </p:cNvPr>
          <p:cNvSpPr txBox="1">
            <a:spLocks/>
          </p:cNvSpPr>
          <p:nvPr/>
        </p:nvSpPr>
        <p:spPr>
          <a:xfrm>
            <a:off x="3957531" y="4255930"/>
            <a:ext cx="2608547" cy="20885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err="1"/>
              <a:t>Jumlah</a:t>
            </a:r>
            <a:r>
              <a:rPr lang="en-US" dirty="0"/>
              <a:t> kata rata-rata pada </a:t>
            </a:r>
            <a:r>
              <a:rPr lang="en-US" dirty="0" err="1"/>
              <a:t>setiap</a:t>
            </a:r>
            <a:r>
              <a:rPr lang="en-US" dirty="0"/>
              <a:t> </a:t>
            </a:r>
            <a:r>
              <a:rPr lang="en-US" dirty="0" err="1"/>
              <a:t>judul</a:t>
            </a:r>
            <a:r>
              <a:rPr lang="en-US" dirty="0"/>
              <a:t> </a:t>
            </a:r>
            <a:r>
              <a:rPr lang="en-US" dirty="0" err="1"/>
              <a:t>berita</a:t>
            </a:r>
            <a:r>
              <a:rPr lang="en-US" dirty="0"/>
              <a:t> </a:t>
            </a:r>
            <a:r>
              <a:rPr lang="en-US" dirty="0" err="1"/>
              <a:t>sebanyak</a:t>
            </a:r>
            <a:r>
              <a:rPr lang="en-US" dirty="0"/>
              <a:t> 9 kata</a:t>
            </a:r>
            <a:endParaRPr lang="id-ID" dirty="0"/>
          </a:p>
        </p:txBody>
      </p:sp>
      <p:sp>
        <p:nvSpPr>
          <p:cNvPr id="11" name="Content Placeholder 2">
            <a:extLst>
              <a:ext uri="{FF2B5EF4-FFF2-40B4-BE49-F238E27FC236}">
                <a16:creationId xmlns:a16="http://schemas.microsoft.com/office/drawing/2014/main" id="{EC85DADD-BDFF-4C3C-A137-F1161B67362E}"/>
              </a:ext>
            </a:extLst>
          </p:cNvPr>
          <p:cNvSpPr txBox="1">
            <a:spLocks/>
          </p:cNvSpPr>
          <p:nvPr/>
        </p:nvSpPr>
        <p:spPr>
          <a:xfrm>
            <a:off x="7912256" y="4176937"/>
            <a:ext cx="3249433" cy="10909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Panjang kata rata-rata per </a:t>
            </a:r>
            <a:r>
              <a:rPr lang="en-US" dirty="0" err="1"/>
              <a:t>judul</a:t>
            </a:r>
            <a:r>
              <a:rPr lang="en-US" dirty="0"/>
              <a:t> </a:t>
            </a:r>
            <a:r>
              <a:rPr lang="en-US" dirty="0" err="1"/>
              <a:t>berita</a:t>
            </a:r>
            <a:r>
              <a:rPr lang="en-US" dirty="0"/>
              <a:t> </a:t>
            </a:r>
            <a:r>
              <a:rPr lang="en-US" dirty="0" err="1"/>
              <a:t>yakni</a:t>
            </a:r>
            <a:r>
              <a:rPr lang="en-US" dirty="0"/>
              <a:t> 6.5</a:t>
            </a:r>
            <a:endParaRPr lang="id-ID" dirty="0"/>
          </a:p>
        </p:txBody>
      </p:sp>
      <p:sp>
        <p:nvSpPr>
          <p:cNvPr id="13" name="Title 1">
            <a:extLst>
              <a:ext uri="{FF2B5EF4-FFF2-40B4-BE49-F238E27FC236}">
                <a16:creationId xmlns:a16="http://schemas.microsoft.com/office/drawing/2014/main" id="{A6049D14-699B-4706-B044-A6756A9E73A7}"/>
              </a:ext>
            </a:extLst>
          </p:cNvPr>
          <p:cNvSpPr>
            <a:spLocks noGrp="1"/>
          </p:cNvSpPr>
          <p:nvPr>
            <p:ph type="title"/>
          </p:nvPr>
        </p:nvSpPr>
        <p:spPr>
          <a:xfrm>
            <a:off x="736264" y="306990"/>
            <a:ext cx="9347895" cy="745017"/>
          </a:xfrm>
        </p:spPr>
        <p:txBody>
          <a:bodyPr/>
          <a:lstStyle/>
          <a:p>
            <a:r>
              <a:rPr lang="en-US" dirty="0"/>
              <a:t>Hasil </a:t>
            </a:r>
            <a:r>
              <a:rPr lang="en-US" dirty="0" err="1"/>
              <a:t>dari</a:t>
            </a:r>
            <a:r>
              <a:rPr lang="en-US" dirty="0"/>
              <a:t> </a:t>
            </a:r>
            <a:r>
              <a:rPr lang="en-US" dirty="0" err="1"/>
              <a:t>df_news</a:t>
            </a:r>
            <a:endParaRPr lang="id-ID" dirty="0"/>
          </a:p>
        </p:txBody>
      </p:sp>
      <p:pic>
        <p:nvPicPr>
          <p:cNvPr id="4" name="Picture 3">
            <a:extLst>
              <a:ext uri="{FF2B5EF4-FFF2-40B4-BE49-F238E27FC236}">
                <a16:creationId xmlns:a16="http://schemas.microsoft.com/office/drawing/2014/main" id="{2F44B7A6-DB53-47DF-9F8F-EEAD7A05803B}"/>
              </a:ext>
            </a:extLst>
          </p:cNvPr>
          <p:cNvPicPr>
            <a:picLocks noChangeAspect="1"/>
          </p:cNvPicPr>
          <p:nvPr/>
        </p:nvPicPr>
        <p:blipFill>
          <a:blip r:embed="rId2"/>
          <a:stretch>
            <a:fillRect/>
          </a:stretch>
        </p:blipFill>
        <p:spPr>
          <a:xfrm>
            <a:off x="432477" y="1262802"/>
            <a:ext cx="3467100" cy="2476500"/>
          </a:xfrm>
          <a:prstGeom prst="rect">
            <a:avLst/>
          </a:prstGeom>
        </p:spPr>
      </p:pic>
      <p:pic>
        <p:nvPicPr>
          <p:cNvPr id="8" name="Picture 7">
            <a:extLst>
              <a:ext uri="{FF2B5EF4-FFF2-40B4-BE49-F238E27FC236}">
                <a16:creationId xmlns:a16="http://schemas.microsoft.com/office/drawing/2014/main" id="{E903AC8C-0F96-4F33-B119-82C3AC99A3CB}"/>
              </a:ext>
            </a:extLst>
          </p:cNvPr>
          <p:cNvPicPr>
            <a:picLocks noChangeAspect="1"/>
          </p:cNvPicPr>
          <p:nvPr/>
        </p:nvPicPr>
        <p:blipFill>
          <a:blip r:embed="rId3"/>
          <a:stretch>
            <a:fillRect/>
          </a:stretch>
        </p:blipFill>
        <p:spPr>
          <a:xfrm>
            <a:off x="432477" y="4024874"/>
            <a:ext cx="3419475" cy="2486025"/>
          </a:xfrm>
          <a:prstGeom prst="rect">
            <a:avLst/>
          </a:prstGeom>
        </p:spPr>
      </p:pic>
      <p:pic>
        <p:nvPicPr>
          <p:cNvPr id="14" name="Picture 13">
            <a:extLst>
              <a:ext uri="{FF2B5EF4-FFF2-40B4-BE49-F238E27FC236}">
                <a16:creationId xmlns:a16="http://schemas.microsoft.com/office/drawing/2014/main" id="{733F2F69-CDFB-4DDE-9A48-398DD94320E8}"/>
              </a:ext>
            </a:extLst>
          </p:cNvPr>
          <p:cNvPicPr>
            <a:picLocks noChangeAspect="1"/>
          </p:cNvPicPr>
          <p:nvPr/>
        </p:nvPicPr>
        <p:blipFill>
          <a:blip r:embed="rId4"/>
          <a:stretch>
            <a:fillRect/>
          </a:stretch>
        </p:blipFill>
        <p:spPr>
          <a:xfrm>
            <a:off x="7912256" y="1406193"/>
            <a:ext cx="3476625" cy="2495550"/>
          </a:xfrm>
          <a:prstGeom prst="rect">
            <a:avLst/>
          </a:prstGeom>
        </p:spPr>
      </p:pic>
    </p:spTree>
    <p:extLst>
      <p:ext uri="{BB962C8B-B14F-4D97-AF65-F5344CB8AC3E}">
        <p14:creationId xmlns:p14="http://schemas.microsoft.com/office/powerpoint/2010/main" val="186353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D0F9-0573-43BD-86CA-9FCC5483FF1E}"/>
              </a:ext>
            </a:extLst>
          </p:cNvPr>
          <p:cNvSpPr>
            <a:spLocks noGrp="1"/>
          </p:cNvSpPr>
          <p:nvPr>
            <p:ph type="title"/>
          </p:nvPr>
        </p:nvSpPr>
        <p:spPr>
          <a:xfrm>
            <a:off x="646111" y="452718"/>
            <a:ext cx="9404723" cy="822290"/>
          </a:xfrm>
        </p:spPr>
        <p:txBody>
          <a:bodyPr/>
          <a:lstStyle/>
          <a:p>
            <a:r>
              <a:rPr lang="en-US" dirty="0"/>
              <a:t>Import </a:t>
            </a:r>
            <a:r>
              <a:rPr lang="en-US" dirty="0" err="1"/>
              <a:t>menjadi</a:t>
            </a:r>
            <a:r>
              <a:rPr lang="en-US" dirty="0"/>
              <a:t> csv </a:t>
            </a:r>
            <a:endParaRPr lang="id-ID" dirty="0"/>
          </a:p>
        </p:txBody>
      </p:sp>
      <p:pic>
        <p:nvPicPr>
          <p:cNvPr id="7" name="Picture 6">
            <a:extLst>
              <a:ext uri="{FF2B5EF4-FFF2-40B4-BE49-F238E27FC236}">
                <a16:creationId xmlns:a16="http://schemas.microsoft.com/office/drawing/2014/main" id="{A6CF5D2D-119D-450C-B742-14EDE290C7AD}"/>
              </a:ext>
            </a:extLst>
          </p:cNvPr>
          <p:cNvPicPr>
            <a:picLocks noChangeAspect="1"/>
          </p:cNvPicPr>
          <p:nvPr/>
        </p:nvPicPr>
        <p:blipFill>
          <a:blip r:embed="rId2"/>
          <a:stretch>
            <a:fillRect/>
          </a:stretch>
        </p:blipFill>
        <p:spPr>
          <a:xfrm>
            <a:off x="5977963" y="279457"/>
            <a:ext cx="5837063" cy="1549344"/>
          </a:xfrm>
          <a:prstGeom prst="rect">
            <a:avLst/>
          </a:prstGeom>
        </p:spPr>
      </p:pic>
      <p:pic>
        <p:nvPicPr>
          <p:cNvPr id="9" name="Picture 8">
            <a:extLst>
              <a:ext uri="{FF2B5EF4-FFF2-40B4-BE49-F238E27FC236}">
                <a16:creationId xmlns:a16="http://schemas.microsoft.com/office/drawing/2014/main" id="{D96A67AB-4E92-46A3-8CCC-56E368D2AB92}"/>
              </a:ext>
            </a:extLst>
          </p:cNvPr>
          <p:cNvPicPr>
            <a:picLocks noChangeAspect="1"/>
          </p:cNvPicPr>
          <p:nvPr/>
        </p:nvPicPr>
        <p:blipFill>
          <a:blip r:embed="rId3"/>
          <a:stretch>
            <a:fillRect/>
          </a:stretch>
        </p:blipFill>
        <p:spPr>
          <a:xfrm>
            <a:off x="646112" y="2002063"/>
            <a:ext cx="7106970" cy="2251622"/>
          </a:xfrm>
          <a:prstGeom prst="rect">
            <a:avLst/>
          </a:prstGeom>
        </p:spPr>
      </p:pic>
      <p:pic>
        <p:nvPicPr>
          <p:cNvPr id="13" name="Picture 12">
            <a:extLst>
              <a:ext uri="{FF2B5EF4-FFF2-40B4-BE49-F238E27FC236}">
                <a16:creationId xmlns:a16="http://schemas.microsoft.com/office/drawing/2014/main" id="{4070DCA5-4482-46D5-914E-2801F326F021}"/>
              </a:ext>
            </a:extLst>
          </p:cNvPr>
          <p:cNvPicPr>
            <a:picLocks noChangeAspect="1"/>
          </p:cNvPicPr>
          <p:nvPr/>
        </p:nvPicPr>
        <p:blipFill>
          <a:blip r:embed="rId4"/>
          <a:stretch>
            <a:fillRect/>
          </a:stretch>
        </p:blipFill>
        <p:spPr>
          <a:xfrm>
            <a:off x="646110" y="4414892"/>
            <a:ext cx="7106971" cy="2352585"/>
          </a:xfrm>
          <a:prstGeom prst="rect">
            <a:avLst/>
          </a:prstGeom>
        </p:spPr>
      </p:pic>
    </p:spTree>
    <p:extLst>
      <p:ext uri="{BB962C8B-B14F-4D97-AF65-F5344CB8AC3E}">
        <p14:creationId xmlns:p14="http://schemas.microsoft.com/office/powerpoint/2010/main" val="341974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EF25-3860-4F02-B4B9-852EBB87EE31}"/>
              </a:ext>
            </a:extLst>
          </p:cNvPr>
          <p:cNvSpPr>
            <a:spLocks noGrp="1"/>
          </p:cNvSpPr>
          <p:nvPr>
            <p:ph type="title"/>
          </p:nvPr>
        </p:nvSpPr>
        <p:spPr>
          <a:xfrm>
            <a:off x="646111" y="452718"/>
            <a:ext cx="3603917" cy="848048"/>
          </a:xfrm>
        </p:spPr>
        <p:txBody>
          <a:bodyPr/>
          <a:lstStyle/>
          <a:p>
            <a:r>
              <a:rPr lang="en-US" dirty="0"/>
              <a:t>Kesimpulan</a:t>
            </a:r>
            <a:endParaRPr lang="id-ID" dirty="0"/>
          </a:p>
        </p:txBody>
      </p:sp>
      <p:sp>
        <p:nvSpPr>
          <p:cNvPr id="3" name="Content Placeholder 2">
            <a:extLst>
              <a:ext uri="{FF2B5EF4-FFF2-40B4-BE49-F238E27FC236}">
                <a16:creationId xmlns:a16="http://schemas.microsoft.com/office/drawing/2014/main" id="{4A04BA47-4107-415C-A124-A7FB617A56DA}"/>
              </a:ext>
            </a:extLst>
          </p:cNvPr>
          <p:cNvSpPr>
            <a:spLocks noGrp="1"/>
          </p:cNvSpPr>
          <p:nvPr>
            <p:ph idx="1"/>
          </p:nvPr>
        </p:nvSpPr>
        <p:spPr>
          <a:xfrm>
            <a:off x="1103312" y="1545466"/>
            <a:ext cx="8946541" cy="2060619"/>
          </a:xfrm>
        </p:spPr>
        <p:txBody>
          <a:bodyPr/>
          <a:lstStyle/>
          <a:p>
            <a:r>
              <a:rPr lang="en-US" dirty="0"/>
              <a:t>Dari data tweet </a:t>
            </a:r>
            <a:r>
              <a:rPr lang="en-US" dirty="0" err="1"/>
              <a:t>maupun</a:t>
            </a:r>
            <a:r>
              <a:rPr lang="en-US" dirty="0"/>
              <a:t> </a:t>
            </a:r>
            <a:r>
              <a:rPr lang="en-US" dirty="0" err="1"/>
              <a:t>dari</a:t>
            </a:r>
            <a:r>
              <a:rPr lang="en-US" dirty="0"/>
              <a:t> </a:t>
            </a:r>
            <a:r>
              <a:rPr lang="en-US" dirty="0" err="1"/>
              <a:t>berita</a:t>
            </a:r>
            <a:r>
              <a:rPr lang="en-US" dirty="0"/>
              <a:t> </a:t>
            </a:r>
            <a:r>
              <a:rPr lang="en-US" dirty="0" err="1"/>
              <a:t>dapat</a:t>
            </a:r>
            <a:r>
              <a:rPr lang="en-US" dirty="0"/>
              <a:t> </a:t>
            </a:r>
            <a:r>
              <a:rPr lang="en-US" dirty="0" err="1"/>
              <a:t>disimpulkan</a:t>
            </a:r>
            <a:r>
              <a:rPr lang="en-US" dirty="0"/>
              <a:t> </a:t>
            </a:r>
            <a:r>
              <a:rPr lang="en-US" dirty="0" err="1"/>
              <a:t>bahwa</a:t>
            </a:r>
            <a:r>
              <a:rPr lang="en-US" dirty="0"/>
              <a:t> </a:t>
            </a:r>
            <a:r>
              <a:rPr lang="en-US" dirty="0" err="1"/>
              <a:t>masih</a:t>
            </a:r>
            <a:r>
              <a:rPr lang="en-US" dirty="0"/>
              <a:t> </a:t>
            </a:r>
            <a:r>
              <a:rPr lang="en-US" dirty="0" err="1"/>
              <a:t>terjadi</a:t>
            </a:r>
            <a:r>
              <a:rPr lang="en-US" dirty="0"/>
              <a:t> </a:t>
            </a:r>
            <a:r>
              <a:rPr lang="en-US" dirty="0" err="1"/>
              <a:t>kelangkaan</a:t>
            </a:r>
            <a:r>
              <a:rPr lang="en-US" dirty="0"/>
              <a:t> </a:t>
            </a:r>
            <a:r>
              <a:rPr lang="en-US" dirty="0" err="1"/>
              <a:t>minyak</a:t>
            </a:r>
            <a:r>
              <a:rPr lang="en-US" dirty="0"/>
              <a:t> goreng </a:t>
            </a:r>
            <a:r>
              <a:rPr lang="en-US" dirty="0" err="1"/>
              <a:t>diberbagai</a:t>
            </a:r>
            <a:r>
              <a:rPr lang="en-US" dirty="0"/>
              <a:t> </a:t>
            </a:r>
            <a:r>
              <a:rPr lang="en-US" dirty="0" err="1"/>
              <a:t>daerah</a:t>
            </a:r>
            <a:r>
              <a:rPr lang="en-US" dirty="0"/>
              <a:t> </a:t>
            </a:r>
            <a:r>
              <a:rPr lang="en-US" dirty="0" err="1"/>
              <a:t>terutama</a:t>
            </a:r>
            <a:r>
              <a:rPr lang="en-US" dirty="0"/>
              <a:t> </a:t>
            </a:r>
            <a:r>
              <a:rPr lang="en-US" dirty="0" err="1"/>
              <a:t>daerah</a:t>
            </a:r>
            <a:r>
              <a:rPr lang="en-US" dirty="0"/>
              <a:t> </a:t>
            </a:r>
            <a:r>
              <a:rPr lang="en-US" dirty="0" err="1"/>
              <a:t>jawa</a:t>
            </a:r>
            <a:r>
              <a:rPr lang="en-US" dirty="0"/>
              <a:t> </a:t>
            </a:r>
            <a:r>
              <a:rPr lang="en-US" dirty="0" err="1"/>
              <a:t>timur</a:t>
            </a:r>
            <a:r>
              <a:rPr lang="en-US" dirty="0"/>
              <a:t>, </a:t>
            </a:r>
            <a:r>
              <a:rPr lang="en-US" dirty="0" err="1"/>
              <a:t>akibat</a:t>
            </a:r>
            <a:r>
              <a:rPr lang="en-US" dirty="0"/>
              <a:t> </a:t>
            </a:r>
            <a:r>
              <a:rPr lang="en-US" dirty="0" err="1"/>
              <a:t>kelangkaan</a:t>
            </a:r>
            <a:r>
              <a:rPr lang="en-US" dirty="0"/>
              <a:t> </a:t>
            </a:r>
            <a:r>
              <a:rPr lang="en-US" dirty="0" err="1"/>
              <a:t>tersebut</a:t>
            </a:r>
            <a:r>
              <a:rPr lang="en-US" dirty="0"/>
              <a:t> </a:t>
            </a:r>
            <a:r>
              <a:rPr lang="en-US" dirty="0" err="1"/>
              <a:t>harga</a:t>
            </a:r>
            <a:r>
              <a:rPr lang="en-US" dirty="0"/>
              <a:t> </a:t>
            </a:r>
            <a:r>
              <a:rPr lang="en-US" dirty="0" err="1"/>
              <a:t>minyak</a:t>
            </a:r>
            <a:r>
              <a:rPr lang="en-US" dirty="0"/>
              <a:t> goreng </a:t>
            </a:r>
            <a:r>
              <a:rPr lang="en-US" dirty="0" err="1"/>
              <a:t>melambung</a:t>
            </a:r>
            <a:r>
              <a:rPr lang="en-US" dirty="0"/>
              <a:t> </a:t>
            </a:r>
            <a:r>
              <a:rPr lang="en-US" dirty="0" err="1"/>
              <a:t>tinggi</a:t>
            </a:r>
            <a:r>
              <a:rPr lang="en-US" dirty="0"/>
              <a:t>. Di </a:t>
            </a:r>
            <a:r>
              <a:rPr lang="en-US" dirty="0" err="1"/>
              <a:t>jawa</a:t>
            </a:r>
            <a:r>
              <a:rPr lang="en-US" dirty="0"/>
              <a:t> Barat </a:t>
            </a:r>
            <a:r>
              <a:rPr lang="en-US" dirty="0" err="1"/>
              <a:t>sudah</a:t>
            </a:r>
            <a:r>
              <a:rPr lang="en-US" dirty="0"/>
              <a:t> </a:t>
            </a:r>
            <a:r>
              <a:rPr lang="en-US" dirty="0" err="1"/>
              <a:t>mulai</a:t>
            </a:r>
            <a:r>
              <a:rPr lang="en-US" dirty="0"/>
              <a:t> </a:t>
            </a:r>
            <a:r>
              <a:rPr lang="en-US" dirty="0" err="1"/>
              <a:t>gencar</a:t>
            </a:r>
            <a:r>
              <a:rPr lang="en-US" dirty="0"/>
              <a:t> </a:t>
            </a:r>
            <a:r>
              <a:rPr lang="en-US" dirty="0" err="1"/>
              <a:t>melakukan</a:t>
            </a:r>
            <a:r>
              <a:rPr lang="en-US" dirty="0"/>
              <a:t> </a:t>
            </a:r>
            <a:r>
              <a:rPr lang="en-US" dirty="0" err="1"/>
              <a:t>operasi</a:t>
            </a:r>
            <a:r>
              <a:rPr lang="en-US" dirty="0"/>
              <a:t> pasar </a:t>
            </a:r>
            <a:r>
              <a:rPr lang="en-US" dirty="0" err="1"/>
              <a:t>guna</a:t>
            </a:r>
            <a:r>
              <a:rPr lang="en-US" dirty="0"/>
              <a:t> </a:t>
            </a:r>
            <a:r>
              <a:rPr lang="en-US" dirty="0" err="1"/>
              <a:t>melihat</a:t>
            </a:r>
            <a:r>
              <a:rPr lang="en-US" dirty="0"/>
              <a:t> </a:t>
            </a:r>
            <a:r>
              <a:rPr lang="en-US" dirty="0" err="1"/>
              <a:t>stok</a:t>
            </a:r>
            <a:r>
              <a:rPr lang="en-US" dirty="0"/>
              <a:t> </a:t>
            </a:r>
            <a:r>
              <a:rPr lang="en-US" dirty="0" err="1"/>
              <a:t>minyak</a:t>
            </a:r>
            <a:r>
              <a:rPr lang="en-US" dirty="0"/>
              <a:t> goreng dan </a:t>
            </a:r>
            <a:r>
              <a:rPr lang="en-US" dirty="0" err="1"/>
              <a:t>mengendalikan</a:t>
            </a:r>
            <a:r>
              <a:rPr lang="en-US" dirty="0"/>
              <a:t> </a:t>
            </a:r>
            <a:r>
              <a:rPr lang="en-US" dirty="0" err="1"/>
              <a:t>harga</a:t>
            </a:r>
            <a:endParaRPr lang="en-US" dirty="0"/>
          </a:p>
        </p:txBody>
      </p:sp>
      <p:sp>
        <p:nvSpPr>
          <p:cNvPr id="4" name="Title 1">
            <a:extLst>
              <a:ext uri="{FF2B5EF4-FFF2-40B4-BE49-F238E27FC236}">
                <a16:creationId xmlns:a16="http://schemas.microsoft.com/office/drawing/2014/main" id="{49D7AA6B-6C0A-47F8-8D32-FC3E495C9C66}"/>
              </a:ext>
            </a:extLst>
          </p:cNvPr>
          <p:cNvSpPr txBox="1">
            <a:spLocks/>
          </p:cNvSpPr>
          <p:nvPr/>
        </p:nvSpPr>
        <p:spPr>
          <a:xfrm>
            <a:off x="646110" y="3429000"/>
            <a:ext cx="3603917" cy="84804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Saran</a:t>
            </a:r>
            <a:endParaRPr lang="id-ID" dirty="0"/>
          </a:p>
        </p:txBody>
      </p:sp>
      <p:sp>
        <p:nvSpPr>
          <p:cNvPr id="5" name="Content Placeholder 2">
            <a:extLst>
              <a:ext uri="{FF2B5EF4-FFF2-40B4-BE49-F238E27FC236}">
                <a16:creationId xmlns:a16="http://schemas.microsoft.com/office/drawing/2014/main" id="{83CC3007-3C45-4807-BC7E-3386A521699E}"/>
              </a:ext>
            </a:extLst>
          </p:cNvPr>
          <p:cNvSpPr txBox="1">
            <a:spLocks/>
          </p:cNvSpPr>
          <p:nvPr/>
        </p:nvSpPr>
        <p:spPr>
          <a:xfrm>
            <a:off x="1103312" y="4099964"/>
            <a:ext cx="8946541" cy="13896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err="1"/>
              <a:t>Sebaiknya</a:t>
            </a:r>
            <a:r>
              <a:rPr lang="en-US" dirty="0"/>
              <a:t> </a:t>
            </a:r>
            <a:r>
              <a:rPr lang="en-US" dirty="0" err="1"/>
              <a:t>pemerintah</a:t>
            </a:r>
            <a:r>
              <a:rPr lang="en-US" dirty="0"/>
              <a:t> </a:t>
            </a:r>
            <a:r>
              <a:rPr lang="en-US" dirty="0" err="1"/>
              <a:t>gencar</a:t>
            </a:r>
            <a:r>
              <a:rPr lang="en-US" dirty="0"/>
              <a:t> </a:t>
            </a:r>
            <a:r>
              <a:rPr lang="en-US" dirty="0" err="1"/>
              <a:t>melakukan</a:t>
            </a:r>
            <a:r>
              <a:rPr lang="en-US" dirty="0"/>
              <a:t> </a:t>
            </a:r>
            <a:r>
              <a:rPr lang="en-US" dirty="0" err="1"/>
              <a:t>operasi</a:t>
            </a:r>
            <a:r>
              <a:rPr lang="en-US" dirty="0"/>
              <a:t> pasar </a:t>
            </a:r>
            <a:r>
              <a:rPr lang="en-US" dirty="0" err="1"/>
              <a:t>diberbagai</a:t>
            </a:r>
            <a:r>
              <a:rPr lang="en-US" dirty="0"/>
              <a:t> </a:t>
            </a:r>
            <a:r>
              <a:rPr lang="en-US" dirty="0" err="1"/>
              <a:t>daerah</a:t>
            </a:r>
            <a:r>
              <a:rPr lang="en-US" dirty="0"/>
              <a:t> </a:t>
            </a:r>
            <a:r>
              <a:rPr lang="en-US" dirty="0" err="1"/>
              <a:t>untuk</a:t>
            </a:r>
            <a:r>
              <a:rPr lang="en-US" dirty="0"/>
              <a:t> </a:t>
            </a:r>
            <a:r>
              <a:rPr lang="en-US" dirty="0" err="1"/>
              <a:t>memantau</a:t>
            </a:r>
            <a:r>
              <a:rPr lang="en-US" dirty="0"/>
              <a:t> </a:t>
            </a:r>
            <a:r>
              <a:rPr lang="en-US" dirty="0" err="1"/>
              <a:t>stok</a:t>
            </a:r>
            <a:r>
              <a:rPr lang="en-US" dirty="0"/>
              <a:t> dan </a:t>
            </a:r>
            <a:r>
              <a:rPr lang="en-US" dirty="0" err="1"/>
              <a:t>harga</a:t>
            </a:r>
            <a:r>
              <a:rPr lang="en-US" dirty="0"/>
              <a:t> </a:t>
            </a:r>
            <a:r>
              <a:rPr lang="en-US" dirty="0" err="1"/>
              <a:t>dari</a:t>
            </a:r>
            <a:r>
              <a:rPr lang="en-US" dirty="0"/>
              <a:t> </a:t>
            </a:r>
            <a:r>
              <a:rPr lang="en-US" dirty="0" err="1"/>
              <a:t>minyak</a:t>
            </a:r>
            <a:r>
              <a:rPr lang="en-US" dirty="0"/>
              <a:t> goreng dan juga </a:t>
            </a:r>
            <a:r>
              <a:rPr lang="en-US" dirty="0" err="1"/>
              <a:t>menghindari</a:t>
            </a:r>
            <a:r>
              <a:rPr lang="en-US" dirty="0"/>
              <a:t> </a:t>
            </a:r>
            <a:r>
              <a:rPr lang="en-US" dirty="0" err="1"/>
              <a:t>adanya</a:t>
            </a:r>
            <a:r>
              <a:rPr lang="en-US" dirty="0"/>
              <a:t> </a:t>
            </a:r>
            <a:r>
              <a:rPr lang="en-US" dirty="0" err="1"/>
              <a:t>oknum</a:t>
            </a:r>
            <a:r>
              <a:rPr lang="en-US" dirty="0"/>
              <a:t> yang </a:t>
            </a:r>
            <a:r>
              <a:rPr lang="en-US" dirty="0" err="1"/>
              <a:t>menimbun</a:t>
            </a:r>
            <a:r>
              <a:rPr lang="en-US" dirty="0"/>
              <a:t> </a:t>
            </a:r>
            <a:r>
              <a:rPr lang="en-US" dirty="0" err="1"/>
              <a:t>minyak</a:t>
            </a:r>
            <a:r>
              <a:rPr lang="en-US" dirty="0"/>
              <a:t> goreng.</a:t>
            </a:r>
          </a:p>
        </p:txBody>
      </p:sp>
    </p:spTree>
    <p:extLst>
      <p:ext uri="{BB962C8B-B14F-4D97-AF65-F5344CB8AC3E}">
        <p14:creationId xmlns:p14="http://schemas.microsoft.com/office/powerpoint/2010/main" val="2770331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TotalTime>
  <Words>391</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Consolas</vt:lpstr>
      <vt:lpstr>Wingdings 3</vt:lpstr>
      <vt:lpstr>Ion</vt:lpstr>
      <vt:lpstr>Report Final Project Sanbercode Machine Learning</vt:lpstr>
      <vt:lpstr>Bussiness Understanding</vt:lpstr>
      <vt:lpstr>Data Understanding</vt:lpstr>
      <vt:lpstr>Hasil dari df_tweet – bigram result</vt:lpstr>
      <vt:lpstr>Hasil dari df_tweet</vt:lpstr>
      <vt:lpstr>Hasil dari df_news – bigram result</vt:lpstr>
      <vt:lpstr>Hasil dari df_news</vt:lpstr>
      <vt:lpstr>Import menjadi csv </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Final Project Sanbercode Machine Learning</dc:title>
  <dc:creator>Ardy Dwi K</dc:creator>
  <cp:lastModifiedBy>Ardy Dwi K</cp:lastModifiedBy>
  <cp:revision>1</cp:revision>
  <dcterms:created xsi:type="dcterms:W3CDTF">2022-03-06T03:40:40Z</dcterms:created>
  <dcterms:modified xsi:type="dcterms:W3CDTF">2022-03-06T04:07:11Z</dcterms:modified>
</cp:coreProperties>
</file>