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0" d="100"/>
          <a:sy n="80" d="100"/>
        </p:scale>
        <p:origin x="37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0C5F4FA-CAB7-4D0C-BC80-589BBC92E47B}" type="datetimeFigureOut">
              <a:rPr lang="id-ID" smtClean="0"/>
              <a:t>31/01/2022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7E6CC0EC-2CDB-4B0B-869B-752C1B0BF25D}" type="slidenum">
              <a:rPr lang="id-ID" smtClean="0"/>
              <a:t>‹#›</a:t>
            </a:fld>
            <a:endParaRPr lang="id-ID"/>
          </a:p>
        </p:txBody>
      </p:sp>
    </p:spTree>
    <p:extLst>
      <p:ext uri="{BB962C8B-B14F-4D97-AF65-F5344CB8AC3E}">
        <p14:creationId xmlns:p14="http://schemas.microsoft.com/office/powerpoint/2010/main" val="147814169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C5F4FA-CAB7-4D0C-BC80-589BBC92E47B}" type="datetimeFigureOut">
              <a:rPr lang="id-ID" smtClean="0"/>
              <a:t>31/01/2022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E6CC0EC-2CDB-4B0B-869B-752C1B0BF25D}" type="slidenum">
              <a:rPr lang="id-ID" smtClean="0"/>
              <a:t>‹#›</a:t>
            </a:fld>
            <a:endParaRPr lang="id-ID"/>
          </a:p>
        </p:txBody>
      </p:sp>
    </p:spTree>
    <p:extLst>
      <p:ext uri="{BB962C8B-B14F-4D97-AF65-F5344CB8AC3E}">
        <p14:creationId xmlns:p14="http://schemas.microsoft.com/office/powerpoint/2010/main" val="3352279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C5F4FA-CAB7-4D0C-BC80-589BBC92E47B}" type="datetimeFigureOut">
              <a:rPr lang="id-ID" smtClean="0"/>
              <a:t>31/01/2022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E6CC0EC-2CDB-4B0B-869B-752C1B0BF25D}" type="slidenum">
              <a:rPr lang="id-ID" smtClean="0"/>
              <a:t>‹#›</a:t>
            </a:fld>
            <a:endParaRPr lang="id-ID"/>
          </a:p>
        </p:txBody>
      </p:sp>
    </p:spTree>
    <p:extLst>
      <p:ext uri="{BB962C8B-B14F-4D97-AF65-F5344CB8AC3E}">
        <p14:creationId xmlns:p14="http://schemas.microsoft.com/office/powerpoint/2010/main" val="486239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C5F4FA-CAB7-4D0C-BC80-589BBC92E47B}" type="datetimeFigureOut">
              <a:rPr lang="id-ID" smtClean="0"/>
              <a:t>31/01/2022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7E6CC0EC-2CDB-4B0B-869B-752C1B0BF25D}" type="slidenum">
              <a:rPr lang="id-ID" smtClean="0"/>
              <a:t>‹#›</a:t>
            </a:fld>
            <a:endParaRPr lang="id-ID"/>
          </a:p>
        </p:txBody>
      </p:sp>
    </p:spTree>
    <p:extLst>
      <p:ext uri="{BB962C8B-B14F-4D97-AF65-F5344CB8AC3E}">
        <p14:creationId xmlns:p14="http://schemas.microsoft.com/office/powerpoint/2010/main" val="261259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0C5F4FA-CAB7-4D0C-BC80-589BBC92E47B}" type="datetimeFigureOut">
              <a:rPr lang="id-ID" smtClean="0"/>
              <a:t>31/01/2022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7E6CC0EC-2CDB-4B0B-869B-752C1B0BF25D}" type="slidenum">
              <a:rPr lang="id-ID" smtClean="0"/>
              <a:t>‹#›</a:t>
            </a:fld>
            <a:endParaRPr lang="id-ID"/>
          </a:p>
        </p:txBody>
      </p:sp>
    </p:spTree>
    <p:extLst>
      <p:ext uri="{BB962C8B-B14F-4D97-AF65-F5344CB8AC3E}">
        <p14:creationId xmlns:p14="http://schemas.microsoft.com/office/powerpoint/2010/main" val="326676489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0C5F4FA-CAB7-4D0C-BC80-589BBC92E47B}" type="datetimeFigureOut">
              <a:rPr lang="id-ID" smtClean="0"/>
              <a:t>31/01/2022</a:t>
            </a:fld>
            <a:endParaRPr lang="id-ID"/>
          </a:p>
        </p:txBody>
      </p:sp>
      <p:sp>
        <p:nvSpPr>
          <p:cNvPr id="9" name="Footer Placeholder 8"/>
          <p:cNvSpPr>
            <a:spLocks noGrp="1"/>
          </p:cNvSpPr>
          <p:nvPr>
            <p:ph type="ftr" sz="quarter" idx="11"/>
          </p:nvPr>
        </p:nvSpPr>
        <p:spPr/>
        <p:txBody>
          <a:bodyPr/>
          <a:lstStyle/>
          <a:p>
            <a:endParaRPr lang="id-ID"/>
          </a:p>
        </p:txBody>
      </p:sp>
      <p:sp>
        <p:nvSpPr>
          <p:cNvPr id="10" name="Slide Number Placeholder 9"/>
          <p:cNvSpPr>
            <a:spLocks noGrp="1"/>
          </p:cNvSpPr>
          <p:nvPr>
            <p:ph type="sldNum" sz="quarter" idx="12"/>
          </p:nvPr>
        </p:nvSpPr>
        <p:spPr/>
        <p:txBody>
          <a:bodyPr/>
          <a:lstStyle/>
          <a:p>
            <a:fld id="{7E6CC0EC-2CDB-4B0B-869B-752C1B0BF25D}" type="slidenum">
              <a:rPr lang="id-ID" smtClean="0"/>
              <a:t>‹#›</a:t>
            </a:fld>
            <a:endParaRPr lang="id-ID"/>
          </a:p>
        </p:txBody>
      </p:sp>
    </p:spTree>
    <p:extLst>
      <p:ext uri="{BB962C8B-B14F-4D97-AF65-F5344CB8AC3E}">
        <p14:creationId xmlns:p14="http://schemas.microsoft.com/office/powerpoint/2010/main" val="149819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0C5F4FA-CAB7-4D0C-BC80-589BBC92E47B}" type="datetimeFigureOut">
              <a:rPr lang="id-ID" smtClean="0"/>
              <a:t>31/01/2022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7E6CC0EC-2CDB-4B0B-869B-752C1B0BF25D}" type="slidenum">
              <a:rPr lang="id-ID" smtClean="0"/>
              <a:t>‹#›</a:t>
            </a:fld>
            <a:endParaRPr lang="id-ID"/>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1248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C5F4FA-CAB7-4D0C-BC80-589BBC92E47B}" type="datetimeFigureOut">
              <a:rPr lang="id-ID" smtClean="0"/>
              <a:t>31/01/2022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7E6CC0EC-2CDB-4B0B-869B-752C1B0BF25D}" type="slidenum">
              <a:rPr lang="id-ID" smtClean="0"/>
              <a:t>‹#›</a:t>
            </a:fld>
            <a:endParaRPr lang="id-ID"/>
          </a:p>
        </p:txBody>
      </p:sp>
    </p:spTree>
    <p:extLst>
      <p:ext uri="{BB962C8B-B14F-4D97-AF65-F5344CB8AC3E}">
        <p14:creationId xmlns:p14="http://schemas.microsoft.com/office/powerpoint/2010/main" val="1828171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C5F4FA-CAB7-4D0C-BC80-589BBC92E47B}" type="datetimeFigureOut">
              <a:rPr lang="id-ID" smtClean="0"/>
              <a:t>31/01/2022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7E6CC0EC-2CDB-4B0B-869B-752C1B0BF25D}" type="slidenum">
              <a:rPr lang="id-ID" smtClean="0"/>
              <a:t>‹#›</a:t>
            </a:fld>
            <a:endParaRPr lang="id-ID"/>
          </a:p>
        </p:txBody>
      </p:sp>
    </p:spTree>
    <p:extLst>
      <p:ext uri="{BB962C8B-B14F-4D97-AF65-F5344CB8AC3E}">
        <p14:creationId xmlns:p14="http://schemas.microsoft.com/office/powerpoint/2010/main" val="1229633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0C5F4FA-CAB7-4D0C-BC80-589BBC92E47B}" type="datetimeFigureOut">
              <a:rPr lang="id-ID" smtClean="0"/>
              <a:t>31/01/2022</a:t>
            </a:fld>
            <a:endParaRPr lang="id-ID"/>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id-ID"/>
          </a:p>
        </p:txBody>
      </p:sp>
      <p:sp>
        <p:nvSpPr>
          <p:cNvPr id="11" name="Slide Number Placeholder 10"/>
          <p:cNvSpPr>
            <a:spLocks noGrp="1"/>
          </p:cNvSpPr>
          <p:nvPr>
            <p:ph type="sldNum" sz="quarter" idx="12"/>
          </p:nvPr>
        </p:nvSpPr>
        <p:spPr/>
        <p:txBody>
          <a:bodyPr/>
          <a:lstStyle/>
          <a:p>
            <a:fld id="{7E6CC0EC-2CDB-4B0B-869B-752C1B0BF25D}" type="slidenum">
              <a:rPr lang="id-ID" smtClean="0"/>
              <a:t>‹#›</a:t>
            </a:fld>
            <a:endParaRPr lang="id-ID"/>
          </a:p>
        </p:txBody>
      </p:sp>
    </p:spTree>
    <p:extLst>
      <p:ext uri="{BB962C8B-B14F-4D97-AF65-F5344CB8AC3E}">
        <p14:creationId xmlns:p14="http://schemas.microsoft.com/office/powerpoint/2010/main" val="1366137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0C5F4FA-CAB7-4D0C-BC80-589BBC92E47B}" type="datetimeFigureOut">
              <a:rPr lang="id-ID" smtClean="0"/>
              <a:t>31/01/2022</a:t>
            </a:fld>
            <a:endParaRPr lang="id-ID"/>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7E6CC0EC-2CDB-4B0B-869B-752C1B0BF25D}" type="slidenum">
              <a:rPr lang="id-ID" smtClean="0"/>
              <a:t>‹#›</a:t>
            </a:fld>
            <a:endParaRPr lang="id-ID"/>
          </a:p>
        </p:txBody>
      </p:sp>
    </p:spTree>
    <p:extLst>
      <p:ext uri="{BB962C8B-B14F-4D97-AF65-F5344CB8AC3E}">
        <p14:creationId xmlns:p14="http://schemas.microsoft.com/office/powerpoint/2010/main" val="3708834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0C5F4FA-CAB7-4D0C-BC80-589BBC92E47B}" type="datetimeFigureOut">
              <a:rPr lang="id-ID" smtClean="0"/>
              <a:t>31/01/2022</a:t>
            </a:fld>
            <a:endParaRPr lang="id-ID"/>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id-ID"/>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E6CC0EC-2CDB-4B0B-869B-752C1B0BF25D}" type="slidenum">
              <a:rPr lang="id-ID" smtClean="0"/>
              <a:t>‹#›</a:t>
            </a:fld>
            <a:endParaRPr lang="id-ID"/>
          </a:p>
        </p:txBody>
      </p:sp>
    </p:spTree>
    <p:extLst>
      <p:ext uri="{BB962C8B-B14F-4D97-AF65-F5344CB8AC3E}">
        <p14:creationId xmlns:p14="http://schemas.microsoft.com/office/powerpoint/2010/main" val="2438157951"/>
      </p:ext>
    </p:extLst>
  </p:cSld>
  <p:clrMap bg1="lt1" tx1="dk1" bg2="lt2" tx2="dk2" accent1="accent1" accent2="accent2" accent3="accent3" accent4="accent4" accent5="accent5" accent6="accent6" hlink="hlink" folHlink="folHlink"/>
  <p:sldLayoutIdLst>
    <p:sldLayoutId id="2147484031" r:id="rId1"/>
    <p:sldLayoutId id="2147484032" r:id="rId2"/>
    <p:sldLayoutId id="2147484033" r:id="rId3"/>
    <p:sldLayoutId id="2147484034" r:id="rId4"/>
    <p:sldLayoutId id="2147484035" r:id="rId5"/>
    <p:sldLayoutId id="2147484036" r:id="rId6"/>
    <p:sldLayoutId id="2147484037" r:id="rId7"/>
    <p:sldLayoutId id="2147484038" r:id="rId8"/>
    <p:sldLayoutId id="2147484039" r:id="rId9"/>
    <p:sldLayoutId id="2147484040" r:id="rId10"/>
    <p:sldLayoutId id="214748404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CCA37-CEE2-41AD-9CE6-5C3CCC874FC6}"/>
              </a:ext>
            </a:extLst>
          </p:cNvPr>
          <p:cNvSpPr>
            <a:spLocks noGrp="1"/>
          </p:cNvSpPr>
          <p:nvPr>
            <p:ph type="ctrTitle"/>
          </p:nvPr>
        </p:nvSpPr>
        <p:spPr/>
        <p:txBody>
          <a:bodyPr/>
          <a:lstStyle/>
          <a:p>
            <a:r>
              <a:rPr lang="en-US" dirty="0" err="1"/>
              <a:t>Analisis</a:t>
            </a:r>
            <a:r>
              <a:rPr lang="en-US" dirty="0"/>
              <a:t> data negara</a:t>
            </a:r>
            <a:endParaRPr lang="id-ID" dirty="0"/>
          </a:p>
        </p:txBody>
      </p:sp>
      <p:sp>
        <p:nvSpPr>
          <p:cNvPr id="3" name="Subtitle 2">
            <a:extLst>
              <a:ext uri="{FF2B5EF4-FFF2-40B4-BE49-F238E27FC236}">
                <a16:creationId xmlns:a16="http://schemas.microsoft.com/office/drawing/2014/main" id="{A4608432-42F0-48D0-876B-7EF85D56503C}"/>
              </a:ext>
            </a:extLst>
          </p:cNvPr>
          <p:cNvSpPr>
            <a:spLocks noGrp="1"/>
          </p:cNvSpPr>
          <p:nvPr>
            <p:ph type="subTitle" idx="1"/>
          </p:nvPr>
        </p:nvSpPr>
        <p:spPr/>
        <p:txBody>
          <a:bodyPr/>
          <a:lstStyle/>
          <a:p>
            <a:endParaRPr lang="id-ID"/>
          </a:p>
        </p:txBody>
      </p:sp>
    </p:spTree>
    <p:extLst>
      <p:ext uri="{BB962C8B-B14F-4D97-AF65-F5344CB8AC3E}">
        <p14:creationId xmlns:p14="http://schemas.microsoft.com/office/powerpoint/2010/main" val="1031114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4E3A3-72CF-48DA-9B80-4E0BF97A3A3F}"/>
              </a:ext>
            </a:extLst>
          </p:cNvPr>
          <p:cNvSpPr>
            <a:spLocks noGrp="1"/>
          </p:cNvSpPr>
          <p:nvPr>
            <p:ph type="title"/>
          </p:nvPr>
        </p:nvSpPr>
        <p:spPr>
          <a:xfrm>
            <a:off x="4017607" y="460538"/>
            <a:ext cx="4156785" cy="464863"/>
          </a:xfrm>
        </p:spPr>
        <p:txBody>
          <a:bodyPr>
            <a:normAutofit fontScale="90000"/>
          </a:bodyPr>
          <a:lstStyle/>
          <a:p>
            <a:r>
              <a:rPr lang="en-US" sz="2000" dirty="0"/>
              <a:t>Elbow method</a:t>
            </a:r>
            <a:endParaRPr lang="id-ID" sz="2000" dirty="0"/>
          </a:p>
        </p:txBody>
      </p:sp>
      <p:sp>
        <p:nvSpPr>
          <p:cNvPr id="3" name="Content Placeholder 2">
            <a:extLst>
              <a:ext uri="{FF2B5EF4-FFF2-40B4-BE49-F238E27FC236}">
                <a16:creationId xmlns:a16="http://schemas.microsoft.com/office/drawing/2014/main" id="{46E9AE4B-0FCD-4346-A8D0-8F94F5F5644A}"/>
              </a:ext>
            </a:extLst>
          </p:cNvPr>
          <p:cNvSpPr>
            <a:spLocks noGrp="1"/>
          </p:cNvSpPr>
          <p:nvPr>
            <p:ph idx="1"/>
          </p:nvPr>
        </p:nvSpPr>
        <p:spPr>
          <a:xfrm>
            <a:off x="7134896" y="2485988"/>
            <a:ext cx="4314422" cy="1886024"/>
          </a:xfrm>
        </p:spPr>
        <p:txBody>
          <a:bodyPr/>
          <a:lstStyle/>
          <a:p>
            <a:r>
              <a:rPr lang="en-US" dirty="0"/>
              <a:t>Jika </a:t>
            </a:r>
            <a:r>
              <a:rPr lang="en-US" dirty="0" err="1"/>
              <a:t>menggunakan</a:t>
            </a:r>
            <a:r>
              <a:rPr lang="en-US" dirty="0"/>
              <a:t> elbow method </a:t>
            </a:r>
            <a:r>
              <a:rPr lang="en-US" dirty="0" err="1"/>
              <a:t>dapat</a:t>
            </a:r>
            <a:r>
              <a:rPr lang="en-US" dirty="0"/>
              <a:t> </a:t>
            </a:r>
            <a:r>
              <a:rPr lang="en-US" dirty="0" err="1"/>
              <a:t>dilihat</a:t>
            </a:r>
            <a:r>
              <a:rPr lang="en-US" dirty="0"/>
              <a:t> </a:t>
            </a:r>
            <a:r>
              <a:rPr lang="en-US" dirty="0" err="1"/>
              <a:t>bahwa</a:t>
            </a:r>
            <a:r>
              <a:rPr lang="en-US" dirty="0"/>
              <a:t> cluster yang </a:t>
            </a:r>
            <a:r>
              <a:rPr lang="en-US" dirty="0" err="1"/>
              <a:t>direkomendasikan</a:t>
            </a:r>
            <a:r>
              <a:rPr lang="en-US" dirty="0"/>
              <a:t> </a:t>
            </a:r>
            <a:r>
              <a:rPr lang="en-US" dirty="0" err="1"/>
              <a:t>adalah</a:t>
            </a:r>
            <a:r>
              <a:rPr lang="en-US" dirty="0"/>
              <a:t> 4 </a:t>
            </a:r>
            <a:r>
              <a:rPr lang="en-US" dirty="0" err="1"/>
              <a:t>atau</a:t>
            </a:r>
            <a:r>
              <a:rPr lang="en-US" dirty="0"/>
              <a:t> </a:t>
            </a:r>
            <a:r>
              <a:rPr lang="en-US" dirty="0" err="1"/>
              <a:t>menggunakan</a:t>
            </a:r>
            <a:r>
              <a:rPr lang="en-US" dirty="0"/>
              <a:t> cluster </a:t>
            </a:r>
            <a:r>
              <a:rPr lang="en-US" dirty="0" err="1"/>
              <a:t>sebanyak</a:t>
            </a:r>
            <a:r>
              <a:rPr lang="en-US" dirty="0"/>
              <a:t> 4 agar data yang </a:t>
            </a:r>
            <a:r>
              <a:rPr lang="en-US" dirty="0" err="1"/>
              <a:t>dihasilkan</a:t>
            </a:r>
            <a:r>
              <a:rPr lang="en-US" dirty="0"/>
              <a:t> </a:t>
            </a:r>
            <a:r>
              <a:rPr lang="en-US" dirty="0" err="1"/>
              <a:t>lebih</a:t>
            </a:r>
            <a:r>
              <a:rPr lang="en-US" dirty="0"/>
              <a:t> </a:t>
            </a:r>
            <a:r>
              <a:rPr lang="en-US" dirty="0" err="1"/>
              <a:t>akurat</a:t>
            </a:r>
            <a:endParaRPr lang="id-ID" dirty="0"/>
          </a:p>
        </p:txBody>
      </p:sp>
      <p:pic>
        <p:nvPicPr>
          <p:cNvPr id="5" name="Picture 4">
            <a:extLst>
              <a:ext uri="{FF2B5EF4-FFF2-40B4-BE49-F238E27FC236}">
                <a16:creationId xmlns:a16="http://schemas.microsoft.com/office/drawing/2014/main" id="{7933FF8F-7F03-4C17-8E37-24283A1AA16D}"/>
              </a:ext>
            </a:extLst>
          </p:cNvPr>
          <p:cNvPicPr>
            <a:picLocks noChangeAspect="1"/>
          </p:cNvPicPr>
          <p:nvPr/>
        </p:nvPicPr>
        <p:blipFill>
          <a:blip r:embed="rId2"/>
          <a:stretch>
            <a:fillRect/>
          </a:stretch>
        </p:blipFill>
        <p:spPr>
          <a:xfrm>
            <a:off x="293335" y="1542976"/>
            <a:ext cx="6546595" cy="4622054"/>
          </a:xfrm>
          <a:prstGeom prst="rect">
            <a:avLst/>
          </a:prstGeom>
        </p:spPr>
      </p:pic>
    </p:spTree>
    <p:extLst>
      <p:ext uri="{BB962C8B-B14F-4D97-AF65-F5344CB8AC3E}">
        <p14:creationId xmlns:p14="http://schemas.microsoft.com/office/powerpoint/2010/main" val="1200732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65383-6DAC-46DC-ABD2-74932CA95E05}"/>
              </a:ext>
            </a:extLst>
          </p:cNvPr>
          <p:cNvSpPr>
            <a:spLocks noGrp="1"/>
          </p:cNvSpPr>
          <p:nvPr>
            <p:ph type="title"/>
          </p:nvPr>
        </p:nvSpPr>
        <p:spPr>
          <a:xfrm>
            <a:off x="2971499" y="404638"/>
            <a:ext cx="6249001" cy="568420"/>
          </a:xfrm>
        </p:spPr>
        <p:txBody>
          <a:bodyPr>
            <a:noAutofit/>
          </a:bodyPr>
          <a:lstStyle/>
          <a:p>
            <a:r>
              <a:rPr lang="en-US" sz="1800" dirty="0"/>
              <a:t>4 Cluster </a:t>
            </a:r>
            <a:r>
              <a:rPr lang="en-US" sz="1800" dirty="0" err="1"/>
              <a:t>dengan</a:t>
            </a:r>
            <a:r>
              <a:rPr lang="en-US" sz="1800" dirty="0"/>
              <a:t> var </a:t>
            </a:r>
            <a:r>
              <a:rPr lang="en-US" sz="1800" dirty="0" err="1"/>
              <a:t>gdp</a:t>
            </a:r>
            <a:r>
              <a:rPr lang="en-US" sz="1800" dirty="0"/>
              <a:t> dan </a:t>
            </a:r>
            <a:r>
              <a:rPr lang="en-US" sz="1800" dirty="0" err="1"/>
              <a:t>kematian_anak</a:t>
            </a:r>
            <a:endParaRPr lang="id-ID" sz="1800" dirty="0"/>
          </a:p>
        </p:txBody>
      </p:sp>
      <p:sp>
        <p:nvSpPr>
          <p:cNvPr id="3" name="Content Placeholder 2">
            <a:extLst>
              <a:ext uri="{FF2B5EF4-FFF2-40B4-BE49-F238E27FC236}">
                <a16:creationId xmlns:a16="http://schemas.microsoft.com/office/drawing/2014/main" id="{4F2D1915-18EC-4F3E-8A45-A753A9F6B9F2}"/>
              </a:ext>
            </a:extLst>
          </p:cNvPr>
          <p:cNvSpPr>
            <a:spLocks noGrp="1"/>
          </p:cNvSpPr>
          <p:nvPr>
            <p:ph idx="1"/>
          </p:nvPr>
        </p:nvSpPr>
        <p:spPr>
          <a:xfrm>
            <a:off x="7894748" y="1390918"/>
            <a:ext cx="3938187" cy="4919730"/>
          </a:xfrm>
        </p:spPr>
        <p:txBody>
          <a:bodyPr>
            <a:normAutofit/>
          </a:bodyPr>
          <a:lstStyle/>
          <a:p>
            <a:r>
              <a:rPr lang="en-US" dirty="0" err="1"/>
              <a:t>Dapat</a:t>
            </a:r>
            <a:r>
              <a:rPr lang="en-US" dirty="0"/>
              <a:t> </a:t>
            </a:r>
            <a:r>
              <a:rPr lang="en-US" dirty="0" err="1"/>
              <a:t>dilihat</a:t>
            </a:r>
            <a:r>
              <a:rPr lang="en-US" dirty="0"/>
              <a:t> </a:t>
            </a:r>
            <a:r>
              <a:rPr lang="en-US" dirty="0" err="1"/>
              <a:t>disamping</a:t>
            </a:r>
            <a:r>
              <a:rPr lang="en-US" dirty="0"/>
              <a:t> </a:t>
            </a:r>
            <a:r>
              <a:rPr lang="en-US" dirty="0" err="1"/>
              <a:t>bahwa</a:t>
            </a:r>
            <a:r>
              <a:rPr lang="en-US" dirty="0"/>
              <a:t> masing-masing cluster </a:t>
            </a:r>
            <a:r>
              <a:rPr lang="en-US" dirty="0" err="1"/>
              <a:t>mendapatkan</a:t>
            </a:r>
            <a:r>
              <a:rPr lang="en-US" dirty="0"/>
              <a:t> </a:t>
            </a:r>
            <a:r>
              <a:rPr lang="en-US" dirty="0" err="1"/>
              <a:t>titik</a:t>
            </a:r>
            <a:r>
              <a:rPr lang="en-US" dirty="0"/>
              <a:t> centroid yang </a:t>
            </a:r>
            <a:r>
              <a:rPr lang="en-US" dirty="0" err="1"/>
              <a:t>berbeda-beda</a:t>
            </a:r>
            <a:r>
              <a:rPr lang="en-US" dirty="0"/>
              <a:t> </a:t>
            </a:r>
            <a:r>
              <a:rPr lang="en-US" dirty="0" err="1"/>
              <a:t>dengan</a:t>
            </a:r>
            <a:r>
              <a:rPr lang="en-US" dirty="0"/>
              <a:t> </a:t>
            </a:r>
            <a:r>
              <a:rPr lang="en-US" dirty="0" err="1"/>
              <a:t>penjelasan</a:t>
            </a:r>
            <a:r>
              <a:rPr lang="en-US" dirty="0"/>
              <a:t> :</a:t>
            </a:r>
          </a:p>
          <a:p>
            <a:pPr lvl="1"/>
            <a:r>
              <a:rPr lang="en-US" dirty="0" err="1"/>
              <a:t>Biru</a:t>
            </a:r>
            <a:r>
              <a:rPr lang="en-US" dirty="0"/>
              <a:t> : </a:t>
            </a:r>
            <a:r>
              <a:rPr lang="en-US" dirty="0" err="1"/>
              <a:t>semakin</a:t>
            </a:r>
            <a:r>
              <a:rPr lang="en-US" dirty="0"/>
              <a:t> </a:t>
            </a:r>
            <a:r>
              <a:rPr lang="en-US" dirty="0" err="1"/>
              <a:t>besar</a:t>
            </a:r>
            <a:r>
              <a:rPr lang="en-US" dirty="0"/>
              <a:t> GDP </a:t>
            </a:r>
            <a:r>
              <a:rPr lang="en-US" dirty="0" err="1"/>
              <a:t>suatu</a:t>
            </a:r>
            <a:r>
              <a:rPr lang="en-US" dirty="0"/>
              <a:t> negara </a:t>
            </a:r>
            <a:r>
              <a:rPr lang="en-US" dirty="0" err="1"/>
              <a:t>maka</a:t>
            </a:r>
            <a:r>
              <a:rPr lang="en-US" dirty="0"/>
              <a:t> </a:t>
            </a:r>
            <a:r>
              <a:rPr lang="en-US" dirty="0" err="1"/>
              <a:t>angka</a:t>
            </a:r>
            <a:r>
              <a:rPr lang="en-US" dirty="0"/>
              <a:t> </a:t>
            </a:r>
            <a:r>
              <a:rPr lang="en-US" dirty="0" err="1"/>
              <a:t>kematian</a:t>
            </a:r>
            <a:r>
              <a:rPr lang="en-US" dirty="0"/>
              <a:t> </a:t>
            </a:r>
            <a:r>
              <a:rPr lang="en-US" dirty="0" err="1"/>
              <a:t>anak</a:t>
            </a:r>
            <a:r>
              <a:rPr lang="en-US" dirty="0"/>
              <a:t> </a:t>
            </a:r>
            <a:r>
              <a:rPr lang="en-US" dirty="0" err="1"/>
              <a:t>akan</a:t>
            </a:r>
            <a:r>
              <a:rPr lang="en-US" dirty="0"/>
              <a:t> </a:t>
            </a:r>
            <a:r>
              <a:rPr lang="en-US" dirty="0" err="1"/>
              <a:t>semakin</a:t>
            </a:r>
            <a:r>
              <a:rPr lang="en-US" dirty="0"/>
              <a:t> </a:t>
            </a:r>
            <a:r>
              <a:rPr lang="en-US" dirty="0" err="1"/>
              <a:t>kecil</a:t>
            </a:r>
            <a:r>
              <a:rPr lang="en-US" dirty="0"/>
              <a:t> </a:t>
            </a:r>
            <a:r>
              <a:rPr lang="en-US" dirty="0" err="1"/>
              <a:t>sekitar</a:t>
            </a:r>
            <a:r>
              <a:rPr lang="en-US" dirty="0"/>
              <a:t> 0.5 point</a:t>
            </a:r>
          </a:p>
          <a:p>
            <a:pPr lvl="1"/>
            <a:r>
              <a:rPr lang="en-US" dirty="0"/>
              <a:t>Merah : </a:t>
            </a:r>
            <a:r>
              <a:rPr lang="en-US" dirty="0" err="1"/>
              <a:t>jika</a:t>
            </a:r>
            <a:r>
              <a:rPr lang="en-US" dirty="0"/>
              <a:t> GDP </a:t>
            </a:r>
            <a:r>
              <a:rPr lang="en-US" dirty="0" err="1"/>
              <a:t>suatu</a:t>
            </a:r>
            <a:r>
              <a:rPr lang="en-US" dirty="0"/>
              <a:t> negara </a:t>
            </a:r>
            <a:r>
              <a:rPr lang="en-US" dirty="0" err="1"/>
              <a:t>kurang</a:t>
            </a:r>
            <a:r>
              <a:rPr lang="en-US" dirty="0"/>
              <a:t> </a:t>
            </a:r>
            <a:r>
              <a:rPr lang="en-US" dirty="0" err="1"/>
              <a:t>dari</a:t>
            </a:r>
            <a:r>
              <a:rPr lang="en-US" dirty="0"/>
              <a:t> 1 point </a:t>
            </a:r>
            <a:r>
              <a:rPr lang="en-US" dirty="0" err="1"/>
              <a:t>maka</a:t>
            </a:r>
            <a:r>
              <a:rPr lang="en-US" dirty="0"/>
              <a:t> </a:t>
            </a:r>
            <a:r>
              <a:rPr lang="en-US" dirty="0" err="1"/>
              <a:t>angka</a:t>
            </a:r>
            <a:r>
              <a:rPr lang="en-US" dirty="0"/>
              <a:t> </a:t>
            </a:r>
            <a:r>
              <a:rPr lang="en-US" dirty="0" err="1"/>
              <a:t>kematiannya</a:t>
            </a:r>
            <a:r>
              <a:rPr lang="en-US" dirty="0"/>
              <a:t> </a:t>
            </a:r>
            <a:r>
              <a:rPr lang="en-US" dirty="0" err="1"/>
              <a:t>akan</a:t>
            </a:r>
            <a:r>
              <a:rPr lang="en-US" dirty="0"/>
              <a:t> </a:t>
            </a:r>
            <a:r>
              <a:rPr lang="en-US" dirty="0" err="1"/>
              <a:t>sedikit</a:t>
            </a:r>
            <a:r>
              <a:rPr lang="en-US" dirty="0"/>
              <a:t> </a:t>
            </a:r>
            <a:r>
              <a:rPr lang="en-US" dirty="0" err="1"/>
              <a:t>lebih</a:t>
            </a:r>
            <a:r>
              <a:rPr lang="en-US" dirty="0"/>
              <a:t> </a:t>
            </a:r>
            <a:r>
              <a:rPr lang="en-US" dirty="0" err="1"/>
              <a:t>kecil</a:t>
            </a:r>
            <a:r>
              <a:rPr lang="en-US" dirty="0"/>
              <a:t> </a:t>
            </a:r>
            <a:r>
              <a:rPr lang="en-US" dirty="0" err="1"/>
              <a:t>dari</a:t>
            </a:r>
            <a:r>
              <a:rPr lang="en-US" dirty="0"/>
              <a:t> cluster </a:t>
            </a:r>
            <a:r>
              <a:rPr lang="en-US" dirty="0" err="1"/>
              <a:t>biru</a:t>
            </a:r>
            <a:endParaRPr lang="en-US" dirty="0"/>
          </a:p>
          <a:p>
            <a:pPr lvl="1"/>
            <a:r>
              <a:rPr lang="en-US" dirty="0" err="1"/>
              <a:t>Kuning</a:t>
            </a:r>
            <a:r>
              <a:rPr lang="en-US" dirty="0"/>
              <a:t> : </a:t>
            </a:r>
            <a:r>
              <a:rPr lang="en-US" dirty="0" err="1"/>
              <a:t>jika</a:t>
            </a:r>
            <a:r>
              <a:rPr lang="en-US" dirty="0"/>
              <a:t> GDP </a:t>
            </a:r>
            <a:r>
              <a:rPr lang="en-US" dirty="0" err="1"/>
              <a:t>lebih</a:t>
            </a:r>
            <a:r>
              <a:rPr lang="en-US" dirty="0"/>
              <a:t> </a:t>
            </a:r>
            <a:r>
              <a:rPr lang="en-US" dirty="0" err="1"/>
              <a:t>sedikit</a:t>
            </a:r>
            <a:r>
              <a:rPr lang="en-US" dirty="0"/>
              <a:t> </a:t>
            </a:r>
            <a:r>
              <a:rPr lang="en-US" dirty="0" err="1"/>
              <a:t>dari</a:t>
            </a:r>
            <a:r>
              <a:rPr lang="en-US" dirty="0"/>
              <a:t> GDP cluster </a:t>
            </a:r>
            <a:r>
              <a:rPr lang="en-US" dirty="0" err="1"/>
              <a:t>merah</a:t>
            </a:r>
            <a:r>
              <a:rPr lang="en-US" dirty="0"/>
              <a:t> </a:t>
            </a:r>
            <a:r>
              <a:rPr lang="en-US" dirty="0" err="1"/>
              <a:t>maka</a:t>
            </a:r>
            <a:r>
              <a:rPr lang="en-US" dirty="0"/>
              <a:t> </a:t>
            </a:r>
            <a:r>
              <a:rPr lang="en-US" dirty="0" err="1"/>
              <a:t>tingkat</a:t>
            </a:r>
            <a:r>
              <a:rPr lang="en-US" dirty="0"/>
              <a:t> </a:t>
            </a:r>
            <a:r>
              <a:rPr lang="en-US" dirty="0" err="1"/>
              <a:t>kematian</a:t>
            </a:r>
            <a:r>
              <a:rPr lang="en-US" dirty="0"/>
              <a:t> </a:t>
            </a:r>
            <a:r>
              <a:rPr lang="en-US" dirty="0" err="1"/>
              <a:t>anaknya</a:t>
            </a:r>
            <a:r>
              <a:rPr lang="en-US" dirty="0"/>
              <a:t> </a:t>
            </a:r>
            <a:r>
              <a:rPr lang="en-US" dirty="0" err="1"/>
              <a:t>akan</a:t>
            </a:r>
            <a:r>
              <a:rPr lang="en-US" dirty="0"/>
              <a:t> </a:t>
            </a:r>
            <a:r>
              <a:rPr lang="en-US" dirty="0" err="1"/>
              <a:t>tinggi</a:t>
            </a:r>
            <a:r>
              <a:rPr lang="en-US" dirty="0"/>
              <a:t> </a:t>
            </a:r>
            <a:r>
              <a:rPr lang="en-US" dirty="0" err="1"/>
              <a:t>melebihi</a:t>
            </a:r>
            <a:r>
              <a:rPr lang="en-US" dirty="0"/>
              <a:t> 0</a:t>
            </a:r>
          </a:p>
          <a:p>
            <a:pPr lvl="1"/>
            <a:r>
              <a:rPr lang="en-US" dirty="0"/>
              <a:t>Hijau : </a:t>
            </a:r>
            <a:r>
              <a:rPr lang="en-US" dirty="0" err="1"/>
              <a:t>jika</a:t>
            </a:r>
            <a:r>
              <a:rPr lang="en-US" dirty="0"/>
              <a:t> GDP </a:t>
            </a:r>
            <a:r>
              <a:rPr lang="en-US" dirty="0" err="1"/>
              <a:t>suatu</a:t>
            </a:r>
            <a:r>
              <a:rPr lang="en-US" dirty="0"/>
              <a:t> negara </a:t>
            </a:r>
            <a:r>
              <a:rPr lang="en-US" dirty="0" err="1"/>
              <a:t>sedikit</a:t>
            </a:r>
            <a:r>
              <a:rPr lang="en-US" dirty="0"/>
              <a:t> </a:t>
            </a:r>
            <a:r>
              <a:rPr lang="en-US" dirty="0" err="1"/>
              <a:t>maka</a:t>
            </a:r>
            <a:r>
              <a:rPr lang="en-US" dirty="0"/>
              <a:t> </a:t>
            </a:r>
            <a:r>
              <a:rPr lang="en-US" dirty="0" err="1"/>
              <a:t>dapat</a:t>
            </a:r>
            <a:r>
              <a:rPr lang="en-US" dirty="0"/>
              <a:t> </a:t>
            </a:r>
            <a:r>
              <a:rPr lang="en-US" dirty="0" err="1"/>
              <a:t>dipastikan</a:t>
            </a:r>
            <a:r>
              <a:rPr lang="en-US" dirty="0"/>
              <a:t> </a:t>
            </a:r>
            <a:r>
              <a:rPr lang="en-US" dirty="0" err="1"/>
              <a:t>angka</a:t>
            </a:r>
            <a:r>
              <a:rPr lang="en-US" dirty="0"/>
              <a:t> </a:t>
            </a:r>
            <a:r>
              <a:rPr lang="en-US" dirty="0" err="1"/>
              <a:t>kematian</a:t>
            </a:r>
            <a:r>
              <a:rPr lang="en-US" dirty="0"/>
              <a:t> </a:t>
            </a:r>
            <a:r>
              <a:rPr lang="en-US" dirty="0" err="1"/>
              <a:t>anak</a:t>
            </a:r>
            <a:r>
              <a:rPr lang="en-US" dirty="0"/>
              <a:t> </a:t>
            </a:r>
            <a:r>
              <a:rPr lang="en-US" dirty="0" err="1"/>
              <a:t>akan</a:t>
            </a:r>
            <a:r>
              <a:rPr lang="en-US" dirty="0"/>
              <a:t> </a:t>
            </a:r>
            <a:r>
              <a:rPr lang="en-US" dirty="0" err="1"/>
              <a:t>tinggi</a:t>
            </a:r>
            <a:endParaRPr lang="id-ID" dirty="0"/>
          </a:p>
        </p:txBody>
      </p:sp>
      <p:pic>
        <p:nvPicPr>
          <p:cNvPr id="5" name="Picture 4">
            <a:extLst>
              <a:ext uri="{FF2B5EF4-FFF2-40B4-BE49-F238E27FC236}">
                <a16:creationId xmlns:a16="http://schemas.microsoft.com/office/drawing/2014/main" id="{BFEB2A2E-6F40-4BA6-9A15-0277C73411E6}"/>
              </a:ext>
            </a:extLst>
          </p:cNvPr>
          <p:cNvPicPr>
            <a:picLocks noChangeAspect="1"/>
          </p:cNvPicPr>
          <p:nvPr/>
        </p:nvPicPr>
        <p:blipFill>
          <a:blip r:embed="rId2"/>
          <a:stretch>
            <a:fillRect/>
          </a:stretch>
        </p:blipFill>
        <p:spPr>
          <a:xfrm>
            <a:off x="359065" y="1559052"/>
            <a:ext cx="7172325" cy="4610100"/>
          </a:xfrm>
          <a:prstGeom prst="rect">
            <a:avLst/>
          </a:prstGeom>
        </p:spPr>
      </p:pic>
    </p:spTree>
    <p:extLst>
      <p:ext uri="{BB962C8B-B14F-4D97-AF65-F5344CB8AC3E}">
        <p14:creationId xmlns:p14="http://schemas.microsoft.com/office/powerpoint/2010/main" val="2776409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D46CB-5AE7-4B89-A1F8-42BB9EFFA77A}"/>
              </a:ext>
            </a:extLst>
          </p:cNvPr>
          <p:cNvSpPr>
            <a:spLocks noGrp="1"/>
          </p:cNvSpPr>
          <p:nvPr>
            <p:ph type="title"/>
          </p:nvPr>
        </p:nvSpPr>
        <p:spPr>
          <a:xfrm>
            <a:off x="3390235" y="533861"/>
            <a:ext cx="4981033" cy="567894"/>
          </a:xfrm>
        </p:spPr>
        <p:txBody>
          <a:bodyPr>
            <a:normAutofit fontScale="90000"/>
          </a:bodyPr>
          <a:lstStyle/>
          <a:p>
            <a:r>
              <a:rPr lang="id-ID" sz="2400" dirty="0"/>
              <a:t>silhouette_score</a:t>
            </a:r>
          </a:p>
        </p:txBody>
      </p:sp>
      <p:sp>
        <p:nvSpPr>
          <p:cNvPr id="3" name="Content Placeholder 2">
            <a:extLst>
              <a:ext uri="{FF2B5EF4-FFF2-40B4-BE49-F238E27FC236}">
                <a16:creationId xmlns:a16="http://schemas.microsoft.com/office/drawing/2014/main" id="{DF80FBC2-BFA9-40B6-9BE1-C1909AE00B0B}"/>
              </a:ext>
            </a:extLst>
          </p:cNvPr>
          <p:cNvSpPr>
            <a:spLocks noGrp="1"/>
          </p:cNvSpPr>
          <p:nvPr>
            <p:ph idx="1"/>
          </p:nvPr>
        </p:nvSpPr>
        <p:spPr>
          <a:xfrm>
            <a:off x="7340958" y="2384134"/>
            <a:ext cx="3953814" cy="1492408"/>
          </a:xfrm>
        </p:spPr>
        <p:txBody>
          <a:bodyPr/>
          <a:lstStyle/>
          <a:p>
            <a:r>
              <a:rPr lang="en-US" dirty="0"/>
              <a:t>Silhouette score </a:t>
            </a:r>
            <a:r>
              <a:rPr lang="en-US" dirty="0" err="1"/>
              <a:t>disamping</a:t>
            </a:r>
            <a:r>
              <a:rPr lang="en-US" dirty="0"/>
              <a:t> </a:t>
            </a:r>
            <a:r>
              <a:rPr lang="en-US" dirty="0" err="1"/>
              <a:t>menandakan</a:t>
            </a:r>
            <a:r>
              <a:rPr lang="en-US" dirty="0"/>
              <a:t> </a:t>
            </a:r>
            <a:r>
              <a:rPr lang="en-US" dirty="0" err="1"/>
              <a:t>bahwa</a:t>
            </a:r>
            <a:r>
              <a:rPr lang="en-US" dirty="0"/>
              <a:t> </a:t>
            </a:r>
            <a:r>
              <a:rPr lang="en-US" dirty="0" err="1"/>
              <a:t>grafik</a:t>
            </a:r>
            <a:r>
              <a:rPr lang="en-US" dirty="0"/>
              <a:t> </a:t>
            </a:r>
            <a:r>
              <a:rPr lang="en-US" dirty="0" err="1"/>
              <a:t>pertama</a:t>
            </a:r>
            <a:r>
              <a:rPr lang="en-US" dirty="0"/>
              <a:t> </a:t>
            </a:r>
            <a:r>
              <a:rPr lang="en-US" dirty="0" err="1"/>
              <a:t>memiliki</a:t>
            </a:r>
            <a:r>
              <a:rPr lang="en-US" dirty="0"/>
              <a:t> </a:t>
            </a:r>
            <a:r>
              <a:rPr lang="en-US" dirty="0" err="1"/>
              <a:t>jarak</a:t>
            </a:r>
            <a:r>
              <a:rPr lang="en-US" dirty="0"/>
              <a:t> </a:t>
            </a:r>
            <a:r>
              <a:rPr lang="en-US" dirty="0" err="1"/>
              <a:t>antar</a:t>
            </a:r>
            <a:r>
              <a:rPr lang="en-US" dirty="0"/>
              <a:t> cluster yang </a:t>
            </a:r>
            <a:r>
              <a:rPr lang="en-US" dirty="0" err="1"/>
              <a:t>jauh</a:t>
            </a:r>
            <a:r>
              <a:rPr lang="en-US" dirty="0"/>
              <a:t>, dan </a:t>
            </a:r>
            <a:r>
              <a:rPr lang="en-US" dirty="0" err="1"/>
              <a:t>grafik</a:t>
            </a:r>
            <a:r>
              <a:rPr lang="en-US" dirty="0"/>
              <a:t> </a:t>
            </a:r>
            <a:r>
              <a:rPr lang="en-US" dirty="0" err="1"/>
              <a:t>kedua</a:t>
            </a:r>
            <a:r>
              <a:rPr lang="en-US" dirty="0"/>
              <a:t> </a:t>
            </a:r>
            <a:r>
              <a:rPr lang="en-US" dirty="0" err="1"/>
              <a:t>memilki</a:t>
            </a:r>
            <a:r>
              <a:rPr lang="en-US" dirty="0"/>
              <a:t> </a:t>
            </a:r>
            <a:r>
              <a:rPr lang="en-US" dirty="0" err="1"/>
              <a:t>jarak</a:t>
            </a:r>
            <a:r>
              <a:rPr lang="en-US" dirty="0"/>
              <a:t> </a:t>
            </a:r>
            <a:r>
              <a:rPr lang="en-US" dirty="0" err="1"/>
              <a:t>antar</a:t>
            </a:r>
            <a:r>
              <a:rPr lang="en-US" dirty="0"/>
              <a:t> cluster yang </a:t>
            </a:r>
            <a:r>
              <a:rPr lang="en-US" dirty="0" err="1"/>
              <a:t>dekat</a:t>
            </a:r>
            <a:endParaRPr lang="id-ID" dirty="0"/>
          </a:p>
        </p:txBody>
      </p:sp>
      <p:pic>
        <p:nvPicPr>
          <p:cNvPr id="5" name="Picture 4">
            <a:extLst>
              <a:ext uri="{FF2B5EF4-FFF2-40B4-BE49-F238E27FC236}">
                <a16:creationId xmlns:a16="http://schemas.microsoft.com/office/drawing/2014/main" id="{41AC9E90-4AEF-47DB-8E77-B141C117C712}"/>
              </a:ext>
            </a:extLst>
          </p:cNvPr>
          <p:cNvPicPr>
            <a:picLocks noChangeAspect="1"/>
          </p:cNvPicPr>
          <p:nvPr/>
        </p:nvPicPr>
        <p:blipFill>
          <a:blip r:embed="rId2"/>
          <a:stretch>
            <a:fillRect/>
          </a:stretch>
        </p:blipFill>
        <p:spPr>
          <a:xfrm>
            <a:off x="734699" y="2384133"/>
            <a:ext cx="6299533" cy="1492408"/>
          </a:xfrm>
          <a:prstGeom prst="rect">
            <a:avLst/>
          </a:prstGeom>
        </p:spPr>
      </p:pic>
    </p:spTree>
    <p:extLst>
      <p:ext uri="{BB962C8B-B14F-4D97-AF65-F5344CB8AC3E}">
        <p14:creationId xmlns:p14="http://schemas.microsoft.com/office/powerpoint/2010/main" val="108954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B2483-9189-43DF-9249-BB5A553C0CAA}"/>
              </a:ext>
            </a:extLst>
          </p:cNvPr>
          <p:cNvSpPr>
            <a:spLocks noGrp="1"/>
          </p:cNvSpPr>
          <p:nvPr>
            <p:ph type="title"/>
          </p:nvPr>
        </p:nvSpPr>
        <p:spPr>
          <a:xfrm>
            <a:off x="2531925" y="473453"/>
            <a:ext cx="6531864" cy="521208"/>
          </a:xfrm>
        </p:spPr>
        <p:txBody>
          <a:bodyPr>
            <a:normAutofit fontScale="90000"/>
          </a:bodyPr>
          <a:lstStyle/>
          <a:p>
            <a:r>
              <a:rPr lang="en-US" sz="2000" dirty="0" err="1"/>
              <a:t>HELp</a:t>
            </a:r>
            <a:r>
              <a:rPr lang="en-US" sz="2000" dirty="0"/>
              <a:t> Clustering </a:t>
            </a:r>
            <a:r>
              <a:rPr lang="en-US" sz="2000" dirty="0" err="1"/>
              <a:t>dengan</a:t>
            </a:r>
            <a:r>
              <a:rPr lang="en-US" sz="2000" dirty="0"/>
              <a:t> 4 cluster</a:t>
            </a:r>
            <a:endParaRPr lang="id-ID" sz="2000" dirty="0"/>
          </a:p>
        </p:txBody>
      </p:sp>
      <p:sp>
        <p:nvSpPr>
          <p:cNvPr id="3" name="Content Placeholder 2">
            <a:extLst>
              <a:ext uri="{FF2B5EF4-FFF2-40B4-BE49-F238E27FC236}">
                <a16:creationId xmlns:a16="http://schemas.microsoft.com/office/drawing/2014/main" id="{97CC26FB-1EF8-40AE-94BB-1BC073584F3F}"/>
              </a:ext>
            </a:extLst>
          </p:cNvPr>
          <p:cNvSpPr>
            <a:spLocks noGrp="1"/>
          </p:cNvSpPr>
          <p:nvPr>
            <p:ph idx="1"/>
          </p:nvPr>
        </p:nvSpPr>
        <p:spPr>
          <a:xfrm>
            <a:off x="5546558" y="1440070"/>
            <a:ext cx="5546558" cy="4250867"/>
          </a:xfrm>
        </p:spPr>
        <p:txBody>
          <a:bodyPr>
            <a:normAutofit lnSpcReduction="10000"/>
          </a:bodyPr>
          <a:lstStyle/>
          <a:p>
            <a:r>
              <a:rPr lang="en-US" dirty="0"/>
              <a:t>Dari </a:t>
            </a:r>
            <a:r>
              <a:rPr lang="en-US" dirty="0" err="1"/>
              <a:t>grafik</a:t>
            </a:r>
            <a:r>
              <a:rPr lang="en-US" dirty="0"/>
              <a:t> </a:t>
            </a:r>
            <a:r>
              <a:rPr lang="en-US" dirty="0" err="1"/>
              <a:t>disamping</a:t>
            </a:r>
            <a:r>
              <a:rPr lang="en-US" dirty="0"/>
              <a:t> </a:t>
            </a:r>
            <a:r>
              <a:rPr lang="en-US" dirty="0" err="1"/>
              <a:t>dapat</a:t>
            </a:r>
            <a:r>
              <a:rPr lang="en-US" dirty="0"/>
              <a:t> </a:t>
            </a:r>
            <a:r>
              <a:rPr lang="en-US" dirty="0" err="1"/>
              <a:t>diambil</a:t>
            </a:r>
            <a:r>
              <a:rPr lang="en-US" dirty="0"/>
              <a:t> data </a:t>
            </a:r>
            <a:r>
              <a:rPr lang="en-US" dirty="0" err="1"/>
              <a:t>dari</a:t>
            </a:r>
            <a:r>
              <a:rPr lang="en-US" dirty="0"/>
              <a:t> </a:t>
            </a:r>
            <a:r>
              <a:rPr lang="en-US" dirty="0" err="1"/>
              <a:t>setiap</a:t>
            </a:r>
            <a:r>
              <a:rPr lang="en-US" dirty="0"/>
              <a:t> cluster </a:t>
            </a:r>
            <a:r>
              <a:rPr lang="en-US" dirty="0" err="1"/>
              <a:t>yakni</a:t>
            </a:r>
            <a:r>
              <a:rPr lang="en-US" dirty="0"/>
              <a:t> :</a:t>
            </a:r>
          </a:p>
          <a:p>
            <a:pPr lvl="1"/>
            <a:r>
              <a:rPr lang="en-US" dirty="0"/>
              <a:t>Cluster </a:t>
            </a:r>
            <a:r>
              <a:rPr lang="en-US" dirty="0" err="1"/>
              <a:t>Kuning</a:t>
            </a:r>
            <a:r>
              <a:rPr lang="en-US" dirty="0"/>
              <a:t> : </a:t>
            </a:r>
            <a:r>
              <a:rPr lang="en-US" dirty="0" err="1"/>
              <a:t>semakin</a:t>
            </a:r>
            <a:r>
              <a:rPr lang="en-US" dirty="0"/>
              <a:t> </a:t>
            </a:r>
            <a:r>
              <a:rPr lang="en-US" dirty="0" err="1"/>
              <a:t>besar</a:t>
            </a:r>
            <a:r>
              <a:rPr lang="en-US" dirty="0"/>
              <a:t> GDP </a:t>
            </a:r>
            <a:r>
              <a:rPr lang="en-US" dirty="0" err="1"/>
              <a:t>suatu</a:t>
            </a:r>
            <a:r>
              <a:rPr lang="en-US" dirty="0"/>
              <a:t> negara dan total </a:t>
            </a:r>
            <a:r>
              <a:rPr lang="en-US" dirty="0" err="1"/>
              <a:t>anggaran</a:t>
            </a:r>
            <a:r>
              <a:rPr lang="en-US" dirty="0"/>
              <a:t> Kesehatan </a:t>
            </a:r>
            <a:r>
              <a:rPr lang="en-US" dirty="0" err="1"/>
              <a:t>suatu</a:t>
            </a:r>
            <a:r>
              <a:rPr lang="en-US" dirty="0"/>
              <a:t> negara </a:t>
            </a:r>
            <a:r>
              <a:rPr lang="en-US" dirty="0" err="1"/>
              <a:t>maka</a:t>
            </a:r>
            <a:r>
              <a:rPr lang="en-US" dirty="0"/>
              <a:t> </a:t>
            </a:r>
            <a:r>
              <a:rPr lang="en-US" dirty="0" err="1"/>
              <a:t>tingkat</a:t>
            </a:r>
            <a:r>
              <a:rPr lang="en-US" dirty="0"/>
              <a:t> </a:t>
            </a:r>
            <a:r>
              <a:rPr lang="en-US" dirty="0" err="1"/>
              <a:t>kematian</a:t>
            </a:r>
            <a:r>
              <a:rPr lang="en-US" dirty="0"/>
              <a:t> </a:t>
            </a:r>
            <a:r>
              <a:rPr lang="en-US" dirty="0" err="1"/>
              <a:t>anak</a:t>
            </a:r>
            <a:r>
              <a:rPr lang="en-US" dirty="0"/>
              <a:t> sangat </a:t>
            </a:r>
            <a:r>
              <a:rPr lang="en-US" dirty="0" err="1"/>
              <a:t>rendah</a:t>
            </a:r>
            <a:r>
              <a:rPr lang="en-US" dirty="0"/>
              <a:t>.</a:t>
            </a:r>
          </a:p>
          <a:p>
            <a:pPr lvl="1"/>
            <a:r>
              <a:rPr lang="en-US" dirty="0"/>
              <a:t>Cluster </a:t>
            </a:r>
            <a:r>
              <a:rPr lang="en-US" dirty="0" err="1"/>
              <a:t>biru</a:t>
            </a:r>
            <a:r>
              <a:rPr lang="en-US" dirty="0"/>
              <a:t> : </a:t>
            </a:r>
            <a:r>
              <a:rPr lang="en-US" dirty="0" err="1"/>
              <a:t>sama</a:t>
            </a:r>
            <a:r>
              <a:rPr lang="en-US" dirty="0"/>
              <a:t> </a:t>
            </a:r>
            <a:r>
              <a:rPr lang="en-US" dirty="0" err="1"/>
              <a:t>seperti</a:t>
            </a:r>
            <a:r>
              <a:rPr lang="en-US" dirty="0"/>
              <a:t> cluster </a:t>
            </a:r>
            <a:r>
              <a:rPr lang="en-US" dirty="0" err="1"/>
              <a:t>kuning</a:t>
            </a:r>
            <a:r>
              <a:rPr lang="en-US" dirty="0"/>
              <a:t> </a:t>
            </a:r>
            <a:r>
              <a:rPr lang="en-US" dirty="0" err="1"/>
              <a:t>namun</a:t>
            </a:r>
            <a:r>
              <a:rPr lang="en-US" dirty="0"/>
              <a:t> GDP dan total </a:t>
            </a:r>
            <a:r>
              <a:rPr lang="en-US" dirty="0" err="1"/>
              <a:t>anggaran</a:t>
            </a:r>
            <a:r>
              <a:rPr lang="en-US" dirty="0"/>
              <a:t> Kesehatan negara </a:t>
            </a:r>
            <a:r>
              <a:rPr lang="en-US" dirty="0" err="1"/>
              <a:t>tersebut</a:t>
            </a:r>
            <a:r>
              <a:rPr lang="en-US" dirty="0"/>
              <a:t> </a:t>
            </a:r>
            <a:r>
              <a:rPr lang="en-US" dirty="0" err="1"/>
              <a:t>lebih</a:t>
            </a:r>
            <a:r>
              <a:rPr lang="en-US" dirty="0"/>
              <a:t> </a:t>
            </a:r>
            <a:r>
              <a:rPr lang="en-US" dirty="0" err="1"/>
              <a:t>rendah</a:t>
            </a:r>
            <a:r>
              <a:rPr lang="en-US" dirty="0"/>
              <a:t> </a:t>
            </a:r>
            <a:r>
              <a:rPr lang="en-US" dirty="0" err="1"/>
              <a:t>tapi</a:t>
            </a:r>
            <a:r>
              <a:rPr lang="en-US" dirty="0"/>
              <a:t> </a:t>
            </a:r>
            <a:r>
              <a:rPr lang="en-US" dirty="0" err="1"/>
              <a:t>angka</a:t>
            </a:r>
            <a:r>
              <a:rPr lang="en-US" dirty="0"/>
              <a:t> </a:t>
            </a:r>
            <a:r>
              <a:rPr lang="en-US" dirty="0" err="1"/>
              <a:t>kematian</a:t>
            </a:r>
            <a:r>
              <a:rPr lang="en-US" dirty="0"/>
              <a:t> </a:t>
            </a:r>
            <a:r>
              <a:rPr lang="en-US" dirty="0" err="1"/>
              <a:t>anak</a:t>
            </a:r>
            <a:r>
              <a:rPr lang="en-US" dirty="0"/>
              <a:t> juga </a:t>
            </a:r>
            <a:r>
              <a:rPr lang="en-US" dirty="0" err="1"/>
              <a:t>rendah</a:t>
            </a:r>
            <a:r>
              <a:rPr lang="en-US" dirty="0"/>
              <a:t>.</a:t>
            </a:r>
          </a:p>
          <a:p>
            <a:pPr lvl="1"/>
            <a:r>
              <a:rPr lang="en-US" dirty="0"/>
              <a:t>Cluster Hijau : GDP negara </a:t>
            </a:r>
            <a:r>
              <a:rPr lang="en-US" dirty="0" err="1"/>
              <a:t>rendah</a:t>
            </a:r>
            <a:r>
              <a:rPr lang="en-US" dirty="0"/>
              <a:t> dan total </a:t>
            </a:r>
            <a:r>
              <a:rPr lang="en-US" dirty="0" err="1"/>
              <a:t>anggaran</a:t>
            </a:r>
            <a:r>
              <a:rPr lang="en-US" dirty="0"/>
              <a:t> Kesehatan negara </a:t>
            </a:r>
            <a:r>
              <a:rPr lang="en-US" dirty="0" err="1"/>
              <a:t>tersebut</a:t>
            </a:r>
            <a:r>
              <a:rPr lang="en-US" dirty="0"/>
              <a:t> sangat </a:t>
            </a:r>
            <a:r>
              <a:rPr lang="en-US" dirty="0" err="1"/>
              <a:t>besar</a:t>
            </a:r>
            <a:r>
              <a:rPr lang="en-US" dirty="0"/>
              <a:t>, </a:t>
            </a:r>
            <a:r>
              <a:rPr lang="en-US" dirty="0" err="1"/>
              <a:t>namun</a:t>
            </a:r>
            <a:r>
              <a:rPr lang="en-US" dirty="0"/>
              <a:t> </a:t>
            </a:r>
            <a:r>
              <a:rPr lang="en-US" dirty="0" err="1"/>
              <a:t>tingkat</a:t>
            </a:r>
            <a:r>
              <a:rPr lang="en-US" dirty="0"/>
              <a:t> </a:t>
            </a:r>
            <a:r>
              <a:rPr lang="en-US" dirty="0" err="1"/>
              <a:t>kematian</a:t>
            </a:r>
            <a:r>
              <a:rPr lang="en-US" dirty="0"/>
              <a:t> </a:t>
            </a:r>
            <a:r>
              <a:rPr lang="en-US" dirty="0" err="1"/>
              <a:t>anak</a:t>
            </a:r>
            <a:r>
              <a:rPr lang="en-US" dirty="0"/>
              <a:t> juga </a:t>
            </a:r>
            <a:r>
              <a:rPr lang="en-US" dirty="0" err="1"/>
              <a:t>lebih</a:t>
            </a:r>
            <a:r>
              <a:rPr lang="en-US" dirty="0"/>
              <a:t> </a:t>
            </a:r>
            <a:r>
              <a:rPr lang="en-US" dirty="0" err="1"/>
              <a:t>banyak</a:t>
            </a:r>
            <a:r>
              <a:rPr lang="en-US" dirty="0"/>
              <a:t> </a:t>
            </a:r>
            <a:r>
              <a:rPr lang="en-US" dirty="0" err="1"/>
              <a:t>dibanding</a:t>
            </a:r>
            <a:r>
              <a:rPr lang="en-US" dirty="0"/>
              <a:t> </a:t>
            </a:r>
            <a:r>
              <a:rPr lang="en-US" dirty="0" err="1"/>
              <a:t>dengan</a:t>
            </a:r>
            <a:r>
              <a:rPr lang="en-US" dirty="0"/>
              <a:t> cluster </a:t>
            </a:r>
            <a:r>
              <a:rPr lang="en-US" dirty="0" err="1"/>
              <a:t>biru</a:t>
            </a:r>
            <a:r>
              <a:rPr lang="en-US" dirty="0"/>
              <a:t> dan </a:t>
            </a:r>
            <a:r>
              <a:rPr lang="en-US" dirty="0" err="1"/>
              <a:t>kuning</a:t>
            </a:r>
            <a:r>
              <a:rPr lang="en-US" dirty="0"/>
              <a:t>.</a:t>
            </a:r>
          </a:p>
          <a:p>
            <a:pPr lvl="1"/>
            <a:r>
              <a:rPr lang="en-US" dirty="0"/>
              <a:t>Cluster Merah : GDP negara sangat </a:t>
            </a:r>
            <a:r>
              <a:rPr lang="en-US" dirty="0" err="1"/>
              <a:t>rendah</a:t>
            </a:r>
            <a:r>
              <a:rPr lang="en-US" dirty="0"/>
              <a:t>, total </a:t>
            </a:r>
            <a:r>
              <a:rPr lang="en-US" dirty="0" err="1"/>
              <a:t>anggaran</a:t>
            </a:r>
            <a:r>
              <a:rPr lang="en-US" dirty="0"/>
              <a:t> Kesehatan juga </a:t>
            </a:r>
            <a:r>
              <a:rPr lang="en-US" dirty="0" err="1"/>
              <a:t>rendah</a:t>
            </a:r>
            <a:r>
              <a:rPr lang="en-US" dirty="0"/>
              <a:t>, </a:t>
            </a:r>
            <a:r>
              <a:rPr lang="en-US" dirty="0" err="1"/>
              <a:t>maka</a:t>
            </a:r>
            <a:r>
              <a:rPr lang="en-US" dirty="0"/>
              <a:t> </a:t>
            </a:r>
            <a:r>
              <a:rPr lang="en-US" dirty="0" err="1"/>
              <a:t>Kematian</a:t>
            </a:r>
            <a:r>
              <a:rPr lang="en-US" dirty="0"/>
              <a:t> </a:t>
            </a:r>
            <a:r>
              <a:rPr lang="en-US" dirty="0" err="1"/>
              <a:t>anak</a:t>
            </a:r>
            <a:r>
              <a:rPr lang="en-US" dirty="0"/>
              <a:t> sangat </a:t>
            </a:r>
            <a:r>
              <a:rPr lang="en-US" dirty="0" err="1"/>
              <a:t>tinggi</a:t>
            </a:r>
            <a:r>
              <a:rPr lang="en-US" dirty="0"/>
              <a:t> </a:t>
            </a:r>
            <a:r>
              <a:rPr lang="en-US" dirty="0" err="1"/>
              <a:t>dibanding</a:t>
            </a:r>
            <a:r>
              <a:rPr lang="en-US" dirty="0"/>
              <a:t> cluster lain.</a:t>
            </a:r>
          </a:p>
        </p:txBody>
      </p:sp>
      <p:pic>
        <p:nvPicPr>
          <p:cNvPr id="5" name="Picture 4">
            <a:extLst>
              <a:ext uri="{FF2B5EF4-FFF2-40B4-BE49-F238E27FC236}">
                <a16:creationId xmlns:a16="http://schemas.microsoft.com/office/drawing/2014/main" id="{FF14F44F-9155-4FFE-B06F-1752389613EC}"/>
              </a:ext>
            </a:extLst>
          </p:cNvPr>
          <p:cNvPicPr>
            <a:picLocks noChangeAspect="1"/>
          </p:cNvPicPr>
          <p:nvPr/>
        </p:nvPicPr>
        <p:blipFill>
          <a:blip r:embed="rId2"/>
          <a:stretch>
            <a:fillRect/>
          </a:stretch>
        </p:blipFill>
        <p:spPr>
          <a:xfrm>
            <a:off x="623739" y="1440069"/>
            <a:ext cx="4714875" cy="4391025"/>
          </a:xfrm>
          <a:prstGeom prst="rect">
            <a:avLst/>
          </a:prstGeom>
        </p:spPr>
      </p:pic>
    </p:spTree>
    <p:extLst>
      <p:ext uri="{BB962C8B-B14F-4D97-AF65-F5344CB8AC3E}">
        <p14:creationId xmlns:p14="http://schemas.microsoft.com/office/powerpoint/2010/main" val="2627525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3FC23-6C9C-4D70-951E-F328B7FA22C0}"/>
              </a:ext>
            </a:extLst>
          </p:cNvPr>
          <p:cNvSpPr>
            <a:spLocks noGrp="1"/>
          </p:cNvSpPr>
          <p:nvPr>
            <p:ph type="title"/>
          </p:nvPr>
        </p:nvSpPr>
        <p:spPr>
          <a:xfrm>
            <a:off x="3788584" y="423271"/>
            <a:ext cx="4614832" cy="515192"/>
          </a:xfrm>
        </p:spPr>
        <p:txBody>
          <a:bodyPr>
            <a:normAutofit fontScale="90000"/>
          </a:bodyPr>
          <a:lstStyle/>
          <a:p>
            <a:r>
              <a:rPr lang="en-US" dirty="0" err="1"/>
              <a:t>kesimpulan</a:t>
            </a:r>
            <a:endParaRPr lang="id-ID" dirty="0"/>
          </a:p>
        </p:txBody>
      </p:sp>
      <p:sp>
        <p:nvSpPr>
          <p:cNvPr id="3" name="Content Placeholder 2">
            <a:extLst>
              <a:ext uri="{FF2B5EF4-FFF2-40B4-BE49-F238E27FC236}">
                <a16:creationId xmlns:a16="http://schemas.microsoft.com/office/drawing/2014/main" id="{854E9261-0182-4D42-97D7-EC791261D2A0}"/>
              </a:ext>
            </a:extLst>
          </p:cNvPr>
          <p:cNvSpPr>
            <a:spLocks noGrp="1"/>
          </p:cNvSpPr>
          <p:nvPr>
            <p:ph idx="1"/>
          </p:nvPr>
        </p:nvSpPr>
        <p:spPr>
          <a:xfrm>
            <a:off x="2231136" y="4352031"/>
            <a:ext cx="7729728" cy="1381257"/>
          </a:xfrm>
        </p:spPr>
        <p:txBody>
          <a:bodyPr/>
          <a:lstStyle/>
          <a:p>
            <a:r>
              <a:rPr lang="en-US" dirty="0"/>
              <a:t>Negara yang sangat </a:t>
            </a:r>
            <a:r>
              <a:rPr lang="en-US" dirty="0" err="1"/>
              <a:t>perlu</a:t>
            </a:r>
            <a:r>
              <a:rPr lang="en-US" dirty="0"/>
              <a:t> </a:t>
            </a:r>
            <a:r>
              <a:rPr lang="en-US" dirty="0" err="1"/>
              <a:t>dibantu</a:t>
            </a:r>
            <a:r>
              <a:rPr lang="en-US" dirty="0"/>
              <a:t> oleh HELP </a:t>
            </a:r>
            <a:r>
              <a:rPr lang="en-US" dirty="0" err="1"/>
              <a:t>yakni</a:t>
            </a:r>
            <a:r>
              <a:rPr lang="en-US" dirty="0"/>
              <a:t> Burundi </a:t>
            </a:r>
            <a:r>
              <a:rPr lang="en-US" dirty="0" err="1"/>
              <a:t>karena</a:t>
            </a:r>
            <a:r>
              <a:rPr lang="en-US" dirty="0"/>
              <a:t> </a:t>
            </a:r>
            <a:r>
              <a:rPr lang="en-US" dirty="0" err="1"/>
              <a:t>memiliki</a:t>
            </a:r>
            <a:r>
              <a:rPr lang="en-US" dirty="0"/>
              <a:t> GDP yang paling </a:t>
            </a:r>
            <a:r>
              <a:rPr lang="en-US" dirty="0" err="1"/>
              <a:t>rendah</a:t>
            </a:r>
            <a:r>
              <a:rPr lang="en-US" dirty="0"/>
              <a:t> </a:t>
            </a:r>
            <a:r>
              <a:rPr lang="en-US" dirty="0" err="1"/>
              <a:t>dibandingkan</a:t>
            </a:r>
            <a:r>
              <a:rPr lang="en-US" dirty="0"/>
              <a:t> </a:t>
            </a:r>
            <a:r>
              <a:rPr lang="en-US" dirty="0" err="1"/>
              <a:t>dengan</a:t>
            </a:r>
            <a:r>
              <a:rPr lang="en-US" dirty="0"/>
              <a:t> 167 negara lain, </a:t>
            </a:r>
            <a:r>
              <a:rPr lang="en-US" dirty="0" err="1"/>
              <a:t>ditambah</a:t>
            </a:r>
            <a:r>
              <a:rPr lang="en-US" dirty="0"/>
              <a:t> </a:t>
            </a:r>
            <a:r>
              <a:rPr lang="en-US" dirty="0" err="1"/>
              <a:t>tingkat</a:t>
            </a:r>
            <a:r>
              <a:rPr lang="en-US" dirty="0"/>
              <a:t> </a:t>
            </a:r>
            <a:r>
              <a:rPr lang="en-US" dirty="0" err="1"/>
              <a:t>pendapatan</a:t>
            </a:r>
            <a:r>
              <a:rPr lang="en-US" dirty="0"/>
              <a:t> yang </a:t>
            </a:r>
            <a:r>
              <a:rPr lang="en-US" dirty="0" err="1"/>
              <a:t>rendah</a:t>
            </a:r>
            <a:r>
              <a:rPr lang="en-US" dirty="0"/>
              <a:t>, </a:t>
            </a:r>
            <a:r>
              <a:rPr lang="en-US" dirty="0" err="1"/>
              <a:t>angka</a:t>
            </a:r>
            <a:r>
              <a:rPr lang="en-US" dirty="0"/>
              <a:t> </a:t>
            </a:r>
            <a:r>
              <a:rPr lang="en-US" dirty="0" err="1"/>
              <a:t>kematian</a:t>
            </a:r>
            <a:r>
              <a:rPr lang="en-US" dirty="0"/>
              <a:t> </a:t>
            </a:r>
            <a:r>
              <a:rPr lang="en-US" dirty="0" err="1"/>
              <a:t>anak</a:t>
            </a:r>
            <a:r>
              <a:rPr lang="en-US" dirty="0"/>
              <a:t> dan </a:t>
            </a:r>
            <a:r>
              <a:rPr lang="en-US" dirty="0" err="1"/>
              <a:t>angka</a:t>
            </a:r>
            <a:r>
              <a:rPr lang="en-US" dirty="0"/>
              <a:t> </a:t>
            </a:r>
            <a:r>
              <a:rPr lang="en-US" dirty="0" err="1"/>
              <a:t>inflasi</a:t>
            </a:r>
            <a:r>
              <a:rPr lang="en-US" dirty="0"/>
              <a:t> yang </a:t>
            </a:r>
            <a:r>
              <a:rPr lang="en-US" dirty="0" err="1"/>
              <a:t>tinggi</a:t>
            </a:r>
            <a:r>
              <a:rPr lang="en-US" dirty="0"/>
              <a:t> </a:t>
            </a:r>
            <a:r>
              <a:rPr lang="en-US" dirty="0" err="1"/>
              <a:t>menyebabkan</a:t>
            </a:r>
            <a:r>
              <a:rPr lang="en-US" dirty="0"/>
              <a:t> negara </a:t>
            </a:r>
            <a:r>
              <a:rPr lang="en-US" dirty="0" err="1"/>
              <a:t>ini</a:t>
            </a:r>
            <a:r>
              <a:rPr lang="en-US" dirty="0"/>
              <a:t> </a:t>
            </a:r>
            <a:r>
              <a:rPr lang="en-US" dirty="0" err="1"/>
              <a:t>menjadi</a:t>
            </a:r>
            <a:r>
              <a:rPr lang="en-US" dirty="0"/>
              <a:t> negara </a:t>
            </a:r>
            <a:r>
              <a:rPr lang="en-US" dirty="0" err="1"/>
              <a:t>perlu</a:t>
            </a:r>
            <a:r>
              <a:rPr lang="en-US" dirty="0"/>
              <a:t> </a:t>
            </a:r>
            <a:r>
              <a:rPr lang="en-US" dirty="0" err="1"/>
              <a:t>dibantu</a:t>
            </a:r>
            <a:r>
              <a:rPr lang="en-US" dirty="0"/>
              <a:t>.</a:t>
            </a:r>
          </a:p>
          <a:p>
            <a:endParaRPr lang="id-ID" dirty="0"/>
          </a:p>
        </p:txBody>
      </p:sp>
      <p:pic>
        <p:nvPicPr>
          <p:cNvPr id="5" name="Picture 4">
            <a:extLst>
              <a:ext uri="{FF2B5EF4-FFF2-40B4-BE49-F238E27FC236}">
                <a16:creationId xmlns:a16="http://schemas.microsoft.com/office/drawing/2014/main" id="{C1662B63-6C12-4756-80BA-38AD2B2009BE}"/>
              </a:ext>
            </a:extLst>
          </p:cNvPr>
          <p:cNvPicPr>
            <a:picLocks noChangeAspect="1"/>
          </p:cNvPicPr>
          <p:nvPr/>
        </p:nvPicPr>
        <p:blipFill>
          <a:blip r:embed="rId2"/>
          <a:stretch>
            <a:fillRect/>
          </a:stretch>
        </p:blipFill>
        <p:spPr>
          <a:xfrm>
            <a:off x="1270585" y="1195006"/>
            <a:ext cx="9001125" cy="2886075"/>
          </a:xfrm>
          <a:prstGeom prst="rect">
            <a:avLst/>
          </a:prstGeom>
        </p:spPr>
      </p:pic>
    </p:spTree>
    <p:extLst>
      <p:ext uri="{BB962C8B-B14F-4D97-AF65-F5344CB8AC3E}">
        <p14:creationId xmlns:p14="http://schemas.microsoft.com/office/powerpoint/2010/main" val="1787059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3E331E-EDA8-4F9B-85CB-2CAF8EFED3AF}"/>
              </a:ext>
            </a:extLst>
          </p:cNvPr>
          <p:cNvSpPr>
            <a:spLocks noGrp="1"/>
          </p:cNvSpPr>
          <p:nvPr>
            <p:ph idx="1"/>
          </p:nvPr>
        </p:nvSpPr>
        <p:spPr>
          <a:xfrm>
            <a:off x="1143000" y="612808"/>
            <a:ext cx="9905999" cy="5632384"/>
          </a:xfrm>
        </p:spPr>
        <p:txBody>
          <a:bodyPr>
            <a:normAutofit/>
          </a:bodyPr>
          <a:lstStyle/>
          <a:p>
            <a:pPr marL="0" indent="0" algn="l">
              <a:buNone/>
            </a:pPr>
            <a:r>
              <a:rPr lang="id-ID" b="1" i="0" dirty="0">
                <a:solidFill>
                  <a:srgbClr val="313131"/>
                </a:solidFill>
                <a:effectLst/>
                <a:latin typeface="Rubik" panose="02000604000000020004" pitchFamily="2" charset="-79"/>
                <a:cs typeface="Rubik" panose="02000604000000020004" pitchFamily="2" charset="-79"/>
              </a:rPr>
              <a:t>Objective</a:t>
            </a:r>
            <a:r>
              <a:rPr lang="id-ID" b="0" i="0" dirty="0">
                <a:solidFill>
                  <a:srgbClr val="313131"/>
                </a:solidFill>
                <a:effectLst/>
                <a:latin typeface="Rubik" panose="02000604000000020004" pitchFamily="2" charset="-79"/>
                <a:cs typeface="Rubik" panose="02000604000000020004" pitchFamily="2" charset="-79"/>
              </a:rPr>
              <a:t>: </a:t>
            </a:r>
          </a:p>
          <a:p>
            <a:pPr algn="l" rtl="0"/>
            <a:r>
              <a:rPr lang="id-ID" b="0" i="0" dirty="0">
                <a:solidFill>
                  <a:srgbClr val="313131"/>
                </a:solidFill>
                <a:effectLst/>
                <a:latin typeface="Rubik" panose="02000604000000020004" pitchFamily="2" charset="-79"/>
                <a:cs typeface="Rubik" panose="02000604000000020004" pitchFamily="2" charset="-79"/>
              </a:rPr>
              <a:t>Untuk mengkategorikan negara menggunakan faktor sosial ekonomi dan kesehatan yang menentukan pembangunan negara secara keseluruhan.</a:t>
            </a:r>
            <a:endParaRPr lang="en-US" b="0" i="0" dirty="0">
              <a:solidFill>
                <a:srgbClr val="313131"/>
              </a:solidFill>
              <a:effectLst/>
              <a:latin typeface="Rubik" panose="02000604000000020004" pitchFamily="2" charset="-79"/>
              <a:cs typeface="Rubik" panose="02000604000000020004" pitchFamily="2" charset="-79"/>
            </a:endParaRPr>
          </a:p>
          <a:p>
            <a:pPr algn="l" rtl="0"/>
            <a:endParaRPr lang="en-US" dirty="0">
              <a:solidFill>
                <a:srgbClr val="313131"/>
              </a:solidFill>
              <a:latin typeface="Rubik" panose="02000604000000020004" pitchFamily="2" charset="-79"/>
              <a:cs typeface="Rubik" panose="02000604000000020004" pitchFamily="2" charset="-79"/>
            </a:endParaRPr>
          </a:p>
          <a:p>
            <a:pPr marL="0" indent="0" algn="l" rtl="0">
              <a:buNone/>
            </a:pPr>
            <a:r>
              <a:rPr lang="id-ID" b="1" i="0" dirty="0">
                <a:solidFill>
                  <a:srgbClr val="313131"/>
                </a:solidFill>
                <a:effectLst/>
                <a:latin typeface="Rubik" panose="02000604000000020004" pitchFamily="2" charset="-79"/>
                <a:cs typeface="Rubik" panose="02000604000000020004" pitchFamily="2" charset="-79"/>
              </a:rPr>
              <a:t>Permasalahan:</a:t>
            </a:r>
            <a:endParaRPr lang="id-ID" b="0" i="0" dirty="0">
              <a:solidFill>
                <a:srgbClr val="313131"/>
              </a:solidFill>
              <a:effectLst/>
              <a:latin typeface="Rubik" panose="02000604000000020004" pitchFamily="2" charset="-79"/>
              <a:cs typeface="Rubik" panose="02000604000000020004" pitchFamily="2" charset="-79"/>
            </a:endParaRPr>
          </a:p>
          <a:p>
            <a:pPr algn="l" rtl="0"/>
            <a:r>
              <a:rPr lang="id-ID" b="0" i="0" dirty="0">
                <a:solidFill>
                  <a:srgbClr val="313131"/>
                </a:solidFill>
                <a:effectLst/>
                <a:latin typeface="Rubik" panose="02000604000000020004" pitchFamily="2" charset="-79"/>
                <a:cs typeface="Rubik" panose="02000604000000020004" pitchFamily="2" charset="-79"/>
              </a:rPr>
              <a:t>HELP International telah berhasil mengumpulkan sekitar $ 10 juta. Saat ini, CEO LSM perlu memutuskan bagaimana menggunakan uang ini secara strategis dan efektif. Jadi, CEO harus mengambil keputusan untuk memilih negara yang paling membutuhkan bantuan. Oleh karena itu, Tugas teman-teman  adalah mengkategorikan negara menggunakan beberapa faktor sosial ekonomi dan kesehatan yang menentukan perkembangan negara secara keseluruhan. Kemudian kalian perlu menyarankan negara mana saja  yang paling perlu menjadi fokus CEO.</a:t>
            </a:r>
          </a:p>
          <a:p>
            <a:pPr marL="0" indent="0" algn="l" rtl="0">
              <a:buNone/>
            </a:pPr>
            <a:br>
              <a:rPr lang="id-ID" b="0" i="0" dirty="0">
                <a:solidFill>
                  <a:srgbClr val="313131"/>
                </a:solidFill>
                <a:effectLst/>
                <a:latin typeface="Rubik" panose="02000604000000020004" pitchFamily="2" charset="-79"/>
                <a:cs typeface="Rubik" panose="02000604000000020004" pitchFamily="2" charset="-79"/>
              </a:rPr>
            </a:br>
            <a:endParaRPr lang="id-ID" b="0" i="0" dirty="0">
              <a:solidFill>
                <a:srgbClr val="313131"/>
              </a:solidFill>
              <a:effectLst/>
              <a:latin typeface="Rubik" panose="02000604000000020004" pitchFamily="2" charset="-79"/>
              <a:cs typeface="Rubik" panose="02000604000000020004" pitchFamily="2" charset="-79"/>
            </a:endParaRPr>
          </a:p>
          <a:p>
            <a:endParaRPr lang="id-ID" dirty="0"/>
          </a:p>
        </p:txBody>
      </p:sp>
    </p:spTree>
    <p:extLst>
      <p:ext uri="{BB962C8B-B14F-4D97-AF65-F5344CB8AC3E}">
        <p14:creationId xmlns:p14="http://schemas.microsoft.com/office/powerpoint/2010/main" val="3204146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813C3-FD92-4F85-AD1C-63855124BBB7}"/>
              </a:ext>
            </a:extLst>
          </p:cNvPr>
          <p:cNvSpPr>
            <a:spLocks noGrp="1"/>
          </p:cNvSpPr>
          <p:nvPr>
            <p:ph type="title"/>
          </p:nvPr>
        </p:nvSpPr>
        <p:spPr>
          <a:xfrm>
            <a:off x="1102776" y="2408681"/>
            <a:ext cx="3649528" cy="1236040"/>
          </a:xfrm>
        </p:spPr>
        <p:txBody>
          <a:bodyPr>
            <a:normAutofit/>
          </a:bodyPr>
          <a:lstStyle/>
          <a:p>
            <a:r>
              <a:rPr lang="en-US" dirty="0"/>
              <a:t>Hasil </a:t>
            </a:r>
            <a:r>
              <a:rPr lang="en-US" dirty="0" err="1"/>
              <a:t>Analisis</a:t>
            </a:r>
            <a:endParaRPr lang="id-ID" dirty="0"/>
          </a:p>
        </p:txBody>
      </p:sp>
    </p:spTree>
    <p:extLst>
      <p:ext uri="{BB962C8B-B14F-4D97-AF65-F5344CB8AC3E}">
        <p14:creationId xmlns:p14="http://schemas.microsoft.com/office/powerpoint/2010/main" val="2641972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62A5C-F572-46C0-A75A-A5638342FA7B}"/>
              </a:ext>
            </a:extLst>
          </p:cNvPr>
          <p:cNvSpPr>
            <a:spLocks noGrp="1"/>
          </p:cNvSpPr>
          <p:nvPr>
            <p:ph type="title"/>
          </p:nvPr>
        </p:nvSpPr>
        <p:spPr>
          <a:xfrm>
            <a:off x="652014" y="327514"/>
            <a:ext cx="7938194" cy="625523"/>
          </a:xfrm>
        </p:spPr>
        <p:txBody>
          <a:bodyPr>
            <a:normAutofit fontScale="90000"/>
          </a:bodyPr>
          <a:lstStyle/>
          <a:p>
            <a:r>
              <a:rPr lang="id-ID" dirty="0"/>
              <a:t>Data_Negara_HELP.csv</a:t>
            </a:r>
          </a:p>
        </p:txBody>
      </p:sp>
      <p:sp>
        <p:nvSpPr>
          <p:cNvPr id="3" name="Content Placeholder 2">
            <a:extLst>
              <a:ext uri="{FF2B5EF4-FFF2-40B4-BE49-F238E27FC236}">
                <a16:creationId xmlns:a16="http://schemas.microsoft.com/office/drawing/2014/main" id="{200405F7-4324-4018-B11F-BA1364A74D2D}"/>
              </a:ext>
            </a:extLst>
          </p:cNvPr>
          <p:cNvSpPr>
            <a:spLocks noGrp="1"/>
          </p:cNvSpPr>
          <p:nvPr>
            <p:ph idx="1"/>
          </p:nvPr>
        </p:nvSpPr>
        <p:spPr>
          <a:xfrm>
            <a:off x="1141412" y="1171978"/>
            <a:ext cx="9905999" cy="1197735"/>
          </a:xfrm>
        </p:spPr>
        <p:txBody>
          <a:bodyPr/>
          <a:lstStyle/>
          <a:p>
            <a:r>
              <a:rPr lang="id-ID" b="0" i="0" dirty="0">
                <a:solidFill>
                  <a:srgbClr val="000000"/>
                </a:solidFill>
                <a:effectLst/>
                <a:latin typeface="Helvetica Neue"/>
              </a:rPr>
              <a:t>167 rows × 10 columns</a:t>
            </a:r>
            <a:endParaRPr lang="en-US" b="0" i="0" dirty="0">
              <a:solidFill>
                <a:srgbClr val="000000"/>
              </a:solidFill>
              <a:effectLst/>
              <a:latin typeface="Helvetica Neue"/>
            </a:endParaRPr>
          </a:p>
          <a:p>
            <a:r>
              <a:rPr lang="en-US" dirty="0" err="1">
                <a:solidFill>
                  <a:srgbClr val="000000"/>
                </a:solidFill>
                <a:latin typeface="Helvetica Neue"/>
              </a:rPr>
              <a:t>Tidak</a:t>
            </a:r>
            <a:r>
              <a:rPr lang="en-US" dirty="0">
                <a:solidFill>
                  <a:srgbClr val="000000"/>
                </a:solidFill>
                <a:latin typeface="Helvetica Neue"/>
              </a:rPr>
              <a:t> </a:t>
            </a:r>
            <a:r>
              <a:rPr lang="en-US" dirty="0" err="1">
                <a:solidFill>
                  <a:srgbClr val="000000"/>
                </a:solidFill>
                <a:latin typeface="Helvetica Neue"/>
              </a:rPr>
              <a:t>ada</a:t>
            </a:r>
            <a:r>
              <a:rPr lang="en-US" dirty="0">
                <a:solidFill>
                  <a:srgbClr val="000000"/>
                </a:solidFill>
                <a:latin typeface="Helvetica Neue"/>
              </a:rPr>
              <a:t> Nilai Null</a:t>
            </a:r>
            <a:endParaRPr lang="id-ID" dirty="0"/>
          </a:p>
        </p:txBody>
      </p:sp>
      <p:pic>
        <p:nvPicPr>
          <p:cNvPr id="5" name="Picture 4">
            <a:extLst>
              <a:ext uri="{FF2B5EF4-FFF2-40B4-BE49-F238E27FC236}">
                <a16:creationId xmlns:a16="http://schemas.microsoft.com/office/drawing/2014/main" id="{97A6D5EC-AFAD-4AFE-AFB0-C5F43122630C}"/>
              </a:ext>
            </a:extLst>
          </p:cNvPr>
          <p:cNvPicPr>
            <a:picLocks noChangeAspect="1"/>
          </p:cNvPicPr>
          <p:nvPr/>
        </p:nvPicPr>
        <p:blipFill>
          <a:blip r:embed="rId2"/>
          <a:stretch>
            <a:fillRect/>
          </a:stretch>
        </p:blipFill>
        <p:spPr>
          <a:xfrm>
            <a:off x="542099" y="2588654"/>
            <a:ext cx="11107802" cy="3097368"/>
          </a:xfrm>
          <a:prstGeom prst="rect">
            <a:avLst/>
          </a:prstGeom>
        </p:spPr>
      </p:pic>
    </p:spTree>
    <p:extLst>
      <p:ext uri="{BB962C8B-B14F-4D97-AF65-F5344CB8AC3E}">
        <p14:creationId xmlns:p14="http://schemas.microsoft.com/office/powerpoint/2010/main" val="811462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6D795B-3B22-4715-A391-8C36F6478B8B}"/>
              </a:ext>
            </a:extLst>
          </p:cNvPr>
          <p:cNvSpPr>
            <a:spLocks noGrp="1"/>
          </p:cNvSpPr>
          <p:nvPr>
            <p:ph idx="1"/>
          </p:nvPr>
        </p:nvSpPr>
        <p:spPr>
          <a:xfrm>
            <a:off x="1823976" y="4636395"/>
            <a:ext cx="9024999" cy="1609858"/>
          </a:xfrm>
        </p:spPr>
        <p:txBody>
          <a:bodyPr>
            <a:noAutofit/>
          </a:bodyPr>
          <a:lstStyle/>
          <a:p>
            <a:r>
              <a:rPr lang="en-US" sz="2000" dirty="0"/>
              <a:t>Dari </a:t>
            </a:r>
            <a:r>
              <a:rPr lang="en-US" sz="2000" dirty="0" err="1"/>
              <a:t>Grafik</a:t>
            </a:r>
            <a:r>
              <a:rPr lang="en-US" sz="2000" dirty="0"/>
              <a:t> </a:t>
            </a:r>
            <a:r>
              <a:rPr lang="en-US" sz="2000" dirty="0" err="1"/>
              <a:t>diatas</a:t>
            </a:r>
            <a:r>
              <a:rPr lang="en-US" sz="2000" dirty="0"/>
              <a:t> </a:t>
            </a:r>
            <a:r>
              <a:rPr lang="en-US" sz="2000" dirty="0" err="1"/>
              <a:t>dapat</a:t>
            </a:r>
            <a:r>
              <a:rPr lang="en-US" sz="2000" dirty="0"/>
              <a:t> </a:t>
            </a:r>
            <a:r>
              <a:rPr lang="en-US" sz="2000" dirty="0" err="1"/>
              <a:t>disimpulkan</a:t>
            </a:r>
            <a:r>
              <a:rPr lang="en-US" sz="2000" dirty="0"/>
              <a:t> </a:t>
            </a:r>
            <a:r>
              <a:rPr lang="en-US" sz="2000" dirty="0" err="1"/>
              <a:t>bahwa</a:t>
            </a:r>
            <a:r>
              <a:rPr lang="en-US" sz="2000" dirty="0"/>
              <a:t> 5 </a:t>
            </a:r>
            <a:r>
              <a:rPr lang="en-US" sz="2000" dirty="0" err="1"/>
              <a:t>teratas</a:t>
            </a:r>
            <a:r>
              <a:rPr lang="en-US" sz="2000" dirty="0"/>
              <a:t> negara </a:t>
            </a:r>
            <a:r>
              <a:rPr lang="en-US" sz="2000" dirty="0" err="1"/>
              <a:t>dengan</a:t>
            </a:r>
            <a:r>
              <a:rPr lang="en-US" sz="2000" dirty="0"/>
              <a:t> GDP </a:t>
            </a:r>
            <a:r>
              <a:rPr lang="en-US" sz="2000" dirty="0" err="1"/>
              <a:t>terbesar</a:t>
            </a:r>
            <a:r>
              <a:rPr lang="en-US" sz="2000" dirty="0"/>
              <a:t> </a:t>
            </a:r>
            <a:r>
              <a:rPr lang="en-US" sz="2000" dirty="0" err="1"/>
              <a:t>yakni</a:t>
            </a:r>
            <a:r>
              <a:rPr lang="en-US" sz="2000" dirty="0"/>
              <a:t> Luxembourg, Norway, Switzerland, Qatar, dan Denmark</a:t>
            </a:r>
          </a:p>
          <a:p>
            <a:r>
              <a:rPr lang="en-US" sz="2000" dirty="0" err="1"/>
              <a:t>Sedangkan</a:t>
            </a:r>
            <a:r>
              <a:rPr lang="en-US" sz="2000" dirty="0"/>
              <a:t> 5 Negara </a:t>
            </a:r>
            <a:r>
              <a:rPr lang="en-US" sz="2000" dirty="0" err="1"/>
              <a:t>terbawah</a:t>
            </a:r>
            <a:r>
              <a:rPr lang="en-US" sz="2000" dirty="0"/>
              <a:t> </a:t>
            </a:r>
            <a:r>
              <a:rPr lang="en-US" sz="2000" dirty="0" err="1"/>
              <a:t>dengan</a:t>
            </a:r>
            <a:r>
              <a:rPr lang="en-US" sz="2000" dirty="0"/>
              <a:t> GDP </a:t>
            </a:r>
            <a:r>
              <a:rPr lang="en-US" sz="2000" dirty="0" err="1"/>
              <a:t>terendah</a:t>
            </a:r>
            <a:r>
              <a:rPr lang="en-US" sz="2000" dirty="0"/>
              <a:t> </a:t>
            </a:r>
            <a:r>
              <a:rPr lang="en-US" sz="2000" dirty="0" err="1"/>
              <a:t>yakni</a:t>
            </a:r>
            <a:r>
              <a:rPr lang="en-US" sz="2000" dirty="0"/>
              <a:t> Sierra Leone, Niger, Congo, Liberia, dan Burundi</a:t>
            </a:r>
          </a:p>
        </p:txBody>
      </p:sp>
      <p:pic>
        <p:nvPicPr>
          <p:cNvPr id="5" name="Picture 4">
            <a:extLst>
              <a:ext uri="{FF2B5EF4-FFF2-40B4-BE49-F238E27FC236}">
                <a16:creationId xmlns:a16="http://schemas.microsoft.com/office/drawing/2014/main" id="{5E71C1D4-A4D2-4046-AC3D-FEEC2123DA47}"/>
              </a:ext>
            </a:extLst>
          </p:cNvPr>
          <p:cNvPicPr>
            <a:picLocks noChangeAspect="1"/>
          </p:cNvPicPr>
          <p:nvPr/>
        </p:nvPicPr>
        <p:blipFill>
          <a:blip r:embed="rId2"/>
          <a:stretch>
            <a:fillRect/>
          </a:stretch>
        </p:blipFill>
        <p:spPr>
          <a:xfrm>
            <a:off x="1343025" y="384688"/>
            <a:ext cx="9505950" cy="4105275"/>
          </a:xfrm>
          <a:prstGeom prst="rect">
            <a:avLst/>
          </a:prstGeom>
        </p:spPr>
      </p:pic>
    </p:spTree>
    <p:extLst>
      <p:ext uri="{BB962C8B-B14F-4D97-AF65-F5344CB8AC3E}">
        <p14:creationId xmlns:p14="http://schemas.microsoft.com/office/powerpoint/2010/main" val="3805167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5D6EC-1822-4F00-A002-4BB5CD6A25AC}"/>
              </a:ext>
            </a:extLst>
          </p:cNvPr>
          <p:cNvSpPr>
            <a:spLocks noGrp="1"/>
          </p:cNvSpPr>
          <p:nvPr>
            <p:ph type="title"/>
          </p:nvPr>
        </p:nvSpPr>
        <p:spPr>
          <a:xfrm>
            <a:off x="608399" y="563570"/>
            <a:ext cx="4495800" cy="602314"/>
          </a:xfrm>
        </p:spPr>
        <p:txBody>
          <a:bodyPr>
            <a:normAutofit fontScale="90000"/>
          </a:bodyPr>
          <a:lstStyle/>
          <a:p>
            <a:r>
              <a:rPr lang="en-US" dirty="0" err="1"/>
              <a:t>Analisis</a:t>
            </a:r>
            <a:r>
              <a:rPr lang="en-US" dirty="0"/>
              <a:t> Heatmap</a:t>
            </a:r>
            <a:endParaRPr lang="id-ID" dirty="0"/>
          </a:p>
        </p:txBody>
      </p:sp>
      <p:sp>
        <p:nvSpPr>
          <p:cNvPr id="3" name="Content Placeholder 2">
            <a:extLst>
              <a:ext uri="{FF2B5EF4-FFF2-40B4-BE49-F238E27FC236}">
                <a16:creationId xmlns:a16="http://schemas.microsoft.com/office/drawing/2014/main" id="{822B6701-F6B7-4C04-8BE7-00CB39D275C8}"/>
              </a:ext>
            </a:extLst>
          </p:cNvPr>
          <p:cNvSpPr>
            <a:spLocks noGrp="1"/>
          </p:cNvSpPr>
          <p:nvPr>
            <p:ph idx="1"/>
          </p:nvPr>
        </p:nvSpPr>
        <p:spPr>
          <a:xfrm>
            <a:off x="6709893" y="1522525"/>
            <a:ext cx="4023704" cy="3101983"/>
          </a:xfrm>
        </p:spPr>
        <p:txBody>
          <a:bodyPr/>
          <a:lstStyle/>
          <a:p>
            <a:r>
              <a:rPr lang="en-US" dirty="0"/>
              <a:t>Heatmap </a:t>
            </a:r>
            <a:r>
              <a:rPr lang="en-US" dirty="0" err="1"/>
              <a:t>disamping</a:t>
            </a:r>
            <a:r>
              <a:rPr lang="en-US" dirty="0"/>
              <a:t> </a:t>
            </a:r>
            <a:r>
              <a:rPr lang="en-US" dirty="0" err="1"/>
              <a:t>menunjukan</a:t>
            </a:r>
            <a:r>
              <a:rPr lang="en-US" dirty="0"/>
              <a:t> </a:t>
            </a:r>
            <a:r>
              <a:rPr lang="en-US" dirty="0" err="1"/>
              <a:t>bahwa</a:t>
            </a:r>
            <a:r>
              <a:rPr lang="en-US" dirty="0"/>
              <a:t> </a:t>
            </a:r>
            <a:r>
              <a:rPr lang="en-US" dirty="0" err="1"/>
              <a:t>semakin</a:t>
            </a:r>
            <a:r>
              <a:rPr lang="en-US" dirty="0"/>
              <a:t> </a:t>
            </a:r>
            <a:r>
              <a:rPr lang="en-US" dirty="0" err="1"/>
              <a:t>gelap</a:t>
            </a:r>
            <a:r>
              <a:rPr lang="en-US" dirty="0"/>
              <a:t> </a:t>
            </a:r>
            <a:r>
              <a:rPr lang="en-US" dirty="0" err="1"/>
              <a:t>warna</a:t>
            </a:r>
            <a:r>
              <a:rPr lang="en-US" dirty="0"/>
              <a:t> heatmap </a:t>
            </a:r>
            <a:r>
              <a:rPr lang="en-US" dirty="0" err="1"/>
              <a:t>maka</a:t>
            </a:r>
            <a:r>
              <a:rPr lang="en-US" dirty="0"/>
              <a:t> </a:t>
            </a:r>
            <a:r>
              <a:rPr lang="en-US" dirty="0" err="1"/>
              <a:t>semakin</a:t>
            </a:r>
            <a:r>
              <a:rPr lang="en-US" dirty="0"/>
              <a:t> </a:t>
            </a:r>
            <a:r>
              <a:rPr lang="en-US" dirty="0" err="1"/>
              <a:t>besar</a:t>
            </a:r>
            <a:r>
              <a:rPr lang="en-US" dirty="0"/>
              <a:t> </a:t>
            </a:r>
            <a:r>
              <a:rPr lang="en-US" dirty="0" err="1"/>
              <a:t>hubungan</a:t>
            </a:r>
            <a:r>
              <a:rPr lang="en-US" dirty="0"/>
              <a:t> </a:t>
            </a:r>
            <a:r>
              <a:rPr lang="en-US" dirty="0" err="1"/>
              <a:t>antar</a:t>
            </a:r>
            <a:r>
              <a:rPr lang="en-US" dirty="0"/>
              <a:t> 2 variable </a:t>
            </a:r>
            <a:r>
              <a:rPr lang="en-US" dirty="0" err="1"/>
              <a:t>tersebut</a:t>
            </a:r>
            <a:r>
              <a:rPr lang="en-US" dirty="0"/>
              <a:t>.</a:t>
            </a:r>
          </a:p>
          <a:p>
            <a:r>
              <a:rPr lang="en-US" dirty="0" err="1"/>
              <a:t>Hubungan</a:t>
            </a:r>
            <a:r>
              <a:rPr lang="en-US" dirty="0"/>
              <a:t> </a:t>
            </a:r>
            <a:r>
              <a:rPr lang="en-US" dirty="0" err="1"/>
              <a:t>Variabel</a:t>
            </a:r>
            <a:r>
              <a:rPr lang="en-US" dirty="0"/>
              <a:t> </a:t>
            </a:r>
            <a:r>
              <a:rPr lang="en-US" dirty="0" err="1"/>
              <a:t>terkuat</a:t>
            </a:r>
            <a:r>
              <a:rPr lang="en-US" dirty="0"/>
              <a:t> </a:t>
            </a:r>
          </a:p>
          <a:p>
            <a:pPr lvl="1"/>
            <a:r>
              <a:rPr lang="en-US" dirty="0" err="1"/>
              <a:t>Kematian</a:t>
            </a:r>
            <a:r>
              <a:rPr lang="en-US" dirty="0"/>
              <a:t> </a:t>
            </a:r>
            <a:r>
              <a:rPr lang="en-US" dirty="0" err="1"/>
              <a:t>anak</a:t>
            </a:r>
            <a:r>
              <a:rPr lang="en-US" dirty="0"/>
              <a:t> &amp; Harapan </a:t>
            </a:r>
            <a:r>
              <a:rPr lang="en-US" dirty="0" err="1"/>
              <a:t>Hidup</a:t>
            </a:r>
            <a:endParaRPr lang="en-US" dirty="0"/>
          </a:p>
          <a:p>
            <a:pPr lvl="1"/>
            <a:r>
              <a:rPr lang="en-US" dirty="0" err="1"/>
              <a:t>Jumlah</a:t>
            </a:r>
            <a:r>
              <a:rPr lang="en-US" dirty="0"/>
              <a:t> Fertility &amp; Harapan </a:t>
            </a:r>
            <a:r>
              <a:rPr lang="en-US" dirty="0" err="1"/>
              <a:t>Hidup</a:t>
            </a:r>
            <a:endParaRPr lang="en-US" dirty="0"/>
          </a:p>
          <a:p>
            <a:pPr lvl="1"/>
            <a:r>
              <a:rPr lang="en-US" dirty="0"/>
              <a:t>GDP </a:t>
            </a:r>
            <a:r>
              <a:rPr lang="en-US" dirty="0" err="1"/>
              <a:t>perkapita</a:t>
            </a:r>
            <a:r>
              <a:rPr lang="en-US" dirty="0"/>
              <a:t> &amp; </a:t>
            </a:r>
            <a:r>
              <a:rPr lang="en-US" dirty="0" err="1"/>
              <a:t>Kematian</a:t>
            </a:r>
            <a:r>
              <a:rPr lang="en-US" dirty="0"/>
              <a:t> Anak</a:t>
            </a:r>
          </a:p>
        </p:txBody>
      </p:sp>
      <p:pic>
        <p:nvPicPr>
          <p:cNvPr id="5" name="Picture 4">
            <a:extLst>
              <a:ext uri="{FF2B5EF4-FFF2-40B4-BE49-F238E27FC236}">
                <a16:creationId xmlns:a16="http://schemas.microsoft.com/office/drawing/2014/main" id="{B67EA3FE-0223-4732-AE62-F808A6A1FDD4}"/>
              </a:ext>
            </a:extLst>
          </p:cNvPr>
          <p:cNvPicPr>
            <a:picLocks noChangeAspect="1"/>
          </p:cNvPicPr>
          <p:nvPr/>
        </p:nvPicPr>
        <p:blipFill>
          <a:blip r:embed="rId2"/>
          <a:stretch>
            <a:fillRect/>
          </a:stretch>
        </p:blipFill>
        <p:spPr>
          <a:xfrm>
            <a:off x="371195" y="1522525"/>
            <a:ext cx="5724805" cy="4002512"/>
          </a:xfrm>
          <a:prstGeom prst="rect">
            <a:avLst/>
          </a:prstGeom>
        </p:spPr>
      </p:pic>
    </p:spTree>
    <p:extLst>
      <p:ext uri="{BB962C8B-B14F-4D97-AF65-F5344CB8AC3E}">
        <p14:creationId xmlns:p14="http://schemas.microsoft.com/office/powerpoint/2010/main" val="1326224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5005A-0157-40CE-81FA-15D3FC0243E4}"/>
              </a:ext>
            </a:extLst>
          </p:cNvPr>
          <p:cNvSpPr>
            <a:spLocks noGrp="1"/>
          </p:cNvSpPr>
          <p:nvPr>
            <p:ph type="title"/>
          </p:nvPr>
        </p:nvSpPr>
        <p:spPr>
          <a:xfrm>
            <a:off x="2141414" y="149566"/>
            <a:ext cx="7943174" cy="490621"/>
          </a:xfrm>
        </p:spPr>
        <p:txBody>
          <a:bodyPr>
            <a:normAutofit fontScale="90000"/>
          </a:bodyPr>
          <a:lstStyle/>
          <a:p>
            <a:r>
              <a:rPr lang="en-US" sz="2000" dirty="0"/>
              <a:t>Outliers </a:t>
            </a:r>
            <a:r>
              <a:rPr lang="en-US" sz="2000" dirty="0" err="1"/>
              <a:t>atau</a:t>
            </a:r>
            <a:r>
              <a:rPr lang="en-US" sz="2000" dirty="0"/>
              <a:t> data </a:t>
            </a:r>
            <a:r>
              <a:rPr lang="en-US" sz="2000" dirty="0" err="1"/>
              <a:t>pencilan</a:t>
            </a:r>
            <a:r>
              <a:rPr lang="en-US" sz="2000" dirty="0"/>
              <a:t> di </a:t>
            </a:r>
            <a:r>
              <a:rPr lang="en-US" sz="2000" dirty="0" err="1"/>
              <a:t>setiap</a:t>
            </a:r>
            <a:r>
              <a:rPr lang="en-US" sz="2000" dirty="0"/>
              <a:t> columns</a:t>
            </a:r>
            <a:endParaRPr lang="id-ID" sz="2000" dirty="0"/>
          </a:p>
        </p:txBody>
      </p:sp>
      <p:pic>
        <p:nvPicPr>
          <p:cNvPr id="5" name="Picture 4">
            <a:extLst>
              <a:ext uri="{FF2B5EF4-FFF2-40B4-BE49-F238E27FC236}">
                <a16:creationId xmlns:a16="http://schemas.microsoft.com/office/drawing/2014/main" id="{A25BC251-7447-4F60-888B-6C2446B6D8B1}"/>
              </a:ext>
            </a:extLst>
          </p:cNvPr>
          <p:cNvPicPr>
            <a:picLocks noChangeAspect="1"/>
          </p:cNvPicPr>
          <p:nvPr/>
        </p:nvPicPr>
        <p:blipFill>
          <a:blip r:embed="rId2"/>
          <a:stretch>
            <a:fillRect/>
          </a:stretch>
        </p:blipFill>
        <p:spPr>
          <a:xfrm>
            <a:off x="631766" y="696633"/>
            <a:ext cx="2516409" cy="2062631"/>
          </a:xfrm>
          <a:prstGeom prst="rect">
            <a:avLst/>
          </a:prstGeom>
        </p:spPr>
      </p:pic>
      <p:pic>
        <p:nvPicPr>
          <p:cNvPr id="7" name="Picture 6">
            <a:extLst>
              <a:ext uri="{FF2B5EF4-FFF2-40B4-BE49-F238E27FC236}">
                <a16:creationId xmlns:a16="http://schemas.microsoft.com/office/drawing/2014/main" id="{754DC2C4-4557-4F55-9F95-FF80B98B9440}"/>
              </a:ext>
            </a:extLst>
          </p:cNvPr>
          <p:cNvPicPr>
            <a:picLocks noChangeAspect="1"/>
          </p:cNvPicPr>
          <p:nvPr/>
        </p:nvPicPr>
        <p:blipFill>
          <a:blip r:embed="rId3"/>
          <a:stretch>
            <a:fillRect/>
          </a:stretch>
        </p:blipFill>
        <p:spPr>
          <a:xfrm>
            <a:off x="631765" y="2702818"/>
            <a:ext cx="2516409" cy="2075176"/>
          </a:xfrm>
          <a:prstGeom prst="rect">
            <a:avLst/>
          </a:prstGeom>
        </p:spPr>
      </p:pic>
      <p:pic>
        <p:nvPicPr>
          <p:cNvPr id="9" name="Picture 8">
            <a:extLst>
              <a:ext uri="{FF2B5EF4-FFF2-40B4-BE49-F238E27FC236}">
                <a16:creationId xmlns:a16="http://schemas.microsoft.com/office/drawing/2014/main" id="{CBCFDF7B-C2CF-421C-9D69-53AB906DF1E4}"/>
              </a:ext>
            </a:extLst>
          </p:cNvPr>
          <p:cNvPicPr>
            <a:picLocks noChangeAspect="1"/>
          </p:cNvPicPr>
          <p:nvPr/>
        </p:nvPicPr>
        <p:blipFill>
          <a:blip r:embed="rId4"/>
          <a:stretch>
            <a:fillRect/>
          </a:stretch>
        </p:blipFill>
        <p:spPr>
          <a:xfrm>
            <a:off x="631764" y="4777994"/>
            <a:ext cx="2516409" cy="2035129"/>
          </a:xfrm>
          <a:prstGeom prst="rect">
            <a:avLst/>
          </a:prstGeom>
        </p:spPr>
      </p:pic>
      <p:pic>
        <p:nvPicPr>
          <p:cNvPr id="11" name="Picture 10">
            <a:extLst>
              <a:ext uri="{FF2B5EF4-FFF2-40B4-BE49-F238E27FC236}">
                <a16:creationId xmlns:a16="http://schemas.microsoft.com/office/drawing/2014/main" id="{7ADEE3E1-2B0E-4C47-BEBA-ADCFAA41A9BA}"/>
              </a:ext>
            </a:extLst>
          </p:cNvPr>
          <p:cNvPicPr>
            <a:picLocks noChangeAspect="1"/>
          </p:cNvPicPr>
          <p:nvPr/>
        </p:nvPicPr>
        <p:blipFill>
          <a:blip r:embed="rId5"/>
          <a:stretch>
            <a:fillRect/>
          </a:stretch>
        </p:blipFill>
        <p:spPr>
          <a:xfrm>
            <a:off x="3564734" y="685864"/>
            <a:ext cx="2516409" cy="2060137"/>
          </a:xfrm>
          <a:prstGeom prst="rect">
            <a:avLst/>
          </a:prstGeom>
        </p:spPr>
      </p:pic>
      <p:pic>
        <p:nvPicPr>
          <p:cNvPr id="13" name="Picture 12">
            <a:extLst>
              <a:ext uri="{FF2B5EF4-FFF2-40B4-BE49-F238E27FC236}">
                <a16:creationId xmlns:a16="http://schemas.microsoft.com/office/drawing/2014/main" id="{207FE961-4B36-4F6B-A9AF-8B88D0859708}"/>
              </a:ext>
            </a:extLst>
          </p:cNvPr>
          <p:cNvPicPr>
            <a:picLocks noChangeAspect="1"/>
          </p:cNvPicPr>
          <p:nvPr/>
        </p:nvPicPr>
        <p:blipFill>
          <a:blip r:embed="rId6"/>
          <a:stretch>
            <a:fillRect/>
          </a:stretch>
        </p:blipFill>
        <p:spPr>
          <a:xfrm>
            <a:off x="3564733" y="2759264"/>
            <a:ext cx="2516409" cy="2060137"/>
          </a:xfrm>
          <a:prstGeom prst="rect">
            <a:avLst/>
          </a:prstGeom>
        </p:spPr>
      </p:pic>
      <p:pic>
        <p:nvPicPr>
          <p:cNvPr id="15" name="Picture 14">
            <a:extLst>
              <a:ext uri="{FF2B5EF4-FFF2-40B4-BE49-F238E27FC236}">
                <a16:creationId xmlns:a16="http://schemas.microsoft.com/office/drawing/2014/main" id="{F1501940-7380-4C21-A63A-BEBEADC19D46}"/>
              </a:ext>
            </a:extLst>
          </p:cNvPr>
          <p:cNvPicPr>
            <a:picLocks noChangeAspect="1"/>
          </p:cNvPicPr>
          <p:nvPr/>
        </p:nvPicPr>
        <p:blipFill>
          <a:blip r:embed="rId7"/>
          <a:stretch>
            <a:fillRect/>
          </a:stretch>
        </p:blipFill>
        <p:spPr>
          <a:xfrm>
            <a:off x="3579591" y="4777994"/>
            <a:ext cx="2516409" cy="1937235"/>
          </a:xfrm>
          <a:prstGeom prst="rect">
            <a:avLst/>
          </a:prstGeom>
        </p:spPr>
      </p:pic>
      <p:pic>
        <p:nvPicPr>
          <p:cNvPr id="17" name="Picture 16">
            <a:extLst>
              <a:ext uri="{FF2B5EF4-FFF2-40B4-BE49-F238E27FC236}">
                <a16:creationId xmlns:a16="http://schemas.microsoft.com/office/drawing/2014/main" id="{952E76FF-EFC8-4803-8645-C538874B08B1}"/>
              </a:ext>
            </a:extLst>
          </p:cNvPr>
          <p:cNvPicPr>
            <a:picLocks noChangeAspect="1"/>
          </p:cNvPicPr>
          <p:nvPr/>
        </p:nvPicPr>
        <p:blipFill>
          <a:blip r:embed="rId8"/>
          <a:stretch>
            <a:fillRect/>
          </a:stretch>
        </p:blipFill>
        <p:spPr>
          <a:xfrm>
            <a:off x="6497702" y="669657"/>
            <a:ext cx="2626334" cy="2060137"/>
          </a:xfrm>
          <a:prstGeom prst="rect">
            <a:avLst/>
          </a:prstGeom>
        </p:spPr>
      </p:pic>
      <p:pic>
        <p:nvPicPr>
          <p:cNvPr id="19" name="Picture 18">
            <a:extLst>
              <a:ext uri="{FF2B5EF4-FFF2-40B4-BE49-F238E27FC236}">
                <a16:creationId xmlns:a16="http://schemas.microsoft.com/office/drawing/2014/main" id="{D5D4F563-45B6-42E6-B5C9-E0172B182858}"/>
              </a:ext>
            </a:extLst>
          </p:cNvPr>
          <p:cNvPicPr>
            <a:picLocks noChangeAspect="1"/>
          </p:cNvPicPr>
          <p:nvPr/>
        </p:nvPicPr>
        <p:blipFill>
          <a:blip r:embed="rId9"/>
          <a:stretch>
            <a:fillRect/>
          </a:stretch>
        </p:blipFill>
        <p:spPr>
          <a:xfrm>
            <a:off x="6506698" y="2702818"/>
            <a:ext cx="2626334" cy="1973083"/>
          </a:xfrm>
          <a:prstGeom prst="rect">
            <a:avLst/>
          </a:prstGeom>
        </p:spPr>
      </p:pic>
      <p:pic>
        <p:nvPicPr>
          <p:cNvPr id="21" name="Picture 20">
            <a:extLst>
              <a:ext uri="{FF2B5EF4-FFF2-40B4-BE49-F238E27FC236}">
                <a16:creationId xmlns:a16="http://schemas.microsoft.com/office/drawing/2014/main" id="{8CD18B26-3131-4A2F-9518-7AC5E7E55914}"/>
              </a:ext>
            </a:extLst>
          </p:cNvPr>
          <p:cNvPicPr>
            <a:picLocks noChangeAspect="1"/>
          </p:cNvPicPr>
          <p:nvPr/>
        </p:nvPicPr>
        <p:blipFill>
          <a:blip r:embed="rId10"/>
          <a:stretch>
            <a:fillRect/>
          </a:stretch>
        </p:blipFill>
        <p:spPr>
          <a:xfrm>
            <a:off x="6515694" y="4663659"/>
            <a:ext cx="2626334" cy="2074873"/>
          </a:xfrm>
          <a:prstGeom prst="rect">
            <a:avLst/>
          </a:prstGeom>
        </p:spPr>
      </p:pic>
      <p:sp>
        <p:nvSpPr>
          <p:cNvPr id="22" name="TextBox 21">
            <a:extLst>
              <a:ext uri="{FF2B5EF4-FFF2-40B4-BE49-F238E27FC236}">
                <a16:creationId xmlns:a16="http://schemas.microsoft.com/office/drawing/2014/main" id="{2DDF5A67-5F01-4AB3-82A5-BB8E55390D23}"/>
              </a:ext>
            </a:extLst>
          </p:cNvPr>
          <p:cNvSpPr txBox="1"/>
          <p:nvPr/>
        </p:nvSpPr>
        <p:spPr>
          <a:xfrm>
            <a:off x="9349513" y="2635170"/>
            <a:ext cx="2516409" cy="2308324"/>
          </a:xfrm>
          <a:prstGeom prst="rect">
            <a:avLst/>
          </a:prstGeom>
          <a:noFill/>
        </p:spPr>
        <p:txBody>
          <a:bodyPr wrap="square" rtlCol="0">
            <a:spAutoFit/>
          </a:bodyPr>
          <a:lstStyle/>
          <a:p>
            <a:r>
              <a:rPr lang="en-US" dirty="0"/>
              <a:t>Pada </a:t>
            </a:r>
            <a:r>
              <a:rPr lang="en-US" dirty="0" err="1"/>
              <a:t>setiap</a:t>
            </a:r>
            <a:r>
              <a:rPr lang="en-US" dirty="0"/>
              <a:t> Kolom </a:t>
            </a:r>
            <a:r>
              <a:rPr lang="en-US" dirty="0" err="1"/>
              <a:t>terdapat</a:t>
            </a:r>
            <a:r>
              <a:rPr lang="en-US" dirty="0"/>
              <a:t> Outliers </a:t>
            </a:r>
            <a:r>
              <a:rPr lang="en-US" dirty="0" err="1"/>
              <a:t>atau</a:t>
            </a:r>
            <a:r>
              <a:rPr lang="en-US" dirty="0"/>
              <a:t> data </a:t>
            </a:r>
            <a:r>
              <a:rPr lang="en-US" dirty="0" err="1"/>
              <a:t>pencilan</a:t>
            </a:r>
            <a:r>
              <a:rPr lang="en-US" dirty="0"/>
              <a:t>.</a:t>
            </a:r>
          </a:p>
          <a:p>
            <a:r>
              <a:rPr lang="en-US" dirty="0" err="1"/>
              <a:t>Sebelum</a:t>
            </a:r>
            <a:r>
              <a:rPr lang="en-US" dirty="0"/>
              <a:t> </a:t>
            </a:r>
            <a:r>
              <a:rPr lang="en-US" dirty="0" err="1"/>
              <a:t>melakukan</a:t>
            </a:r>
            <a:r>
              <a:rPr lang="en-US" dirty="0"/>
              <a:t> </a:t>
            </a:r>
            <a:r>
              <a:rPr lang="en-US" dirty="0" err="1"/>
              <a:t>analisis</a:t>
            </a:r>
            <a:r>
              <a:rPr lang="en-US" dirty="0"/>
              <a:t> </a:t>
            </a:r>
            <a:r>
              <a:rPr lang="en-US" dirty="0" err="1"/>
              <a:t>kita</a:t>
            </a:r>
            <a:r>
              <a:rPr lang="en-US" dirty="0"/>
              <a:t> </a:t>
            </a:r>
            <a:r>
              <a:rPr lang="en-US" dirty="0" err="1"/>
              <a:t>harus</a:t>
            </a:r>
            <a:r>
              <a:rPr lang="en-US" dirty="0"/>
              <a:t> </a:t>
            </a:r>
            <a:r>
              <a:rPr lang="en-US" dirty="0" err="1"/>
              <a:t>melakukan</a:t>
            </a:r>
            <a:r>
              <a:rPr lang="en-US" dirty="0"/>
              <a:t> data cleansing </a:t>
            </a:r>
            <a:r>
              <a:rPr lang="en-US" dirty="0" err="1"/>
              <a:t>terlebih</a:t>
            </a:r>
            <a:r>
              <a:rPr lang="en-US" dirty="0"/>
              <a:t> </a:t>
            </a:r>
            <a:r>
              <a:rPr lang="en-US" dirty="0" err="1"/>
              <a:t>dahulu</a:t>
            </a:r>
            <a:r>
              <a:rPr lang="en-US" dirty="0"/>
              <a:t> </a:t>
            </a:r>
            <a:r>
              <a:rPr lang="en-US" dirty="0" err="1"/>
              <a:t>untuk</a:t>
            </a:r>
            <a:r>
              <a:rPr lang="en-US" dirty="0"/>
              <a:t> </a:t>
            </a:r>
            <a:r>
              <a:rPr lang="en-US" dirty="0" err="1"/>
              <a:t>menghilangkan</a:t>
            </a:r>
            <a:r>
              <a:rPr lang="en-US" dirty="0"/>
              <a:t> outliers</a:t>
            </a:r>
            <a:endParaRPr lang="id-ID" dirty="0"/>
          </a:p>
        </p:txBody>
      </p:sp>
    </p:spTree>
    <p:extLst>
      <p:ext uri="{BB962C8B-B14F-4D97-AF65-F5344CB8AC3E}">
        <p14:creationId xmlns:p14="http://schemas.microsoft.com/office/powerpoint/2010/main" val="4161653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D3E9B-62EC-48C7-884C-9460C45F6A39}"/>
              </a:ext>
            </a:extLst>
          </p:cNvPr>
          <p:cNvSpPr>
            <a:spLocks noGrp="1"/>
          </p:cNvSpPr>
          <p:nvPr>
            <p:ph type="title"/>
          </p:nvPr>
        </p:nvSpPr>
        <p:spPr>
          <a:xfrm>
            <a:off x="3038813" y="630882"/>
            <a:ext cx="6114374" cy="542136"/>
          </a:xfrm>
        </p:spPr>
        <p:txBody>
          <a:bodyPr>
            <a:normAutofit fontScale="90000"/>
          </a:bodyPr>
          <a:lstStyle/>
          <a:p>
            <a:r>
              <a:rPr lang="en-US" dirty="0"/>
              <a:t>remove outliers</a:t>
            </a:r>
            <a:endParaRPr lang="id-ID" dirty="0"/>
          </a:p>
        </p:txBody>
      </p:sp>
      <p:pic>
        <p:nvPicPr>
          <p:cNvPr id="5" name="Picture 4">
            <a:extLst>
              <a:ext uri="{FF2B5EF4-FFF2-40B4-BE49-F238E27FC236}">
                <a16:creationId xmlns:a16="http://schemas.microsoft.com/office/drawing/2014/main" id="{DAB46610-3C0B-4CBF-88A0-CA2AD1486B65}"/>
              </a:ext>
            </a:extLst>
          </p:cNvPr>
          <p:cNvPicPr>
            <a:picLocks noChangeAspect="1"/>
          </p:cNvPicPr>
          <p:nvPr/>
        </p:nvPicPr>
        <p:blipFill>
          <a:blip r:embed="rId2"/>
          <a:stretch>
            <a:fillRect/>
          </a:stretch>
        </p:blipFill>
        <p:spPr>
          <a:xfrm>
            <a:off x="1988920" y="1480064"/>
            <a:ext cx="8214160" cy="3897872"/>
          </a:xfrm>
          <a:prstGeom prst="rect">
            <a:avLst/>
          </a:prstGeom>
        </p:spPr>
      </p:pic>
      <p:sp>
        <p:nvSpPr>
          <p:cNvPr id="6" name="TextBox 5">
            <a:extLst>
              <a:ext uri="{FF2B5EF4-FFF2-40B4-BE49-F238E27FC236}">
                <a16:creationId xmlns:a16="http://schemas.microsoft.com/office/drawing/2014/main" id="{37B76B09-AEE0-4BC9-B08F-C190F2B1672E}"/>
              </a:ext>
            </a:extLst>
          </p:cNvPr>
          <p:cNvSpPr txBox="1"/>
          <p:nvPr/>
        </p:nvSpPr>
        <p:spPr>
          <a:xfrm>
            <a:off x="2119447" y="5449893"/>
            <a:ext cx="7953106" cy="369332"/>
          </a:xfrm>
          <a:prstGeom prst="rect">
            <a:avLst/>
          </a:prstGeom>
          <a:noFill/>
        </p:spPr>
        <p:txBody>
          <a:bodyPr wrap="square" rtlCol="0">
            <a:spAutoFit/>
          </a:bodyPr>
          <a:lstStyle/>
          <a:p>
            <a:r>
              <a:rPr lang="en-US" dirty="0"/>
              <a:t>Setelah </a:t>
            </a:r>
            <a:r>
              <a:rPr lang="en-US" dirty="0" err="1"/>
              <a:t>menghilangkan</a:t>
            </a:r>
            <a:r>
              <a:rPr lang="en-US" dirty="0"/>
              <a:t> outliers, Data </a:t>
            </a:r>
            <a:r>
              <a:rPr lang="en-US" dirty="0" err="1"/>
              <a:t>menjadi</a:t>
            </a:r>
            <a:r>
              <a:rPr lang="en-US" dirty="0"/>
              <a:t> 128 rows yang </a:t>
            </a:r>
            <a:r>
              <a:rPr lang="en-US" dirty="0" err="1"/>
              <a:t>sebelumnya</a:t>
            </a:r>
            <a:r>
              <a:rPr lang="en-US" dirty="0"/>
              <a:t> 167 rows. </a:t>
            </a:r>
            <a:endParaRPr lang="id-ID" dirty="0"/>
          </a:p>
        </p:txBody>
      </p:sp>
    </p:spTree>
    <p:extLst>
      <p:ext uri="{BB962C8B-B14F-4D97-AF65-F5344CB8AC3E}">
        <p14:creationId xmlns:p14="http://schemas.microsoft.com/office/powerpoint/2010/main" val="2383152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4130C-6763-4A8D-8A29-E8C174FD0419}"/>
              </a:ext>
            </a:extLst>
          </p:cNvPr>
          <p:cNvSpPr>
            <a:spLocks noGrp="1"/>
          </p:cNvSpPr>
          <p:nvPr>
            <p:ph type="title"/>
          </p:nvPr>
        </p:nvSpPr>
        <p:spPr>
          <a:xfrm>
            <a:off x="3918268" y="370332"/>
            <a:ext cx="5779523" cy="801645"/>
          </a:xfrm>
        </p:spPr>
        <p:txBody>
          <a:bodyPr>
            <a:normAutofit fontScale="90000"/>
          </a:bodyPr>
          <a:lstStyle/>
          <a:p>
            <a:r>
              <a:rPr lang="en-US" sz="1800" dirty="0"/>
              <a:t>K-mean clustering </a:t>
            </a:r>
            <a:r>
              <a:rPr lang="en-US" sz="1800" dirty="0" err="1"/>
              <a:t>GDp</a:t>
            </a:r>
            <a:r>
              <a:rPr lang="en-US" sz="1800" dirty="0"/>
              <a:t> dan </a:t>
            </a:r>
            <a:r>
              <a:rPr lang="en-US" sz="1800" dirty="0" err="1"/>
              <a:t>kematian_anak</a:t>
            </a:r>
            <a:endParaRPr lang="id-ID" sz="1800" dirty="0"/>
          </a:p>
        </p:txBody>
      </p:sp>
      <p:sp>
        <p:nvSpPr>
          <p:cNvPr id="3" name="Content Placeholder 2">
            <a:extLst>
              <a:ext uri="{FF2B5EF4-FFF2-40B4-BE49-F238E27FC236}">
                <a16:creationId xmlns:a16="http://schemas.microsoft.com/office/drawing/2014/main" id="{6E4CCD4A-2331-44BA-B55D-9F8FEAA2EED6}"/>
              </a:ext>
            </a:extLst>
          </p:cNvPr>
          <p:cNvSpPr>
            <a:spLocks noGrp="1"/>
          </p:cNvSpPr>
          <p:nvPr>
            <p:ph idx="1"/>
          </p:nvPr>
        </p:nvSpPr>
        <p:spPr>
          <a:xfrm>
            <a:off x="7353837" y="2388328"/>
            <a:ext cx="4100976" cy="2081343"/>
          </a:xfrm>
        </p:spPr>
        <p:txBody>
          <a:bodyPr/>
          <a:lstStyle/>
          <a:p>
            <a:r>
              <a:rPr lang="en-US" dirty="0"/>
              <a:t>Dari </a:t>
            </a:r>
            <a:r>
              <a:rPr lang="en-US" dirty="0" err="1"/>
              <a:t>grafik</a:t>
            </a:r>
            <a:r>
              <a:rPr lang="en-US" dirty="0"/>
              <a:t> </a:t>
            </a:r>
            <a:r>
              <a:rPr lang="en-US" dirty="0" err="1"/>
              <a:t>disamping</a:t>
            </a:r>
            <a:r>
              <a:rPr lang="en-US" dirty="0"/>
              <a:t> </a:t>
            </a:r>
            <a:r>
              <a:rPr lang="en-US" dirty="0" err="1"/>
              <a:t>dapat</a:t>
            </a:r>
            <a:r>
              <a:rPr lang="en-US" dirty="0"/>
              <a:t> </a:t>
            </a:r>
            <a:r>
              <a:rPr lang="en-US" dirty="0" err="1"/>
              <a:t>disimpulkan</a:t>
            </a:r>
            <a:r>
              <a:rPr lang="en-US" dirty="0"/>
              <a:t> </a:t>
            </a:r>
            <a:r>
              <a:rPr lang="en-US" dirty="0" err="1"/>
              <a:t>bahwa</a:t>
            </a:r>
            <a:r>
              <a:rPr lang="en-US" dirty="0"/>
              <a:t> </a:t>
            </a:r>
          </a:p>
          <a:p>
            <a:pPr lvl="1"/>
            <a:r>
              <a:rPr lang="en-US" dirty="0" err="1"/>
              <a:t>Biru</a:t>
            </a:r>
            <a:r>
              <a:rPr lang="en-US" dirty="0"/>
              <a:t> : </a:t>
            </a:r>
            <a:r>
              <a:rPr lang="en-US" dirty="0" err="1"/>
              <a:t>jika</a:t>
            </a:r>
            <a:r>
              <a:rPr lang="en-US" dirty="0"/>
              <a:t> GDP </a:t>
            </a:r>
            <a:r>
              <a:rPr lang="en-US" dirty="0" err="1"/>
              <a:t>besar</a:t>
            </a:r>
            <a:r>
              <a:rPr lang="en-US" dirty="0"/>
              <a:t> </a:t>
            </a:r>
            <a:r>
              <a:rPr lang="en-US" dirty="0" err="1"/>
              <a:t>maka</a:t>
            </a:r>
            <a:r>
              <a:rPr lang="en-US" dirty="0"/>
              <a:t> </a:t>
            </a:r>
            <a:r>
              <a:rPr lang="en-US" dirty="0" err="1"/>
              <a:t>angka</a:t>
            </a:r>
            <a:r>
              <a:rPr lang="en-US" dirty="0"/>
              <a:t> </a:t>
            </a:r>
            <a:r>
              <a:rPr lang="en-US" dirty="0" err="1"/>
              <a:t>kematian</a:t>
            </a:r>
            <a:r>
              <a:rPr lang="en-US" dirty="0"/>
              <a:t> </a:t>
            </a:r>
            <a:r>
              <a:rPr lang="en-US" dirty="0" err="1"/>
              <a:t>anak</a:t>
            </a:r>
            <a:r>
              <a:rPr lang="en-US" dirty="0"/>
              <a:t> </a:t>
            </a:r>
            <a:r>
              <a:rPr lang="en-US" dirty="0" err="1"/>
              <a:t>akan</a:t>
            </a:r>
            <a:r>
              <a:rPr lang="en-US" dirty="0"/>
              <a:t> </a:t>
            </a:r>
            <a:r>
              <a:rPr lang="en-US" dirty="0" err="1"/>
              <a:t>tinggi</a:t>
            </a:r>
            <a:r>
              <a:rPr lang="en-US" dirty="0"/>
              <a:t> juga</a:t>
            </a:r>
          </a:p>
          <a:p>
            <a:pPr lvl="1"/>
            <a:r>
              <a:rPr lang="en-US" dirty="0"/>
              <a:t>Merah : </a:t>
            </a:r>
            <a:r>
              <a:rPr lang="en-US" dirty="0" err="1"/>
              <a:t>jika</a:t>
            </a:r>
            <a:r>
              <a:rPr lang="en-US" dirty="0"/>
              <a:t> GDP </a:t>
            </a:r>
            <a:r>
              <a:rPr lang="en-US" dirty="0" err="1"/>
              <a:t>kecil</a:t>
            </a:r>
            <a:r>
              <a:rPr lang="en-US" dirty="0"/>
              <a:t> </a:t>
            </a:r>
            <a:r>
              <a:rPr lang="en-US" dirty="0" err="1"/>
              <a:t>maka</a:t>
            </a:r>
            <a:r>
              <a:rPr lang="en-US" dirty="0"/>
              <a:t> </a:t>
            </a:r>
            <a:r>
              <a:rPr lang="en-US" dirty="0" err="1"/>
              <a:t>angka</a:t>
            </a:r>
            <a:r>
              <a:rPr lang="en-US" dirty="0"/>
              <a:t> </a:t>
            </a:r>
            <a:r>
              <a:rPr lang="en-US" dirty="0" err="1"/>
              <a:t>kematian</a:t>
            </a:r>
            <a:r>
              <a:rPr lang="en-US" dirty="0"/>
              <a:t> </a:t>
            </a:r>
            <a:r>
              <a:rPr lang="en-US" dirty="0" err="1"/>
              <a:t>anak</a:t>
            </a:r>
            <a:r>
              <a:rPr lang="en-US" dirty="0"/>
              <a:t> juga </a:t>
            </a:r>
            <a:r>
              <a:rPr lang="en-US" dirty="0" err="1"/>
              <a:t>kecil</a:t>
            </a:r>
            <a:endParaRPr lang="id-ID" dirty="0"/>
          </a:p>
        </p:txBody>
      </p:sp>
      <p:pic>
        <p:nvPicPr>
          <p:cNvPr id="5" name="Picture 4">
            <a:extLst>
              <a:ext uri="{FF2B5EF4-FFF2-40B4-BE49-F238E27FC236}">
                <a16:creationId xmlns:a16="http://schemas.microsoft.com/office/drawing/2014/main" id="{0B84EE62-74F7-4BB1-9ECE-9C82BE5C1AA0}"/>
              </a:ext>
            </a:extLst>
          </p:cNvPr>
          <p:cNvPicPr>
            <a:picLocks noChangeAspect="1"/>
          </p:cNvPicPr>
          <p:nvPr/>
        </p:nvPicPr>
        <p:blipFill>
          <a:blip r:embed="rId2"/>
          <a:stretch>
            <a:fillRect/>
          </a:stretch>
        </p:blipFill>
        <p:spPr>
          <a:xfrm>
            <a:off x="351156" y="1486104"/>
            <a:ext cx="6682178" cy="4407204"/>
          </a:xfrm>
          <a:prstGeom prst="rect">
            <a:avLst/>
          </a:prstGeom>
        </p:spPr>
      </p:pic>
    </p:spTree>
    <p:extLst>
      <p:ext uri="{BB962C8B-B14F-4D97-AF65-F5344CB8AC3E}">
        <p14:creationId xmlns:p14="http://schemas.microsoft.com/office/powerpoint/2010/main" val="366233427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199</TotalTime>
  <Words>579</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Gill Sans MT</vt:lpstr>
      <vt:lpstr>Helvetica Neue</vt:lpstr>
      <vt:lpstr>Rubik</vt:lpstr>
      <vt:lpstr>Parcel</vt:lpstr>
      <vt:lpstr>Analisis data negara</vt:lpstr>
      <vt:lpstr>PowerPoint Presentation</vt:lpstr>
      <vt:lpstr>Hasil Analisis</vt:lpstr>
      <vt:lpstr>Data_Negara_HELP.csv</vt:lpstr>
      <vt:lpstr>PowerPoint Presentation</vt:lpstr>
      <vt:lpstr>Analisis Heatmap</vt:lpstr>
      <vt:lpstr>Outliers atau data pencilan di setiap columns</vt:lpstr>
      <vt:lpstr>remove outliers</vt:lpstr>
      <vt:lpstr>K-mean clustering GDp dan kematian_anak</vt:lpstr>
      <vt:lpstr>Elbow method</vt:lpstr>
      <vt:lpstr>4 Cluster dengan var gdp dan kematian_anak</vt:lpstr>
      <vt:lpstr>silhouette_score</vt:lpstr>
      <vt:lpstr>HELp Clustering dengan 4 cluster</vt:lpstr>
      <vt:lpstr>kesimpulan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Ardy Dwi K</dc:creator>
  <cp:lastModifiedBy>Ardy Dwi K</cp:lastModifiedBy>
  <cp:revision>18</cp:revision>
  <dcterms:created xsi:type="dcterms:W3CDTF">2022-01-30T20:57:21Z</dcterms:created>
  <dcterms:modified xsi:type="dcterms:W3CDTF">2022-01-31T00:16:38Z</dcterms:modified>
</cp:coreProperties>
</file>