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114aeae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114aeae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1114aeaeb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1114aeaeb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1114aeae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1114aeae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1114aeae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1114aeae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1114aeae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1114aeae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1114aeaeb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1114aeaeb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1114aeae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1114aeae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1114aeae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1114aeae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GameStop stock within WallStreetBets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Thesis</a:t>
            </a:r>
            <a:endParaRPr/>
          </a:p>
        </p:txBody>
      </p:sp>
      <p:sp>
        <p:nvSpPr>
          <p:cNvPr id="93" name="Google Shape;93;p14"/>
          <p:cNvSpPr txBox="1"/>
          <p:nvPr>
            <p:ph idx="1" type="body"/>
          </p:nvPr>
        </p:nvSpPr>
        <p:spPr>
          <a:xfrm>
            <a:off x="311700" y="1225225"/>
            <a:ext cx="42015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368300" lvl="0" marL="457200" rtl="0" algn="l">
              <a:spcBef>
                <a:spcPts val="1200"/>
              </a:spcBef>
              <a:spcAft>
                <a:spcPts val="0"/>
              </a:spcAft>
              <a:buSzPts val="2200"/>
              <a:buChar char="●"/>
            </a:pPr>
            <a:r>
              <a:rPr lang="en" sz="2200"/>
              <a:t>The GameStop stock price was directly affected by the Subreddit WallstreetBets</a:t>
            </a:r>
            <a:endParaRPr sz="2200"/>
          </a:p>
        </p:txBody>
      </p:sp>
      <p:pic>
        <p:nvPicPr>
          <p:cNvPr id="94" name="Google Shape;94;p14"/>
          <p:cNvPicPr preferRelativeResize="0"/>
          <p:nvPr/>
        </p:nvPicPr>
        <p:blipFill>
          <a:blip r:embed="rId3">
            <a:alphaModFix/>
          </a:blip>
          <a:stretch>
            <a:fillRect/>
          </a:stretch>
        </p:blipFill>
        <p:spPr>
          <a:xfrm>
            <a:off x="4513225" y="1225225"/>
            <a:ext cx="4319076" cy="242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EDA</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 </a:t>
            </a:r>
            <a:r>
              <a:rPr lang="en"/>
              <a:t>implemented</a:t>
            </a:r>
            <a:r>
              <a:rPr lang="en"/>
              <a:t> a </a:t>
            </a:r>
            <a:r>
              <a:rPr lang="en"/>
              <a:t>web scraper</a:t>
            </a:r>
            <a:r>
              <a:rPr lang="en"/>
              <a:t> using the Reddit PushShift API</a:t>
            </a:r>
            <a:endParaRPr/>
          </a:p>
          <a:p>
            <a:pPr indent="-311150" lvl="0" marL="457200" rtl="0" algn="l">
              <a:lnSpc>
                <a:spcPct val="150000"/>
              </a:lnSpc>
              <a:spcBef>
                <a:spcPts val="0"/>
              </a:spcBef>
              <a:spcAft>
                <a:spcPts val="0"/>
              </a:spcAft>
              <a:buSzPts val="1300"/>
              <a:buChar char="●"/>
            </a:pPr>
            <a:r>
              <a:rPr lang="en"/>
              <a:t>I </a:t>
            </a:r>
            <a:r>
              <a:rPr lang="en"/>
              <a:t>scraped subreddit post information for all of 2021 (when GME became relevant) and stored in Postgres</a:t>
            </a:r>
            <a:endParaRPr/>
          </a:p>
          <a:p>
            <a:pPr indent="-311150" lvl="0" marL="457200" rtl="0" algn="l">
              <a:lnSpc>
                <a:spcPct val="150000"/>
              </a:lnSpc>
              <a:spcBef>
                <a:spcPts val="0"/>
              </a:spcBef>
              <a:spcAft>
                <a:spcPts val="0"/>
              </a:spcAft>
              <a:buSzPts val="1300"/>
              <a:buChar char="●"/>
            </a:pPr>
            <a:r>
              <a:rPr lang="en"/>
              <a:t>I counted the number of posts per day containing the $GME symbol</a:t>
            </a:r>
            <a:endParaRPr/>
          </a:p>
          <a:p>
            <a:pPr indent="-311150" lvl="0" marL="457200" rtl="0" algn="l">
              <a:lnSpc>
                <a:spcPct val="150000"/>
              </a:lnSpc>
              <a:spcBef>
                <a:spcPts val="0"/>
              </a:spcBef>
              <a:spcAft>
                <a:spcPts val="0"/>
              </a:spcAft>
              <a:buSzPts val="1300"/>
              <a:buChar char="●"/>
            </a:pPr>
            <a:r>
              <a:rPr lang="en"/>
              <a:t>I cross listed this with GME daily stock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106" name="Google Shape;106;p16"/>
          <p:cNvSpPr txBox="1"/>
          <p:nvPr>
            <p:ph idx="1" type="body"/>
          </p:nvPr>
        </p:nvSpPr>
        <p:spPr>
          <a:xfrm>
            <a:off x="729450" y="2078875"/>
            <a:ext cx="3696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Wanted program to be scalable to other “hype” </a:t>
            </a:r>
            <a:r>
              <a:rPr lang="en"/>
              <a:t>stocks for comparison</a:t>
            </a:r>
            <a:endParaRPr/>
          </a:p>
          <a:p>
            <a:pPr indent="-311150" lvl="0" marL="457200" rtl="0" algn="l">
              <a:spcBef>
                <a:spcPts val="0"/>
              </a:spcBef>
              <a:spcAft>
                <a:spcPts val="0"/>
              </a:spcAft>
              <a:buSzPts val="1300"/>
              <a:buChar char="●"/>
            </a:pPr>
            <a:r>
              <a:rPr lang="en"/>
              <a:t>Designed executable program with user input and error handling</a:t>
            </a:r>
            <a:endParaRPr/>
          </a:p>
          <a:p>
            <a:pPr indent="-311150" lvl="0" marL="457200" rtl="0" algn="l">
              <a:spcBef>
                <a:spcPts val="0"/>
              </a:spcBef>
              <a:spcAft>
                <a:spcPts val="0"/>
              </a:spcAft>
              <a:buSzPts val="1300"/>
              <a:buChar char="●"/>
            </a:pPr>
            <a:r>
              <a:rPr lang="en"/>
              <a:t>For given stocks inputted, program will query from database</a:t>
            </a:r>
            <a:endParaRPr/>
          </a:p>
          <a:p>
            <a:pPr indent="-311150" lvl="0" marL="457200" rtl="0" algn="l">
              <a:spcBef>
                <a:spcPts val="0"/>
              </a:spcBef>
              <a:spcAft>
                <a:spcPts val="0"/>
              </a:spcAft>
              <a:buSzPts val="1300"/>
              <a:buChar char="●"/>
            </a:pPr>
            <a:r>
              <a:rPr lang="en"/>
              <a:t>Finally producing relevant plots and statistics</a:t>
            </a:r>
            <a:endParaRPr/>
          </a:p>
        </p:txBody>
      </p:sp>
      <p:pic>
        <p:nvPicPr>
          <p:cNvPr id="107" name="Google Shape;107;p16"/>
          <p:cNvPicPr preferRelativeResize="0"/>
          <p:nvPr/>
        </p:nvPicPr>
        <p:blipFill>
          <a:blip r:embed="rId3">
            <a:alphaModFix/>
          </a:blip>
          <a:stretch>
            <a:fillRect/>
          </a:stretch>
        </p:blipFill>
        <p:spPr>
          <a:xfrm>
            <a:off x="4426350" y="2941825"/>
            <a:ext cx="4576641" cy="5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13" name="Google Shape;113;p17"/>
          <p:cNvSpPr txBox="1"/>
          <p:nvPr>
            <p:ph idx="1" type="body"/>
          </p:nvPr>
        </p:nvSpPr>
        <p:spPr>
          <a:xfrm>
            <a:off x="729450" y="2078875"/>
            <a:ext cx="46101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Visual inspection shows direct correlation between the value of GameStop stock and the frequency of post mentions on WallStreetBets</a:t>
            </a:r>
            <a:endParaRPr/>
          </a:p>
          <a:p>
            <a:pPr indent="-311150" lvl="0" marL="457200" rtl="0" algn="l">
              <a:lnSpc>
                <a:spcPct val="150000"/>
              </a:lnSpc>
              <a:spcBef>
                <a:spcPts val="0"/>
              </a:spcBef>
              <a:spcAft>
                <a:spcPts val="0"/>
              </a:spcAft>
              <a:buSzPts val="1300"/>
              <a:buChar char="●"/>
            </a:pPr>
            <a:r>
              <a:rPr lang="en"/>
              <a:t>When GME was at its highest in late January, the number of daily mentions </a:t>
            </a:r>
            <a:r>
              <a:rPr lang="en"/>
              <a:t>skyrocketed</a:t>
            </a:r>
            <a:endParaRPr/>
          </a:p>
          <a:p>
            <a:pPr indent="-311150" lvl="0" marL="457200" rtl="0" algn="l">
              <a:lnSpc>
                <a:spcPct val="150000"/>
              </a:lnSpc>
              <a:spcBef>
                <a:spcPts val="0"/>
              </a:spcBef>
              <a:spcAft>
                <a:spcPts val="0"/>
              </a:spcAft>
              <a:buSzPts val="1300"/>
              <a:buChar char="●"/>
            </a:pPr>
            <a:r>
              <a:rPr lang="en"/>
              <a:t>However this does not necessarily suggest which one influenced the other</a:t>
            </a:r>
            <a:endParaRPr/>
          </a:p>
        </p:txBody>
      </p:sp>
      <p:pic>
        <p:nvPicPr>
          <p:cNvPr id="114" name="Google Shape;114;p17"/>
          <p:cNvPicPr preferRelativeResize="0"/>
          <p:nvPr/>
        </p:nvPicPr>
        <p:blipFill>
          <a:blip r:embed="rId3">
            <a:alphaModFix/>
          </a:blip>
          <a:stretch>
            <a:fillRect/>
          </a:stretch>
        </p:blipFill>
        <p:spPr>
          <a:xfrm>
            <a:off x="5410650" y="1888213"/>
            <a:ext cx="3523251" cy="2642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20" name="Google Shape;120;p18"/>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daily price change compared to GME mentions suggests that number of mentions will be highest on days of greatest price change</a:t>
            </a:r>
            <a:endParaRPr/>
          </a:p>
          <a:p>
            <a:pPr indent="-311150" lvl="0" marL="457200" rtl="0" algn="l">
              <a:spcBef>
                <a:spcPts val="0"/>
              </a:spcBef>
              <a:spcAft>
                <a:spcPts val="0"/>
              </a:spcAft>
              <a:buSzPts val="1300"/>
              <a:buChar char="●"/>
            </a:pPr>
            <a:r>
              <a:rPr lang="en"/>
              <a:t>Where this is independent whether the price </a:t>
            </a:r>
            <a:r>
              <a:rPr lang="en"/>
              <a:t>change</a:t>
            </a:r>
            <a:r>
              <a:rPr lang="en"/>
              <a:t> is </a:t>
            </a:r>
            <a:r>
              <a:rPr lang="en"/>
              <a:t>positive</a:t>
            </a:r>
            <a:r>
              <a:rPr lang="en"/>
              <a:t> or negative</a:t>
            </a:r>
            <a:endParaRPr/>
          </a:p>
        </p:txBody>
      </p:sp>
      <p:pic>
        <p:nvPicPr>
          <p:cNvPr id="121" name="Google Shape;121;p18"/>
          <p:cNvPicPr preferRelativeResize="0"/>
          <p:nvPr/>
        </p:nvPicPr>
        <p:blipFill>
          <a:blip r:embed="rId3">
            <a:alphaModFix/>
          </a:blip>
          <a:stretch>
            <a:fillRect/>
          </a:stretch>
        </p:blipFill>
        <p:spPr>
          <a:xfrm>
            <a:off x="4995825" y="1622500"/>
            <a:ext cx="3979802" cy="2984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a:t>
            </a:r>
            <a:endParaRPr/>
          </a:p>
        </p:txBody>
      </p:sp>
      <p:sp>
        <p:nvSpPr>
          <p:cNvPr id="127" name="Google Shape;127;p19"/>
          <p:cNvSpPr txBox="1"/>
          <p:nvPr>
            <p:ph idx="1" type="body"/>
          </p:nvPr>
        </p:nvSpPr>
        <p:spPr>
          <a:xfrm>
            <a:off x="1486200" y="2072275"/>
            <a:ext cx="6171600" cy="2261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000"/>
              </a:spcBef>
              <a:spcAft>
                <a:spcPts val="0"/>
              </a:spcAft>
              <a:buClr>
                <a:srgbClr val="24292E"/>
              </a:buClr>
              <a:buSzPts val="1200"/>
              <a:buFont typeface="Arial"/>
              <a:buChar char="●"/>
            </a:pPr>
            <a:r>
              <a:rPr b="1" lang="en" sz="1200">
                <a:solidFill>
                  <a:srgbClr val="24292E"/>
                </a:solidFill>
                <a:latin typeface="Arial"/>
                <a:ea typeface="Arial"/>
                <a:cs typeface="Arial"/>
                <a:sym typeface="Arial"/>
              </a:rPr>
              <a:t>Null Hypothesis</a:t>
            </a:r>
            <a:r>
              <a:rPr lang="en" sz="1200">
                <a:solidFill>
                  <a:srgbClr val="24292E"/>
                </a:solidFill>
                <a:latin typeface="Arial"/>
                <a:ea typeface="Arial"/>
                <a:cs typeface="Arial"/>
                <a:sym typeface="Arial"/>
              </a:rPr>
              <a:t>: No correlation between number of stock mentions and GameStop stock price per day</a:t>
            </a:r>
            <a:endParaRPr sz="1200">
              <a:solidFill>
                <a:srgbClr val="24292E"/>
              </a:solidFill>
              <a:latin typeface="Arial"/>
              <a:ea typeface="Arial"/>
              <a:cs typeface="Arial"/>
              <a:sym typeface="Arial"/>
            </a:endParaRPr>
          </a:p>
          <a:p>
            <a:pPr indent="-304800" lvl="0" marL="457200" rtl="0" algn="l">
              <a:lnSpc>
                <a:spcPct val="200000"/>
              </a:lnSpc>
              <a:spcBef>
                <a:spcPts val="1200"/>
              </a:spcBef>
              <a:spcAft>
                <a:spcPts val="0"/>
              </a:spcAft>
              <a:buClr>
                <a:srgbClr val="24292E"/>
              </a:buClr>
              <a:buSzPts val="1200"/>
              <a:buFont typeface="Arial"/>
              <a:buChar char="●"/>
            </a:pPr>
            <a:r>
              <a:rPr b="1" lang="en" sz="1200">
                <a:solidFill>
                  <a:srgbClr val="24292E"/>
                </a:solidFill>
                <a:latin typeface="Arial"/>
                <a:ea typeface="Arial"/>
                <a:cs typeface="Arial"/>
                <a:sym typeface="Arial"/>
              </a:rPr>
              <a:t>Alternate Hypothesis</a:t>
            </a:r>
            <a:r>
              <a:rPr lang="en" sz="1200">
                <a:solidFill>
                  <a:srgbClr val="24292E"/>
                </a:solidFill>
                <a:latin typeface="Arial"/>
                <a:ea typeface="Arial"/>
                <a:cs typeface="Arial"/>
                <a:sym typeface="Arial"/>
              </a:rPr>
              <a:t>: Statistically significant correlation between stock mentions and GameStop stock price per day</a:t>
            </a:r>
            <a:endParaRPr sz="1200">
              <a:solidFill>
                <a:srgbClr val="24292E"/>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Tests</a:t>
            </a:r>
            <a:endParaRPr/>
          </a:p>
        </p:txBody>
      </p:sp>
      <p:sp>
        <p:nvSpPr>
          <p:cNvPr id="133" name="Google Shape;133;p20"/>
          <p:cNvSpPr txBox="1"/>
          <p:nvPr>
            <p:ph idx="1" type="body"/>
          </p:nvPr>
        </p:nvSpPr>
        <p:spPr>
          <a:xfrm>
            <a:off x="729450" y="2078875"/>
            <a:ext cx="7688700" cy="28086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100000"/>
              <a:buChar char="●"/>
            </a:pPr>
            <a:r>
              <a:rPr lang="en"/>
              <a:t>One Sample t t</a:t>
            </a:r>
            <a:r>
              <a:rPr lang="en"/>
              <a:t>est to analyze correlation between two datasets</a:t>
            </a:r>
            <a:endParaRPr/>
          </a:p>
          <a:p>
            <a:pPr indent="-304958" lvl="0" marL="914400" rtl="0" algn="l">
              <a:lnSpc>
                <a:spcPct val="150000"/>
              </a:lnSpc>
              <a:spcBef>
                <a:spcPts val="0"/>
              </a:spcBef>
              <a:spcAft>
                <a:spcPts val="0"/>
              </a:spcAft>
              <a:buSzPct val="100000"/>
              <a:buChar char="-"/>
            </a:pPr>
            <a:r>
              <a:rPr lang="en"/>
              <a:t>Took normalized gradients for daily mentions and stock price</a:t>
            </a:r>
            <a:endParaRPr/>
          </a:p>
          <a:p>
            <a:pPr indent="-304958" lvl="0" marL="914400" rtl="0" algn="l">
              <a:lnSpc>
                <a:spcPct val="150000"/>
              </a:lnSpc>
              <a:spcBef>
                <a:spcPts val="0"/>
              </a:spcBef>
              <a:spcAft>
                <a:spcPts val="0"/>
              </a:spcAft>
              <a:buSzPct val="100000"/>
              <a:buChar char="-"/>
            </a:pPr>
            <a:r>
              <a:rPr lang="en"/>
              <a:t>Weighted same direction gradient with ‘1’ and differing direction gradients as ‘0’</a:t>
            </a:r>
            <a:endParaRPr/>
          </a:p>
          <a:p>
            <a:pPr indent="-304958" lvl="0" marL="914400" rtl="0" algn="l">
              <a:lnSpc>
                <a:spcPct val="150000"/>
              </a:lnSpc>
              <a:spcBef>
                <a:spcPts val="0"/>
              </a:spcBef>
              <a:spcAft>
                <a:spcPts val="0"/>
              </a:spcAft>
              <a:buSzPct val="100000"/>
              <a:buChar char="-"/>
            </a:pPr>
            <a:r>
              <a:rPr lang="en"/>
              <a:t>Ran t t</a:t>
            </a:r>
            <a:r>
              <a:rPr lang="en"/>
              <a:t>est</a:t>
            </a:r>
            <a:r>
              <a:rPr lang="en"/>
              <a:t> with mu = 0.5</a:t>
            </a:r>
            <a:endParaRPr/>
          </a:p>
          <a:p>
            <a:pPr indent="-304958" lvl="0" marL="457200" rtl="0" algn="l">
              <a:lnSpc>
                <a:spcPct val="150000"/>
              </a:lnSpc>
              <a:spcBef>
                <a:spcPts val="0"/>
              </a:spcBef>
              <a:spcAft>
                <a:spcPts val="0"/>
              </a:spcAft>
              <a:buSzPct val="100000"/>
              <a:buChar char="●"/>
            </a:pPr>
            <a:r>
              <a:rPr lang="en"/>
              <a:t>Results showed significant correlation between two gradient values</a:t>
            </a:r>
            <a:endParaRPr/>
          </a:p>
          <a:p>
            <a:pPr indent="-304958" lvl="0" marL="914400" rtl="0" algn="l">
              <a:lnSpc>
                <a:spcPct val="150000"/>
              </a:lnSpc>
              <a:spcBef>
                <a:spcPts val="0"/>
              </a:spcBef>
              <a:spcAft>
                <a:spcPts val="0"/>
              </a:spcAft>
              <a:buSzPct val="100000"/>
              <a:buChar char="-"/>
            </a:pPr>
            <a:r>
              <a:rPr lang="en"/>
              <a:t>P value = </a:t>
            </a:r>
            <a:r>
              <a:rPr lang="en" sz="1200">
                <a:solidFill>
                  <a:srgbClr val="24292E"/>
                </a:solidFill>
                <a:highlight>
                  <a:srgbClr val="FFFFFF"/>
                </a:highlight>
                <a:latin typeface="Arial"/>
                <a:ea typeface="Arial"/>
                <a:cs typeface="Arial"/>
                <a:sym typeface="Arial"/>
              </a:rPr>
              <a:t>0.00019</a:t>
            </a:r>
            <a:endParaRPr/>
          </a:p>
          <a:p>
            <a:pPr indent="-304958" lvl="0" marL="914400" rtl="0" algn="l">
              <a:lnSpc>
                <a:spcPct val="150000"/>
              </a:lnSpc>
              <a:spcBef>
                <a:spcPts val="0"/>
              </a:spcBef>
              <a:spcAft>
                <a:spcPts val="0"/>
              </a:spcAft>
              <a:buSzPct val="100000"/>
              <a:buChar char="-"/>
            </a:pPr>
            <a:r>
              <a:rPr lang="en"/>
              <a:t>Using a standard alpha threshold = 0.05, we can confidently reject the Null Hypothesis </a:t>
            </a:r>
            <a:endParaRPr/>
          </a:p>
          <a:p>
            <a:pPr indent="-304958" lvl="0" marL="457200" rtl="0" algn="l">
              <a:lnSpc>
                <a:spcPct val="150000"/>
              </a:lnSpc>
              <a:spcBef>
                <a:spcPts val="0"/>
              </a:spcBef>
              <a:spcAft>
                <a:spcPts val="0"/>
              </a:spcAft>
              <a:buSzPct val="100000"/>
              <a:buChar char="●"/>
            </a:pPr>
            <a:r>
              <a:rPr lang="en"/>
              <a:t>This is expected as frome visual inspection it was clear that change in daily stock price directly correlated to daily number of mentions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Find another quantitative measure to compare WallStreetBets to stock price</a:t>
            </a:r>
            <a:endParaRPr/>
          </a:p>
          <a:p>
            <a:pPr indent="-311150" lvl="0" marL="914400" rtl="0" algn="l">
              <a:lnSpc>
                <a:spcPct val="150000"/>
              </a:lnSpc>
              <a:spcBef>
                <a:spcPts val="0"/>
              </a:spcBef>
              <a:spcAft>
                <a:spcPts val="0"/>
              </a:spcAft>
              <a:buSzPts val="1300"/>
              <a:buChar char="-"/>
            </a:pPr>
            <a:r>
              <a:rPr lang="en"/>
              <a:t>Although taking the daily gradient for stock prices and number of mentions would be more independently distributed than the daily value, it is still comparing side by side time series data which is unlikely to be truly independent</a:t>
            </a:r>
            <a:endParaRPr/>
          </a:p>
          <a:p>
            <a:pPr indent="-311150" lvl="0" marL="457200" rtl="0" algn="l">
              <a:spcBef>
                <a:spcPts val="0"/>
              </a:spcBef>
              <a:spcAft>
                <a:spcPts val="0"/>
              </a:spcAft>
              <a:buSzPts val="1300"/>
              <a:buChar char="●"/>
            </a:pPr>
            <a:r>
              <a:rPr lang="en"/>
              <a:t>Time series data is continuously changing</a:t>
            </a:r>
            <a:endParaRPr/>
          </a:p>
          <a:p>
            <a:pPr indent="-311150" lvl="0" marL="914400" rtl="0" algn="l">
              <a:lnSpc>
                <a:spcPct val="150000"/>
              </a:lnSpc>
              <a:spcBef>
                <a:spcPts val="0"/>
              </a:spcBef>
              <a:spcAft>
                <a:spcPts val="0"/>
              </a:spcAft>
              <a:buSzPts val="1300"/>
              <a:buChar char="-"/>
            </a:pPr>
            <a:r>
              <a:rPr lang="en"/>
              <a:t>Write a script to scrape and update database nightly for most up to date data</a:t>
            </a:r>
            <a:endParaRPr/>
          </a:p>
          <a:p>
            <a:pPr indent="-311150" lvl="0" marL="457200" rtl="0" algn="l">
              <a:spcBef>
                <a:spcPts val="0"/>
              </a:spcBef>
              <a:spcAft>
                <a:spcPts val="0"/>
              </a:spcAft>
              <a:buSzPts val="1300"/>
              <a:buChar char="●"/>
            </a:pPr>
            <a:r>
              <a:rPr lang="en"/>
              <a:t>Deploy as program as Full Stack web application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