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8" r:id="rId2"/>
    <p:sldId id="266" r:id="rId3"/>
    <p:sldId id="284" r:id="rId4"/>
    <p:sldId id="267" r:id="rId5"/>
    <p:sldId id="317" r:id="rId6"/>
    <p:sldId id="318" r:id="rId7"/>
    <p:sldId id="268" r:id="rId8"/>
    <p:sldId id="320" r:id="rId9"/>
    <p:sldId id="319" r:id="rId10"/>
    <p:sldId id="327" r:id="rId11"/>
    <p:sldId id="310" r:id="rId12"/>
    <p:sldId id="345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7F9"/>
    <a:srgbClr val="1103C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30" autoAdjust="0"/>
  </p:normalViewPr>
  <p:slideViewPr>
    <p:cSldViewPr snapToGrid="0"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9D6AF-EB01-46B2-AD72-8E2DCD34CEF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AA007-59DE-4A97-84D3-934A58B935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2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</a:t>
            </a:r>
            <a:r>
              <a:rPr lang="en-US" dirty="0" err="1"/>
              <a:t>simplication</a:t>
            </a:r>
            <a:r>
              <a:rPr lang="en-US" dirty="0"/>
              <a:t> leads to</a:t>
            </a:r>
            <a:r>
              <a:rPr lang="en-US" baseline="0" dirty="0"/>
              <a:t> an update for each individual membership.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A007-59DE-4A97-84D3-934A58B935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A007-59DE-4A97-84D3-934A58B935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4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A007-59DE-4A97-84D3-934A58B935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7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A007-59DE-4A97-84D3-934A58B935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7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</a:t>
            </a:r>
            <a:r>
              <a:rPr lang="en-US"/>
              <a:t>instances may</a:t>
            </a:r>
            <a:r>
              <a:rPr lang="en-US" baseline="0"/>
              <a:t> vary.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A007-59DE-4A97-84D3-934A58B935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162800" cy="8001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AD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90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1828800" y="381000"/>
            <a:ext cx="4800600" cy="8381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0">
                <a:solidFill>
                  <a:srgbClr val="AD0000"/>
                </a:solidFill>
                <a:latin typeface="HelveticaNeueLT Std Med Cn"/>
                <a:cs typeface="HelveticaNeueLT Std Med C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227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71800" y="4419600"/>
            <a:ext cx="6172200" cy="457200"/>
          </a:xfrm>
          <a:prstGeom prst="rect">
            <a:avLst/>
          </a:prstGeom>
        </p:spPr>
        <p:txBody>
          <a:bodyPr anchor="b"/>
          <a:lstStyle>
            <a:lvl1pPr algn="l">
              <a:defRPr sz="1600" b="1" i="0">
                <a:solidFill>
                  <a:srgbClr val="89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80896" y="1445407"/>
            <a:ext cx="605350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2743200" y="2590800"/>
            <a:ext cx="6172200" cy="838199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HelveticaNeueLT Std Med Cn"/>
                <a:cs typeface="HelveticaNeueLT Std Med C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9186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>
            <a:off x="609600" y="1446213"/>
            <a:ext cx="38862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2362200" y="152401"/>
            <a:ext cx="6172200" cy="8381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0">
                <a:solidFill>
                  <a:srgbClr val="AD0000"/>
                </a:solidFill>
                <a:latin typeface="HelveticaNeueLT Std Med Cn"/>
                <a:cs typeface="HelveticaNeueLT Std Med C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add Presentation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92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9375"/>
            <a:ext cx="5638800" cy="1063625"/>
          </a:xfrm>
          <a:prstGeom prst="rect">
            <a:avLst/>
          </a:prstGeom>
          <a:noFill/>
        </p:spPr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816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SzPct val="75000"/>
              <a:buFont typeface="Wingdings" panose="05000000000000000000" pitchFamily="2" charset="2"/>
              <a:buChar char="q"/>
              <a:defRPr sz="2000" baseline="0">
                <a:latin typeface="Times New Roman" panose="02020603050405020304" pitchFamily="18" charset="0"/>
              </a:defRPr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Ø"/>
              <a:defRPr sz="1800" baseline="0">
                <a:latin typeface="Times New Roman" panose="02020603050405020304" pitchFamily="18" charset="0"/>
              </a:defRPr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 baseline="0">
                <a:latin typeface="Times New Roman" panose="02020603050405020304" pitchFamily="18" charset="0"/>
              </a:defRPr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ü"/>
              <a:defRPr sz="1400" baseline="0">
                <a:latin typeface="Times New Roman" panose="02020603050405020304" pitchFamily="18" charset="0"/>
              </a:defRPr>
            </a:lvl4pPr>
            <a:lvl5pPr>
              <a:buClr>
                <a:srgbClr val="FF0000"/>
              </a:buClr>
              <a:defRPr sz="1400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30235"/>
            <a:ext cx="762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41668AA-79AC-4DC8-A911-BC1DB94E8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0"/>
            <a:ext cx="2758225" cy="588918"/>
          </a:xfrm>
          <a:prstGeom prst="rect">
            <a:avLst/>
          </a:prstGeom>
        </p:spPr>
      </p:pic>
      <p:pic>
        <p:nvPicPr>
          <p:cNvPr id="5" name="Picture 12" descr="var6_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889" t="15190" r="14161" b="8861"/>
          <a:stretch>
            <a:fillRect/>
          </a:stretch>
        </p:blipFill>
        <p:spPr bwMode="auto">
          <a:xfrm>
            <a:off x="8077200" y="0"/>
            <a:ext cx="1070113" cy="1070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image" Target="../media/image54.jpeg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49.jpe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image" Target="../media/image48.jpeg"/><Relationship Id="rId38" Type="http://schemas.openxmlformats.org/officeDocument/2006/relationships/image" Target="../media/image53.jpe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jpeg"/><Relationship Id="rId11" Type="http://schemas.openxmlformats.org/officeDocument/2006/relationships/image" Target="../media/image44.jpeg"/><Relationship Id="rId24" Type="http://schemas.openxmlformats.org/officeDocument/2006/relationships/image" Target="../media/image33.wmf"/><Relationship Id="rId32" Type="http://schemas.openxmlformats.org/officeDocument/2006/relationships/image" Target="../media/image47.jpeg"/><Relationship Id="rId37" Type="http://schemas.openxmlformats.org/officeDocument/2006/relationships/image" Target="../media/image52.jpeg"/><Relationship Id="rId5" Type="http://schemas.openxmlformats.org/officeDocument/2006/relationships/image" Target="../media/image38.jpeg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35.wmf"/><Relationship Id="rId36" Type="http://schemas.openxmlformats.org/officeDocument/2006/relationships/image" Target="../media/image51.jpeg"/><Relationship Id="rId10" Type="http://schemas.openxmlformats.org/officeDocument/2006/relationships/image" Target="../media/image43.jpeg"/><Relationship Id="rId19" Type="http://schemas.openxmlformats.org/officeDocument/2006/relationships/oleObject" Target="../embeddings/oleObject20.bin"/><Relationship Id="rId31" Type="http://schemas.openxmlformats.org/officeDocument/2006/relationships/image" Target="../media/image46.jpeg"/><Relationship Id="rId4" Type="http://schemas.openxmlformats.org/officeDocument/2006/relationships/image" Target="../media/image37.jpeg"/><Relationship Id="rId9" Type="http://schemas.openxmlformats.org/officeDocument/2006/relationships/image" Target="../media/image42.jpg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36.wmf"/><Relationship Id="rId35" Type="http://schemas.openxmlformats.org/officeDocument/2006/relationships/image" Target="../media/image5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9C78-2AB1-4C82-A09F-D955A0FA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570" y="2628265"/>
            <a:ext cx="5638800" cy="1063625"/>
          </a:xfrm>
        </p:spPr>
        <p:txBody>
          <a:bodyPr/>
          <a:lstStyle/>
          <a:p>
            <a:r>
              <a:rPr lang="en-US" dirty="0"/>
              <a:t>FCMI/PCMI Detailed</a:t>
            </a:r>
          </a:p>
        </p:txBody>
      </p:sp>
    </p:spTree>
    <p:extLst>
      <p:ext uri="{BB962C8B-B14F-4D97-AF65-F5344CB8AC3E}">
        <p14:creationId xmlns:p14="http://schemas.microsoft.com/office/powerpoint/2010/main" val="193262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9429-C862-4D5F-901B-9AE78A6B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81600"/>
          </a:xfrm>
        </p:spPr>
        <p:txBody>
          <a:bodyPr/>
          <a:lstStyle/>
          <a:p>
            <a:r>
              <a:rPr lang="en-US" dirty="0"/>
              <a:t>For positive bags, bag probability (and membership) is high when instances are close to 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negative bags, bag probability (and membership) is high when instances are far from TC.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0E2D41-064B-4A6E-9188-191D1250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587"/>
            <a:ext cx="7559040" cy="668973"/>
          </a:xfrm>
          <a:solidFill>
            <a:schemeClr val="bg1"/>
          </a:solidFill>
        </p:spPr>
        <p:txBody>
          <a:bodyPr/>
          <a:lstStyle/>
          <a:p>
            <a:r>
              <a:rPr lang="en-US" sz="3400" dirty="0"/>
              <a:t>Positive and Negative Bag Memberships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B9903A-9134-4D77-91AA-5FBE26679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 r="30888" b="49907"/>
          <a:stretch/>
        </p:blipFill>
        <p:spPr>
          <a:xfrm>
            <a:off x="3441544" y="1634684"/>
            <a:ext cx="2664823" cy="491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4242D6-F287-4AAA-A56D-D3B755B52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4" t="49908" r="33450" b="-1"/>
          <a:stretch/>
        </p:blipFill>
        <p:spPr>
          <a:xfrm>
            <a:off x="3445891" y="4145972"/>
            <a:ext cx="2412274" cy="491684"/>
          </a:xfrm>
          <a:prstGeom prst="rect">
            <a:avLst/>
          </a:prstGeom>
        </p:spPr>
      </p:pic>
      <p:graphicFrame>
        <p:nvGraphicFramePr>
          <p:cNvPr id="15" name="Object 16">
            <a:extLst>
              <a:ext uri="{FF2B5EF4-FFF2-40B4-BE49-F238E27FC236}">
                <a16:creationId xmlns:a16="http://schemas.microsoft.com/office/drawing/2014/main" id="{6AB7FA35-7D8F-4FE5-AFB1-306CBD7E69A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99102" y="4190995"/>
          <a:ext cx="11160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634680" imgH="228600" progId="Equation.3">
                  <p:embed/>
                </p:oleObj>
              </mc:Choice>
              <mc:Fallback>
                <p:oleObj name="Equation" r:id="rId4" imgW="634680" imgH="228600" progId="Equation.3">
                  <p:embed/>
                  <p:pic>
                    <p:nvPicPr>
                      <p:cNvPr id="15" name="Object 16">
                        <a:extLst>
                          <a:ext uri="{FF2B5EF4-FFF2-40B4-BE49-F238E27FC236}">
                            <a16:creationId xmlns:a16="http://schemas.microsoft.com/office/drawing/2014/main" id="{6AB7FA35-7D8F-4FE5-AFB1-306CBD7E6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102" y="4190995"/>
                        <a:ext cx="1116012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E39AD51-B0B2-4909-83D0-64BFAE9DBD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38244" r="95415" b="35138"/>
          <a:stretch/>
        </p:blipFill>
        <p:spPr>
          <a:xfrm>
            <a:off x="3289137" y="4261184"/>
            <a:ext cx="156754" cy="261258"/>
          </a:xfrm>
          <a:prstGeom prst="rect">
            <a:avLst/>
          </a:prstGeom>
        </p:spPr>
      </p:pic>
      <p:graphicFrame>
        <p:nvGraphicFramePr>
          <p:cNvPr id="8" name="Object 16">
            <a:extLst>
              <a:ext uri="{FF2B5EF4-FFF2-40B4-BE49-F238E27FC236}">
                <a16:creationId xmlns:a16="http://schemas.microsoft.com/office/drawing/2014/main" id="{ED3C2800-FE78-4097-8BA5-55ACF4C04E6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64275" y="1724732"/>
          <a:ext cx="11160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634680" imgH="228600" progId="Equation.3">
                  <p:embed/>
                </p:oleObj>
              </mc:Choice>
              <mc:Fallback>
                <p:oleObj name="Equation" r:id="rId6" imgW="634680" imgH="228600" progId="Equation.3">
                  <p:embed/>
                  <p:pic>
                    <p:nvPicPr>
                      <p:cNvPr id="8" name="Object 16">
                        <a:extLst>
                          <a:ext uri="{FF2B5EF4-FFF2-40B4-BE49-F238E27FC236}">
                            <a16:creationId xmlns:a16="http://schemas.microsoft.com/office/drawing/2014/main" id="{ED3C2800-FE78-4097-8BA5-55ACF4C04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275" y="1724732"/>
                        <a:ext cx="1116012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2424D52-0F40-4511-97F8-328DD5C22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38244" r="95415" b="35138"/>
          <a:stretch/>
        </p:blipFill>
        <p:spPr>
          <a:xfrm>
            <a:off x="3254310" y="1794921"/>
            <a:ext cx="156754" cy="26125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3D52237-23ED-467E-952A-7F0E2A427CC1}"/>
              </a:ext>
            </a:extLst>
          </p:cNvPr>
          <p:cNvSpPr/>
          <p:nvPr/>
        </p:nvSpPr>
        <p:spPr>
          <a:xfrm>
            <a:off x="3441544" y="2387575"/>
            <a:ext cx="91440" cy="87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D416A4-BC48-4CF7-9E00-10935DB24925}"/>
              </a:ext>
            </a:extLst>
          </p:cNvPr>
          <p:cNvSpPr/>
          <p:nvPr/>
        </p:nvSpPr>
        <p:spPr>
          <a:xfrm>
            <a:off x="4419329" y="2926298"/>
            <a:ext cx="91440" cy="87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8AA0A-1703-4197-8DD7-C848DF7C2839}"/>
              </a:ext>
            </a:extLst>
          </p:cNvPr>
          <p:cNvSpPr txBox="1"/>
          <p:nvPr/>
        </p:nvSpPr>
        <p:spPr>
          <a:xfrm>
            <a:off x="4049486" y="2780129"/>
            <a:ext cx="41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F2B589-F8F1-4B9E-BA72-35F5E71FE8B5}"/>
              </a:ext>
            </a:extLst>
          </p:cNvPr>
          <p:cNvSpPr/>
          <p:nvPr/>
        </p:nvSpPr>
        <p:spPr>
          <a:xfrm>
            <a:off x="2932093" y="3333423"/>
            <a:ext cx="91440" cy="87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0FB9CD-B24B-4C51-B8E2-58F7F916717A}"/>
              </a:ext>
            </a:extLst>
          </p:cNvPr>
          <p:cNvSpPr/>
          <p:nvPr/>
        </p:nvSpPr>
        <p:spPr>
          <a:xfrm>
            <a:off x="5100526" y="2409706"/>
            <a:ext cx="91440" cy="87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1DDFB4-A9E6-4E95-9684-0B3B4AAF4B3D}"/>
              </a:ext>
            </a:extLst>
          </p:cNvPr>
          <p:cNvSpPr/>
          <p:nvPr/>
        </p:nvSpPr>
        <p:spPr>
          <a:xfrm>
            <a:off x="4049486" y="3079337"/>
            <a:ext cx="91440" cy="87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174BD7-75DB-4BFE-9452-4DD23BB896BE}"/>
              </a:ext>
            </a:extLst>
          </p:cNvPr>
          <p:cNvSpPr/>
          <p:nvPr/>
        </p:nvSpPr>
        <p:spPr>
          <a:xfrm>
            <a:off x="5527247" y="3258957"/>
            <a:ext cx="91440" cy="87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74189-C4D5-4D16-9D05-66A9CBC68B38}"/>
              </a:ext>
            </a:extLst>
          </p:cNvPr>
          <p:cNvSpPr txBox="1"/>
          <p:nvPr/>
        </p:nvSpPr>
        <p:spPr>
          <a:xfrm>
            <a:off x="4210599" y="5458016"/>
            <a:ext cx="41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666D69-5797-4AFE-A6EF-8F8B4C5063E2}"/>
              </a:ext>
            </a:extLst>
          </p:cNvPr>
          <p:cNvSpPr/>
          <p:nvPr/>
        </p:nvSpPr>
        <p:spPr>
          <a:xfrm>
            <a:off x="5766725" y="5004293"/>
            <a:ext cx="91440" cy="87086"/>
          </a:xfrm>
          <a:prstGeom prst="ellipse">
            <a:avLst/>
          </a:prstGeom>
          <a:solidFill>
            <a:srgbClr val="1103C7"/>
          </a:solidFill>
          <a:ln>
            <a:solidFill>
              <a:srgbClr val="1103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264420-3DAB-4E1A-8A9F-C3C6116DCE64}"/>
              </a:ext>
            </a:extLst>
          </p:cNvPr>
          <p:cNvSpPr/>
          <p:nvPr/>
        </p:nvSpPr>
        <p:spPr>
          <a:xfrm>
            <a:off x="2977813" y="5174364"/>
            <a:ext cx="91440" cy="87086"/>
          </a:xfrm>
          <a:prstGeom prst="ellipse">
            <a:avLst/>
          </a:prstGeom>
          <a:solidFill>
            <a:srgbClr val="1103C7"/>
          </a:solidFill>
          <a:ln>
            <a:solidFill>
              <a:srgbClr val="1103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326692-1E48-4683-969E-9874525BC501}"/>
              </a:ext>
            </a:extLst>
          </p:cNvPr>
          <p:cNvSpPr/>
          <p:nvPr/>
        </p:nvSpPr>
        <p:spPr>
          <a:xfrm>
            <a:off x="6014927" y="6324574"/>
            <a:ext cx="91440" cy="87086"/>
          </a:xfrm>
          <a:prstGeom prst="ellipse">
            <a:avLst/>
          </a:prstGeom>
          <a:solidFill>
            <a:srgbClr val="1103C7"/>
          </a:solidFill>
          <a:ln>
            <a:solidFill>
              <a:srgbClr val="1103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B86100-A531-4759-B242-C293C7143662}"/>
              </a:ext>
            </a:extLst>
          </p:cNvPr>
          <p:cNvSpPr/>
          <p:nvPr/>
        </p:nvSpPr>
        <p:spPr>
          <a:xfrm>
            <a:off x="2886373" y="4752869"/>
            <a:ext cx="91440" cy="87086"/>
          </a:xfrm>
          <a:prstGeom prst="ellipse">
            <a:avLst/>
          </a:prstGeom>
          <a:solidFill>
            <a:srgbClr val="1103C7"/>
          </a:solidFill>
          <a:ln>
            <a:solidFill>
              <a:srgbClr val="1103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278587-3C9E-42C8-9A1E-C5258DBBC838}"/>
              </a:ext>
            </a:extLst>
          </p:cNvPr>
          <p:cNvSpPr/>
          <p:nvPr/>
        </p:nvSpPr>
        <p:spPr>
          <a:xfrm>
            <a:off x="2886373" y="6484837"/>
            <a:ext cx="91440" cy="87086"/>
          </a:xfrm>
          <a:prstGeom prst="ellipse">
            <a:avLst/>
          </a:prstGeom>
          <a:solidFill>
            <a:srgbClr val="1103C7"/>
          </a:solidFill>
          <a:ln>
            <a:solidFill>
              <a:srgbClr val="1103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CE1FD4-237B-494B-BD7A-B88C4A812EB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77"/>
          <a:stretch/>
        </p:blipFill>
        <p:spPr>
          <a:xfrm>
            <a:off x="867198" y="2294704"/>
            <a:ext cx="1039968" cy="9642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73AE3-F78B-4CEE-8E94-117ACF161E7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3"/>
          <a:stretch/>
        </p:blipFill>
        <p:spPr>
          <a:xfrm>
            <a:off x="803750" y="5004293"/>
            <a:ext cx="1065886" cy="1047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9">
                <a:extLst>
                  <a:ext uri="{FF2B5EF4-FFF2-40B4-BE49-F238E27FC236}">
                    <a16:creationId xmlns:a16="http://schemas.microsoft.com/office/drawing/2014/main" id="{C09E2815-F970-4052-824E-7A2010D72ED0}"/>
                  </a:ext>
                </a:extLst>
              </p:cNvPr>
              <p:cNvSpPr txBox="1"/>
              <p:nvPr/>
            </p:nvSpPr>
            <p:spPr bwMode="auto">
              <a:xfrm>
                <a:off x="6531021" y="4839955"/>
                <a:ext cx="2055631" cy="930742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𝒌𝒏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3" name="Object 9">
                <a:extLst>
                  <a:ext uri="{FF2B5EF4-FFF2-40B4-BE49-F238E27FC236}">
                    <a16:creationId xmlns:a16="http://schemas.microsoft.com/office/drawing/2014/main" id="{C09E2815-F970-4052-824E-7A2010D72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1021" y="4839955"/>
                <a:ext cx="2055631" cy="9307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5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M:\Thesis2015\SynthObj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7118" y="529590"/>
            <a:ext cx="4114800" cy="3087349"/>
          </a:xfrm>
          <a:prstGeom prst="rect">
            <a:avLst/>
          </a:prstGeom>
          <a:noFill/>
        </p:spPr>
      </p:pic>
      <p:pic>
        <p:nvPicPr>
          <p:cNvPr id="19" name="Picture 3" descr="M:\Thesis2015\SynthObj4.png">
            <a:extLst>
              <a:ext uri="{FF2B5EF4-FFF2-40B4-BE49-F238E27FC236}">
                <a16:creationId xmlns:a16="http://schemas.microsoft.com/office/drawing/2014/main" id="{CAEA963C-96D9-4B57-9C7F-9A92B8E0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0" y="3501390"/>
            <a:ext cx="4114800" cy="3087349"/>
          </a:xfrm>
          <a:prstGeom prst="rect">
            <a:avLst/>
          </a:prstGeom>
          <a:noFill/>
        </p:spPr>
      </p:pic>
      <p:pic>
        <p:nvPicPr>
          <p:cNvPr id="13" name="Picture 2" descr="M:\Thesis2015\SynthObj3.png">
            <a:extLst>
              <a:ext uri="{FF2B5EF4-FFF2-40B4-BE49-F238E27FC236}">
                <a16:creationId xmlns:a16="http://schemas.microsoft.com/office/drawing/2014/main" id="{C99F9ABC-E335-4E04-86B1-23D81C6D5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501390"/>
            <a:ext cx="4114800" cy="3087349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156" y="0"/>
            <a:ext cx="7433096" cy="609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Data-1TC, Data-2TC Objective Functions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3052" y="322831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4405" y="3296898"/>
            <a:ext cx="11299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FCMI, K=2</a:t>
            </a:r>
          </a:p>
        </p:txBody>
      </p:sp>
      <p:pic>
        <p:nvPicPr>
          <p:cNvPr id="105475" name="Picture 3" descr="M:\Thesis2015\SynthObj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652" y="609600"/>
            <a:ext cx="4114800" cy="2718017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59BE1E-0E63-4EB1-A146-433FDA2CA529}"/>
              </a:ext>
            </a:extLst>
          </p:cNvPr>
          <p:cNvSpPr txBox="1"/>
          <p:nvPr/>
        </p:nvSpPr>
        <p:spPr>
          <a:xfrm>
            <a:off x="1981200" y="6549390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FCMI, K=2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B9946-2362-4D96-BE2D-E63D6FF6AAC4}"/>
              </a:ext>
            </a:extLst>
          </p:cNvPr>
          <p:cNvSpPr txBox="1"/>
          <p:nvPr/>
        </p:nvSpPr>
        <p:spPr>
          <a:xfrm>
            <a:off x="6134100" y="6515100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FCMI, K=4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D99E3569-D172-4604-BC03-E54EF7A00DE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4172" y="4177254"/>
            <a:ext cx="685800" cy="91211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7C02698-0E7B-410D-851A-E57652F67891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26" y="4281488"/>
            <a:ext cx="912114" cy="6858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F4371CA-3884-4EC2-9AD7-87C3A6998559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67" y="4285880"/>
            <a:ext cx="912114" cy="685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A440659-933F-4966-9941-408897C61C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00" y="1703343"/>
            <a:ext cx="914400" cy="685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D9DDCC-BE4E-4C96-96F7-BE502B418871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25" y="1685369"/>
            <a:ext cx="912114" cy="685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0339AE-2237-4DB9-A92D-D507E0F26D18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23" y="1708031"/>
            <a:ext cx="918972" cy="685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ED2FA0-EE53-4571-AB08-5775E2E0E547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0" y="2983454"/>
            <a:ext cx="912114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3E9E5D-3F27-44A6-BA2F-954E2513A9D0}"/>
              </a:ext>
            </a:extLst>
          </p:cNvPr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03" y="2969221"/>
            <a:ext cx="912114" cy="685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462141-4077-44DC-BD01-719B7FBD1F1F}"/>
              </a:ext>
            </a:extLst>
          </p:cNvPr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70" y="2976086"/>
            <a:ext cx="912114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792" y="857250"/>
            <a:ext cx="5486400" cy="4572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MIL and Within-class Variation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987311" y="1701561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1714500" y="2426987"/>
          <a:ext cx="342900" cy="36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ergelijking" r:id="rId13" imgW="215640" imgH="228600" progId="Equation.3">
                  <p:embed/>
                </p:oleObj>
              </mc:Choice>
              <mc:Fallback>
                <p:oleObj name="Vergelijking" r:id="rId13" imgW="215640" imgH="228600" progId="Equation.3">
                  <p:embed/>
                  <p:pic>
                    <p:nvPicPr>
                      <p:cNvPr id="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426987"/>
                        <a:ext cx="342900" cy="362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2971800" y="2426495"/>
          <a:ext cx="342900" cy="36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ergelijking" r:id="rId15" imgW="215640" imgH="228600" progId="Equation.3">
                  <p:embed/>
                </p:oleObj>
              </mc:Choice>
              <mc:Fallback>
                <p:oleObj name="Vergelijking" r:id="rId15" imgW="215640" imgH="228600" progId="Equation.3">
                  <p:embed/>
                  <p:pic>
                    <p:nvPicPr>
                      <p:cNvPr id="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26495"/>
                        <a:ext cx="342900" cy="363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4286251" y="2416970"/>
          <a:ext cx="34171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ergelijking" r:id="rId17" imgW="215640" imgH="241200" progId="Equation.3">
                  <p:embed/>
                </p:oleObj>
              </mc:Choice>
              <mc:Fallback>
                <p:oleObj name="Vergelijking" r:id="rId17" imgW="215640" imgH="241200" progId="Equation.3">
                  <p:embed/>
                  <p:pic>
                    <p:nvPicPr>
                      <p:cNvPr id="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1" y="2416970"/>
                        <a:ext cx="341710" cy="383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714500" y="3740944"/>
          <a:ext cx="342900" cy="36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ergelijking" r:id="rId19" imgW="215640" imgH="228600" progId="Equation.3">
                  <p:embed/>
                </p:oleObj>
              </mc:Choice>
              <mc:Fallback>
                <p:oleObj name="Vergelijking" r:id="rId19" imgW="215640" imgH="22860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740944"/>
                        <a:ext cx="342900" cy="363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971800" y="3731420"/>
          <a:ext cx="34290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ergelijking" r:id="rId21" imgW="215640" imgH="241200" progId="Equation.3">
                  <p:embed/>
                </p:oleObj>
              </mc:Choice>
              <mc:Fallback>
                <p:oleObj name="Vergelijking" r:id="rId21" imgW="215640" imgH="24120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1420"/>
                        <a:ext cx="342900" cy="383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286250" y="3731420"/>
          <a:ext cx="34290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ergelijking" r:id="rId23" imgW="215640" imgH="241200" progId="Equation.3">
                  <p:embed/>
                </p:oleObj>
              </mc:Choice>
              <mc:Fallback>
                <p:oleObj name="Vergelijking" r:id="rId23" imgW="215640" imgH="24120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731420"/>
                        <a:ext cx="342900" cy="383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1714500" y="4999436"/>
          <a:ext cx="34290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Vergelijking" r:id="rId25" imgW="215640" imgH="241200" progId="Equation.3">
                  <p:embed/>
                </p:oleObj>
              </mc:Choice>
              <mc:Fallback>
                <p:oleObj name="Vergelijking" r:id="rId25" imgW="215640" imgH="241200" progId="Equation.3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999436"/>
                        <a:ext cx="342900" cy="383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914650" y="4988720"/>
          <a:ext cx="34290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ergelijking" r:id="rId27" imgW="215640" imgH="241200" progId="Equation.3">
                  <p:embed/>
                </p:oleObj>
              </mc:Choice>
              <mc:Fallback>
                <p:oleObj name="Vergelijking" r:id="rId27" imgW="215640" imgH="241200" progId="Equation.3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988720"/>
                        <a:ext cx="342900" cy="383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4171950" y="4988720"/>
          <a:ext cx="34290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Vergelijking" r:id="rId29" imgW="215640" imgH="241200" progId="Equation.3">
                  <p:embed/>
                </p:oleObj>
              </mc:Choice>
              <mc:Fallback>
                <p:oleObj name="Vergelijking" r:id="rId29" imgW="215640" imgH="241200" progId="Equation.3">
                  <p:embed/>
                  <p:pic>
                    <p:nvPicPr>
                      <p:cNvPr id="61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4988720"/>
                        <a:ext cx="342900" cy="383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Straight Connector 84"/>
          <p:cNvCxnSpPr/>
          <p:nvPr/>
        </p:nvCxnSpPr>
        <p:spPr>
          <a:xfrm rot="5400000">
            <a:off x="4400550" y="3429000"/>
            <a:ext cx="1943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5372100" y="4400550"/>
            <a:ext cx="2457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63578" y="4633468"/>
            <a:ext cx="1377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Target concept t</a:t>
            </a:r>
            <a:r>
              <a:rPr lang="en-US" sz="1350" baseline="-25000" dirty="0"/>
              <a:t>1</a:t>
            </a:r>
          </a:p>
        </p:txBody>
      </p:sp>
      <p:sp>
        <p:nvSpPr>
          <p:cNvPr id="97" name="Oval 96"/>
          <p:cNvSpPr/>
          <p:nvPr/>
        </p:nvSpPr>
        <p:spPr>
          <a:xfrm>
            <a:off x="5429250" y="3257550"/>
            <a:ext cx="742950" cy="628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0" name="Oval 99"/>
          <p:cNvSpPr/>
          <p:nvPr/>
        </p:nvSpPr>
        <p:spPr>
          <a:xfrm>
            <a:off x="5372100" y="4690619"/>
            <a:ext cx="228600" cy="17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/>
          <p:cNvSpPr/>
          <p:nvPr/>
        </p:nvSpPr>
        <p:spPr>
          <a:xfrm>
            <a:off x="5429250" y="2571750"/>
            <a:ext cx="74295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Rectangle 105"/>
          <p:cNvSpPr/>
          <p:nvPr/>
        </p:nvSpPr>
        <p:spPr>
          <a:xfrm>
            <a:off x="5372100" y="4919219"/>
            <a:ext cx="228600" cy="17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5563578" y="4862068"/>
            <a:ext cx="1377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Target concept t</a:t>
            </a:r>
            <a:r>
              <a:rPr lang="en-US" sz="1350" baseline="-25000" dirty="0"/>
              <a:t>2</a:t>
            </a:r>
          </a:p>
        </p:txBody>
      </p:sp>
      <p:sp>
        <p:nvSpPr>
          <p:cNvPr id="111" name="Isosceles Triangle 110"/>
          <p:cNvSpPr/>
          <p:nvPr/>
        </p:nvSpPr>
        <p:spPr>
          <a:xfrm>
            <a:off x="6572250" y="3086100"/>
            <a:ext cx="857250" cy="7429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" name="TextBox 112"/>
          <p:cNvSpPr txBox="1"/>
          <p:nvPr/>
        </p:nvSpPr>
        <p:spPr>
          <a:xfrm>
            <a:off x="5563406" y="5095101"/>
            <a:ext cx="1377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Target concept t</a:t>
            </a:r>
            <a:r>
              <a:rPr lang="en-US" sz="1350" baseline="-25000" dirty="0"/>
              <a:t>3</a:t>
            </a:r>
          </a:p>
        </p:txBody>
      </p:sp>
      <p:sp>
        <p:nvSpPr>
          <p:cNvPr id="114" name="Isosceles Triangle 113"/>
          <p:cNvSpPr/>
          <p:nvPr/>
        </p:nvSpPr>
        <p:spPr>
          <a:xfrm>
            <a:off x="5372100" y="5129486"/>
            <a:ext cx="2286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TextBox 104"/>
          <p:cNvSpPr txBox="1"/>
          <p:nvPr/>
        </p:nvSpPr>
        <p:spPr>
          <a:xfrm>
            <a:off x="5657851" y="1828800"/>
            <a:ext cx="12931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Other Instances</a:t>
            </a:r>
          </a:p>
        </p:txBody>
      </p:sp>
      <p:sp>
        <p:nvSpPr>
          <p:cNvPr id="112" name="5-Point Star 111"/>
          <p:cNvSpPr/>
          <p:nvPr/>
        </p:nvSpPr>
        <p:spPr>
          <a:xfrm>
            <a:off x="5543550" y="1919899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5-Point Star 114"/>
          <p:cNvSpPr/>
          <p:nvPr/>
        </p:nvSpPr>
        <p:spPr>
          <a:xfrm>
            <a:off x="6229350" y="26860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5-Point Star 115"/>
          <p:cNvSpPr/>
          <p:nvPr/>
        </p:nvSpPr>
        <p:spPr>
          <a:xfrm>
            <a:off x="6343650" y="36576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5-Point Star 116"/>
          <p:cNvSpPr/>
          <p:nvPr/>
        </p:nvSpPr>
        <p:spPr>
          <a:xfrm>
            <a:off x="7029450" y="25146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8" name="5-Point Star 117"/>
          <p:cNvSpPr/>
          <p:nvPr/>
        </p:nvSpPr>
        <p:spPr>
          <a:xfrm>
            <a:off x="5600700" y="42291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5-Point Star 118"/>
          <p:cNvSpPr/>
          <p:nvPr/>
        </p:nvSpPr>
        <p:spPr>
          <a:xfrm>
            <a:off x="6629400" y="41719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5-Point Star 119"/>
          <p:cNvSpPr/>
          <p:nvPr/>
        </p:nvSpPr>
        <p:spPr>
          <a:xfrm>
            <a:off x="7315200" y="30289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1" name="5-Point Star 120"/>
          <p:cNvSpPr/>
          <p:nvPr/>
        </p:nvSpPr>
        <p:spPr>
          <a:xfrm>
            <a:off x="6686550" y="29146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5-Point Star 121"/>
          <p:cNvSpPr/>
          <p:nvPr/>
        </p:nvSpPr>
        <p:spPr>
          <a:xfrm>
            <a:off x="6286500" y="32575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5-Point Star 122"/>
          <p:cNvSpPr/>
          <p:nvPr/>
        </p:nvSpPr>
        <p:spPr>
          <a:xfrm>
            <a:off x="6057900" y="40576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5-Point Star 123"/>
          <p:cNvSpPr/>
          <p:nvPr/>
        </p:nvSpPr>
        <p:spPr>
          <a:xfrm>
            <a:off x="7315200" y="41719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5-Point Star 124"/>
          <p:cNvSpPr/>
          <p:nvPr/>
        </p:nvSpPr>
        <p:spPr>
          <a:xfrm>
            <a:off x="6572250" y="26289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6" name="5-Point Star 125"/>
          <p:cNvSpPr/>
          <p:nvPr/>
        </p:nvSpPr>
        <p:spPr>
          <a:xfrm>
            <a:off x="7086600" y="42291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5-Point Star 126"/>
          <p:cNvSpPr/>
          <p:nvPr/>
        </p:nvSpPr>
        <p:spPr>
          <a:xfrm>
            <a:off x="7543800" y="40005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8" name="5-Point Star 127"/>
          <p:cNvSpPr/>
          <p:nvPr/>
        </p:nvSpPr>
        <p:spPr>
          <a:xfrm>
            <a:off x="7086600" y="40576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657350" y="1695092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1371600" y="1936631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1371600" y="2165231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51956" y="1696167"/>
            <a:ext cx="33604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3244611" y="171450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914650" y="1708031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2628900" y="2178170"/>
            <a:ext cx="9326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628900" y="1936631"/>
            <a:ext cx="9326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634937" y="1940564"/>
            <a:ext cx="27902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4560182" y="1701561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230221" y="1695092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3944471" y="2165231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944471" y="1923692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559154" y="1927625"/>
            <a:ext cx="3039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1987311" y="2997518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670289" y="2991048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380173" y="3435470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1380173" y="3193931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251081" y="297180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934059" y="297180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2635370" y="3441939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635370" y="3200400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3259813" y="3211830"/>
            <a:ext cx="283304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4504197" y="297827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187175" y="297180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888486" y="3441939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3888486" y="3200400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91359" y="3211830"/>
            <a:ext cx="315468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1989597" y="428625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672575" y="4279781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1416749" y="4749920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1416749" y="4508381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243057" y="428625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926035" y="4279781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627346" y="4749920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627346" y="4508381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3244794" y="4513279"/>
            <a:ext cx="291831" cy="228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7" name="Straight Connector 176"/>
          <p:cNvCxnSpPr/>
          <p:nvPr/>
        </p:nvCxnSpPr>
        <p:spPr>
          <a:xfrm>
            <a:off x="4501911" y="4286250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184889" y="4279781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886200" y="4749920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3886200" y="4508381"/>
            <a:ext cx="9121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4507626" y="4751268"/>
            <a:ext cx="308610" cy="228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7" name="TextBox 186"/>
          <p:cNvSpPr txBox="1"/>
          <p:nvPr/>
        </p:nvSpPr>
        <p:spPr>
          <a:xfrm>
            <a:off x="6229350" y="4400550"/>
            <a:ext cx="6149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Feat 1</a:t>
            </a:r>
          </a:p>
        </p:txBody>
      </p:sp>
      <p:sp>
        <p:nvSpPr>
          <p:cNvPr id="188" name="TextBox 187"/>
          <p:cNvSpPr txBox="1"/>
          <p:nvPr/>
        </p:nvSpPr>
        <p:spPr>
          <a:xfrm rot="16200000">
            <a:off x="4917394" y="3220248"/>
            <a:ext cx="6149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Feat 2</a:t>
            </a:r>
          </a:p>
        </p:txBody>
      </p:sp>
      <p:sp>
        <p:nvSpPr>
          <p:cNvPr id="109" name="5-Point Star 108"/>
          <p:cNvSpPr/>
          <p:nvPr/>
        </p:nvSpPr>
        <p:spPr>
          <a:xfrm>
            <a:off x="7372350" y="26289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5-Point Star 109"/>
          <p:cNvSpPr/>
          <p:nvPr/>
        </p:nvSpPr>
        <p:spPr>
          <a:xfrm>
            <a:off x="7086600" y="28003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9" name="5-Point Star 128"/>
          <p:cNvSpPr/>
          <p:nvPr/>
        </p:nvSpPr>
        <p:spPr>
          <a:xfrm>
            <a:off x="7486650" y="337185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5-Point Star 129"/>
          <p:cNvSpPr/>
          <p:nvPr/>
        </p:nvSpPr>
        <p:spPr>
          <a:xfrm>
            <a:off x="6629400" y="32004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1" name="5-Point Star 130"/>
          <p:cNvSpPr/>
          <p:nvPr/>
        </p:nvSpPr>
        <p:spPr>
          <a:xfrm>
            <a:off x="5486400" y="40005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5-Point Star 131"/>
          <p:cNvSpPr/>
          <p:nvPr/>
        </p:nvSpPr>
        <p:spPr>
          <a:xfrm>
            <a:off x="6255477" y="2971800"/>
            <a:ext cx="11430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val 132"/>
          <p:cNvSpPr/>
          <p:nvPr/>
        </p:nvSpPr>
        <p:spPr>
          <a:xfrm>
            <a:off x="6198327" y="291465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4" name="Oval 133"/>
          <p:cNvSpPr/>
          <p:nvPr/>
        </p:nvSpPr>
        <p:spPr>
          <a:xfrm>
            <a:off x="7029450" y="417842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5" name="Oval 134"/>
          <p:cNvSpPr/>
          <p:nvPr/>
        </p:nvSpPr>
        <p:spPr>
          <a:xfrm>
            <a:off x="7264520" y="29718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6" name="Oval 135"/>
          <p:cNvSpPr/>
          <p:nvPr/>
        </p:nvSpPr>
        <p:spPr>
          <a:xfrm>
            <a:off x="7493120" y="394335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Oval 142"/>
          <p:cNvSpPr/>
          <p:nvPr/>
        </p:nvSpPr>
        <p:spPr>
          <a:xfrm>
            <a:off x="7268838" y="41148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val 188"/>
          <p:cNvSpPr/>
          <p:nvPr/>
        </p:nvSpPr>
        <p:spPr>
          <a:xfrm>
            <a:off x="5492870" y="2083278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0" name="TextBox 189"/>
          <p:cNvSpPr txBox="1"/>
          <p:nvPr/>
        </p:nvSpPr>
        <p:spPr>
          <a:xfrm>
            <a:off x="5664321" y="2046742"/>
            <a:ext cx="17995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Negative Bag Instances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669451" y="4506119"/>
            <a:ext cx="315468" cy="228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0981F5D-5D10-4948-8368-D3977CCC589E}"/>
              </a:ext>
            </a:extLst>
          </p:cNvPr>
          <p:cNvSpPr/>
          <p:nvPr/>
        </p:nvSpPr>
        <p:spPr>
          <a:xfrm>
            <a:off x="1676760" y="3199212"/>
            <a:ext cx="314096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4FAB579B-0C96-497B-BB8D-A393954AED30}"/>
              </a:ext>
            </a:extLst>
          </p:cNvPr>
          <p:cNvPicPr>
            <a:picLocks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t="2770" r="33499" b="62500"/>
          <a:stretch/>
        </p:blipFill>
        <p:spPr>
          <a:xfrm>
            <a:off x="5674819" y="3316803"/>
            <a:ext cx="246888" cy="16459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BA1DB6D1-ABB6-4236-AC23-55FEE28CFB46}"/>
              </a:ext>
            </a:extLst>
          </p:cNvPr>
          <p:cNvPicPr>
            <a:picLocks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0" r="62437" b="33444"/>
          <a:stretch/>
        </p:blipFill>
        <p:spPr>
          <a:xfrm>
            <a:off x="5472113" y="3533585"/>
            <a:ext cx="246888" cy="16459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0E185E11-A3AC-449B-84A5-3E12DE4B27A8}"/>
              </a:ext>
            </a:extLst>
          </p:cNvPr>
          <p:cNvPicPr>
            <a:picLocks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3" t="27643" r="590" b="35739"/>
          <a:stretch/>
        </p:blipFill>
        <p:spPr>
          <a:xfrm>
            <a:off x="5800725" y="3538934"/>
            <a:ext cx="246888" cy="16459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C9895374-0DA6-4791-AA99-0CD75C926C93}"/>
              </a:ext>
            </a:extLst>
          </p:cNvPr>
          <p:cNvPicPr>
            <a:picLocks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1" t="30288" r="30368" b="36862"/>
          <a:stretch/>
        </p:blipFill>
        <p:spPr>
          <a:xfrm>
            <a:off x="5486400" y="2637861"/>
            <a:ext cx="246888" cy="164592"/>
          </a:xfrm>
          <a:prstGeom prst="rect">
            <a:avLst/>
          </a:prstGeom>
          <a:ln w="12700">
            <a:solidFill>
              <a:srgbClr val="FFC000"/>
            </a:solidFill>
          </a:ln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7A5A2108-7B4A-49DE-A001-B865F7FE1558}"/>
              </a:ext>
            </a:extLst>
          </p:cNvPr>
          <p:cNvPicPr>
            <a:picLocks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2" t="40347" r="5766" b="33333"/>
          <a:stretch/>
        </p:blipFill>
        <p:spPr>
          <a:xfrm>
            <a:off x="5873127" y="2645371"/>
            <a:ext cx="246888" cy="164592"/>
          </a:xfrm>
          <a:prstGeom prst="rect">
            <a:avLst/>
          </a:prstGeom>
          <a:ln w="12700">
            <a:solidFill>
              <a:srgbClr val="FFC000"/>
            </a:solidFill>
          </a:ln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9F669FA5-84A2-4EDB-9649-B7B5A9C59B73}"/>
              </a:ext>
            </a:extLst>
          </p:cNvPr>
          <p:cNvPicPr>
            <a:picLocks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5" t="29857" r="30685" b="38696"/>
          <a:stretch/>
        </p:blipFill>
        <p:spPr>
          <a:xfrm>
            <a:off x="5653997" y="2872645"/>
            <a:ext cx="246888" cy="164592"/>
          </a:xfrm>
          <a:prstGeom prst="rect">
            <a:avLst/>
          </a:prstGeom>
          <a:ln w="12700">
            <a:solidFill>
              <a:srgbClr val="FFC000"/>
            </a:solidFill>
          </a:ln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DA36BD0B-74FC-4EE7-B9AC-E687610D8621}"/>
              </a:ext>
            </a:extLst>
          </p:cNvPr>
          <p:cNvPicPr>
            <a:picLocks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9" t="32581" r="40184" b="28774"/>
          <a:stretch/>
        </p:blipFill>
        <p:spPr>
          <a:xfrm>
            <a:off x="6893597" y="3358134"/>
            <a:ext cx="246888" cy="164592"/>
          </a:xfrm>
          <a:prstGeom prst="rect">
            <a:avLst/>
          </a:prstGeom>
          <a:ln w="12700">
            <a:solidFill>
              <a:srgbClr val="FFFF00"/>
            </a:solidFill>
          </a:ln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9B55D780-A398-43A3-86EB-D62987677D2A}"/>
              </a:ext>
            </a:extLst>
          </p:cNvPr>
          <p:cNvPicPr>
            <a:picLocks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51" t="34663" r="2438" b="33333"/>
          <a:stretch/>
        </p:blipFill>
        <p:spPr>
          <a:xfrm>
            <a:off x="6723415" y="3639312"/>
            <a:ext cx="248195" cy="164592"/>
          </a:xfrm>
          <a:prstGeom prst="rect">
            <a:avLst/>
          </a:prstGeom>
          <a:ln w="12700">
            <a:solidFill>
              <a:srgbClr val="FFFF00"/>
            </a:solidFill>
          </a:ln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5B547B48-567E-4AC0-8492-635D26759A85}"/>
              </a:ext>
            </a:extLst>
          </p:cNvPr>
          <p:cNvPicPr>
            <a:picLocks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5" b="68005"/>
          <a:stretch/>
        </p:blipFill>
        <p:spPr>
          <a:xfrm rot="5400000">
            <a:off x="7034726" y="3589020"/>
            <a:ext cx="164592" cy="246888"/>
          </a:xfrm>
          <a:prstGeom prst="rect">
            <a:avLst/>
          </a:prstGeom>
          <a:ln w="127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1454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7" grpId="0" animBg="1"/>
      <p:bldP spid="100" grpId="0" animBg="1"/>
      <p:bldP spid="104" grpId="0" animBg="1"/>
      <p:bldP spid="106" grpId="0" animBg="1"/>
      <p:bldP spid="107" grpId="0"/>
      <p:bldP spid="111" grpId="0" animBg="1"/>
      <p:bldP spid="113" grpId="0"/>
      <p:bldP spid="114" grpId="0" animBg="1"/>
      <p:bldP spid="105" grpId="0"/>
      <p:bldP spid="112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0" grpId="0" animBg="1"/>
      <p:bldP spid="145" grpId="0" animBg="1"/>
      <p:bldP spid="151" grpId="0" animBg="1"/>
      <p:bldP spid="161" grpId="0" animBg="1"/>
      <p:bldP spid="166" grpId="0" animBg="1"/>
      <p:bldP spid="176" grpId="0" animBg="1"/>
      <p:bldP spid="181" grpId="0" animBg="1"/>
      <p:bldP spid="109" grpId="0" animBg="1"/>
      <p:bldP spid="110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43" grpId="0" animBg="1"/>
      <p:bldP spid="189" grpId="0" animBg="1"/>
      <p:bldP spid="190" grpId="0"/>
      <p:bldP spid="156" grpId="0" animBg="1"/>
      <p:bldP spid="1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E982-1618-40D2-8E37-CDFB3ECC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942"/>
            <a:ext cx="7886700" cy="994172"/>
          </a:xfrm>
        </p:spPr>
        <p:txBody>
          <a:bodyPr/>
          <a:lstStyle/>
          <a:p>
            <a:r>
              <a:rPr lang="en-US" dirty="0"/>
              <a:t>FCMI Selection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792994-8C76-41B1-8290-FB0B5119EF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0715" y="2180771"/>
          <a:ext cx="6096000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1439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8814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7858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SelVec</a:t>
                      </a:r>
                      <a:r>
                        <a:rPr lang="en-US" sz="1400" dirty="0"/>
                        <a:t> Mean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SelVec</a:t>
                      </a:r>
                      <a:r>
                        <a:rPr lang="en-US" sz="1400" dirty="0"/>
                        <a:t> STD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65426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MUSK1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 1.7795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88229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MUSK2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1.3333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66364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ELEPHANT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17.4000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 0.9661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71801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FOX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18.3000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0.9487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11860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TIGER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13.2000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1.9322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224651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BEO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0.6667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7169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2026" y="0"/>
            <a:ext cx="7467600" cy="56356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/>
              <a:t>Alternating Optimization for T and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Object 4"/>
              <p:cNvSpPr txBox="1"/>
              <p:nvPr/>
            </p:nvSpPr>
            <p:spPr bwMode="auto">
              <a:xfrm>
                <a:off x="0" y="1295400"/>
                <a:ext cx="9144000" cy="10858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{−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))}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95400"/>
                <a:ext cx="9144000" cy="1085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bject 6"/>
              <p:cNvSpPr txBox="1"/>
              <p:nvPr/>
            </p:nvSpPr>
            <p:spPr bwMode="auto">
              <a:xfrm>
                <a:off x="42863" y="3952875"/>
                <a:ext cx="7424737" cy="12192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b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{−</m:t>
                          </m:r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))}</m:t>
                          </m:r>
                        </m:e>
                      </m:nary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5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3" y="3952875"/>
                <a:ext cx="7424737" cy="1219200"/>
              </a:xfrm>
              <a:prstGeom prst="rect">
                <a:avLst/>
              </a:prstGeom>
              <a:blipFill>
                <a:blip r:embed="rId4"/>
                <a:stretch>
                  <a:fillRect b="-5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" y="60960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Fix T and optimize U.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048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Assuming that bags B</a:t>
            </a:r>
            <a:r>
              <a:rPr lang="en-US" sz="2800" baseline="-25000" dirty="0"/>
              <a:t>1</a:t>
            </a:r>
            <a:r>
              <a:rPr lang="en-US" sz="2800" dirty="0"/>
              <a:t>,B</a:t>
            </a:r>
            <a:r>
              <a:rPr lang="en-US" sz="2800" baseline="-25000" dirty="0"/>
              <a:t>2</a:t>
            </a:r>
            <a:r>
              <a:rPr lang="en-US" sz="2800" dirty="0"/>
              <a:t>…</a:t>
            </a:r>
            <a:r>
              <a:rPr lang="en-US" sz="2800" dirty="0" err="1"/>
              <a:t>B</a:t>
            </a:r>
            <a:r>
              <a:rPr lang="en-US" sz="2800" baseline="-25000" dirty="0" err="1"/>
              <a:t>n</a:t>
            </a:r>
            <a:r>
              <a:rPr lang="en-US" sz="2800" dirty="0"/>
              <a:t> are independent, we can reduce J to N simpler problems.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Object 9"/>
              <p:cNvSpPr txBox="1"/>
              <p:nvPr/>
            </p:nvSpPr>
            <p:spPr bwMode="auto">
              <a:xfrm>
                <a:off x="1663202" y="2809219"/>
                <a:ext cx="6165804" cy="1562483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𝒌𝒏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fName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𝐏𝐫</m:t>
                                  </m:r>
                                </m:fName>
                                <m:e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5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3202" y="2809219"/>
                <a:ext cx="6165804" cy="1562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685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Setting the gradient of </a:t>
            </a:r>
            <a:r>
              <a:rPr lang="en-US" sz="2800" dirty="0" err="1"/>
              <a:t>J</a:t>
            </a:r>
            <a:r>
              <a:rPr lang="en-US" sz="2800" baseline="-25000" dirty="0" err="1"/>
              <a:t>n</a:t>
            </a:r>
            <a:r>
              <a:rPr lang="en-US" sz="2800" dirty="0"/>
              <a:t> with respect to u to 0 yields</a:t>
            </a:r>
            <a:endParaRPr lang="en-US" sz="2800" baseline="-25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533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2: Fix U and optimize T.</a:t>
            </a:r>
            <a:endParaRPr lang="en-US" sz="2800" baseline="-25000" dirty="0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49213" y="2357438"/>
          <a:ext cx="69723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489040" imgH="457200" progId="Equation.3">
                  <p:embed/>
                </p:oleObj>
              </mc:Choice>
              <mc:Fallback>
                <p:oleObj name="Equation" r:id="rId3" imgW="2489040" imgH="457200" progId="Equation.3">
                  <p:embed/>
                  <p:pic>
                    <p:nvPicPr>
                      <p:cNvPr id="30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2357438"/>
                        <a:ext cx="6972300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3857625"/>
            <a:ext cx="8915400" cy="2514600"/>
          </a:xfrm>
        </p:spPr>
        <p:txBody>
          <a:bodyPr/>
          <a:lstStyle/>
          <a:p>
            <a:r>
              <a:rPr lang="en-US" b="1" dirty="0"/>
              <a:t>Further simplification requires specification of Pr(</a:t>
            </a:r>
            <a:r>
              <a:rPr lang="en-US" b="1" dirty="0" err="1"/>
              <a:t>t</a:t>
            </a:r>
            <a:r>
              <a:rPr lang="en-US" b="1" baseline="-25000" dirty="0" err="1"/>
              <a:t>k</a:t>
            </a:r>
            <a:r>
              <a:rPr lang="en-US" b="1" dirty="0" err="1"/>
              <a:t>|B</a:t>
            </a:r>
            <a:r>
              <a:rPr lang="en-US" b="1" baseline="-25000" dirty="0" err="1"/>
              <a:t>n</a:t>
            </a:r>
            <a:r>
              <a:rPr lang="en-US" b="1" dirty="0"/>
              <a:t>).</a:t>
            </a:r>
          </a:p>
          <a:p>
            <a:endParaRPr lang="en-US" b="1" dirty="0"/>
          </a:p>
          <a:p>
            <a:r>
              <a:rPr lang="en-US" b="1" dirty="0"/>
              <a:t>How should we combine the probabilities of individual instances in </a:t>
            </a:r>
            <a:r>
              <a:rPr lang="en-US" b="1" dirty="0" err="1"/>
              <a:t>B</a:t>
            </a:r>
            <a:r>
              <a:rPr lang="en-US" b="1" baseline="-25000" dirty="0" err="1"/>
              <a:t>n</a:t>
            </a:r>
            <a:r>
              <a:rPr lang="en-US" b="1" dirty="0"/>
              <a:t> to obtain Pr(</a:t>
            </a:r>
            <a:r>
              <a:rPr lang="en-US" b="1" dirty="0" err="1"/>
              <a:t>t</a:t>
            </a:r>
            <a:r>
              <a:rPr lang="en-US" b="1" baseline="-25000" dirty="0" err="1"/>
              <a:t>k</a:t>
            </a:r>
            <a:r>
              <a:rPr lang="en-US" b="1" dirty="0" err="1"/>
              <a:t>|B</a:t>
            </a:r>
            <a:r>
              <a:rPr lang="en-US" b="1" baseline="-25000" dirty="0" err="1"/>
              <a:t>n</a:t>
            </a:r>
            <a:r>
              <a:rPr lang="en-US" b="1" dirty="0"/>
              <a:t>)?</a:t>
            </a:r>
          </a:p>
          <a:p>
            <a:endParaRPr lang="en-US" b="1" dirty="0"/>
          </a:p>
          <a:p>
            <a:r>
              <a:rPr lang="en-US" b="1" dirty="0"/>
              <a:t>Need to define parameters of t</a:t>
            </a:r>
            <a:r>
              <a:rPr lang="en-US" b="1" baseline="-25000" dirty="0"/>
              <a:t>k</a:t>
            </a:r>
            <a:r>
              <a:rPr lang="en-US" b="1" dirty="0"/>
              <a:t>.</a:t>
            </a:r>
            <a:endParaRPr lang="en-US" b="1" baseline="-25000" dirty="0"/>
          </a:p>
          <a:p>
            <a:endParaRPr lang="en-US" b="1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171450" y="1162050"/>
          <a:ext cx="52847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993680" imgH="431640" progId="Equation.3">
                  <p:embed/>
                </p:oleObj>
              </mc:Choice>
              <mc:Fallback>
                <p:oleObj name="Equation" r:id="rId5" imgW="1993680" imgH="431640" progId="Equation.3">
                  <p:embed/>
                  <p:pic>
                    <p:nvPicPr>
                      <p:cNvPr id="30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162050"/>
                        <a:ext cx="528478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2026" y="0"/>
            <a:ext cx="7467600" cy="56356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/>
              <a:t>Probability of an Instance in TC k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2895600"/>
            <a:ext cx="1676400" cy="388620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2626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Bag B</a:t>
            </a:r>
            <a:r>
              <a:rPr lang="en-US" b="1" baseline="-25000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62000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baseline="-25000" dirty="0"/>
              <a:t>k</a:t>
            </a:r>
            <a:r>
              <a:rPr lang="en-US" sz="2800" dirty="0"/>
              <a:t>=(c</a:t>
            </a:r>
            <a:r>
              <a:rPr lang="en-US" sz="2800" baseline="-25000" dirty="0"/>
              <a:t>k</a:t>
            </a:r>
            <a:r>
              <a:rPr lang="en-US" sz="2800" dirty="0"/>
              <a:t>, </a:t>
            </a:r>
            <a:r>
              <a:rPr lang="en-US" sz="2800" dirty="0" err="1"/>
              <a:t>s</a:t>
            </a:r>
            <a:r>
              <a:rPr lang="en-US" sz="2800" baseline="-25000" dirty="0" err="1"/>
              <a:t>k</a:t>
            </a:r>
            <a:r>
              <a:rPr lang="en-US" sz="2800" dirty="0"/>
              <a:t>), where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k</a:t>
            </a:r>
            <a:r>
              <a:rPr lang="en-US" sz="2800" dirty="0"/>
              <a:t> is concept </a:t>
            </a:r>
            <a:r>
              <a:rPr lang="en-US" sz="2800" dirty="0" err="1"/>
              <a:t>k’s</a:t>
            </a:r>
            <a:r>
              <a:rPr lang="en-US" sz="2800" dirty="0"/>
              <a:t> </a:t>
            </a:r>
            <a:r>
              <a:rPr lang="en-US" sz="2800" dirty="0" err="1"/>
              <a:t>centroid</a:t>
            </a:r>
            <a:endParaRPr lang="en-US" sz="2800" dirty="0"/>
          </a:p>
          <a:p>
            <a:r>
              <a:rPr lang="en-US" sz="2800" dirty="0" err="1"/>
              <a:t>s</a:t>
            </a:r>
            <a:r>
              <a:rPr lang="en-US" sz="2800" baseline="-25000" dirty="0" err="1"/>
              <a:t>k</a:t>
            </a:r>
            <a:r>
              <a:rPr lang="en-US" sz="2800" baseline="-25000" dirty="0"/>
              <a:t> </a:t>
            </a:r>
            <a:r>
              <a:rPr lang="en-US" sz="2800" dirty="0"/>
              <a:t>is concept </a:t>
            </a:r>
            <a:r>
              <a:rPr lang="en-US" sz="2800" dirty="0" err="1"/>
              <a:t>k’s</a:t>
            </a:r>
            <a:r>
              <a:rPr lang="en-US" sz="2800" dirty="0"/>
              <a:t> scaling vector</a:t>
            </a:r>
            <a:endParaRPr lang="en-US" sz="28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35286" y="7620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92486" y="838200"/>
            <a:ext cx="827314" cy="129540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0600" y="3352800"/>
            <a:ext cx="6096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0600" y="3962400"/>
            <a:ext cx="6096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0" y="5638800"/>
            <a:ext cx="6096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baseline="-25000" dirty="0" err="1">
                <a:solidFill>
                  <a:schemeClr val="tx1"/>
                </a:solidFill>
              </a:rPr>
              <a:t>nI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3"/>
          </p:cNvCxnSpPr>
          <p:nvPr/>
        </p:nvCxnSpPr>
        <p:spPr>
          <a:xfrm>
            <a:off x="1600200" y="35814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00200" y="41910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00200" y="58674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7000" y="3298372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Pr(b</a:t>
            </a:r>
            <a:r>
              <a:rPr lang="en-US" sz="2800" baseline="-25000" dirty="0"/>
              <a:t>n1</a:t>
            </a:r>
            <a:r>
              <a:rPr lang="az-Cyrl-AZ" sz="2800" dirty="0"/>
              <a:t>є</a:t>
            </a:r>
            <a:r>
              <a:rPr lang="en-US" sz="2800" dirty="0"/>
              <a:t>t</a:t>
            </a:r>
            <a:r>
              <a:rPr lang="en-US" sz="2800" baseline="-25000" dirty="0"/>
              <a:t>k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2667000" y="3929038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Pr(b</a:t>
            </a:r>
            <a:r>
              <a:rPr lang="en-US" sz="2800" baseline="-25000" dirty="0"/>
              <a:t>n2</a:t>
            </a:r>
            <a:r>
              <a:rPr lang="az-Cyrl-AZ" sz="2800" dirty="0"/>
              <a:t>є</a:t>
            </a:r>
            <a:r>
              <a:rPr lang="en-US" sz="2800" dirty="0"/>
              <a:t>t</a:t>
            </a:r>
            <a:r>
              <a:rPr lang="en-US" sz="2800" baseline="-25000" dirty="0"/>
              <a:t>k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01682" y="5605438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Pr(</a:t>
            </a:r>
            <a:r>
              <a:rPr lang="en-US" sz="2800" dirty="0" err="1"/>
              <a:t>b</a:t>
            </a:r>
            <a:r>
              <a:rPr lang="en-US" sz="2800" baseline="-25000" dirty="0" err="1"/>
              <a:t>nI</a:t>
            </a:r>
            <a:r>
              <a:rPr lang="az-Cyrl-AZ" sz="2800" dirty="0"/>
              <a:t>є</a:t>
            </a:r>
            <a:r>
              <a:rPr lang="en-US" sz="2800" dirty="0"/>
              <a:t>t</a:t>
            </a:r>
            <a:r>
              <a:rPr lang="en-US" sz="2800" baseline="-25000" dirty="0"/>
              <a:t>k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43400" y="3581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93080" y="1465218"/>
            <a:ext cx="45720" cy="45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6216" y="1408176"/>
            <a:ext cx="37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</a:t>
            </a:r>
            <a:r>
              <a:rPr lang="en-US" sz="1400" baseline="-25000" dirty="0" err="1">
                <a:solidFill>
                  <a:srgbClr val="FF0000"/>
                </a:solidFill>
              </a:rPr>
              <a:t>x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endCxn id="15" idx="0"/>
          </p:cNvCxnSpPr>
          <p:nvPr/>
        </p:nvCxnSpPr>
        <p:spPr>
          <a:xfrm rot="16200000" flipV="1">
            <a:off x="5315767" y="1128576"/>
            <a:ext cx="590550" cy="9797"/>
          </a:xfrm>
          <a:prstGeom prst="straightConnector1">
            <a:avLst/>
          </a:prstGeom>
          <a:ln w="6350">
            <a:solidFill>
              <a:srgbClr val="1103C7"/>
            </a:solidFill>
            <a:prstDash val="dash"/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5041900" y="2217505"/>
            <a:ext cx="69850" cy="64262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31318" y="217381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baseline="-25000" dirty="0">
                <a:solidFill>
                  <a:srgbClr val="00B050"/>
                </a:solidFill>
              </a:rPr>
              <a:t>n1</a:t>
            </a:r>
          </a:p>
        </p:txBody>
      </p:sp>
      <p:graphicFrame>
        <p:nvGraphicFramePr>
          <p:cNvPr id="40" name="Object 7"/>
          <p:cNvGraphicFramePr>
            <a:graphicFrameLocks noChangeAspect="1"/>
          </p:cNvGraphicFramePr>
          <p:nvPr/>
        </p:nvGraphicFramePr>
        <p:xfrm>
          <a:off x="4756150" y="3797300"/>
          <a:ext cx="42957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790640" imgH="317160" progId="Equation.3">
                  <p:embed/>
                </p:oleObj>
              </mc:Choice>
              <mc:Fallback>
                <p:oleObj name="Equation" r:id="rId4" imgW="1790640" imgH="317160" progId="Equation.3">
                  <p:embed/>
                  <p:pic>
                    <p:nvPicPr>
                      <p:cNvPr id="4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3797300"/>
                        <a:ext cx="42957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Connector 44"/>
          <p:cNvCxnSpPr/>
          <p:nvPr/>
        </p:nvCxnSpPr>
        <p:spPr>
          <a:xfrm flipH="1">
            <a:off x="4724400" y="2514600"/>
            <a:ext cx="174171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75867" y="2983898"/>
            <a:ext cx="270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Scaled Similarity</a:t>
            </a:r>
            <a:endParaRPr lang="en-US" sz="2800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2492828" y="2852062"/>
            <a:ext cx="1828800" cy="3886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38600" y="297180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6800" y="48006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70038" y="48006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8610" y="4639733"/>
            <a:ext cx="405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cript MT Bold" pitchFamily="66" charset="0"/>
              </a:rPr>
              <a:t>l</a:t>
            </a:r>
            <a:r>
              <a:rPr lang="en-US" dirty="0"/>
              <a:t>=1:L are the individual instance features.</a:t>
            </a:r>
          </a:p>
        </p:txBody>
      </p:sp>
      <p:cxnSp>
        <p:nvCxnSpPr>
          <p:cNvPr id="52" name="Straight Arrow Connector 51"/>
          <p:cNvCxnSpPr>
            <a:endCxn id="15" idx="6"/>
          </p:cNvCxnSpPr>
          <p:nvPr/>
        </p:nvCxnSpPr>
        <p:spPr>
          <a:xfrm flipV="1">
            <a:off x="5663184" y="1485900"/>
            <a:ext cx="356616" cy="4572"/>
          </a:xfrm>
          <a:prstGeom prst="straightConnector1">
            <a:avLst/>
          </a:prstGeom>
          <a:ln w="6350">
            <a:solidFill>
              <a:srgbClr val="1103C7"/>
            </a:solidFill>
            <a:prstDash val="dash"/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99176" y="2118360"/>
            <a:ext cx="37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baseline="-25000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62" name="Straight Connector 61"/>
          <p:cNvCxnSpPr/>
          <p:nvPr/>
        </p:nvCxnSpPr>
        <p:spPr>
          <a:xfrm rot="16200000" flipH="1">
            <a:off x="5141976" y="2033016"/>
            <a:ext cx="954024" cy="914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4736592" y="1484376"/>
            <a:ext cx="810768" cy="3048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19928" y="1018032"/>
            <a:ext cx="37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103C7"/>
                </a:solidFill>
              </a:rPr>
              <a:t>s</a:t>
            </a:r>
            <a:r>
              <a:rPr lang="en-US" sz="1400" baseline="-25000" dirty="0" err="1">
                <a:solidFill>
                  <a:srgbClr val="1103C7"/>
                </a:solidFill>
              </a:rPr>
              <a:t>y</a:t>
            </a:r>
            <a:endParaRPr lang="en-US" sz="1400" baseline="-25000" dirty="0">
              <a:solidFill>
                <a:srgbClr val="1103C7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72328" y="1374648"/>
            <a:ext cx="37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103C7"/>
                </a:solidFill>
              </a:rPr>
              <a:t>s</a:t>
            </a:r>
            <a:r>
              <a:rPr lang="en-US" sz="1400" baseline="-25000" dirty="0" err="1">
                <a:solidFill>
                  <a:srgbClr val="1103C7"/>
                </a:solidFill>
              </a:rPr>
              <a:t>x</a:t>
            </a:r>
            <a:endParaRPr lang="en-US" sz="1400" baseline="-25000" dirty="0">
              <a:solidFill>
                <a:srgbClr val="1103C7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25525" y="24976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3459" y="13038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 animBg="1"/>
      <p:bldP spid="17" grpId="0" animBg="1"/>
      <p:bldP spid="19" grpId="0" animBg="1"/>
      <p:bldP spid="26" grpId="0"/>
      <p:bldP spid="28" grpId="0"/>
      <p:bldP spid="29" grpId="0"/>
      <p:bldP spid="32" grpId="0" animBg="1"/>
      <p:bldP spid="33" grpId="0"/>
      <p:bldP spid="38" grpId="0" animBg="1"/>
      <p:bldP spid="39" grpId="0"/>
      <p:bldP spid="47" grpId="0"/>
      <p:bldP spid="48" grpId="0" animBg="1"/>
      <p:bldP spid="49" grpId="0"/>
      <p:bldP spid="50" grpId="0"/>
      <p:bldP spid="51" grpId="0"/>
      <p:bldP spid="35" grpId="0"/>
      <p:bldP spid="60" grpId="0"/>
      <p:bldP spid="65" grpId="0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2026" y="0"/>
            <a:ext cx="7467600" cy="56356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/>
              <a:t>Probability of a Bag given TC 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5060" y="762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Pr(b</a:t>
            </a:r>
            <a:r>
              <a:rPr lang="en-US" sz="2800" baseline="-25000" dirty="0"/>
              <a:t>n1</a:t>
            </a:r>
            <a:r>
              <a:rPr lang="az-Cyrl-AZ" sz="2800" dirty="0"/>
              <a:t>є</a:t>
            </a:r>
            <a:r>
              <a:rPr lang="en-US" sz="2800" dirty="0"/>
              <a:t>t</a:t>
            </a:r>
            <a:r>
              <a:rPr lang="en-US" sz="2800" baseline="-25000" dirty="0"/>
              <a:t>k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55438" y="1295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Pr(b</a:t>
            </a:r>
            <a:r>
              <a:rPr lang="en-US" sz="2800" baseline="-25000" dirty="0"/>
              <a:t>n2</a:t>
            </a:r>
            <a:r>
              <a:rPr lang="az-Cyrl-AZ" sz="2800" dirty="0"/>
              <a:t>є</a:t>
            </a:r>
            <a:r>
              <a:rPr lang="en-US" sz="2800" dirty="0"/>
              <a:t>t</a:t>
            </a:r>
            <a:r>
              <a:rPr lang="en-US" sz="2800" baseline="-25000" dirty="0"/>
              <a:t>k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286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Pr(</a:t>
            </a:r>
            <a:r>
              <a:rPr lang="en-US" sz="2800" dirty="0" err="1"/>
              <a:t>b</a:t>
            </a:r>
            <a:r>
              <a:rPr lang="en-US" sz="2800" baseline="-25000" dirty="0" err="1"/>
              <a:t>nI</a:t>
            </a:r>
            <a:r>
              <a:rPr lang="az-Cyrl-AZ" sz="2800" dirty="0"/>
              <a:t>є</a:t>
            </a:r>
            <a:r>
              <a:rPr lang="en-US" sz="2800" dirty="0"/>
              <a:t>t</a:t>
            </a:r>
            <a:r>
              <a:rPr lang="en-US" sz="2800" baseline="-25000" dirty="0"/>
              <a:t>k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908038" y="1981200"/>
            <a:ext cx="9144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08038" y="2209800"/>
            <a:ext cx="9144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08038" y="609600"/>
            <a:ext cx="0" cy="213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8838" y="17526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908038" y="1143000"/>
            <a:ext cx="9144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908038" y="1600200"/>
            <a:ext cx="9144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4" cstate="print"/>
          <a:srcRect l="70947" t="20313" r="6944" b="4687"/>
          <a:stretch>
            <a:fillRect/>
          </a:stretch>
        </p:blipFill>
        <p:spPr bwMode="auto">
          <a:xfrm>
            <a:off x="1933575" y="3955718"/>
            <a:ext cx="990600" cy="259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4" cstate="print"/>
          <a:srcRect l="9722" t="20313" r="69870" b="4687"/>
          <a:stretch>
            <a:fillRect/>
          </a:stretch>
        </p:blipFill>
        <p:spPr bwMode="auto">
          <a:xfrm>
            <a:off x="4419600" y="3877322"/>
            <a:ext cx="914400" cy="259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4" cstate="print"/>
          <a:srcRect l="30130" t="20313" r="49462" b="4687"/>
          <a:stretch>
            <a:fillRect/>
          </a:stretch>
        </p:blipFill>
        <p:spPr bwMode="auto">
          <a:xfrm>
            <a:off x="5715000" y="3886200"/>
            <a:ext cx="914400" cy="259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 cstate="print"/>
          <a:srcRect l="50539" t="20313" r="29053" b="4687"/>
          <a:stretch>
            <a:fillRect/>
          </a:stretch>
        </p:blipFill>
        <p:spPr bwMode="auto">
          <a:xfrm>
            <a:off x="323654" y="3946347"/>
            <a:ext cx="914400" cy="259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4343400" y="6477000"/>
          <a:ext cx="110289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ergelijking" r:id="rId5" imgW="698400" imgH="241200" progId="Equation.3">
                  <p:embed/>
                </p:oleObj>
              </mc:Choice>
              <mc:Fallback>
                <p:oleObj name="Vergelijking" r:id="rId5" imgW="698400" imgH="241200" progId="Equation.3">
                  <p:embed/>
                  <p:pic>
                    <p:nvPicPr>
                      <p:cNvPr id="6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477000"/>
                        <a:ext cx="110289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5638800" y="6477000"/>
          <a:ext cx="138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Vergelijking" r:id="rId7" imgW="876240" imgH="241200" progId="Equation.3">
                  <p:embed/>
                </p:oleObj>
              </mc:Choice>
              <mc:Fallback>
                <p:oleObj name="Vergelijking" r:id="rId7" imgW="876240" imgH="241200" progId="Equation.3">
                  <p:embed/>
                  <p:pic>
                    <p:nvPicPr>
                      <p:cNvPr id="105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477000"/>
                        <a:ext cx="1384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152400" y="6508473"/>
          <a:ext cx="1295400" cy="34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Vergelijking" r:id="rId9" imgW="698400" imgH="241200" progId="Equation.3">
                  <p:embed/>
                </p:oleObj>
              </mc:Choice>
              <mc:Fallback>
                <p:oleObj name="Vergelijking" r:id="rId9" imgW="698400" imgH="241200" progId="Equation.3">
                  <p:embed/>
                  <p:pic>
                    <p:nvPicPr>
                      <p:cNvPr id="105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508473"/>
                        <a:ext cx="1295400" cy="349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5722937" y="3581400"/>
          <a:ext cx="1363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11" imgW="863280" imgH="241200" progId="Equation.3">
                  <p:embed/>
                </p:oleObj>
              </mc:Choice>
              <mc:Fallback>
                <p:oleObj name="Equation" r:id="rId11" imgW="863280" imgH="241200" progId="Equation.3">
                  <p:embed/>
                  <p:pic>
                    <p:nvPicPr>
                      <p:cNvPr id="105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7" y="3581400"/>
                        <a:ext cx="13636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1817688" y="3581400"/>
          <a:ext cx="1365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3" imgW="863280" imgH="241200" progId="Equation.3">
                  <p:embed/>
                </p:oleObj>
              </mc:Choice>
              <mc:Fallback>
                <p:oleObj name="Equation" r:id="rId13" imgW="863280" imgH="241200" progId="Equation.3">
                  <p:embed/>
                  <p:pic>
                    <p:nvPicPr>
                      <p:cNvPr id="105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3581400"/>
                        <a:ext cx="1365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28600" y="2819400"/>
            <a:ext cx="6400800" cy="914400"/>
          </a:xfrm>
        </p:spPr>
        <p:txBody>
          <a:bodyPr/>
          <a:lstStyle/>
          <a:p>
            <a:r>
              <a:rPr lang="en-US" dirty="0"/>
              <a:t>For positive bags, </a:t>
            </a:r>
            <a:r>
              <a:rPr lang="en-US" b="1" dirty="0"/>
              <a:t>at least one</a:t>
            </a:r>
            <a:r>
              <a:rPr lang="en-US" dirty="0"/>
              <a:t> Pr(b</a:t>
            </a:r>
            <a:r>
              <a:rPr lang="en-US" baseline="-25000" dirty="0"/>
              <a:t>n1</a:t>
            </a:r>
            <a:r>
              <a:rPr lang="az-Cyrl-AZ" dirty="0"/>
              <a:t>є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) should be </a:t>
            </a:r>
            <a:r>
              <a:rPr lang="en-US" b="1" dirty="0"/>
              <a:t>high</a:t>
            </a:r>
            <a:r>
              <a:rPr lang="en-US" dirty="0"/>
              <a:t>.</a:t>
            </a:r>
          </a:p>
          <a:p>
            <a:r>
              <a:rPr lang="en-US" dirty="0"/>
              <a:t>For negative bags, </a:t>
            </a:r>
            <a:r>
              <a:rPr lang="en-US" b="1" dirty="0"/>
              <a:t>no</a:t>
            </a:r>
            <a:r>
              <a:rPr lang="en-US" dirty="0"/>
              <a:t> Pr(b</a:t>
            </a:r>
            <a:r>
              <a:rPr lang="en-US" baseline="-25000" dirty="0"/>
              <a:t>n1</a:t>
            </a:r>
            <a:r>
              <a:rPr lang="az-Cyrl-AZ" dirty="0"/>
              <a:t>є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) should be </a:t>
            </a:r>
            <a:r>
              <a:rPr lang="en-US" b="1" dirty="0"/>
              <a:t>high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4038601" y="1381125"/>
          <a:ext cx="4419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5" imgW="2450880" imgH="558720" progId="Equation.3">
                  <p:embed/>
                </p:oleObj>
              </mc:Choice>
              <mc:Fallback>
                <p:oleObj name="Equation" r:id="rId15" imgW="2450880" imgH="558720" progId="Equation.3">
                  <p:embed/>
                  <p:pic>
                    <p:nvPicPr>
                      <p:cNvPr id="1054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1381125"/>
                        <a:ext cx="44196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2886957" y="1657546"/>
          <a:ext cx="11160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7" imgW="634680" imgH="228600" progId="Equation.3">
                  <p:embed/>
                </p:oleObj>
              </mc:Choice>
              <mc:Fallback>
                <p:oleObj name="Equation" r:id="rId17" imgW="634680" imgH="228600" progId="Equation.3">
                  <p:embed/>
                  <p:pic>
                    <p:nvPicPr>
                      <p:cNvPr id="105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957" y="1657546"/>
                        <a:ext cx="1116012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4419600" y="1371600"/>
            <a:ext cx="4114800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19600" y="1905000"/>
            <a:ext cx="4114800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1704975" y="6508750"/>
          <a:ext cx="16478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19" imgW="888840" imgH="241200" progId="Equation.3">
                  <p:embed/>
                </p:oleObj>
              </mc:Choice>
              <mc:Fallback>
                <p:oleObj name="Equation" r:id="rId19" imgW="888840" imgH="241200" progId="Equation.3">
                  <p:embed/>
                  <p:pic>
                    <p:nvPicPr>
                      <p:cNvPr id="1054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6508750"/>
                        <a:ext cx="16478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876372" y="838200"/>
            <a:ext cx="145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NOISY-OR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31" grpId="0" animBg="1"/>
      <p:bldP spid="31" grpId="1" animBg="1"/>
      <p:bldP spid="31" grpId="2" animBg="1"/>
      <p:bldP spid="32" grpId="0" animBg="1"/>
      <p:bldP spid="32" grpId="1" animBg="1"/>
      <p:bldP spid="3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647700" y="585788"/>
          <a:ext cx="69723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2489040" imgH="457200" progId="Equation.3">
                  <p:embed/>
                </p:oleObj>
              </mc:Choice>
              <mc:Fallback>
                <p:oleObj name="Equation" r:id="rId4" imgW="2489040" imgH="457200" progId="Equation.3">
                  <p:embed/>
                  <p:pic>
                    <p:nvPicPr>
                      <p:cNvPr id="51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85788"/>
                        <a:ext cx="69723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6" cstate="print"/>
          <a:srcRect l="22083" t="55385" r="25625" b="19231"/>
          <a:stretch>
            <a:fillRect/>
          </a:stretch>
        </p:blipFill>
        <p:spPr bwMode="auto">
          <a:xfrm>
            <a:off x="545871" y="4556760"/>
            <a:ext cx="7302729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 cstate="print"/>
          <a:srcRect l="22083" t="18462" r="25625" b="57692"/>
          <a:stretch>
            <a:fillRect/>
          </a:stretch>
        </p:blipFill>
        <p:spPr bwMode="auto">
          <a:xfrm>
            <a:off x="381000" y="2575924"/>
            <a:ext cx="7772400" cy="191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1905000"/>
            <a:ext cx="8986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We recall that t</a:t>
            </a:r>
            <a:r>
              <a:rPr lang="en-US" sz="2800" baseline="-25000" dirty="0"/>
              <a:t>k</a:t>
            </a:r>
            <a:r>
              <a:rPr lang="en-US" sz="2800" dirty="0"/>
              <a:t> consists of </a:t>
            </a:r>
            <a:r>
              <a:rPr lang="en-US" sz="2800" dirty="0" err="1"/>
              <a:t>centroid</a:t>
            </a:r>
            <a:r>
              <a:rPr lang="en-US" sz="2800" dirty="0"/>
              <a:t> c</a:t>
            </a:r>
            <a:r>
              <a:rPr lang="en-US" sz="2800" baseline="-25000" dirty="0"/>
              <a:t>k</a:t>
            </a:r>
            <a:r>
              <a:rPr lang="en-US" sz="2800" dirty="0"/>
              <a:t> and scaling vector s</a:t>
            </a:r>
            <a:r>
              <a:rPr lang="en-US" sz="2800" baseline="-25000" dirty="0"/>
              <a:t>k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 l="25833" t="34615" r="25417" b="39231"/>
          <a:stretch>
            <a:fillRect/>
          </a:stretch>
        </p:blipFill>
        <p:spPr bwMode="auto">
          <a:xfrm>
            <a:off x="1240717" y="1127760"/>
            <a:ext cx="6607883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/>
          <a:srcRect l="25833" t="33077" r="24167" b="42307"/>
          <a:stretch>
            <a:fillRect/>
          </a:stretch>
        </p:blipFill>
        <p:spPr bwMode="auto">
          <a:xfrm>
            <a:off x="1066800" y="3352800"/>
            <a:ext cx="7200900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42887" y="3352800"/>
          <a:ext cx="7856538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2743200" imgH="431640" progId="Equation.3">
                  <p:embed/>
                </p:oleObj>
              </mc:Choice>
              <mc:Fallback>
                <p:oleObj name="Equation" r:id="rId3" imgW="2743200" imgH="431640" progId="Equation.3">
                  <p:embed/>
                  <p:pic>
                    <p:nvPicPr>
                      <p:cNvPr id="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" y="3352800"/>
                        <a:ext cx="7856538" cy="122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76212" y="1981200"/>
          <a:ext cx="797718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2666880" imgH="431640" progId="Equation.3">
                  <p:embed/>
                </p:oleObj>
              </mc:Choice>
              <mc:Fallback>
                <p:oleObj name="Equation" r:id="rId5" imgW="2666880" imgH="431640" progId="Equation.3">
                  <p:embed/>
                  <p:pic>
                    <p:nvPicPr>
                      <p:cNvPr id="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" y="1981200"/>
                        <a:ext cx="7977188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5065693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now have the derivatives necessary to </a:t>
            </a:r>
          </a:p>
          <a:p>
            <a:r>
              <a:rPr lang="en-US" sz="2800" dirty="0"/>
              <a:t>perform gradient descent to optimize t</a:t>
            </a:r>
            <a:r>
              <a:rPr lang="en-US" sz="2800" baseline="-25000" dirty="0"/>
              <a:t>k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oto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415</Words>
  <Application>Microsoft Office PowerPoint</Application>
  <PresentationFormat>On-screen Show (4:3)</PresentationFormat>
  <Paragraphs>100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Cambria Math</vt:lpstr>
      <vt:lpstr>Helvetica Neue</vt:lpstr>
      <vt:lpstr>HelveticaNeueLT Std Med Cn</vt:lpstr>
      <vt:lpstr>Script MT Bold</vt:lpstr>
      <vt:lpstr>Times New Roman</vt:lpstr>
      <vt:lpstr>Wingdings</vt:lpstr>
      <vt:lpstr>Photo Theme</vt:lpstr>
      <vt:lpstr>Equation</vt:lpstr>
      <vt:lpstr>Vergelijking</vt:lpstr>
      <vt:lpstr>FCMI/PCMI Detailed</vt:lpstr>
      <vt:lpstr>Alternating Optimization for T and U</vt:lpstr>
      <vt:lpstr>PowerPoint Presentation</vt:lpstr>
      <vt:lpstr>PowerPoint Presentation</vt:lpstr>
      <vt:lpstr>Probability of an Instance in TC k</vt:lpstr>
      <vt:lpstr>Probability of a Bag given TC k</vt:lpstr>
      <vt:lpstr>PowerPoint Presentation</vt:lpstr>
      <vt:lpstr>PowerPoint Presentation</vt:lpstr>
      <vt:lpstr>PowerPoint Presentation</vt:lpstr>
      <vt:lpstr>Positive and Negative Bag Memberships</vt:lpstr>
      <vt:lpstr>Data-1TC, Data-2TC Objective Functions</vt:lpstr>
      <vt:lpstr>MIL and Within-class Variation</vt:lpstr>
      <vt:lpstr>FCMI Selection Results</vt:lpstr>
    </vt:vector>
  </TitlesOfParts>
  <Company>BLACK EDITION - tum0r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RaptorJesus</dc:creator>
  <cp:lastModifiedBy>Andrew Karem</cp:lastModifiedBy>
  <cp:revision>809</cp:revision>
  <dcterms:created xsi:type="dcterms:W3CDTF">2015-03-29T21:59:43Z</dcterms:created>
  <dcterms:modified xsi:type="dcterms:W3CDTF">2019-04-25T15:20:54Z</dcterms:modified>
</cp:coreProperties>
</file>