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sldIdLst>
    <p:sldId id="256" r:id="rId3"/>
    <p:sldId id="272" r:id="rId4"/>
    <p:sldId id="265" r:id="rId5"/>
    <p:sldId id="287" r:id="rId6"/>
    <p:sldId id="289" r:id="rId7"/>
    <p:sldId id="274" r:id="rId8"/>
    <p:sldId id="282" r:id="rId9"/>
    <p:sldId id="283" r:id="rId10"/>
    <p:sldId id="284" r:id="rId11"/>
    <p:sldId id="266" r:id="rId12"/>
    <p:sldId id="273" r:id="rId13"/>
    <p:sldId id="269" r:id="rId14"/>
    <p:sldId id="275" r:id="rId15"/>
    <p:sldId id="291" r:id="rId16"/>
    <p:sldId id="290" r:id="rId17"/>
    <p:sldId id="288" r:id="rId18"/>
    <p:sldId id="276" r:id="rId19"/>
    <p:sldId id="292" r:id="rId20"/>
    <p:sldId id="281" r:id="rId21"/>
    <p:sldId id="280" r:id="rId22"/>
    <p:sldId id="28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2"/>
            <p14:sldId id="265"/>
            <p14:sldId id="287"/>
            <p14:sldId id="289"/>
            <p14:sldId id="274"/>
            <p14:sldId id="282"/>
            <p14:sldId id="283"/>
            <p14:sldId id="284"/>
            <p14:sldId id="266"/>
            <p14:sldId id="273"/>
            <p14:sldId id="269"/>
            <p14:sldId id="275"/>
            <p14:sldId id="291"/>
            <p14:sldId id="290"/>
            <p14:sldId id="288"/>
            <p14:sldId id="276"/>
            <p14:sldId id="292"/>
            <p14:sldId id="281"/>
            <p14:sldId id="280"/>
            <p14:sldId id="285"/>
            <p14:sldId id="278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DOCUMENTS\THESIS\REPORT\GIMP%20Images\Excel\Report%202%20on%20Applic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DOCUMENTS\THESIS\REPORT\GIMP%20Images\Excel\Report%202%20on%20Applic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DOCUMENTS\THESIS\REPORT\GIMP%20Images\Excel\Report%202%20on%20Applic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Battery Consumption of Torrent Downloads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'Torrent Energy'!$B$1</c:f>
              <c:strCache>
                <c:ptCount val="1"/>
                <c:pt idx="0">
                  <c:v>Local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'Torrent Energy'!$A$2:$A$4</c:f>
              <c:strCache>
                <c:ptCount val="3"/>
                <c:pt idx="0">
                  <c:v>25 MB</c:v>
                </c:pt>
                <c:pt idx="1">
                  <c:v>100 MB</c:v>
                </c:pt>
                <c:pt idx="2">
                  <c:v>500 MB</c:v>
                </c:pt>
              </c:strCache>
            </c:strRef>
          </c:cat>
          <c:val>
            <c:numRef>
              <c:f>'Torrent Energy'!$B$2:$B$4</c:f>
              <c:numCache>
                <c:formatCode>General</c:formatCode>
                <c:ptCount val="3"/>
                <c:pt idx="0">
                  <c:v>3.577</c:v>
                </c:pt>
                <c:pt idx="1">
                  <c:v>6.9370000000000003</c:v>
                </c:pt>
                <c:pt idx="2">
                  <c:v>25.376999999999999</c:v>
                </c:pt>
              </c:numCache>
            </c:numRef>
          </c:val>
        </c:ser>
        <c:ser>
          <c:idx val="1"/>
          <c:order val="1"/>
          <c:tx>
            <c:strRef>
              <c:f>'Torrent Energy'!$C$1</c:f>
              <c:strCache>
                <c:ptCount val="1"/>
                <c:pt idx="0">
                  <c:v>Cloud 3G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'Torrent Energy'!$A$2:$A$4</c:f>
              <c:strCache>
                <c:ptCount val="3"/>
                <c:pt idx="0">
                  <c:v>25 MB</c:v>
                </c:pt>
                <c:pt idx="1">
                  <c:v>100 MB</c:v>
                </c:pt>
                <c:pt idx="2">
                  <c:v>500 MB</c:v>
                </c:pt>
              </c:strCache>
            </c:strRef>
          </c:cat>
          <c:val>
            <c:numRef>
              <c:f>'Torrent Energy'!$C$2:$C$4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22</c:v>
                </c:pt>
              </c:numCache>
            </c:numRef>
          </c:val>
        </c:ser>
        <c:ser>
          <c:idx val="2"/>
          <c:order val="2"/>
          <c:tx>
            <c:strRef>
              <c:f>'Torrent Energy'!$D$1</c:f>
              <c:strCache>
                <c:ptCount val="1"/>
                <c:pt idx="0">
                  <c:v>Cloud 4G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'Torrent Energy'!$A$2:$A$4</c:f>
              <c:strCache>
                <c:ptCount val="3"/>
                <c:pt idx="0">
                  <c:v>25 MB</c:v>
                </c:pt>
                <c:pt idx="1">
                  <c:v>100 MB</c:v>
                </c:pt>
                <c:pt idx="2">
                  <c:v>500 MB</c:v>
                </c:pt>
              </c:strCache>
            </c:strRef>
          </c:cat>
          <c:val>
            <c:numRef>
              <c:f>'Torrent Energy'!$D$2:$D$4</c:f>
              <c:numCache>
                <c:formatCode>General</c:formatCode>
                <c:ptCount val="3"/>
                <c:pt idx="0">
                  <c:v>3.2</c:v>
                </c:pt>
                <c:pt idx="1">
                  <c:v>4.5</c:v>
                </c:pt>
                <c:pt idx="2">
                  <c:v>18.899999999999999</c:v>
                </c:pt>
              </c:numCache>
            </c:numRef>
          </c:val>
        </c:ser>
        <c:ser>
          <c:idx val="3"/>
          <c:order val="3"/>
          <c:tx>
            <c:strRef>
              <c:f>'Torrent Energy'!$E$1</c:f>
              <c:strCache>
                <c:ptCount val="1"/>
                <c:pt idx="0">
                  <c:v>Cloud Wi-Fi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'Torrent Energy'!$A$2:$A$4</c:f>
              <c:strCache>
                <c:ptCount val="3"/>
                <c:pt idx="0">
                  <c:v>25 MB</c:v>
                </c:pt>
                <c:pt idx="1">
                  <c:v>100 MB</c:v>
                </c:pt>
                <c:pt idx="2">
                  <c:v>500 MB</c:v>
                </c:pt>
              </c:strCache>
            </c:strRef>
          </c:cat>
          <c:val>
            <c:numRef>
              <c:f>'Torrent Energy'!$E$2:$E$4</c:f>
              <c:numCache>
                <c:formatCode>General</c:formatCode>
                <c:ptCount val="3"/>
                <c:pt idx="0">
                  <c:v>2.5</c:v>
                </c:pt>
                <c:pt idx="1">
                  <c:v>4</c:v>
                </c:pt>
                <c:pt idx="2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6464296"/>
        <c:axId val="176464688"/>
      </c:barChart>
      <c:catAx>
        <c:axId val="176464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Sizes for Downloads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4688"/>
        <c:crosses val="autoZero"/>
        <c:auto val="1"/>
        <c:lblAlgn val="ctr"/>
        <c:lblOffset val="100"/>
        <c:noMultiLvlLbl val="0"/>
      </c:catAx>
      <c:valAx>
        <c:axId val="17646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Battery Consumption   (mAh)</a:t>
                </a:r>
              </a:p>
            </c:rich>
          </c:tx>
          <c:layout>
            <c:manualLayout>
              <c:xMode val="edge"/>
              <c:yMode val="edge"/>
              <c:x val="8.0555555555555561E-2"/>
              <c:y val="0.15605301015225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4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'WebBrowser-data'!$B$1</c:f>
              <c:strCache>
                <c:ptCount val="1"/>
                <c:pt idx="0">
                  <c:v>Local Processing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'WebBrowser-data'!$A$2:$A$14</c:f>
              <c:numCache>
                <c:formatCode>General</c:formatCode>
                <c:ptCount val="13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</c:numCache>
            </c:numRef>
          </c:cat>
          <c:val>
            <c:numRef>
              <c:f>'WebBrowser-data'!$B$2:$B$14</c:f>
              <c:numCache>
                <c:formatCode>General</c:formatCode>
                <c:ptCount val="13"/>
                <c:pt idx="0">
                  <c:v>5</c:v>
                </c:pt>
                <c:pt idx="1">
                  <c:v>5.8</c:v>
                </c:pt>
                <c:pt idx="2">
                  <c:v>5.3</c:v>
                </c:pt>
                <c:pt idx="3">
                  <c:v>5.7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9.1999999999999993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'WebBrowser-data'!$C$1</c:f>
              <c:strCache>
                <c:ptCount val="1"/>
                <c:pt idx="0">
                  <c:v>Offload 3G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'WebBrowser-data'!$A$2:$A$14</c:f>
              <c:numCache>
                <c:formatCode>General</c:formatCode>
                <c:ptCount val="13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</c:numCache>
            </c:numRef>
          </c:cat>
          <c:val>
            <c:numRef>
              <c:f>'WebBrowser-data'!$C$2:$C$14</c:f>
              <c:numCache>
                <c:formatCode>General</c:formatCode>
                <c:ptCount val="13"/>
                <c:pt idx="0">
                  <c:v>7</c:v>
                </c:pt>
                <c:pt idx="1">
                  <c:v>7.6</c:v>
                </c:pt>
                <c:pt idx="2">
                  <c:v>7.9</c:v>
                </c:pt>
                <c:pt idx="3">
                  <c:v>7.7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'WebBrowser-data'!$D$1</c:f>
              <c:strCache>
                <c:ptCount val="1"/>
                <c:pt idx="0">
                  <c:v>Offload 4G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'WebBrowser-data'!$A$2:$A$14</c:f>
              <c:numCache>
                <c:formatCode>General</c:formatCode>
                <c:ptCount val="13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</c:numCache>
            </c:numRef>
          </c:cat>
          <c:val>
            <c:numRef>
              <c:f>'WebBrowser-data'!$D$2:$D$14</c:f>
              <c:numCache>
                <c:formatCode>General</c:formatCode>
                <c:ptCount val="13"/>
                <c:pt idx="0">
                  <c:v>9</c:v>
                </c:pt>
                <c:pt idx="1">
                  <c:v>8.6</c:v>
                </c:pt>
                <c:pt idx="2">
                  <c:v>8.9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'WebBrowser-data'!$E$1</c:f>
              <c:strCache>
                <c:ptCount val="1"/>
                <c:pt idx="0">
                  <c:v>Offload WiFi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'WebBrowser-data'!$A$2:$A$14</c:f>
              <c:numCache>
                <c:formatCode>General</c:formatCode>
                <c:ptCount val="13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</c:numCache>
            </c:numRef>
          </c:cat>
          <c:val>
            <c:numRef>
              <c:f>'WebBrowser-data'!$E$2:$E$14</c:f>
              <c:numCache>
                <c:formatCode>General</c:formatCode>
                <c:ptCount val="13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10</c:v>
                </c:pt>
                <c:pt idx="8">
                  <c:v>11.5</c:v>
                </c:pt>
                <c:pt idx="9">
                  <c:v>11.5</c:v>
                </c:pt>
                <c:pt idx="10">
                  <c:v>12.5</c:v>
                </c:pt>
                <c:pt idx="11">
                  <c:v>12.5</c:v>
                </c:pt>
                <c:pt idx="12">
                  <c:v>12.5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005712"/>
        <c:axId val="176465864"/>
      </c:lineChart>
      <c:catAx>
        <c:axId val="17300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Size (Kilo Bytes)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5864"/>
        <c:crosses val="autoZero"/>
        <c:auto val="1"/>
        <c:lblAlgn val="ctr"/>
        <c:lblOffset val="100"/>
        <c:noMultiLvlLbl val="0"/>
      </c:catAx>
      <c:valAx>
        <c:axId val="17646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Battery Consumption (mAh)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057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User interactivity impact on Battery Consumption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'WebBrowser-Clicks'!$B$1</c:f>
              <c:strCache>
                <c:ptCount val="1"/>
                <c:pt idx="0">
                  <c:v>Local Processing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'WebBrowser-Clicks'!$B$2:$B$9</c:f>
              <c:numCache>
                <c:formatCode>General</c:formatCode>
                <c:ptCount val="8"/>
                <c:pt idx="0">
                  <c:v>3.75</c:v>
                </c:pt>
                <c:pt idx="1">
                  <c:v>3.75</c:v>
                </c:pt>
                <c:pt idx="2">
                  <c:v>3.75</c:v>
                </c:pt>
                <c:pt idx="3">
                  <c:v>5</c:v>
                </c:pt>
                <c:pt idx="4">
                  <c:v>6.25</c:v>
                </c:pt>
                <c:pt idx="5">
                  <c:v>7.5</c:v>
                </c:pt>
                <c:pt idx="6">
                  <c:v>8.75</c:v>
                </c:pt>
                <c:pt idx="7">
                  <c:v>11.25</c:v>
                </c:pt>
              </c:numCache>
            </c:numRef>
          </c:val>
        </c:ser>
        <c:ser>
          <c:idx val="1"/>
          <c:order val="1"/>
          <c:tx>
            <c:strRef>
              <c:f>'WebBrowser-Clicks'!$C$1</c:f>
              <c:strCache>
                <c:ptCount val="1"/>
                <c:pt idx="0">
                  <c:v>Cloud Processing with 4G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'WebBrowser-Clicks'!$C$2:$C$9</c:f>
              <c:numCache>
                <c:formatCode>General</c:formatCode>
                <c:ptCount val="8"/>
                <c:pt idx="0">
                  <c:v>6.25</c:v>
                </c:pt>
                <c:pt idx="1">
                  <c:v>6.9999999999999991</c:v>
                </c:pt>
                <c:pt idx="2">
                  <c:v>7.375</c:v>
                </c:pt>
                <c:pt idx="3">
                  <c:v>8.375</c:v>
                </c:pt>
                <c:pt idx="4">
                  <c:v>10</c:v>
                </c:pt>
                <c:pt idx="5">
                  <c:v>11.25</c:v>
                </c:pt>
                <c:pt idx="6">
                  <c:v>12.5</c:v>
                </c:pt>
                <c:pt idx="7">
                  <c:v>15</c:v>
                </c:pt>
              </c:numCache>
            </c:numRef>
          </c:val>
        </c:ser>
        <c:ser>
          <c:idx val="2"/>
          <c:order val="2"/>
          <c:tx>
            <c:strRef>
              <c:f>'WebBrowser-Clicks'!$D$1</c:f>
              <c:strCache>
                <c:ptCount val="1"/>
                <c:pt idx="0">
                  <c:v>Cloud Processing with 3G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'WebBrowser-Clicks'!$D$2:$D$9</c:f>
              <c:numCache>
                <c:formatCode>General</c:formatCode>
                <c:ptCount val="8"/>
                <c:pt idx="0">
                  <c:v>5</c:v>
                </c:pt>
                <c:pt idx="1">
                  <c:v>5.7499999999999991</c:v>
                </c:pt>
                <c:pt idx="2">
                  <c:v>6.125</c:v>
                </c:pt>
                <c:pt idx="3">
                  <c:v>7.125</c:v>
                </c:pt>
                <c:pt idx="4">
                  <c:v>8.75</c:v>
                </c:pt>
                <c:pt idx="5">
                  <c:v>10</c:v>
                </c:pt>
                <c:pt idx="6">
                  <c:v>11.25</c:v>
                </c:pt>
                <c:pt idx="7">
                  <c:v>13.75</c:v>
                </c:pt>
              </c:numCache>
            </c:numRef>
          </c:val>
        </c:ser>
        <c:ser>
          <c:idx val="3"/>
          <c:order val="3"/>
          <c:tx>
            <c:strRef>
              <c:f>'WebBrowser-Clicks'!$E$1</c:f>
              <c:strCache>
                <c:ptCount val="1"/>
                <c:pt idx="0">
                  <c:v>Cloud Processing with WiFi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'WebBrowser-Clicks'!$E$2:$E$9</c:f>
              <c:numCache>
                <c:formatCode>General</c:formatCode>
                <c:ptCount val="8"/>
                <c:pt idx="0">
                  <c:v>3.75</c:v>
                </c:pt>
                <c:pt idx="1">
                  <c:v>4.5</c:v>
                </c:pt>
                <c:pt idx="2">
                  <c:v>4.875</c:v>
                </c:pt>
                <c:pt idx="3">
                  <c:v>5.875</c:v>
                </c:pt>
                <c:pt idx="4">
                  <c:v>7.5</c:v>
                </c:pt>
                <c:pt idx="5">
                  <c:v>8.75</c:v>
                </c:pt>
                <c:pt idx="6">
                  <c:v>10</c:v>
                </c:pt>
                <c:pt idx="7">
                  <c:v>12.5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76466648"/>
        <c:axId val="176467040"/>
      </c:barChart>
      <c:catAx>
        <c:axId val="176466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 Clicks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7040"/>
        <c:crosses val="autoZero"/>
        <c:auto val="1"/>
        <c:lblAlgn val="ctr"/>
        <c:lblOffset val="100"/>
        <c:noMultiLvlLbl val="0"/>
      </c:catAx>
      <c:valAx>
        <c:axId val="17646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Battery Consumption (mAh)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6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42F-5F6E-4F53-8A36-4B735DDFEACB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1AD3-AF57-420C-BE93-0E7B07E4725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C75-92CD-4CAF-8FA9-3A84F15FB71B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85EC-529B-420D-88B9-DAF597230B2B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DD05-69C1-43C5-A865-8BEE5CAF7FB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659-652B-4376-8455-4EFDDC3838FF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F5C-2CF0-4935-81A7-76C612655444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E40-7F3E-413C-B705-02542A3C33A0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5A42-4952-477E-90FB-90619A853197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9B3E-C568-401B-891C-F0A3EE4D7D19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FEC8-FD7A-484B-8BA3-9C43A019B713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D63C-8B12-4026-8515-FDC3F0DDEC4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Computation Offloading     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Cyber </a:t>
            </a:r>
            <a:r>
              <a:rPr lang="en-US" b="1" dirty="0"/>
              <a:t>F</a:t>
            </a:r>
            <a:r>
              <a:rPr lang="en-US" b="1" dirty="0" smtClean="0"/>
              <a:t>oraging in Smartphones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9155804" cy="113779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Aditya Khune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Masters student, Electrical and Computer Engineering,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Colorado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b="1" smtClean="0"/>
              <a:t>1</a:t>
            </a:fld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8542-B536-4BC6-8954-13F9700A5730}" type="datetime1">
              <a:rPr lang="en-US" smtClean="0"/>
              <a:t>9/9/2015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Offloading Vs Local Computation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53" y="2527057"/>
            <a:ext cx="7581495" cy="39127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687132"/>
            <a:ext cx="10498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potential of code offloading lies in the ability to sustain power hungry applications by identifying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managing energy consuming resources of the mobile device by offloading them onto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2191999" cy="54864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what code to </a:t>
            </a:r>
            <a:r>
              <a:rPr lang="en-US" b="1" i="1" dirty="0">
                <a:solidFill>
                  <a:schemeClr val="tx1"/>
                </a:solidFill>
              </a:rPr>
              <a:t>offload </a:t>
            </a:r>
            <a:r>
              <a:rPr lang="en-US" dirty="0">
                <a:solidFill>
                  <a:schemeClr val="tx1"/>
                </a:solidFill>
              </a:rPr>
              <a:t>(e.g., method name);  </a:t>
            </a:r>
            <a:r>
              <a:rPr lang="en-US" b="1" i="1" dirty="0" smtClean="0">
                <a:solidFill>
                  <a:schemeClr val="tx1"/>
                </a:solidFill>
              </a:rPr>
              <a:t>when </a:t>
            </a:r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offload </a:t>
            </a:r>
            <a:r>
              <a:rPr lang="en-US" dirty="0" smtClean="0">
                <a:solidFill>
                  <a:schemeClr val="tx1"/>
                </a:solidFill>
              </a:rPr>
              <a:t>(e.g</a:t>
            </a:r>
            <a:r>
              <a:rPr lang="en-US" dirty="0">
                <a:solidFill>
                  <a:schemeClr val="tx1"/>
                </a:solidFill>
              </a:rPr>
              <a:t>., round-trip times thresholds);  </a:t>
            </a:r>
            <a:r>
              <a:rPr lang="en-US" b="1" i="1" dirty="0" smtClean="0">
                <a:solidFill>
                  <a:schemeClr val="tx1"/>
                </a:solidFill>
              </a:rPr>
              <a:t>where to offload </a:t>
            </a:r>
            <a:r>
              <a:rPr lang="en-US" dirty="0">
                <a:solidFill>
                  <a:schemeClr val="tx1"/>
                </a:solidFill>
              </a:rPr>
              <a:t>(e.g., type of cloud server);  </a:t>
            </a:r>
            <a:r>
              <a:rPr lang="en-US" b="1" i="1" dirty="0" smtClean="0">
                <a:solidFill>
                  <a:schemeClr val="tx1"/>
                </a:solidFill>
              </a:rPr>
              <a:t>how </a:t>
            </a:r>
            <a:r>
              <a:rPr lang="en-US" b="1" i="1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offload </a:t>
            </a:r>
            <a:r>
              <a:rPr lang="en-US" dirty="0" smtClean="0">
                <a:solidFill>
                  <a:schemeClr val="tx1"/>
                </a:solidFill>
              </a:rPr>
              <a:t>(e.g</a:t>
            </a:r>
            <a:r>
              <a:rPr lang="en-US" dirty="0">
                <a:solidFill>
                  <a:schemeClr val="tx1"/>
                </a:solidFill>
              </a:rPr>
              <a:t>., split code into </a:t>
            </a:r>
            <a:r>
              <a:rPr lang="en-US" i="1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processes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Offloading Decision Engines: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Fuzzy Logic Decision Engine: </a:t>
            </a:r>
            <a:r>
              <a:rPr lang="en-US" dirty="0" smtClean="0">
                <a:solidFill>
                  <a:schemeClr val="tx1"/>
                </a:solidFill>
              </a:rPr>
              <a:t>Adaptive </a:t>
            </a:r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dirty="0" smtClean="0">
                <a:solidFill>
                  <a:schemeClr val="tx1"/>
                </a:solidFill>
              </a:rPr>
              <a:t>offloading </a:t>
            </a:r>
            <a:r>
              <a:rPr lang="en-US" dirty="0">
                <a:solidFill>
                  <a:schemeClr val="tx1"/>
                </a:solidFill>
              </a:rPr>
              <a:t>for mobile cloud applications: </a:t>
            </a:r>
            <a:r>
              <a:rPr lang="en-US" dirty="0" smtClean="0">
                <a:solidFill>
                  <a:schemeClr val="tx1"/>
                </a:solidFill>
              </a:rPr>
              <a:t>Exploiting </a:t>
            </a:r>
            <a:r>
              <a:rPr lang="en-US" dirty="0">
                <a:solidFill>
                  <a:schemeClr val="tx1"/>
                </a:solidFill>
              </a:rPr>
              <a:t>fuzzy sets and evidence-based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Cuckoo:</a:t>
            </a:r>
            <a:r>
              <a:rPr lang="en-US" dirty="0" smtClean="0">
                <a:solidFill>
                  <a:schemeClr val="tx1"/>
                </a:solidFill>
              </a:rPr>
              <a:t> a computation offloading framework for smartphones (</a:t>
            </a:r>
            <a:r>
              <a:rPr lang="en-US" dirty="0">
                <a:solidFill>
                  <a:schemeClr val="tx1"/>
                </a:solidFill>
              </a:rPr>
              <a:t>They propose a dynamic runtime </a:t>
            </a:r>
            <a:r>
              <a:rPr lang="en-US" dirty="0" smtClean="0">
                <a:solidFill>
                  <a:schemeClr val="tx1"/>
                </a:solidFill>
              </a:rPr>
              <a:t>system, that </a:t>
            </a:r>
            <a:r>
              <a:rPr lang="en-US" dirty="0">
                <a:solidFill>
                  <a:schemeClr val="tx1"/>
                </a:solidFill>
              </a:rPr>
              <a:t>can, at runtime, decide whether a part of an application will be executed locally or remotely. </a:t>
            </a:r>
            <a:r>
              <a:rPr lang="en-US" dirty="0" smtClean="0">
                <a:solidFill>
                  <a:schemeClr val="tx1"/>
                </a:solidFill>
              </a:rPr>
              <a:t>Cuckoo offloading </a:t>
            </a:r>
            <a:r>
              <a:rPr lang="en-US" dirty="0">
                <a:solidFill>
                  <a:schemeClr val="tx1"/>
                </a:solidFill>
              </a:rPr>
              <a:t>mechanism takes the </a:t>
            </a:r>
            <a:r>
              <a:rPr lang="en-US" dirty="0" smtClean="0">
                <a:solidFill>
                  <a:schemeClr val="tx1"/>
                </a:solidFill>
              </a:rPr>
              <a:t>offloading </a:t>
            </a:r>
            <a:r>
              <a:rPr lang="en-US" dirty="0">
                <a:solidFill>
                  <a:schemeClr val="tx1"/>
                </a:solidFill>
              </a:rPr>
              <a:t>decision based on the server availability only, without </a:t>
            </a:r>
            <a:r>
              <a:rPr lang="en-US" dirty="0" smtClean="0">
                <a:solidFill>
                  <a:schemeClr val="tx1"/>
                </a:solidFill>
              </a:rPr>
              <a:t>considering other </a:t>
            </a:r>
            <a:r>
              <a:rPr lang="en-US" dirty="0">
                <a:solidFill>
                  <a:schemeClr val="tx1"/>
                </a:solidFill>
              </a:rPr>
              <a:t>contextual information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Smartphone Energizer (SE): </a:t>
            </a:r>
            <a:r>
              <a:rPr lang="en-US" dirty="0">
                <a:solidFill>
                  <a:schemeClr val="tx1"/>
                </a:solidFill>
              </a:rPr>
              <a:t>a supervised learning-based technique for energy </a:t>
            </a:r>
            <a:r>
              <a:rPr lang="en-US" dirty="0" smtClean="0">
                <a:solidFill>
                  <a:schemeClr val="tx1"/>
                </a:solidFill>
              </a:rPr>
              <a:t>efficient </a:t>
            </a:r>
            <a:r>
              <a:rPr lang="en-US" dirty="0">
                <a:solidFill>
                  <a:schemeClr val="tx1"/>
                </a:solidFill>
              </a:rPr>
              <a:t>computation </a:t>
            </a:r>
            <a:r>
              <a:rPr lang="en-US" dirty="0" smtClean="0">
                <a:solidFill>
                  <a:schemeClr val="tx1"/>
                </a:solidFill>
              </a:rPr>
              <a:t>offloading</a:t>
            </a:r>
            <a:r>
              <a:rPr lang="en-US" dirty="0">
                <a:solidFill>
                  <a:schemeClr val="tx1"/>
                </a:solidFill>
              </a:rPr>
              <a:t>. In this work authors propose a adaptive, and context-aware </a:t>
            </a:r>
            <a:r>
              <a:rPr lang="en-US" dirty="0" smtClean="0">
                <a:solidFill>
                  <a:schemeClr val="tx1"/>
                </a:solidFill>
              </a:rPr>
              <a:t>offloading </a:t>
            </a:r>
            <a:r>
              <a:rPr lang="en-US" dirty="0">
                <a:solidFill>
                  <a:schemeClr val="tx1"/>
                </a:solidFill>
              </a:rPr>
              <a:t>technique that uses </a:t>
            </a:r>
            <a:r>
              <a:rPr lang="en-US" dirty="0" smtClean="0">
                <a:solidFill>
                  <a:schemeClr val="tx1"/>
                </a:solidFill>
              </a:rPr>
              <a:t>Support Vector </a:t>
            </a:r>
            <a:r>
              <a:rPr lang="en-US" dirty="0">
                <a:solidFill>
                  <a:schemeClr val="tx1"/>
                </a:solidFill>
              </a:rPr>
              <a:t>Regression (SVR)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 Decision Engine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476726"/>
            <a:ext cx="4763125" cy="30868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7530" y="1643563"/>
            <a:ext cx="649447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Fuzzy sets </a:t>
            </a:r>
            <a:r>
              <a:rPr lang="en-US" sz="1600" b="1" dirty="0" smtClean="0"/>
              <a:t>considered:</a:t>
            </a:r>
            <a:endParaRPr lang="en-US" sz="1600" b="1" dirty="0"/>
          </a:p>
          <a:p>
            <a:r>
              <a:rPr lang="en-US" sz="1600" dirty="0"/>
              <a:t> Bandwidth =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Speed_Low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Speed_Normal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Speed_High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Wi-Fi </a:t>
            </a:r>
            <a:r>
              <a:rPr lang="en-US" sz="1600" dirty="0"/>
              <a:t>= </a:t>
            </a:r>
            <a:r>
              <a:rPr lang="en-US" sz="1600" i="1" dirty="0">
                <a:solidFill>
                  <a:schemeClr val="accent1"/>
                </a:solidFill>
              </a:rPr>
              <a:t>available, </a:t>
            </a:r>
            <a:r>
              <a:rPr lang="en-US" sz="1600" i="1" dirty="0" err="1" smtClean="0">
                <a:solidFill>
                  <a:schemeClr val="accent1"/>
                </a:solidFill>
              </a:rPr>
              <a:t>not_available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Data </a:t>
            </a:r>
            <a:r>
              <a:rPr lang="en-US" sz="1600" dirty="0" smtClean="0"/>
              <a:t>transferred </a:t>
            </a:r>
            <a:r>
              <a:rPr lang="en-US" sz="1600" dirty="0"/>
              <a:t>=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Data_Small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Data_Medium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Data_Big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CPU instance =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CPU_Low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CPU_Normal</a:t>
            </a:r>
            <a:r>
              <a:rPr lang="en-US" sz="1600" i="1" dirty="0">
                <a:solidFill>
                  <a:schemeClr val="accent1"/>
                </a:solidFill>
              </a:rPr>
              <a:t>,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CPU_High</a:t>
            </a:r>
            <a:endParaRPr lang="en-US" sz="1600" i="1" dirty="0" smtClean="0">
              <a:solidFill>
                <a:schemeClr val="accent1"/>
              </a:solidFill>
            </a:endParaRPr>
          </a:p>
          <a:p>
            <a:endParaRPr lang="en-US" sz="1600" i="1" dirty="0">
              <a:solidFill>
                <a:schemeClr val="accent1"/>
              </a:solidFill>
            </a:endParaRPr>
          </a:p>
          <a:p>
            <a:endParaRPr lang="en-US" sz="1600" i="1" dirty="0" smtClean="0">
              <a:solidFill>
                <a:schemeClr val="accent1"/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  <a:p>
            <a:pPr algn="ctr"/>
            <a:r>
              <a:rPr lang="en-US" sz="1600" b="1" dirty="0" smtClean="0"/>
              <a:t>Rules considered:</a:t>
            </a:r>
            <a:endParaRPr lang="en-US" sz="1600" b="1" dirty="0"/>
          </a:p>
          <a:p>
            <a:r>
              <a:rPr lang="en-US" sz="1600" dirty="0"/>
              <a:t> Remote Processing =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Speed_High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Data_Small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CPU_Normal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Local Processing =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Speed_Low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Data_Small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CPU_High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Remote Processing =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Speed_Normal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Data_Small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CPU_High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Local Processing =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Speed_High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Data_Small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CPU_Low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Local Processing = </a:t>
            </a:r>
            <a:r>
              <a:rPr lang="en-US" sz="1600" i="1" dirty="0" err="1" smtClean="0">
                <a:solidFill>
                  <a:schemeClr val="accent1"/>
                </a:solidFill>
              </a:rPr>
              <a:t>Speed_Low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Data_Medium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i="1" dirty="0" err="1" smtClean="0">
                <a:solidFill>
                  <a:schemeClr val="accent1"/>
                </a:solidFill>
              </a:rPr>
              <a:t>CPU_Normal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Offload </a:t>
            </a:r>
            <a:r>
              <a:rPr lang="en-US" sz="1600" dirty="0"/>
              <a:t>on Local Servers = Remote Processing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ON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Offload </a:t>
            </a:r>
            <a:r>
              <a:rPr lang="en-US" sz="1600" dirty="0"/>
              <a:t>on Remote Servers = Remote Processing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73"/>
            <a:ext cx="5777778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-I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69" y="3949461"/>
            <a:ext cx="2676899" cy="2124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347" y="1635616"/>
            <a:ext cx="9071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Reinforcement learning is learning by interacting with an environment.</a:t>
            </a:r>
          </a:p>
          <a:p>
            <a:endParaRPr lang="en-US" dirty="0" smtClean="0"/>
          </a:p>
          <a:p>
            <a:r>
              <a:rPr lang="en-US" dirty="0"/>
              <a:t>The basic reinforcement learning model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set of environment states 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set of actions 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rules of transitioning between states;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rules that determine the scalar immediate reward of a </a:t>
            </a:r>
            <a:r>
              <a:rPr lang="en-US" dirty="0" smtClean="0"/>
              <a:t>transition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09" y="4414543"/>
            <a:ext cx="2505425" cy="933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9" y="5476728"/>
            <a:ext cx="662079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-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1348800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Bandwidth </a:t>
            </a:r>
            <a:r>
              <a:rPr lang="en-US" sz="1600" dirty="0"/>
              <a:t>= Speed Low, Speed Normal, Speed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WiFi</a:t>
            </a:r>
            <a:r>
              <a:rPr lang="en-US" sz="1600" dirty="0" smtClean="0"/>
              <a:t> </a:t>
            </a:r>
            <a:r>
              <a:rPr lang="en-US" sz="1600" dirty="0"/>
              <a:t>= available, not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transferred </a:t>
            </a:r>
            <a:r>
              <a:rPr lang="en-US" sz="1600" dirty="0"/>
              <a:t>= Data Small, Data Medium, Data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CPU </a:t>
            </a:r>
            <a:r>
              <a:rPr lang="en-US" sz="1600" dirty="0"/>
              <a:t>instance = CPU Low, CPU Normal, CPU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Location </a:t>
            </a:r>
            <a:r>
              <a:rPr lang="en-US" sz="1600" dirty="0"/>
              <a:t>= Home, </a:t>
            </a:r>
            <a:r>
              <a:rPr lang="en-US" sz="1600" dirty="0" smtClean="0"/>
              <a:t>Office</a:t>
            </a:r>
            <a:r>
              <a:rPr lang="en-US" sz="1600" dirty="0"/>
              <a:t>, Traveling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Time </a:t>
            </a:r>
            <a:r>
              <a:rPr lang="en-US" sz="1600" dirty="0"/>
              <a:t>= Morning, Afternoon, </a:t>
            </a:r>
            <a:r>
              <a:rPr lang="en-US" sz="1600" dirty="0" smtClean="0"/>
              <a:t>Night</a:t>
            </a:r>
          </a:p>
          <a:p>
            <a:endParaRPr lang="en-US" sz="1600" dirty="0"/>
          </a:p>
          <a:p>
            <a:r>
              <a:rPr lang="en-US" sz="1600" b="1" dirty="0" smtClean="0"/>
              <a:t>Action </a:t>
            </a:r>
            <a:r>
              <a:rPr lang="en-US" sz="1600" b="1" dirty="0"/>
              <a:t>Values</a:t>
            </a:r>
          </a:p>
          <a:p>
            <a:r>
              <a:rPr lang="en-US" sz="1600" dirty="0"/>
              <a:t>We need to train our Q function in all above mentioned conditions. In each such instance our smartphone</a:t>
            </a:r>
          </a:p>
          <a:p>
            <a:r>
              <a:rPr lang="en-US" sz="1600" dirty="0"/>
              <a:t>will have three actions to choose from which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Local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Offload </a:t>
            </a:r>
            <a:r>
              <a:rPr lang="en-US" sz="1600" dirty="0"/>
              <a:t>on Local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Offload </a:t>
            </a:r>
            <a:r>
              <a:rPr lang="en-US" sz="1600" dirty="0"/>
              <a:t>on Remote </a:t>
            </a:r>
            <a:r>
              <a:rPr lang="en-US" sz="1600" dirty="0" smtClean="0"/>
              <a:t>Servers</a:t>
            </a:r>
          </a:p>
          <a:p>
            <a:endParaRPr lang="en-US" sz="1600" dirty="0" smtClean="0"/>
          </a:p>
          <a:p>
            <a:r>
              <a:rPr lang="en-US" sz="1600" b="1" dirty="0"/>
              <a:t>The Agent-Environment Interaction Loop</a:t>
            </a:r>
          </a:p>
          <a:p>
            <a:r>
              <a:rPr lang="en-US" sz="1600" dirty="0"/>
              <a:t>For our agent to interact with its world, we implement the following steps:</a:t>
            </a:r>
          </a:p>
          <a:p>
            <a:r>
              <a:rPr lang="en-US" sz="1600" dirty="0"/>
              <a:t>1. Initialize Q (All the Reinforcement values are set to Zero)</a:t>
            </a:r>
          </a:p>
          <a:p>
            <a:r>
              <a:rPr lang="en-US" sz="1600" dirty="0"/>
              <a:t>2. Whenever the device changes its state (</a:t>
            </a:r>
            <a:r>
              <a:rPr lang="en-US" sz="1600" dirty="0" smtClean="0"/>
              <a:t>defined </a:t>
            </a:r>
            <a:r>
              <a:rPr lang="en-US" sz="1600" dirty="0"/>
              <a:t>values in the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Run the application processing Locally and Record Reinforcement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Run the processing On Local Servers and Record Reinforcement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Run the application processing on Remote Cloud and Record Reinforcement Values</a:t>
            </a:r>
          </a:p>
        </p:txBody>
      </p:sp>
    </p:spTree>
    <p:extLst>
      <p:ext uri="{BB962C8B-B14F-4D97-AF65-F5344CB8AC3E}">
        <p14:creationId xmlns:p14="http://schemas.microsoft.com/office/powerpoint/2010/main" val="29374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521" y="0"/>
            <a:ext cx="11874321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78794" y="1871989"/>
            <a:ext cx="9240525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78794" y="1481070"/>
            <a:ext cx="9240525" cy="2575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8794" y="1094704"/>
            <a:ext cx="9240525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19319" y="833667"/>
            <a:ext cx="1439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Offload On Remote </a:t>
            </a:r>
          </a:p>
          <a:p>
            <a:r>
              <a:rPr lang="en-US" sz="1100" dirty="0" smtClean="0"/>
              <a:t>Cloud Servers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46373" y="1871989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Local Processing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46373" y="1299932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Offload on </a:t>
            </a:r>
          </a:p>
          <a:p>
            <a:r>
              <a:rPr lang="en-US" sz="1100" dirty="0" smtClean="0"/>
              <a:t>Local Servers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933059" y="440828"/>
            <a:ext cx="1072607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Reinforcement Learning with Neural-Net</a:t>
            </a:r>
          </a:p>
          <a:p>
            <a:endParaRPr lang="en-US" b="1" dirty="0" smtClean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egoe UI (Body)"/>
              </a:rPr>
              <a:t>For these set of results I have customized my Neural Network with no. of hidden layers as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egoe UI (Body)"/>
              </a:rPr>
              <a:t> (</a:t>
            </a:r>
            <a:r>
              <a:rPr lang="en-US" altLang="en-US" dirty="0" err="1">
                <a:latin typeface="Segoe UI (Body)"/>
              </a:rPr>
              <a:t>nh</a:t>
            </a:r>
            <a:r>
              <a:rPr lang="en-US" altLang="en-US" dirty="0">
                <a:latin typeface="Segoe UI (Body)"/>
              </a:rPr>
              <a:t>) = 5, run for trials (</a:t>
            </a:r>
            <a:r>
              <a:rPr lang="en-US" altLang="en-US" dirty="0" err="1">
                <a:latin typeface="Segoe UI (Body)"/>
              </a:rPr>
              <a:t>nTrials</a:t>
            </a:r>
            <a:r>
              <a:rPr lang="en-US" altLang="en-US" dirty="0">
                <a:latin typeface="Segoe UI (Body)"/>
              </a:rPr>
              <a:t>) = 100 and Steps per trial (</a:t>
            </a:r>
            <a:r>
              <a:rPr lang="en-US" altLang="en-US" dirty="0" err="1">
                <a:latin typeface="Segoe UI (Body)"/>
              </a:rPr>
              <a:t>nStepsPerTrial</a:t>
            </a:r>
            <a:r>
              <a:rPr lang="en-US" altLang="en-US" dirty="0">
                <a:latin typeface="Segoe UI (Body)"/>
              </a:rPr>
              <a:t>) = 10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Segoe UI (Body)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Segoe UI (Body)"/>
              </a:rPr>
              <a:t>To </a:t>
            </a:r>
            <a:r>
              <a:rPr lang="en-US" altLang="en-US" dirty="0">
                <a:latin typeface="Segoe UI (Body)"/>
              </a:rPr>
              <a:t>slowly transition from taking random actions to taking the action currently believed to be best,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Segoe UI (Body)"/>
              </a:rPr>
              <a:t>called </a:t>
            </a:r>
            <a:r>
              <a:rPr lang="en-US" altLang="en-US" dirty="0">
                <a:latin typeface="Segoe UI (Body)"/>
              </a:rPr>
              <a:t>the greedy action, we slowly decay a parameter,  ϵ, from 1 down towards 0 as the probability of  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Segoe UI (Body)"/>
              </a:rPr>
              <a:t>selecting </a:t>
            </a:r>
            <a:r>
              <a:rPr lang="en-US" altLang="en-US" dirty="0">
                <a:latin typeface="Segoe UI (Body)"/>
              </a:rPr>
              <a:t>a random action.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8868"/>
          </a:xfrm>
        </p:spPr>
        <p:txBody>
          <a:bodyPr>
            <a:normAutofit/>
          </a:bodyPr>
          <a:lstStyle/>
          <a:p>
            <a:r>
              <a:rPr lang="en-US" sz="3200" dirty="0"/>
              <a:t>Choosing between </a:t>
            </a:r>
            <a:r>
              <a:rPr lang="en-US" sz="3200" dirty="0" smtClean="0"/>
              <a:t>3G, 4G and </a:t>
            </a:r>
            <a:r>
              <a:rPr lang="en-US" sz="3200" dirty="0" err="1" smtClean="0"/>
              <a:t>WiFi</a:t>
            </a:r>
            <a:r>
              <a:rPr lang="en-US" sz="3200" dirty="0" smtClean="0"/>
              <a:t> for Computation Offloading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0" y="1326525"/>
            <a:ext cx="12191999" cy="55314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State-Action Value Function</a:t>
            </a:r>
          </a:p>
          <a:p>
            <a:r>
              <a:rPr lang="en-US" dirty="0">
                <a:solidFill>
                  <a:schemeClr val="tx1"/>
                </a:solidFill>
              </a:rPr>
              <a:t>The state-action value function is a function of both state and action and its value is a prediction of </a:t>
            </a:r>
            <a:r>
              <a:rPr lang="en-US" dirty="0" smtClean="0">
                <a:solidFill>
                  <a:schemeClr val="tx1"/>
                </a:solidFill>
              </a:rPr>
              <a:t>the expected </a:t>
            </a:r>
            <a:r>
              <a:rPr lang="en-US" dirty="0">
                <a:solidFill>
                  <a:schemeClr val="tx1"/>
                </a:solidFill>
              </a:rPr>
              <a:t>sum of future </a:t>
            </a:r>
            <a:r>
              <a:rPr lang="en-US" dirty="0" smtClean="0">
                <a:solidFill>
                  <a:schemeClr val="tx1"/>
                </a:solidFill>
              </a:rPr>
              <a:t>reinforcements.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Set </a:t>
            </a:r>
            <a:r>
              <a:rPr lang="en-US" b="1" dirty="0">
                <a:solidFill>
                  <a:schemeClr val="tx1"/>
                </a:solidFill>
              </a:rPr>
              <a:t>of </a:t>
            </a:r>
            <a:r>
              <a:rPr lang="en-US" b="1" dirty="0" smtClean="0">
                <a:solidFill>
                  <a:schemeClr val="tx1"/>
                </a:solidFill>
              </a:rPr>
              <a:t>State </a:t>
            </a:r>
            <a:r>
              <a:rPr lang="en-US" b="1" dirty="0">
                <a:solidFill>
                  <a:schemeClr val="tx1"/>
                </a:solidFill>
              </a:rPr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Location </a:t>
            </a:r>
            <a:r>
              <a:rPr lang="en-US" dirty="0">
                <a:solidFill>
                  <a:schemeClr val="tx1"/>
                </a:solidFill>
              </a:rPr>
              <a:t>= Home, </a:t>
            </a:r>
            <a:r>
              <a:rPr lang="en-US" dirty="0" smtClean="0">
                <a:solidFill>
                  <a:schemeClr val="tx1"/>
                </a:solidFill>
              </a:rPr>
              <a:t>Office</a:t>
            </a:r>
            <a:r>
              <a:rPr lang="en-US" dirty="0">
                <a:solidFill>
                  <a:schemeClr val="tx1"/>
                </a:solidFill>
              </a:rPr>
              <a:t>, Traveling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Transferred = Data Small, Data Medium, Data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 </a:t>
            </a:r>
            <a:r>
              <a:rPr lang="en-US" dirty="0">
                <a:solidFill>
                  <a:schemeClr val="tx1"/>
                </a:solidFill>
              </a:rPr>
              <a:t>= Morning, Afternoon, Evening, Night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offloading </a:t>
            </a:r>
            <a:r>
              <a:rPr lang="en-US" dirty="0">
                <a:solidFill>
                  <a:schemeClr val="tx1"/>
                </a:solidFill>
              </a:rPr>
              <a:t>system extracts the above parameters (such as Location, Time) from the </a:t>
            </a:r>
            <a:r>
              <a:rPr lang="en-US" dirty="0" smtClean="0">
                <a:solidFill>
                  <a:schemeClr val="tx1"/>
                </a:solidFill>
              </a:rPr>
              <a:t>contextual information </a:t>
            </a:r>
            <a:r>
              <a:rPr lang="en-US" dirty="0">
                <a:solidFill>
                  <a:schemeClr val="tx1"/>
                </a:solidFill>
              </a:rPr>
              <a:t>of the Smartphone device.</a:t>
            </a:r>
          </a:p>
          <a:p>
            <a:r>
              <a:rPr lang="en-US" b="1" dirty="0">
                <a:solidFill>
                  <a:schemeClr val="tx1"/>
                </a:solidFill>
              </a:rPr>
              <a:t>Set of Action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Offload </a:t>
            </a:r>
            <a:r>
              <a:rPr lang="en-US" dirty="0">
                <a:solidFill>
                  <a:schemeClr val="tx1"/>
                </a:solidFill>
              </a:rPr>
              <a:t>using 3G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Offload </a:t>
            </a:r>
            <a:r>
              <a:rPr lang="en-US" dirty="0">
                <a:solidFill>
                  <a:schemeClr val="tx1"/>
                </a:solidFill>
              </a:rPr>
              <a:t>using 4G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Offload </a:t>
            </a:r>
            <a:r>
              <a:rPr lang="en-US" dirty="0">
                <a:solidFill>
                  <a:schemeClr val="tx1"/>
                </a:solidFill>
              </a:rPr>
              <a:t>using Wi-Fi</a:t>
            </a:r>
          </a:p>
        </p:txBody>
      </p:sp>
    </p:spTree>
    <p:extLst>
      <p:ext uri="{BB962C8B-B14F-4D97-AF65-F5344CB8AC3E}">
        <p14:creationId xmlns:p14="http://schemas.microsoft.com/office/powerpoint/2010/main" val="39596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17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09" y="0"/>
            <a:ext cx="9444445" cy="4611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452" y="4784588"/>
            <a:ext cx="11947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values of constants are </a:t>
            </a:r>
            <a:r>
              <a:rPr lang="en-US" b="1" i="1" dirty="0"/>
              <a:t>x</a:t>
            </a:r>
            <a:r>
              <a:rPr lang="en-US" dirty="0"/>
              <a:t> = </a:t>
            </a:r>
            <a:r>
              <a:rPr lang="en-US" dirty="0" smtClean="0"/>
              <a:t>0.5 and </a:t>
            </a:r>
            <a:r>
              <a:rPr lang="en-US" b="1" i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 </a:t>
            </a:r>
            <a:r>
              <a:rPr lang="en-US" dirty="0"/>
              <a:t>for both optimized battery and performance time,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user prefers better battery performance </a:t>
            </a:r>
            <a:r>
              <a:rPr lang="en-US" dirty="0" smtClean="0"/>
              <a:t>than elapsed </a:t>
            </a:r>
            <a:r>
              <a:rPr lang="en-US" dirty="0"/>
              <a:t>processing time of the application then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change the values to </a:t>
            </a:r>
            <a:r>
              <a:rPr lang="en-US" b="1" i="1" dirty="0"/>
              <a:t>x = </a:t>
            </a:r>
            <a:r>
              <a:rPr lang="en-US" b="1" i="1" dirty="0" smtClean="0"/>
              <a:t>0.9 </a:t>
            </a:r>
            <a:r>
              <a:rPr lang="en-US" dirty="0"/>
              <a:t>and </a:t>
            </a:r>
            <a:r>
              <a:rPr lang="en-US" b="1" i="1" dirty="0"/>
              <a:t>y = </a:t>
            </a:r>
            <a:r>
              <a:rPr lang="en-US" b="1" i="1" dirty="0" smtClean="0"/>
              <a:t>0.1</a:t>
            </a:r>
            <a:r>
              <a:rPr lang="en-US" dirty="0"/>
              <a:t>. </a:t>
            </a:r>
            <a:r>
              <a:rPr lang="en-US" dirty="0" smtClean="0"/>
              <a:t>(For example when </a:t>
            </a:r>
            <a:r>
              <a:rPr lang="en-US" dirty="0"/>
              <a:t>the user is traveling he might prefer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save his battery power than worrying about the </a:t>
            </a:r>
            <a:r>
              <a:rPr lang="en-US" dirty="0" smtClean="0"/>
              <a:t>processing time</a:t>
            </a:r>
            <a:r>
              <a:rPr lang="en-US" dirty="0"/>
              <a:t>; whereas when the battery charge isn't a sudden 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/>
              <a:t>for the user then he might choose </a:t>
            </a:r>
            <a:r>
              <a:rPr lang="en-US" dirty="0" smtClean="0"/>
              <a:t>for optimized </a:t>
            </a:r>
            <a:r>
              <a:rPr lang="en-US" dirty="0"/>
              <a:t>performance time,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case we need to change the constant value to </a:t>
            </a:r>
            <a:r>
              <a:rPr lang="en-US" b="1" i="1" dirty="0"/>
              <a:t>x = </a:t>
            </a:r>
            <a:r>
              <a:rPr lang="en-US" b="1" i="1" dirty="0" smtClean="0"/>
              <a:t>0.1 </a:t>
            </a:r>
            <a:r>
              <a:rPr lang="en-US" dirty="0"/>
              <a:t>and </a:t>
            </a:r>
            <a:r>
              <a:rPr lang="en-US" b="1" i="1" dirty="0"/>
              <a:t>y = </a:t>
            </a:r>
            <a:r>
              <a:rPr lang="en-US" b="1" i="1" dirty="0" smtClean="0"/>
              <a:t>0.9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26524" y="19318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0130" y="159214"/>
            <a:ext cx="115618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RL Algorithm:</a:t>
            </a:r>
          </a:p>
          <a:p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Detect </a:t>
            </a:r>
            <a:r>
              <a:rPr lang="en-US" sz="1600" dirty="0"/>
              <a:t>change in the Device's contextual information (Parameters such as Location (</a:t>
            </a:r>
            <a:r>
              <a:rPr lang="en-US" sz="1600" dirty="0">
                <a:solidFill>
                  <a:schemeClr val="accent1"/>
                </a:solidFill>
              </a:rPr>
              <a:t>Home, </a:t>
            </a:r>
            <a:r>
              <a:rPr lang="en-US" sz="1600" dirty="0" smtClean="0">
                <a:solidFill>
                  <a:schemeClr val="accent1"/>
                </a:solidFill>
              </a:rPr>
              <a:t>Office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r>
              <a:rPr lang="en-US" sz="1600" dirty="0" smtClean="0"/>
              <a:t>) </a:t>
            </a:r>
            <a:r>
              <a:rPr lang="en-US" sz="1600" dirty="0"/>
              <a:t>and Time-Period (</a:t>
            </a:r>
            <a:r>
              <a:rPr lang="en-US" sz="1600" dirty="0">
                <a:solidFill>
                  <a:schemeClr val="accent1"/>
                </a:solidFill>
              </a:rPr>
              <a:t>Morning, Afternoon, Evening and Night</a:t>
            </a:r>
            <a:r>
              <a:rPr lang="en-US" sz="1600" dirty="0" smtClean="0"/>
              <a:t>))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2. Activate 3G radio interface of the device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3. Download a </a:t>
            </a:r>
            <a:r>
              <a:rPr lang="en-US" sz="1600" dirty="0" smtClean="0"/>
              <a:t>file </a:t>
            </a:r>
            <a:r>
              <a:rPr lang="en-US" sz="1600" dirty="0"/>
              <a:t>(data size = </a:t>
            </a:r>
            <a:r>
              <a:rPr lang="en-US" sz="1600" i="1" dirty="0" err="1" smtClean="0">
                <a:solidFill>
                  <a:schemeClr val="accent1"/>
                </a:solidFill>
              </a:rPr>
              <a:t>data_small</a:t>
            </a:r>
            <a:r>
              <a:rPr lang="en-US" sz="1600" dirty="0"/>
              <a:t>) from the </a:t>
            </a:r>
            <a:r>
              <a:rPr lang="en-US" sz="1600" dirty="0" smtClean="0"/>
              <a:t>AWS S3 Cloud</a:t>
            </a:r>
            <a:r>
              <a:rPr lang="en-US" sz="1600" dirty="0"/>
              <a:t>. Measure the Battery and time consumed for the operation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4. Upload same </a:t>
            </a:r>
            <a:r>
              <a:rPr lang="en-US" sz="1600" dirty="0" smtClean="0"/>
              <a:t>file </a:t>
            </a:r>
            <a:r>
              <a:rPr lang="en-US" sz="1600" dirty="0"/>
              <a:t>on the cloud. Measure the Battery and time consumed for the operation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5. Calculate the penalty p with the help of equation 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r>
              <a:rPr lang="en-US" sz="1600" dirty="0"/>
              <a:t>6. form a Key-Value pair as follows:</a:t>
            </a:r>
          </a:p>
          <a:p>
            <a:r>
              <a:rPr lang="en-US" sz="1600" dirty="0" smtClean="0"/>
              <a:t>{ </a:t>
            </a:r>
            <a:r>
              <a:rPr lang="en-US" sz="1600" dirty="0" err="1" smtClean="0"/>
              <a:t>Location-TimePeriod-data_size:penalty_value</a:t>
            </a:r>
            <a:r>
              <a:rPr lang="en-US" sz="1600" dirty="0" smtClean="0"/>
              <a:t>} </a:t>
            </a:r>
            <a:r>
              <a:rPr lang="en-US" sz="1600" dirty="0"/>
              <a:t>where</a:t>
            </a:r>
          </a:p>
          <a:p>
            <a:r>
              <a:rPr lang="en-US" sz="1600" dirty="0"/>
              <a:t>Key = Location-</a:t>
            </a:r>
            <a:r>
              <a:rPr lang="en-US" sz="1600" dirty="0" err="1"/>
              <a:t>TimePeriod</a:t>
            </a:r>
            <a:r>
              <a:rPr lang="en-US" sz="1600" dirty="0"/>
              <a:t>-data size</a:t>
            </a:r>
          </a:p>
          <a:p>
            <a:r>
              <a:rPr lang="en-US" sz="1600" dirty="0"/>
              <a:t>Value = Calculated penalty p</a:t>
            </a:r>
          </a:p>
          <a:p>
            <a:endParaRPr lang="en-US" sz="1600" dirty="0"/>
          </a:p>
          <a:p>
            <a:r>
              <a:rPr lang="en-US" sz="1600" dirty="0"/>
              <a:t>7. Update the Q-table with the calculated penalty values as </a:t>
            </a:r>
          </a:p>
          <a:p>
            <a:r>
              <a:rPr lang="en-US" sz="1600" dirty="0"/>
              <a:t>shown in the </a:t>
            </a:r>
            <a:r>
              <a:rPr lang="en-US" sz="1600" dirty="0" smtClean="0"/>
              <a:t>figure</a:t>
            </a:r>
          </a:p>
          <a:p>
            <a:endParaRPr lang="en-US" sz="1600" dirty="0"/>
          </a:p>
          <a:p>
            <a:r>
              <a:rPr lang="en-US" sz="1600" dirty="0"/>
              <a:t>8. Repeat steps 2-7 above for </a:t>
            </a:r>
          </a:p>
          <a:p>
            <a:r>
              <a:rPr lang="en-US" sz="1600" dirty="0"/>
              <a:t>(data size = </a:t>
            </a:r>
            <a:r>
              <a:rPr lang="en-US" sz="1600" i="1" dirty="0" err="1">
                <a:solidFill>
                  <a:schemeClr val="accent1"/>
                </a:solidFill>
              </a:rPr>
              <a:t>data_medium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chemeClr val="accent1"/>
                </a:solidFill>
              </a:rPr>
              <a:t>data_large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9. Repeat steps 2-8 above for 4G and Wi-Fi connection </a:t>
            </a:r>
            <a:r>
              <a:rPr lang="en-US" sz="1600" dirty="0" smtClean="0"/>
              <a:t>if available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163" y="2743361"/>
            <a:ext cx="3467584" cy="51442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9093" y="566670"/>
            <a:ext cx="11526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55" y="3838513"/>
            <a:ext cx="5734850" cy="28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Platforms and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6" y="1750423"/>
            <a:ext cx="4362994" cy="5538651"/>
          </a:xfrm>
        </p:spPr>
        <p:txBody>
          <a:bodyPr>
            <a:noAutofit/>
          </a:bodyPr>
          <a:lstStyle/>
          <a:p>
            <a:r>
              <a:rPr lang="en-US" sz="1800" b="1" u="sng" dirty="0" smtClean="0">
                <a:solidFill>
                  <a:schemeClr val="tx1"/>
                </a:solidFill>
              </a:rPr>
              <a:t>Smartphone Handsets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Amazon </a:t>
            </a:r>
            <a:r>
              <a:rPr lang="en-US" sz="1800" dirty="0">
                <a:solidFill>
                  <a:schemeClr val="tx1"/>
                </a:solidFill>
              </a:rPr>
              <a:t>Fire </a:t>
            </a:r>
            <a:r>
              <a:rPr lang="en-US" sz="1800" dirty="0" smtClean="0">
                <a:solidFill>
                  <a:schemeClr val="tx1"/>
                </a:solidFill>
              </a:rPr>
              <a:t>phone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Samsung </a:t>
            </a:r>
            <a:r>
              <a:rPr lang="en-US" sz="1800" dirty="0">
                <a:solidFill>
                  <a:schemeClr val="tx1"/>
                </a:solidFill>
              </a:rPr>
              <a:t>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LG Nexus</a:t>
            </a:r>
          </a:p>
          <a:p>
            <a:r>
              <a:rPr lang="en-US" sz="1800" b="1" u="sng" dirty="0" smtClean="0">
                <a:solidFill>
                  <a:schemeClr val="tx1"/>
                </a:solidFill>
              </a:rPr>
              <a:t>Network: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AT </a:t>
            </a:r>
            <a:r>
              <a:rPr lang="en-US" sz="1800" dirty="0">
                <a:solidFill>
                  <a:schemeClr val="tx1"/>
                </a:solidFill>
              </a:rPr>
              <a:t>&amp; T's 3G, 4G </a:t>
            </a:r>
            <a:r>
              <a:rPr lang="en-US" sz="1800" dirty="0" smtClean="0">
                <a:solidFill>
                  <a:schemeClr val="tx1"/>
                </a:solidFill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Comcast's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17920" y="1750423"/>
            <a:ext cx="4069063" cy="354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b="1" u="sng" dirty="0">
                <a:solidFill>
                  <a:prstClr val="black"/>
                </a:solidFill>
              </a:rPr>
              <a:t>Other Tools:</a:t>
            </a:r>
          </a:p>
          <a:p>
            <a:pPr marL="285750" lvl="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Monsoon Power Measurement Tool</a:t>
            </a:r>
          </a:p>
          <a:p>
            <a:pPr marL="285750" lvl="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Android Device Bridge (ADB)</a:t>
            </a:r>
          </a:p>
          <a:p>
            <a:pPr marL="285750" lvl="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Amazon Web Services (AWS)</a:t>
            </a:r>
          </a:p>
          <a:p>
            <a:pPr marL="285750" lvl="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AWS Command Line Interface (CLI)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58344"/>
            <a:ext cx="10515599" cy="5531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Motivation behind Offloading the Smartphone Computation on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Computation Offloading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Related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Applications benefitting from Computation Offloading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Challenges in Offloading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Methodologies: Fuzzy Logic Decision Engine, Reinforcement learning based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20</a:t>
            </a:fld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1110343"/>
            <a:ext cx="7772400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9" y="1825625"/>
            <a:ext cx="9664336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Application Oriented Study of Offloading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Fuzzy Logic Decision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Reinforcement Learning for Optimal Offloading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Reinforcement Learning with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RL to choose between available networks (3G, 4G, and Wi-Fi)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Currently Working on Classification ML Algorithm to get Optimal Offloading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9350"/>
            <a:ext cx="12192000" cy="5538650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MR12"/>
              </a:rPr>
              <a:t>K</a:t>
            </a:r>
            <a:r>
              <a:rPr lang="en-US" dirty="0">
                <a:solidFill>
                  <a:schemeClr val="tx1"/>
                </a:solidFill>
                <a:latin typeface="CMR12"/>
              </a:rPr>
              <a:t>. Kumar and </a:t>
            </a:r>
            <a:r>
              <a:rPr lang="en-US" dirty="0" smtClean="0">
                <a:solidFill>
                  <a:schemeClr val="tx1"/>
                </a:solidFill>
                <a:latin typeface="CMR12"/>
              </a:rPr>
              <a:t>Y.H</a:t>
            </a:r>
            <a:r>
              <a:rPr lang="en-US" dirty="0">
                <a:solidFill>
                  <a:schemeClr val="tx1"/>
                </a:solidFill>
                <a:latin typeface="CMR12"/>
              </a:rPr>
              <a:t>. Lu, </a:t>
            </a:r>
            <a:r>
              <a:rPr lang="en-US" dirty="0" smtClean="0">
                <a:solidFill>
                  <a:schemeClr val="tx1"/>
                </a:solidFill>
                <a:latin typeface="CMR12"/>
              </a:rPr>
              <a:t>“Cloud </a:t>
            </a:r>
            <a:r>
              <a:rPr lang="en-US" dirty="0">
                <a:solidFill>
                  <a:schemeClr val="tx1"/>
                </a:solidFill>
                <a:latin typeface="CMR12"/>
              </a:rPr>
              <a:t>computing for mobile users: Can </a:t>
            </a:r>
            <a:r>
              <a:rPr lang="en-US" dirty="0" smtClean="0">
                <a:solidFill>
                  <a:schemeClr val="tx1"/>
                </a:solidFill>
                <a:latin typeface="CMR12"/>
              </a:rPr>
              <a:t>offloading </a:t>
            </a:r>
            <a:r>
              <a:rPr lang="en-US" dirty="0">
                <a:solidFill>
                  <a:schemeClr val="tx1"/>
                </a:solidFill>
                <a:latin typeface="CMR12"/>
              </a:rPr>
              <a:t>computation save </a:t>
            </a:r>
            <a:r>
              <a:rPr lang="en-US" dirty="0" err="1" smtClean="0">
                <a:solidFill>
                  <a:schemeClr val="tx1"/>
                </a:solidFill>
                <a:latin typeface="CMR12"/>
              </a:rPr>
              <a:t>en</a:t>
            </a:r>
            <a:r>
              <a:rPr lang="nl-NL" dirty="0" smtClean="0">
                <a:solidFill>
                  <a:schemeClr val="tx1"/>
                </a:solidFill>
                <a:latin typeface="CMR12"/>
              </a:rPr>
              <a:t>ergy?,” </a:t>
            </a:r>
            <a:r>
              <a:rPr lang="nl-NL" dirty="0">
                <a:solidFill>
                  <a:schemeClr val="tx1"/>
                </a:solidFill>
                <a:latin typeface="CMTI12"/>
              </a:rPr>
              <a:t>Computer</a:t>
            </a:r>
            <a:r>
              <a:rPr lang="nl-NL" dirty="0">
                <a:solidFill>
                  <a:schemeClr val="tx1"/>
                </a:solidFill>
                <a:latin typeface="CMR12"/>
              </a:rPr>
              <a:t>, vol. 43, no. 4,  </a:t>
            </a:r>
            <a:r>
              <a:rPr lang="nl-NL" dirty="0" smtClean="0">
                <a:solidFill>
                  <a:schemeClr val="tx1"/>
                </a:solidFill>
                <a:latin typeface="CMR12"/>
              </a:rPr>
              <a:t>    pp</a:t>
            </a:r>
            <a:r>
              <a:rPr lang="nl-NL" dirty="0">
                <a:solidFill>
                  <a:schemeClr val="tx1"/>
                </a:solidFill>
                <a:latin typeface="CMR12"/>
              </a:rPr>
              <a:t>. </a:t>
            </a:r>
            <a:r>
              <a:rPr lang="nl-NL" dirty="0" smtClean="0">
                <a:solidFill>
                  <a:schemeClr val="tx1"/>
                </a:solidFill>
                <a:latin typeface="CMR12"/>
              </a:rPr>
              <a:t>51-56</a:t>
            </a:r>
            <a:r>
              <a:rPr lang="nl-NL" dirty="0">
                <a:solidFill>
                  <a:schemeClr val="tx1"/>
                </a:solidFill>
                <a:latin typeface="CMR12"/>
              </a:rPr>
              <a:t>, 2010</a:t>
            </a:r>
            <a:r>
              <a:rPr lang="nl-NL" dirty="0" smtClean="0">
                <a:solidFill>
                  <a:schemeClr val="tx1"/>
                </a:solidFill>
                <a:latin typeface="CMR1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H. Flores, P. Hui, S. </a:t>
            </a:r>
            <a:r>
              <a:rPr lang="en-US" dirty="0" err="1">
                <a:solidFill>
                  <a:schemeClr val="tx1"/>
                </a:solidFill>
              </a:rPr>
              <a:t>Tarkoma</a:t>
            </a:r>
            <a:r>
              <a:rPr lang="en-US" dirty="0">
                <a:solidFill>
                  <a:schemeClr val="tx1"/>
                </a:solidFill>
              </a:rPr>
              <a:t>, Y. Li, S. </a:t>
            </a:r>
            <a:r>
              <a:rPr lang="en-US" dirty="0" err="1">
                <a:solidFill>
                  <a:schemeClr val="tx1"/>
                </a:solidFill>
              </a:rPr>
              <a:t>Srirama</a:t>
            </a:r>
            <a:r>
              <a:rPr lang="en-US" dirty="0">
                <a:solidFill>
                  <a:schemeClr val="tx1"/>
                </a:solidFill>
              </a:rPr>
              <a:t>, and R. </a:t>
            </a:r>
            <a:r>
              <a:rPr lang="en-US" dirty="0" err="1">
                <a:solidFill>
                  <a:schemeClr val="tx1"/>
                </a:solidFill>
              </a:rPr>
              <a:t>Buyya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“Mobile </a:t>
            </a:r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dirty="0" smtClean="0">
                <a:solidFill>
                  <a:schemeClr val="tx1"/>
                </a:solidFill>
              </a:rPr>
              <a:t>offloading</a:t>
            </a:r>
            <a:r>
              <a:rPr lang="en-US" dirty="0">
                <a:solidFill>
                  <a:schemeClr val="tx1"/>
                </a:solidFill>
              </a:rPr>
              <a:t>: from </a:t>
            </a:r>
            <a:r>
              <a:rPr lang="en-US" dirty="0" smtClean="0">
                <a:solidFill>
                  <a:schemeClr val="tx1"/>
                </a:solidFill>
              </a:rPr>
              <a:t>concept to </a:t>
            </a:r>
            <a:r>
              <a:rPr lang="en-US" dirty="0">
                <a:solidFill>
                  <a:schemeClr val="tx1"/>
                </a:solidFill>
              </a:rPr>
              <a:t>practice and beyond</a:t>
            </a:r>
            <a:r>
              <a:rPr lang="en-US" dirty="0" smtClean="0">
                <a:solidFill>
                  <a:schemeClr val="tx1"/>
                </a:solidFill>
              </a:rPr>
              <a:t>,” Communications </a:t>
            </a:r>
            <a:r>
              <a:rPr lang="en-US" dirty="0">
                <a:solidFill>
                  <a:schemeClr val="tx1"/>
                </a:solidFill>
              </a:rPr>
              <a:t>Magazine, IEEE, vol. 53, no. 3, pp. </a:t>
            </a:r>
            <a:r>
              <a:rPr lang="en-US" dirty="0" smtClean="0">
                <a:solidFill>
                  <a:schemeClr val="tx1"/>
                </a:solidFill>
              </a:rPr>
              <a:t>80-88</a:t>
            </a:r>
            <a:r>
              <a:rPr lang="en-US" dirty="0">
                <a:solidFill>
                  <a:schemeClr val="tx1"/>
                </a:solidFill>
              </a:rPr>
              <a:t>, 2015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E. </a:t>
            </a:r>
            <a:r>
              <a:rPr lang="en-US" dirty="0" err="1">
                <a:solidFill>
                  <a:schemeClr val="tx1"/>
                </a:solidFill>
              </a:rPr>
              <a:t>Cuervo</a:t>
            </a:r>
            <a:r>
              <a:rPr lang="en-US" dirty="0">
                <a:solidFill>
                  <a:schemeClr val="tx1"/>
                </a:solidFill>
              </a:rPr>
              <a:t>, A. </a:t>
            </a:r>
            <a:r>
              <a:rPr lang="en-US" dirty="0" err="1">
                <a:solidFill>
                  <a:schemeClr val="tx1"/>
                </a:solidFill>
              </a:rPr>
              <a:t>Balasubramanian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D. k</a:t>
            </a:r>
            <a:r>
              <a:rPr lang="en-US" dirty="0">
                <a:solidFill>
                  <a:schemeClr val="tx1"/>
                </a:solidFill>
              </a:rPr>
              <a:t>. Cho, A. Wolman, S. </a:t>
            </a:r>
            <a:r>
              <a:rPr lang="en-US" dirty="0" err="1">
                <a:solidFill>
                  <a:schemeClr val="tx1"/>
                </a:solidFill>
              </a:rPr>
              <a:t>Saroiu</a:t>
            </a:r>
            <a:r>
              <a:rPr lang="en-US" dirty="0">
                <a:solidFill>
                  <a:schemeClr val="tx1"/>
                </a:solidFill>
              </a:rPr>
              <a:t>, R. Chandra, and P. </a:t>
            </a:r>
            <a:r>
              <a:rPr lang="en-US" dirty="0" err="1">
                <a:solidFill>
                  <a:schemeClr val="tx1"/>
                </a:solidFill>
              </a:rPr>
              <a:t>Bahl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“Maui: making </a:t>
            </a:r>
            <a:r>
              <a:rPr lang="en-US" dirty="0">
                <a:solidFill>
                  <a:schemeClr val="tx1"/>
                </a:solidFill>
              </a:rPr>
              <a:t>smartphones last longer with code </a:t>
            </a:r>
            <a:r>
              <a:rPr lang="en-US" dirty="0" smtClean="0">
                <a:solidFill>
                  <a:schemeClr val="tx1"/>
                </a:solidFill>
              </a:rPr>
              <a:t>offload,” </a:t>
            </a:r>
            <a:r>
              <a:rPr lang="en-US" dirty="0">
                <a:solidFill>
                  <a:schemeClr val="tx1"/>
                </a:solidFill>
              </a:rPr>
              <a:t>in Proceedings of the 8th international </a:t>
            </a:r>
            <a:r>
              <a:rPr lang="en-US" dirty="0" smtClean="0">
                <a:solidFill>
                  <a:schemeClr val="tx1"/>
                </a:solidFill>
              </a:rPr>
              <a:t>conference on </a:t>
            </a:r>
            <a:r>
              <a:rPr lang="en-US" dirty="0">
                <a:solidFill>
                  <a:schemeClr val="tx1"/>
                </a:solidFill>
              </a:rPr>
              <a:t>Mobile systems, applications, and services, pp. </a:t>
            </a:r>
            <a:r>
              <a:rPr lang="en-US" dirty="0" smtClean="0">
                <a:solidFill>
                  <a:schemeClr val="tx1"/>
                </a:solidFill>
              </a:rPr>
              <a:t>49-62</a:t>
            </a:r>
            <a:r>
              <a:rPr lang="en-US" dirty="0">
                <a:solidFill>
                  <a:schemeClr val="tx1"/>
                </a:solidFill>
              </a:rPr>
              <a:t>, ACM, 2010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H. Flores and S. </a:t>
            </a:r>
            <a:r>
              <a:rPr lang="en-US" dirty="0" err="1">
                <a:solidFill>
                  <a:schemeClr val="tx1"/>
                </a:solidFill>
              </a:rPr>
              <a:t>Srirama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“Mobile </a:t>
            </a:r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dirty="0" smtClean="0">
                <a:solidFill>
                  <a:schemeClr val="tx1"/>
                </a:solidFill>
              </a:rPr>
              <a:t>offloading</a:t>
            </a:r>
            <a:r>
              <a:rPr lang="en-US" dirty="0">
                <a:solidFill>
                  <a:schemeClr val="tx1"/>
                </a:solidFill>
              </a:rPr>
              <a:t>: should it be a local decision or global inference?," </a:t>
            </a:r>
            <a:r>
              <a:rPr lang="en-US" dirty="0" smtClean="0">
                <a:solidFill>
                  <a:schemeClr val="tx1"/>
                </a:solidFill>
              </a:rPr>
              <a:t>in Proceeding </a:t>
            </a:r>
            <a:r>
              <a:rPr lang="en-US" dirty="0">
                <a:solidFill>
                  <a:schemeClr val="tx1"/>
                </a:solidFill>
              </a:rPr>
              <a:t>of the 11th annual international conference on Mobile systems, applications, and </a:t>
            </a:r>
            <a:r>
              <a:rPr lang="en-US" dirty="0" smtClean="0">
                <a:solidFill>
                  <a:schemeClr val="tx1"/>
                </a:solidFill>
              </a:rPr>
              <a:t>services, pp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539-540</a:t>
            </a:r>
            <a:r>
              <a:rPr lang="en-US" dirty="0">
                <a:solidFill>
                  <a:schemeClr val="tx1"/>
                </a:solidFill>
              </a:rPr>
              <a:t>, ACM, 2013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A. </a:t>
            </a:r>
            <a:r>
              <a:rPr lang="en-US" dirty="0" err="1">
                <a:solidFill>
                  <a:schemeClr val="tx1"/>
                </a:solidFill>
              </a:rPr>
              <a:t>Khairy</a:t>
            </a:r>
            <a:r>
              <a:rPr lang="en-US" dirty="0">
                <a:solidFill>
                  <a:schemeClr val="tx1"/>
                </a:solidFill>
              </a:rPr>
              <a:t>, H. H. Ammar, and R. </a:t>
            </a:r>
            <a:r>
              <a:rPr lang="en-US" dirty="0" err="1">
                <a:solidFill>
                  <a:schemeClr val="tx1"/>
                </a:solidFill>
              </a:rPr>
              <a:t>Bahgat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“Smartphone </a:t>
            </a:r>
            <a:r>
              <a:rPr lang="en-US" dirty="0">
                <a:solidFill>
                  <a:schemeClr val="tx1"/>
                </a:solidFill>
              </a:rPr>
              <a:t>energizer: Extending smartphone's battery </a:t>
            </a:r>
            <a:r>
              <a:rPr lang="en-US" dirty="0" smtClean="0">
                <a:solidFill>
                  <a:schemeClr val="tx1"/>
                </a:solidFill>
              </a:rPr>
              <a:t>life with </a:t>
            </a:r>
            <a:r>
              <a:rPr lang="en-US" dirty="0">
                <a:solidFill>
                  <a:schemeClr val="tx1"/>
                </a:solidFill>
              </a:rPr>
              <a:t>smart </a:t>
            </a:r>
            <a:r>
              <a:rPr lang="en-US" dirty="0" smtClean="0">
                <a:solidFill>
                  <a:schemeClr val="tx1"/>
                </a:solidFill>
              </a:rPr>
              <a:t>offloading,” </a:t>
            </a:r>
            <a:r>
              <a:rPr lang="en-US" dirty="0">
                <a:solidFill>
                  <a:schemeClr val="tx1"/>
                </a:solidFill>
              </a:rPr>
              <a:t>in Wireless Communications and Mobile Computing Conference (IWCMC</a:t>
            </a:r>
            <a:r>
              <a:rPr lang="en-US" dirty="0" smtClean="0">
                <a:solidFill>
                  <a:schemeClr val="tx1"/>
                </a:solidFill>
              </a:rPr>
              <a:t>), 2013 </a:t>
            </a:r>
            <a:r>
              <a:rPr lang="en-US" dirty="0">
                <a:solidFill>
                  <a:schemeClr val="tx1"/>
                </a:solidFill>
              </a:rPr>
              <a:t>9th International, pp. </a:t>
            </a:r>
            <a:r>
              <a:rPr lang="en-US" dirty="0" smtClean="0">
                <a:solidFill>
                  <a:schemeClr val="tx1"/>
                </a:solidFill>
              </a:rPr>
              <a:t>329-336</a:t>
            </a:r>
            <a:r>
              <a:rPr lang="en-US" dirty="0">
                <a:solidFill>
                  <a:schemeClr val="tx1"/>
                </a:solidFill>
              </a:rPr>
              <a:t>, IEEE, 2013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6"/>
            </a:pP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Kelenyi</a:t>
            </a:r>
            <a:r>
              <a:rPr lang="en-US" dirty="0">
                <a:solidFill>
                  <a:schemeClr val="tx1"/>
                </a:solidFill>
              </a:rPr>
              <a:t> and J. K. </a:t>
            </a:r>
            <a:r>
              <a:rPr lang="en-US" dirty="0" err="1">
                <a:solidFill>
                  <a:schemeClr val="tx1"/>
                </a:solidFill>
              </a:rPr>
              <a:t>Nurminen</a:t>
            </a:r>
            <a:r>
              <a:rPr lang="en-US" dirty="0">
                <a:solidFill>
                  <a:schemeClr val="tx1"/>
                </a:solidFill>
              </a:rPr>
              <a:t>, \</a:t>
            </a:r>
            <a:r>
              <a:rPr lang="en-US" dirty="0" err="1">
                <a:solidFill>
                  <a:schemeClr val="tx1"/>
                </a:solidFill>
              </a:rPr>
              <a:t>Cloudtorrent</a:t>
            </a:r>
            <a:r>
              <a:rPr lang="en-US" dirty="0">
                <a:solidFill>
                  <a:schemeClr val="tx1"/>
                </a:solidFill>
              </a:rPr>
              <a:t>-energy-</a:t>
            </a:r>
            <a:r>
              <a:rPr lang="en-US" dirty="0" err="1">
                <a:solidFill>
                  <a:schemeClr val="tx1"/>
                </a:solidFill>
              </a:rPr>
              <a:t>ecient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bittorrent</a:t>
            </a:r>
            <a:r>
              <a:rPr lang="en-US" dirty="0">
                <a:solidFill>
                  <a:schemeClr val="tx1"/>
                </a:solidFill>
              </a:rPr>
              <a:t> content sharing for mobile </a:t>
            </a:r>
            <a:r>
              <a:rPr lang="en-US" dirty="0" smtClean="0">
                <a:solidFill>
                  <a:schemeClr val="tx1"/>
                </a:solidFill>
              </a:rPr>
              <a:t>devices </a:t>
            </a:r>
            <a:r>
              <a:rPr lang="en-US" dirty="0">
                <a:solidFill>
                  <a:schemeClr val="tx1"/>
                </a:solidFill>
              </a:rPr>
              <a:t>via cloud services," in Proceedings </a:t>
            </a:r>
            <a:r>
              <a:rPr lang="en-US" dirty="0" smtClean="0">
                <a:solidFill>
                  <a:schemeClr val="tx1"/>
                </a:solidFill>
              </a:rPr>
              <a:t>  of </a:t>
            </a:r>
            <a:r>
              <a:rPr lang="en-US" dirty="0">
                <a:solidFill>
                  <a:schemeClr val="tx1"/>
                </a:solidFill>
              </a:rPr>
              <a:t>the 7th IEEE on Consumer Communications and </a:t>
            </a:r>
            <a:r>
              <a:rPr lang="en-US" dirty="0" smtClean="0">
                <a:solidFill>
                  <a:schemeClr val="tx1"/>
                </a:solidFill>
              </a:rPr>
              <a:t>Networking </a:t>
            </a:r>
            <a:r>
              <a:rPr lang="nl-NL" dirty="0" smtClean="0">
                <a:solidFill>
                  <a:schemeClr val="tx1"/>
                </a:solidFill>
              </a:rPr>
              <a:t>Conference </a:t>
            </a:r>
            <a:r>
              <a:rPr lang="nl-NL" dirty="0">
                <a:solidFill>
                  <a:schemeClr val="tx1"/>
                </a:solidFill>
              </a:rPr>
              <a:t>(CCNC), vol. 1, 2010.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Basic </a:t>
            </a:r>
            <a:r>
              <a:rPr lang="en-US" dirty="0"/>
              <a:t>approaches to saving energy and extending battery </a:t>
            </a:r>
            <a:r>
              <a:rPr lang="en-US" dirty="0" smtClean="0"/>
              <a:t>   lifetime </a:t>
            </a:r>
            <a:r>
              <a:rPr lang="en-US" dirty="0"/>
              <a:t>in mobile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06941"/>
            <a:ext cx="10515599" cy="4351338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Low-power design has been an active research topic for many years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Adopt </a:t>
            </a:r>
            <a:r>
              <a:rPr lang="en-US" sz="2000" b="1" dirty="0">
                <a:solidFill>
                  <a:schemeClr val="tx1"/>
                </a:solidFill>
              </a:rPr>
              <a:t>a new generation of semiconductor </a:t>
            </a:r>
            <a:r>
              <a:rPr lang="en-US" sz="2000" b="1" dirty="0" smtClean="0">
                <a:solidFill>
                  <a:schemeClr val="tx1"/>
                </a:solidFill>
              </a:rPr>
              <a:t>technology</a:t>
            </a: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Avoid wasting </a:t>
            </a:r>
            <a:r>
              <a:rPr lang="en-US" sz="2000" b="1" dirty="0" smtClean="0">
                <a:solidFill>
                  <a:schemeClr val="tx1"/>
                </a:solidFill>
              </a:rPr>
              <a:t>energy : </a:t>
            </a:r>
            <a:r>
              <a:rPr lang="en-US" sz="2000" dirty="0">
                <a:solidFill>
                  <a:schemeClr val="tx1"/>
                </a:solidFill>
              </a:rPr>
              <a:t>Whole systems or individual components may enter standby or sleep modes to save power.</a:t>
            </a: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Execute programs slowly </a:t>
            </a:r>
            <a:r>
              <a:rPr lang="en-US" sz="2000" b="1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Play with the Clock Speed, reduced speed for less energy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Offloading to </a:t>
            </a:r>
            <a:r>
              <a:rPr lang="en-US" sz="2000" b="1" dirty="0">
                <a:solidFill>
                  <a:schemeClr val="tx1"/>
                </a:solidFill>
              </a:rPr>
              <a:t>Eliminate computation all together </a:t>
            </a:r>
            <a:r>
              <a:rPr lang="en-US" sz="2000" b="1" dirty="0" smtClean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The mobile system does not perform the computation; instead, computation is performed somewhere else, thereby extending the mobile system’s battery lifetime.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039" y="6516332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b="1" smtClean="0"/>
              <a:t>4</a:t>
            </a:fld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642834" y="947072"/>
            <a:ext cx="476518" cy="708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227" y="998588"/>
            <a:ext cx="334851" cy="4893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41042" y="2170105"/>
            <a:ext cx="680101" cy="62891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524445" y="5140817"/>
            <a:ext cx="680101" cy="63589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524444" y="3644202"/>
            <a:ext cx="680102" cy="5935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OC</a:t>
            </a:r>
            <a:endParaRPr lang="en-US" sz="1600" b="1" dirty="0"/>
          </a:p>
        </p:txBody>
      </p:sp>
      <p:sp>
        <p:nvSpPr>
          <p:cNvPr id="10" name="Oval 9"/>
          <p:cNvSpPr/>
          <p:nvPr/>
        </p:nvSpPr>
        <p:spPr>
          <a:xfrm>
            <a:off x="7839741" y="3632397"/>
            <a:ext cx="711830" cy="593501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OC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3" idx="2"/>
            <a:endCxn id="7" idx="0"/>
          </p:cNvCxnSpPr>
          <p:nvPr/>
        </p:nvCxnSpPr>
        <p:spPr>
          <a:xfrm>
            <a:off x="4881093" y="1655410"/>
            <a:ext cx="0" cy="51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4864496" y="5776712"/>
            <a:ext cx="3717" cy="392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flipH="1">
            <a:off x="8195656" y="1871088"/>
            <a:ext cx="1" cy="1761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</p:cNvCxnSpPr>
          <p:nvPr/>
        </p:nvCxnSpPr>
        <p:spPr>
          <a:xfrm>
            <a:off x="8195656" y="4225898"/>
            <a:ext cx="0" cy="1712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6394" y="3168203"/>
            <a:ext cx="476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36394" y="4634248"/>
            <a:ext cx="476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</p:cNvCxnSpPr>
          <p:nvPr/>
        </p:nvCxnSpPr>
        <p:spPr>
          <a:xfrm>
            <a:off x="4881093" y="2799023"/>
            <a:ext cx="0" cy="39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</p:cNvCxnSpPr>
          <p:nvPr/>
        </p:nvCxnSpPr>
        <p:spPr>
          <a:xfrm>
            <a:off x="4864495" y="4237704"/>
            <a:ext cx="0" cy="39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0"/>
          </p:cNvCxnSpPr>
          <p:nvPr/>
        </p:nvCxnSpPr>
        <p:spPr>
          <a:xfrm flipH="1">
            <a:off x="4864495" y="3154695"/>
            <a:ext cx="14461" cy="48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 flipH="1">
            <a:off x="4864496" y="4634248"/>
            <a:ext cx="3718" cy="50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0"/>
          </p:cNvCxnSpPr>
          <p:nvPr/>
        </p:nvCxnSpPr>
        <p:spPr>
          <a:xfrm>
            <a:off x="4890504" y="3181573"/>
            <a:ext cx="3305152" cy="450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4"/>
          </p:cNvCxnSpPr>
          <p:nvPr/>
        </p:nvCxnSpPr>
        <p:spPr>
          <a:xfrm flipH="1">
            <a:off x="4864496" y="4225898"/>
            <a:ext cx="3331160" cy="41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68212" y="3164449"/>
            <a:ext cx="4185636" cy="3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81093" y="4630494"/>
            <a:ext cx="4185636" cy="3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0"/>
          </p:cNvCxnSpPr>
          <p:nvPr/>
        </p:nvCxnSpPr>
        <p:spPr>
          <a:xfrm flipV="1">
            <a:off x="8195656" y="3630523"/>
            <a:ext cx="755160" cy="187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178080" y="4234916"/>
            <a:ext cx="734097" cy="187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8728650" y="3168201"/>
            <a:ext cx="132013" cy="462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/>
          <p:cNvSpPr/>
          <p:nvPr/>
        </p:nvSpPr>
        <p:spPr>
          <a:xfrm>
            <a:off x="8744751" y="4245811"/>
            <a:ext cx="167426" cy="397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8950816" y="3661900"/>
            <a:ext cx="206054" cy="537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945411" y="3182408"/>
            <a:ext cx="808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Transfer</a:t>
            </a:r>
          </a:p>
          <a:p>
            <a:pPr algn="ctr"/>
            <a:r>
              <a:rPr lang="en-US" sz="1400" dirty="0" smtClean="0"/>
              <a:t>ratio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8945614" y="4235060"/>
            <a:ext cx="808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Transfer</a:t>
            </a:r>
          </a:p>
          <a:p>
            <a:pPr algn="ctr"/>
            <a:r>
              <a:rPr lang="en-US" sz="1400" dirty="0" smtClean="0"/>
              <a:t>ratio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176189" y="3797194"/>
            <a:ext cx="101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Invocation</a:t>
            </a:r>
            <a:endParaRPr lang="en-US" sz="1400" dirty="0"/>
          </a:p>
        </p:txBody>
      </p:sp>
      <p:sp>
        <p:nvSpPr>
          <p:cNvPr id="50" name="Right Brace 49"/>
          <p:cNvSpPr/>
          <p:nvPr/>
        </p:nvSpPr>
        <p:spPr>
          <a:xfrm>
            <a:off x="10148339" y="3182951"/>
            <a:ext cx="231820" cy="14955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299694" y="3689472"/>
            <a:ext cx="1271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88190" y="2517819"/>
            <a:ext cx="256615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ublic class</a:t>
            </a:r>
            <a:r>
              <a:rPr lang="en-US" sz="1400" dirty="0" smtClean="0"/>
              <a:t> Foo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400" dirty="0" smtClean="0"/>
              <a:t> method1( 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//……</a:t>
            </a:r>
          </a:p>
          <a:p>
            <a:r>
              <a:rPr lang="en-US" sz="1400" dirty="0" smtClean="0"/>
              <a:t>           }</a:t>
            </a:r>
          </a:p>
          <a:p>
            <a:endParaRPr lang="en-US" sz="1400" dirty="0"/>
          </a:p>
          <a:p>
            <a:r>
              <a:rPr lang="en-US" sz="1400" dirty="0" smtClean="0"/>
              <a:t>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method2( 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</a:t>
            </a:r>
            <a:r>
              <a:rPr lang="en-US" sz="1400" dirty="0" smtClean="0"/>
              <a:t>//Offloading Candidate</a:t>
            </a:r>
            <a:endParaRPr lang="en-US" sz="1400" dirty="0"/>
          </a:p>
          <a:p>
            <a:r>
              <a:rPr lang="en-US" sz="1400" dirty="0"/>
              <a:t>           }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method3( 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//……</a:t>
            </a:r>
          </a:p>
          <a:p>
            <a:r>
              <a:rPr lang="en-US" sz="1400" dirty="0"/>
              <a:t>           } 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main( ) {</a:t>
            </a:r>
          </a:p>
          <a:p>
            <a:r>
              <a:rPr lang="en-US" sz="1400" dirty="0" smtClean="0"/>
              <a:t>                   method1( 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method2( 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method3( 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}</a:t>
            </a:r>
          </a:p>
          <a:p>
            <a:r>
              <a:rPr lang="en-US" sz="1400" dirty="0" smtClean="0"/>
              <a:t>  }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294327" y="3593205"/>
            <a:ext cx="2442136" cy="7212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56"/>
          <p:cNvSpPr/>
          <p:nvPr/>
        </p:nvSpPr>
        <p:spPr>
          <a:xfrm>
            <a:off x="6745414" y="978793"/>
            <a:ext cx="2936170" cy="107756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1713" y="145319"/>
            <a:ext cx="1287887" cy="1725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64" name="Rectangle 63"/>
          <p:cNvSpPr/>
          <p:nvPr/>
        </p:nvSpPr>
        <p:spPr>
          <a:xfrm>
            <a:off x="7662927" y="281212"/>
            <a:ext cx="1030306" cy="197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62927" y="653935"/>
            <a:ext cx="1030306" cy="197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62927" y="1059178"/>
            <a:ext cx="1030306" cy="197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309351" y="6185498"/>
            <a:ext cx="116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Execution</a:t>
            </a:r>
          </a:p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165797" y="3636637"/>
            <a:ext cx="1271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851866" y="2829309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Synchronization Point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836227" y="4617730"/>
            <a:ext cx="23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Synchronization Point</a:t>
            </a:r>
            <a:endParaRPr lang="en-US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00" y="783202"/>
            <a:ext cx="598742" cy="734372"/>
          </a:xfrm>
          <a:prstGeom prst="rect">
            <a:avLst/>
          </a:prstGeom>
        </p:spPr>
      </p:pic>
      <p:cxnSp>
        <p:nvCxnSpPr>
          <p:cNvPr id="138" name="Straight Arrow Connector 137"/>
          <p:cNvCxnSpPr>
            <a:stCxn id="136" idx="1"/>
          </p:cNvCxnSpPr>
          <p:nvPr/>
        </p:nvCxnSpPr>
        <p:spPr>
          <a:xfrm flipH="1">
            <a:off x="5291427" y="1150388"/>
            <a:ext cx="436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36" idx="3"/>
          </p:cNvCxnSpPr>
          <p:nvPr/>
        </p:nvCxnSpPr>
        <p:spPr>
          <a:xfrm flipV="1">
            <a:off x="6327142" y="752471"/>
            <a:ext cx="646769" cy="3979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21971" y="478284"/>
            <a:ext cx="265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Code Offloading:</a:t>
            </a:r>
            <a:endParaRPr lang="en-US" sz="2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8860663" y="5862332"/>
            <a:ext cx="326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OC</a:t>
            </a:r>
            <a:r>
              <a:rPr lang="en-US" dirty="0" smtClean="0"/>
              <a:t> – Offloading Candidate</a:t>
            </a:r>
          </a:p>
          <a:p>
            <a:r>
              <a:rPr lang="en-US" dirty="0" smtClean="0"/>
              <a:t>         Method, Thread, or Class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-5646" y="1256250"/>
            <a:ext cx="4677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Code Partitioning:</a:t>
            </a:r>
          </a:p>
          <a:p>
            <a:r>
              <a:rPr lang="en-US" dirty="0" smtClean="0"/>
              <a:t>       - Static Annotations ( e.g. </a:t>
            </a:r>
            <a:r>
              <a:rPr lang="en-US" i="1" dirty="0" smtClean="0"/>
              <a:t>@</a:t>
            </a:r>
            <a:r>
              <a:rPr lang="en-US" i="1" dirty="0" err="1" smtClean="0"/>
              <a:t>offloadable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- Runtime with Automated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 animBg="1"/>
      <p:bldP spid="51" grpId="0"/>
      <p:bldP spid="53" grpId="0" animBg="1"/>
      <p:bldP spid="120" grpId="0"/>
      <p:bldP spid="121" grpId="0"/>
      <p:bldP spid="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669702"/>
            <a:ext cx="5333999" cy="65746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 smtClean="0"/>
              <a:t>C</a:t>
            </a:r>
            <a:r>
              <a:rPr lang="en-US" sz="1600" i="1" dirty="0" smtClean="0"/>
              <a:t> - </a:t>
            </a:r>
            <a:r>
              <a:rPr lang="en-US" sz="1600" dirty="0" smtClean="0"/>
              <a:t>The number of instructions required for a computation task</a:t>
            </a:r>
          </a:p>
          <a:p>
            <a:pPr marL="0" indent="0">
              <a:buNone/>
            </a:pPr>
            <a:r>
              <a:rPr lang="en-US" sz="1600" b="1" i="1" dirty="0" smtClean="0"/>
              <a:t>S</a:t>
            </a:r>
            <a:r>
              <a:rPr lang="en-US" sz="1600" i="1" dirty="0" smtClean="0"/>
              <a:t> - </a:t>
            </a:r>
            <a:r>
              <a:rPr lang="en-US" sz="1600" dirty="0" smtClean="0"/>
              <a:t>speed of the cloud server ( in instructions per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second )</a:t>
            </a:r>
          </a:p>
          <a:p>
            <a:pPr marL="0" indent="0">
              <a:buNone/>
            </a:pPr>
            <a:r>
              <a:rPr lang="en-US" sz="1600" b="1" i="1" dirty="0" smtClean="0"/>
              <a:t>M</a:t>
            </a:r>
            <a:r>
              <a:rPr lang="en-US" sz="1600" dirty="0" smtClean="0"/>
              <a:t> - speed of the Mobile System ( in instructions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per second 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One Task - takes </a:t>
            </a:r>
            <a:r>
              <a:rPr lang="en-US" sz="1600" b="1" i="1" dirty="0" smtClean="0">
                <a:solidFill>
                  <a:schemeClr val="accent2"/>
                </a:solidFill>
              </a:rPr>
              <a:t>C/S</a:t>
            </a:r>
            <a:r>
              <a:rPr lang="en-US" sz="1600" i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seconds on the server and </a:t>
            </a:r>
            <a:r>
              <a:rPr lang="en-US" sz="1600" b="1" i="1" dirty="0" smtClean="0">
                <a:solidFill>
                  <a:schemeClr val="accent2"/>
                </a:solidFill>
              </a:rPr>
              <a:t>C/M</a:t>
            </a:r>
            <a:r>
              <a:rPr lang="en-US" sz="1600" i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seconds on the mobile system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i="1" dirty="0" smtClean="0"/>
              <a:t>D</a:t>
            </a:r>
            <a:r>
              <a:rPr lang="en-US" sz="1600" i="1" dirty="0" smtClean="0"/>
              <a:t> - </a:t>
            </a:r>
            <a:r>
              <a:rPr lang="en-US" sz="1600" dirty="0" smtClean="0"/>
              <a:t>bytes of data exchanged between the server and mobile system</a:t>
            </a:r>
          </a:p>
          <a:p>
            <a:pPr marL="0" indent="0">
              <a:buNone/>
            </a:pPr>
            <a:r>
              <a:rPr lang="en-US" sz="1600" b="1" i="1" dirty="0" smtClean="0"/>
              <a:t>B</a:t>
            </a:r>
            <a:r>
              <a:rPr lang="en-US" sz="1600" i="1" dirty="0" smtClean="0"/>
              <a:t> - </a:t>
            </a:r>
            <a:r>
              <a:rPr lang="en-US" sz="1600" dirty="0" smtClean="0"/>
              <a:t>network bandwidth,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It takes </a:t>
            </a:r>
            <a:r>
              <a:rPr lang="en-US" sz="1600" b="1" i="1" dirty="0" smtClean="0">
                <a:solidFill>
                  <a:schemeClr val="accent2"/>
                </a:solidFill>
              </a:rPr>
              <a:t>D/B</a:t>
            </a:r>
            <a:r>
              <a:rPr lang="en-US" sz="1600" i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seconds to transmit and receive data.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i="1" dirty="0" smtClean="0"/>
              <a:t>Pc</a:t>
            </a:r>
            <a:r>
              <a:rPr lang="en-US" sz="1600" dirty="0" smtClean="0"/>
              <a:t> – The power consumed by the mobile system for computing (in watts,)</a:t>
            </a:r>
          </a:p>
          <a:p>
            <a:pPr marL="0" indent="0">
              <a:buNone/>
            </a:pPr>
            <a:r>
              <a:rPr lang="en-US" sz="1600" b="1" i="1" dirty="0" smtClean="0"/>
              <a:t>Pi</a:t>
            </a:r>
            <a:r>
              <a:rPr lang="en-US" sz="1600" i="1" dirty="0" smtClean="0"/>
              <a:t> - </a:t>
            </a:r>
            <a:r>
              <a:rPr lang="en-US" sz="1600" dirty="0" smtClean="0"/>
              <a:t>The power consumed by the mobile system while being idle, </a:t>
            </a:r>
          </a:p>
          <a:p>
            <a:pPr marL="0" indent="0">
              <a:buNone/>
            </a:pPr>
            <a:r>
              <a:rPr lang="en-US" sz="1600" b="1" i="1" dirty="0" err="1" smtClean="0"/>
              <a:t>Ptr</a:t>
            </a:r>
            <a:r>
              <a:rPr lang="en-US" sz="1600" i="1" dirty="0" smtClean="0"/>
              <a:t> - </a:t>
            </a:r>
            <a:r>
              <a:rPr lang="en-US" sz="1600" dirty="0" smtClean="0"/>
              <a:t>The power consumed by the mobile system for sending and receiving data. </a:t>
            </a:r>
          </a:p>
          <a:p>
            <a:pPr marL="0" indent="0" algn="ctr">
              <a:buNone/>
            </a:pPr>
            <a:endParaRPr lang="en-US" sz="1600" b="1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1600" b="1" dirty="0" smtClean="0">
                <a:solidFill>
                  <a:prstClr val="black"/>
                </a:solidFill>
              </a:rPr>
              <a:t>The energy consumption: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If the mobile system performs the computation:  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prstClr val="black"/>
                </a:solidFill>
              </a:rPr>
              <a:t>Pc </a:t>
            </a:r>
            <a:r>
              <a:rPr lang="en-US" sz="1600" b="1" dirty="0" smtClean="0">
                <a:solidFill>
                  <a:prstClr val="black"/>
                </a:solidFill>
              </a:rPr>
              <a:t>× (</a:t>
            </a:r>
            <a:r>
              <a:rPr lang="en-US" sz="1600" b="1" i="1" dirty="0" smtClean="0">
                <a:solidFill>
                  <a:prstClr val="black"/>
                </a:solidFill>
              </a:rPr>
              <a:t>C/M</a:t>
            </a:r>
            <a:r>
              <a:rPr lang="en-US" sz="1600" b="1" dirty="0" smtClean="0">
                <a:solidFill>
                  <a:prstClr val="black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If the server performs the computation: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prstClr val="black"/>
                </a:solidFill>
              </a:rPr>
              <a:t>[</a:t>
            </a:r>
            <a:r>
              <a:rPr lang="en-US" sz="1600" b="1" i="1" dirty="0" smtClean="0">
                <a:solidFill>
                  <a:prstClr val="black"/>
                </a:solidFill>
              </a:rPr>
              <a:t>Pi </a:t>
            </a:r>
            <a:r>
              <a:rPr lang="en-US" sz="1600" b="1" dirty="0" smtClean="0">
                <a:solidFill>
                  <a:prstClr val="black"/>
                </a:solidFill>
              </a:rPr>
              <a:t>× (</a:t>
            </a:r>
            <a:r>
              <a:rPr lang="en-US" sz="1600" b="1" i="1" dirty="0" smtClean="0">
                <a:solidFill>
                  <a:prstClr val="black"/>
                </a:solidFill>
              </a:rPr>
              <a:t>C/S</a:t>
            </a:r>
            <a:r>
              <a:rPr lang="en-US" sz="1600" b="1" dirty="0" smtClean="0">
                <a:solidFill>
                  <a:prstClr val="black"/>
                </a:solidFill>
              </a:rPr>
              <a:t>)] + [</a:t>
            </a:r>
            <a:r>
              <a:rPr lang="en-US" sz="1600" b="1" i="1" dirty="0" err="1" smtClean="0">
                <a:solidFill>
                  <a:prstClr val="black"/>
                </a:solidFill>
              </a:rPr>
              <a:t>Ptr</a:t>
            </a:r>
            <a:r>
              <a:rPr lang="en-US" sz="1600" b="1" i="1" dirty="0" smtClean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× (</a:t>
            </a:r>
            <a:r>
              <a:rPr lang="en-US" sz="1600" b="1" i="1" dirty="0" smtClean="0">
                <a:solidFill>
                  <a:prstClr val="black"/>
                </a:solidFill>
              </a:rPr>
              <a:t>D/B</a:t>
            </a:r>
            <a:r>
              <a:rPr lang="en-US" sz="1600" b="1" dirty="0" smtClean="0">
                <a:solidFill>
                  <a:prstClr val="black"/>
                </a:solidFill>
              </a:rPr>
              <a:t>)] </a:t>
            </a:r>
          </a:p>
          <a:p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6248" y="0"/>
            <a:ext cx="6795752" cy="694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The </a:t>
            </a:r>
            <a:r>
              <a:rPr lang="en-US" sz="1600" dirty="0">
                <a:solidFill>
                  <a:prstClr val="black"/>
                </a:solidFill>
              </a:rPr>
              <a:t>amount of energy saved </a:t>
            </a:r>
            <a:r>
              <a:rPr lang="en-US" sz="1600" dirty="0" smtClean="0">
                <a:solidFill>
                  <a:prstClr val="black"/>
                </a:solidFill>
              </a:rPr>
              <a:t>is: </a:t>
            </a:r>
            <a:r>
              <a:rPr lang="en-US" sz="1600" b="1" i="1" dirty="0">
                <a:solidFill>
                  <a:prstClr val="black"/>
                </a:solidFill>
              </a:rPr>
              <a:t>Pc </a:t>
            </a:r>
            <a:r>
              <a:rPr lang="en-US" sz="1600" b="1" dirty="0">
                <a:solidFill>
                  <a:prstClr val="black"/>
                </a:solidFill>
              </a:rPr>
              <a:t>× (</a:t>
            </a:r>
            <a:r>
              <a:rPr lang="en-US" sz="1600" b="1" i="1" dirty="0">
                <a:solidFill>
                  <a:prstClr val="black"/>
                </a:solidFill>
              </a:rPr>
              <a:t>C/M</a:t>
            </a:r>
            <a:r>
              <a:rPr lang="en-US" sz="1600" b="1" dirty="0" smtClean="0">
                <a:solidFill>
                  <a:prstClr val="black"/>
                </a:solidFill>
              </a:rPr>
              <a:t>) - </a:t>
            </a:r>
            <a:r>
              <a:rPr lang="en-US" sz="1600" b="1" dirty="0">
                <a:solidFill>
                  <a:prstClr val="black"/>
                </a:solidFill>
              </a:rPr>
              <a:t>[</a:t>
            </a:r>
            <a:r>
              <a:rPr lang="en-US" sz="1600" b="1" i="1" dirty="0">
                <a:solidFill>
                  <a:prstClr val="black"/>
                </a:solidFill>
              </a:rPr>
              <a:t>Pi </a:t>
            </a:r>
            <a:r>
              <a:rPr lang="en-US" sz="1600" b="1" dirty="0">
                <a:solidFill>
                  <a:prstClr val="black"/>
                </a:solidFill>
              </a:rPr>
              <a:t>× (</a:t>
            </a:r>
            <a:r>
              <a:rPr lang="en-US" sz="1600" b="1" i="1" dirty="0">
                <a:solidFill>
                  <a:prstClr val="black"/>
                </a:solidFill>
              </a:rPr>
              <a:t>C/S</a:t>
            </a:r>
            <a:r>
              <a:rPr lang="en-US" sz="1600" b="1" dirty="0">
                <a:solidFill>
                  <a:prstClr val="black"/>
                </a:solidFill>
              </a:rPr>
              <a:t>)] </a:t>
            </a:r>
            <a:r>
              <a:rPr lang="en-US" sz="1600" b="1" dirty="0" smtClean="0">
                <a:solidFill>
                  <a:prstClr val="black"/>
                </a:solidFill>
              </a:rPr>
              <a:t>- </a:t>
            </a:r>
            <a:r>
              <a:rPr lang="en-US" sz="1600" b="1" dirty="0">
                <a:solidFill>
                  <a:prstClr val="black"/>
                </a:solidFill>
              </a:rPr>
              <a:t>[</a:t>
            </a:r>
            <a:r>
              <a:rPr lang="en-US" sz="1600" b="1" i="1" dirty="0" err="1">
                <a:solidFill>
                  <a:prstClr val="black"/>
                </a:solidFill>
              </a:rPr>
              <a:t>Ptr</a:t>
            </a:r>
            <a:r>
              <a:rPr lang="en-US" sz="1600" b="1" i="1" dirty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× (</a:t>
            </a:r>
            <a:r>
              <a:rPr lang="en-US" sz="1600" b="1" i="1" dirty="0">
                <a:solidFill>
                  <a:prstClr val="black"/>
                </a:solidFill>
              </a:rPr>
              <a:t>D/B</a:t>
            </a:r>
            <a:r>
              <a:rPr lang="en-US" sz="1600" b="1" dirty="0">
                <a:solidFill>
                  <a:prstClr val="black"/>
                </a:solidFill>
              </a:rPr>
              <a:t>)] </a:t>
            </a:r>
            <a:r>
              <a:rPr lang="en-US" sz="1600" dirty="0" smtClean="0"/>
              <a:t>Suppose </a:t>
            </a:r>
            <a:r>
              <a:rPr lang="en-US" sz="1600" dirty="0"/>
              <a:t>the server is </a:t>
            </a:r>
            <a:r>
              <a:rPr lang="en-US" sz="1600" i="1" dirty="0"/>
              <a:t>F </a:t>
            </a:r>
            <a:r>
              <a:rPr lang="en-US" sz="1600" dirty="0"/>
              <a:t>times </a:t>
            </a:r>
            <a:r>
              <a:rPr lang="en-US" sz="1600" dirty="0" smtClean="0"/>
              <a:t>faster—that </a:t>
            </a:r>
            <a:r>
              <a:rPr lang="en-US" sz="1600" dirty="0"/>
              <a:t>is, </a:t>
            </a:r>
            <a:r>
              <a:rPr lang="en-US" sz="1600" b="1" i="1" dirty="0"/>
              <a:t>S </a:t>
            </a:r>
            <a:r>
              <a:rPr lang="en-US" sz="1600" b="1" dirty="0"/>
              <a:t>= </a:t>
            </a:r>
            <a:r>
              <a:rPr lang="en-US" sz="1600" b="1" i="1" dirty="0"/>
              <a:t>F </a:t>
            </a:r>
            <a:r>
              <a:rPr lang="en-US" sz="1600" b="1" dirty="0"/>
              <a:t>× </a:t>
            </a:r>
            <a:r>
              <a:rPr lang="en-US" sz="1600" b="1" i="1" dirty="0" err="1" smtClean="0"/>
              <a:t>M</a:t>
            </a:r>
            <a:r>
              <a:rPr lang="en-US" sz="1600" dirty="0" err="1" smtClean="0">
                <a:solidFill>
                  <a:prstClr val="black"/>
                </a:solidFill>
              </a:rPr>
              <a:t>The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amount of energy saved is: </a:t>
            </a:r>
            <a:r>
              <a:rPr lang="en-US" sz="1600" b="1" i="1" dirty="0" smtClean="0"/>
              <a:t>C/M</a:t>
            </a:r>
            <a:r>
              <a:rPr lang="en-US" sz="1600" b="1" dirty="0" smtClean="0"/>
              <a:t>×[</a:t>
            </a:r>
            <a:r>
              <a:rPr lang="en-US" sz="1600" b="1" i="1" dirty="0" smtClean="0"/>
              <a:t>Pc</a:t>
            </a:r>
            <a:r>
              <a:rPr lang="en-US" sz="1600" b="1" dirty="0"/>
              <a:t>−</a:t>
            </a:r>
            <a:r>
              <a:rPr lang="en-US" sz="1600" b="1" i="1" dirty="0" smtClean="0"/>
              <a:t>Pi/F]</a:t>
            </a:r>
            <a:r>
              <a:rPr lang="en-US" sz="1600" b="1" dirty="0" smtClean="0"/>
              <a:t>−</a:t>
            </a:r>
            <a:r>
              <a:rPr lang="en-US" sz="1600" b="1" i="1" dirty="0" err="1" smtClean="0"/>
              <a:t>Ptr</a:t>
            </a:r>
            <a:r>
              <a:rPr lang="en-US" sz="1600" b="1" dirty="0" err="1" smtClean="0"/>
              <a:t>×</a:t>
            </a:r>
            <a:r>
              <a:rPr lang="en-US" sz="1600" b="1" i="1" dirty="0" err="1" smtClean="0"/>
              <a:t>D</a:t>
            </a:r>
            <a:r>
              <a:rPr lang="en-US" sz="1600" b="1" i="1" dirty="0" smtClean="0"/>
              <a:t>/B</a:t>
            </a:r>
          </a:p>
          <a:p>
            <a:pPr lvl="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</a:rPr>
              <a:t>The values of </a:t>
            </a:r>
            <a:r>
              <a:rPr lang="en-US" sz="1600" i="1" dirty="0">
                <a:solidFill>
                  <a:schemeClr val="accent2"/>
                </a:solidFill>
              </a:rPr>
              <a:t>M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i="1" dirty="0">
                <a:solidFill>
                  <a:schemeClr val="accent2"/>
                </a:solidFill>
              </a:rPr>
              <a:t>Pi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i="1" dirty="0">
                <a:solidFill>
                  <a:schemeClr val="accent2"/>
                </a:solidFill>
              </a:rPr>
              <a:t>Pc</a:t>
            </a:r>
            <a:r>
              <a:rPr lang="en-US" sz="1600" dirty="0">
                <a:solidFill>
                  <a:schemeClr val="accent2"/>
                </a:solidFill>
              </a:rPr>
              <a:t>, and </a:t>
            </a:r>
            <a:r>
              <a:rPr lang="en-US" sz="1600" i="1" dirty="0" err="1">
                <a:solidFill>
                  <a:schemeClr val="accent2"/>
                </a:solidFill>
              </a:rPr>
              <a:t>Pth</a:t>
            </a:r>
            <a:r>
              <a:rPr lang="en-US" sz="1600" i="1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are parameters specific to the mobile system. For example, </a:t>
            </a:r>
            <a:r>
              <a:rPr lang="en-US" sz="1600" b="1" dirty="0">
                <a:solidFill>
                  <a:schemeClr val="accent2"/>
                </a:solidFill>
              </a:rPr>
              <a:t>an HP iPAQ PDA with a 400-MHz </a:t>
            </a:r>
            <a:r>
              <a:rPr lang="en-US" sz="1600" dirty="0">
                <a:solidFill>
                  <a:schemeClr val="accent2"/>
                </a:solidFill>
              </a:rPr>
              <a:t>(</a:t>
            </a:r>
            <a:r>
              <a:rPr lang="en-US" sz="1600" i="1" dirty="0">
                <a:solidFill>
                  <a:schemeClr val="accent2"/>
                </a:solidFill>
              </a:rPr>
              <a:t>M </a:t>
            </a:r>
            <a:r>
              <a:rPr lang="en-US" sz="1600" dirty="0">
                <a:solidFill>
                  <a:schemeClr val="accent2"/>
                </a:solidFill>
              </a:rPr>
              <a:t>= 400)</a:t>
            </a:r>
            <a:r>
              <a:rPr lang="en-US" sz="1600" b="1" dirty="0">
                <a:solidFill>
                  <a:schemeClr val="accent2"/>
                </a:solidFill>
              </a:rPr>
              <a:t> Intel </a:t>
            </a:r>
            <a:r>
              <a:rPr lang="en-US" sz="1600" b="1" dirty="0" err="1">
                <a:solidFill>
                  <a:schemeClr val="accent2"/>
                </a:solidFill>
              </a:rPr>
              <a:t>XScale</a:t>
            </a:r>
            <a:r>
              <a:rPr lang="en-US" sz="1600" b="1" dirty="0">
                <a:solidFill>
                  <a:schemeClr val="accent2"/>
                </a:solidFill>
              </a:rPr>
              <a:t> processor </a:t>
            </a:r>
            <a:r>
              <a:rPr lang="en-US" sz="1600" dirty="0">
                <a:solidFill>
                  <a:schemeClr val="accent2"/>
                </a:solidFill>
              </a:rPr>
              <a:t>has the following values: </a:t>
            </a:r>
            <a:r>
              <a:rPr lang="en-US" sz="1600" i="1" dirty="0">
                <a:solidFill>
                  <a:schemeClr val="accent2"/>
                </a:solidFill>
              </a:rPr>
              <a:t>Pc </a:t>
            </a:r>
            <a:r>
              <a:rPr lang="en-US" sz="1600" dirty="0">
                <a:solidFill>
                  <a:schemeClr val="accent2"/>
                </a:solidFill>
              </a:rPr>
              <a:t>≈ 0.9 W, </a:t>
            </a:r>
            <a:r>
              <a:rPr lang="en-US" sz="1600" i="1" dirty="0">
                <a:solidFill>
                  <a:schemeClr val="accent2"/>
                </a:solidFill>
              </a:rPr>
              <a:t>Pi </a:t>
            </a:r>
            <a:r>
              <a:rPr lang="en-US" sz="1600" dirty="0">
                <a:solidFill>
                  <a:schemeClr val="accent2"/>
                </a:solidFill>
              </a:rPr>
              <a:t>≈ 0.3 W, and </a:t>
            </a:r>
            <a:r>
              <a:rPr lang="en-US" sz="1600" i="1" dirty="0" err="1">
                <a:solidFill>
                  <a:schemeClr val="accent2"/>
                </a:solidFill>
              </a:rPr>
              <a:t>Ptr</a:t>
            </a:r>
            <a:r>
              <a:rPr lang="en-US" sz="1600" i="1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≈ 1.3 W.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</a:rPr>
              <a:t>If we use </a:t>
            </a:r>
            <a:r>
              <a:rPr lang="en-US" sz="1600" b="1" dirty="0">
                <a:solidFill>
                  <a:schemeClr val="accent2"/>
                </a:solidFill>
              </a:rPr>
              <a:t>a four-core server, with a clock speed of 3.2 GHz</a:t>
            </a:r>
            <a:r>
              <a:rPr lang="en-US" sz="1600" dirty="0">
                <a:solidFill>
                  <a:schemeClr val="accent2"/>
                </a:solidFill>
              </a:rPr>
              <a:t>, the server speedup </a:t>
            </a:r>
            <a:r>
              <a:rPr lang="en-US" sz="1600" i="1" dirty="0">
                <a:solidFill>
                  <a:schemeClr val="accent2"/>
                </a:solidFill>
              </a:rPr>
              <a:t>F </a:t>
            </a:r>
            <a:r>
              <a:rPr lang="en-US" sz="1600" dirty="0">
                <a:solidFill>
                  <a:schemeClr val="accent2"/>
                </a:solidFill>
              </a:rPr>
              <a:t>may be given by (</a:t>
            </a:r>
            <a:r>
              <a:rPr lang="en-US" sz="1600" i="1" dirty="0">
                <a:solidFill>
                  <a:schemeClr val="accent2"/>
                </a:solidFill>
              </a:rPr>
              <a:t>S/M</a:t>
            </a:r>
            <a:r>
              <a:rPr lang="en-US" sz="1600" dirty="0">
                <a:solidFill>
                  <a:schemeClr val="accent2"/>
                </a:solidFill>
              </a:rPr>
              <a:t>) ≈ [(3.2 × 1,024 × 4 × </a:t>
            </a:r>
            <a:r>
              <a:rPr lang="en-US" sz="1600" i="1" dirty="0">
                <a:solidFill>
                  <a:schemeClr val="accent2"/>
                </a:solidFill>
              </a:rPr>
              <a:t>X</a:t>
            </a:r>
            <a:r>
              <a:rPr lang="en-US" sz="1600" dirty="0">
                <a:solidFill>
                  <a:schemeClr val="accent2"/>
                </a:solidFill>
              </a:rPr>
              <a:t>)/400], where </a:t>
            </a:r>
            <a:r>
              <a:rPr lang="en-US" sz="1600" i="1" dirty="0">
                <a:solidFill>
                  <a:schemeClr val="accent2"/>
                </a:solidFill>
              </a:rPr>
              <a:t>X </a:t>
            </a:r>
            <a:r>
              <a:rPr lang="en-US" sz="1600" dirty="0">
                <a:solidFill>
                  <a:schemeClr val="accent2"/>
                </a:solidFill>
              </a:rPr>
              <a:t>is the speedup due to additional memory, more aggressive pipelining, and so forth. If we assume </a:t>
            </a:r>
            <a:r>
              <a:rPr lang="en-US" sz="1600" i="1" dirty="0">
                <a:solidFill>
                  <a:schemeClr val="accent2"/>
                </a:solidFill>
              </a:rPr>
              <a:t>X </a:t>
            </a:r>
            <a:r>
              <a:rPr lang="en-US" sz="1600" dirty="0">
                <a:solidFill>
                  <a:schemeClr val="accent2"/>
                </a:solidFill>
              </a:rPr>
              <a:t>= 5, we obtain the value of </a:t>
            </a:r>
            <a:r>
              <a:rPr lang="en-US" sz="1600" i="1" dirty="0">
                <a:solidFill>
                  <a:schemeClr val="accent2"/>
                </a:solidFill>
              </a:rPr>
              <a:t>F </a:t>
            </a:r>
            <a:r>
              <a:rPr lang="en-US" sz="1600" dirty="0">
                <a:solidFill>
                  <a:schemeClr val="accent2"/>
                </a:solidFill>
              </a:rPr>
              <a:t>≈ </a:t>
            </a:r>
            <a:r>
              <a:rPr lang="en-US" sz="1600" dirty="0" smtClean="0">
                <a:solidFill>
                  <a:schemeClr val="accent2"/>
                </a:solidFill>
              </a:rPr>
              <a:t>160. Now for offloading to break even:</a:t>
            </a:r>
          </a:p>
          <a:p>
            <a:pPr lvl="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sz="1600" i="1" dirty="0" smtClean="0"/>
              <a:t>C/</a:t>
            </a:r>
            <a:r>
              <a:rPr lang="en-US" sz="1600" dirty="0" smtClean="0"/>
              <a:t>400×[0.9</a:t>
            </a:r>
            <a:r>
              <a:rPr lang="en-US" sz="1600" dirty="0"/>
              <a:t>−</a:t>
            </a:r>
            <a:r>
              <a:rPr lang="en-US" sz="1600" dirty="0" smtClean="0"/>
              <a:t>0.3/160]−1.3×</a:t>
            </a:r>
            <a:r>
              <a:rPr lang="en-US" sz="1600" i="1" dirty="0" smtClean="0"/>
              <a:t>D/B </a:t>
            </a:r>
            <a:r>
              <a:rPr lang="en-US" sz="1600" dirty="0"/>
              <a:t>≈ </a:t>
            </a:r>
            <a:r>
              <a:rPr lang="en-US" sz="1600" dirty="0" smtClean="0"/>
              <a:t>(0.00225×</a:t>
            </a:r>
            <a:r>
              <a:rPr lang="en-US" sz="1600" i="1" dirty="0" smtClean="0"/>
              <a:t>C</a:t>
            </a:r>
            <a:r>
              <a:rPr lang="en-US" sz="1600" dirty="0" smtClean="0"/>
              <a:t>)</a:t>
            </a:r>
            <a:r>
              <a:rPr lang="en-US" sz="1600" dirty="0"/>
              <a:t>−</a:t>
            </a:r>
            <a:r>
              <a:rPr lang="en-US" sz="1600" dirty="0" smtClean="0"/>
              <a:t>1.3×</a:t>
            </a:r>
            <a:r>
              <a:rPr lang="en-US" sz="1600" i="1" dirty="0" smtClean="0"/>
              <a:t>D/B</a:t>
            </a:r>
            <a:r>
              <a:rPr lang="en-US" sz="1600" dirty="0"/>
              <a:t> </a:t>
            </a:r>
            <a:r>
              <a:rPr lang="en-US" sz="1600" dirty="0" smtClean="0"/>
              <a:t>   =     0</a:t>
            </a:r>
          </a:p>
          <a:p>
            <a:pPr lvl="0" algn="ctr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b="1" i="1" dirty="0" smtClean="0"/>
              <a:t>Bo </a:t>
            </a:r>
            <a:r>
              <a:rPr lang="en-US" b="1" dirty="0"/>
              <a:t>≈ </a:t>
            </a:r>
            <a:r>
              <a:rPr lang="en-US" b="1" dirty="0" smtClean="0"/>
              <a:t>577.77×</a:t>
            </a:r>
            <a:r>
              <a:rPr lang="en-US" b="1" i="1" dirty="0" smtClean="0"/>
              <a:t>D/C</a:t>
            </a:r>
            <a:endParaRPr lang="en-US" dirty="0"/>
          </a:p>
          <a:p>
            <a:pPr lvl="0" algn="ctr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sz="1100" dirty="0" smtClean="0"/>
              <a:t>where </a:t>
            </a:r>
            <a:r>
              <a:rPr lang="en-US" sz="1100" i="1" dirty="0"/>
              <a:t>Bo </a:t>
            </a:r>
            <a:r>
              <a:rPr lang="en-US" sz="1100" dirty="0"/>
              <a:t>is the minimum bandwidth required for offloading to save </a:t>
            </a:r>
            <a:r>
              <a:rPr lang="en-US" sz="1100" dirty="0" err="1" smtClean="0"/>
              <a:t>energy,If</a:t>
            </a:r>
            <a:r>
              <a:rPr lang="en-US" sz="1100" dirty="0" smtClean="0"/>
              <a:t> (</a:t>
            </a:r>
            <a:r>
              <a:rPr lang="en-US" sz="1100" i="1" dirty="0" smtClean="0"/>
              <a:t>D/C</a:t>
            </a:r>
            <a:r>
              <a:rPr lang="en-US" sz="1100" dirty="0"/>
              <a:t>) is low, then offloading can save energy</a:t>
            </a:r>
            <a:r>
              <a:rPr lang="en-US" sz="11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3" y="1871578"/>
            <a:ext cx="3572374" cy="2981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762" y="4929151"/>
            <a:ext cx="11692754" cy="74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K. Kumar and </a:t>
            </a:r>
            <a:r>
              <a:rPr lang="en-US" dirty="0" smtClean="0"/>
              <a:t>Y. H</a:t>
            </a:r>
            <a:r>
              <a:rPr lang="en-US" dirty="0"/>
              <a:t>. Lu, </a:t>
            </a:r>
            <a:r>
              <a:rPr lang="en-US" dirty="0" smtClean="0"/>
              <a:t>“Cloud </a:t>
            </a:r>
            <a:r>
              <a:rPr lang="en-US" dirty="0"/>
              <a:t>computing for mobile users: Can </a:t>
            </a:r>
            <a:r>
              <a:rPr lang="en-US" dirty="0" smtClean="0"/>
              <a:t>offloading </a:t>
            </a:r>
            <a:r>
              <a:rPr lang="en-US" dirty="0"/>
              <a:t>computation save </a:t>
            </a:r>
            <a:r>
              <a:rPr lang="en-US" dirty="0" err="1" smtClean="0"/>
              <a:t>en</a:t>
            </a:r>
            <a:r>
              <a:rPr lang="nl-NL" dirty="0" smtClean="0"/>
              <a:t>ergy</a:t>
            </a:r>
            <a:r>
              <a:rPr lang="nl-NL" dirty="0"/>
              <a:t>?," Computer, vol. 43, no. 4, pp. </a:t>
            </a:r>
            <a:r>
              <a:rPr lang="nl-NL" dirty="0" smtClean="0"/>
              <a:t>51-56</a:t>
            </a:r>
            <a:r>
              <a:rPr lang="nl-NL" dirty="0"/>
              <a:t>, 2010.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03572"/>
            <a:ext cx="495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Energy Analysis of Computation Offloading: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60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benefitting from Offloading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707" y="1956687"/>
            <a:ext cx="3064098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BitTorrent</a:t>
            </a:r>
            <a:r>
              <a:rPr lang="en-US" dirty="0" smtClean="0">
                <a:solidFill>
                  <a:schemeClr val="tx1"/>
                </a:solidFill>
              </a:rPr>
              <a:t> based file sharing:                           (For Downloading the files)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Matrix </a:t>
            </a:r>
            <a:r>
              <a:rPr lang="en-US" dirty="0">
                <a:solidFill>
                  <a:schemeClr val="tx1"/>
                </a:solidFill>
              </a:rPr>
              <a:t>Calculator</a:t>
            </a:r>
            <a:r>
              <a:rPr lang="en-US" dirty="0" smtClean="0">
                <a:solidFill>
                  <a:schemeClr val="tx1"/>
                </a:solidFill>
              </a:rPr>
              <a:t>: (Calculating Inverse of a Matrix with </a:t>
            </a:r>
            <a:r>
              <a:rPr lang="en-US" dirty="0" err="1" smtClean="0">
                <a:solidFill>
                  <a:schemeClr val="tx1"/>
                </a:solidFill>
              </a:rPr>
              <a:t>Adjoint</a:t>
            </a:r>
            <a:r>
              <a:rPr lang="en-US" dirty="0" smtClean="0">
                <a:solidFill>
                  <a:schemeClr val="tx1"/>
                </a:solidFill>
              </a:rPr>
              <a:t> Method)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Zipper</a:t>
            </a:r>
            <a:r>
              <a:rPr lang="en-US" dirty="0" smtClean="0">
                <a:solidFill>
                  <a:schemeClr val="tx1"/>
                </a:solidFill>
              </a:rPr>
              <a:t>:                       (Compressing files)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76" y="2500519"/>
            <a:ext cx="4582164" cy="312463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49737"/>
              </p:ext>
            </p:extLst>
          </p:nvPr>
        </p:nvGraphicFramePr>
        <p:xfrm>
          <a:off x="6501850" y="1291673"/>
          <a:ext cx="4572000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76" y="1379247"/>
            <a:ext cx="4582164" cy="2753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68" y="4104891"/>
            <a:ext cx="45821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3" grpId="3" uiExpand="1" build="p"/>
      <p:bldGraphic spid="7" grpId="0">
        <p:bldAsOne/>
      </p:bldGraphic>
      <p:bldGraphic spid="7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Cloud Based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4289" y="1501329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(Amazon Silk, Chrome Beta, Opera Mini, Puffin etc.)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937920"/>
              </p:ext>
            </p:extLst>
          </p:nvPr>
        </p:nvGraphicFramePr>
        <p:xfrm>
          <a:off x="464234" y="2532453"/>
          <a:ext cx="5598941" cy="356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730544"/>
              </p:ext>
            </p:extLst>
          </p:nvPr>
        </p:nvGraphicFramePr>
        <p:xfrm>
          <a:off x="6437142" y="2532453"/>
          <a:ext cx="5379720" cy="356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95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Cloud Based </a:t>
            </a:r>
            <a:r>
              <a:rPr lang="en-US" dirty="0" smtClean="0"/>
              <a:t>Mobile Gaming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24740"/>
            <a:ext cx="4857207" cy="27531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41" y="2624739"/>
            <a:ext cx="4572638" cy="2753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098" y="1461569"/>
            <a:ext cx="588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GamingAnywhere</a:t>
            </a:r>
            <a:r>
              <a:rPr lang="en-US" dirty="0" smtClean="0"/>
              <a:t> (Open Source), </a:t>
            </a:r>
            <a:r>
              <a:rPr lang="en-US" dirty="0" err="1" smtClean="0"/>
              <a:t>Gaikai</a:t>
            </a:r>
            <a:r>
              <a:rPr lang="en-US" dirty="0" smtClean="0"/>
              <a:t>, G-Cluster,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</a:t>
            </a:r>
            <a:r>
              <a:rPr lang="en-US" dirty="0" smtClean="0"/>
              <a:t>Voice Recognition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78" y="2024109"/>
            <a:ext cx="7903029" cy="46973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00766" y="1545465"/>
            <a:ext cx="456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(Google Translate, Microsoft Translator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2750</TotalTime>
  <Words>2264</Words>
  <Application>Microsoft Office PowerPoint</Application>
  <PresentationFormat>Widescreen</PresentationFormat>
  <Paragraphs>279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CMR12</vt:lpstr>
      <vt:lpstr>CMTI12</vt:lpstr>
      <vt:lpstr>Segoe UI</vt:lpstr>
      <vt:lpstr>Segoe UI (Body)</vt:lpstr>
      <vt:lpstr>Segoe UI Light</vt:lpstr>
      <vt:lpstr>Wingdings</vt:lpstr>
      <vt:lpstr>WelcomeDoc</vt:lpstr>
      <vt:lpstr>Computation Offloading      or  Cyber Foraging in Smartphones</vt:lpstr>
      <vt:lpstr>Overview</vt:lpstr>
      <vt:lpstr>  Basic approaches to saving energy and extending battery    lifetime in mobile devices</vt:lpstr>
      <vt:lpstr>PowerPoint Presentation</vt:lpstr>
      <vt:lpstr>PowerPoint Presentation</vt:lpstr>
      <vt:lpstr>Applications benefitting from Offloading Framework</vt:lpstr>
      <vt:lpstr>Applications: Cloud Based Web Browsers</vt:lpstr>
      <vt:lpstr>Applications: Cloud Based Mobile Gaming</vt:lpstr>
      <vt:lpstr>Applications: Voice Recognition</vt:lpstr>
      <vt:lpstr>Offloading Vs Local Computation</vt:lpstr>
      <vt:lpstr>Related Work:</vt:lpstr>
      <vt:lpstr>Fuzzy Logic Decision Engine</vt:lpstr>
      <vt:lpstr>Reinforcement Learning -I</vt:lpstr>
      <vt:lpstr>Reinforcement Learning -II</vt:lpstr>
      <vt:lpstr>PowerPoint Presentation</vt:lpstr>
      <vt:lpstr>Choosing between 3G, 4G and WiFi for Computation Offloading</vt:lpstr>
      <vt:lpstr>PowerPoint Presentation</vt:lpstr>
      <vt:lpstr>PowerPoint Presentation</vt:lpstr>
      <vt:lpstr>Smartphone Platforms and tools used</vt:lpstr>
      <vt:lpstr>PowerPoint Presentation</vt:lpstr>
      <vt:lpstr>Current Status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Offloading or Cyber foraging in Smartphones</dc:title>
  <dc:creator>Aditya Khune</dc:creator>
  <cp:keywords/>
  <cp:lastModifiedBy>Aditya Khune</cp:lastModifiedBy>
  <cp:revision>115</cp:revision>
  <dcterms:created xsi:type="dcterms:W3CDTF">2015-09-03T16:03:05Z</dcterms:created>
  <dcterms:modified xsi:type="dcterms:W3CDTF">2015-09-09T21:28:47Z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