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265" r:id="rId5"/>
    <p:sldId id="266" r:id="rId6"/>
    <p:sldId id="258" r:id="rId7"/>
    <p:sldId id="259" r:id="rId8"/>
    <p:sldId id="261" r:id="rId9"/>
    <p:sldId id="267" r:id="rId10"/>
    <p:sldId id="279" r:id="rId11"/>
    <p:sldId id="260" r:id="rId12"/>
    <p:sldId id="285" r:id="rId13"/>
    <p:sldId id="290" r:id="rId14"/>
    <p:sldId id="286" r:id="rId15"/>
    <p:sldId id="271" r:id="rId16"/>
    <p:sldId id="291" r:id="rId17"/>
    <p:sldId id="282" r:id="rId18"/>
    <p:sldId id="283" r:id="rId19"/>
    <p:sldId id="270" r:id="rId20"/>
    <p:sldId id="277" r:id="rId21"/>
    <p:sldId id="278" r:id="rId22"/>
    <p:sldId id="292" r:id="rId23"/>
    <p:sldId id="275" r:id="rId24"/>
    <p:sldId id="272" r:id="rId25"/>
    <p:sldId id="29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EE70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E:\Dropbox\DOCUMENTS\THESIS\REPORT\GIMP%20Images\ResultsinExcel%20she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Battery Consumption</a:t>
            </a:r>
            <a:r>
              <a:rPr lang="en-US" baseline="0"/>
              <a:t> for Matrix App while using different training Models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Sheet7!$B$1</c:f>
              <c:strCache>
                <c:ptCount val="1"/>
                <c:pt idx="0">
                  <c:v>Local Processing Only</c:v>
                </c:pt>
              </c:strCache>
            </c:strRef>
          </c:tx>
          <c:spPr>
            <a:solidFill>
              <a:schemeClr val="accent1"/>
            </a:solidFill>
            <a:ln>
              <a:noFill/>
            </a:ln>
            <a:effectLst/>
          </c:spPr>
          <c:invertIfNegative val="0"/>
          <c:cat>
            <c:strRef>
              <c:f>Sheet7!$A$2:$A$4</c:f>
              <c:strCache>
                <c:ptCount val="3"/>
                <c:pt idx="0">
                  <c:v>No Training</c:v>
                </c:pt>
                <c:pt idx="1">
                  <c:v>Partially Trained Model</c:v>
                </c:pt>
                <c:pt idx="2">
                  <c:v>Fully Trained Model</c:v>
                </c:pt>
              </c:strCache>
            </c:strRef>
          </c:cat>
          <c:val>
            <c:numRef>
              <c:f>Sheet7!$B$2:$B$4</c:f>
              <c:numCache>
                <c:formatCode>General</c:formatCode>
                <c:ptCount val="3"/>
                <c:pt idx="0">
                  <c:v>22</c:v>
                </c:pt>
                <c:pt idx="1">
                  <c:v>22</c:v>
                </c:pt>
                <c:pt idx="2">
                  <c:v>22</c:v>
                </c:pt>
              </c:numCache>
            </c:numRef>
          </c:val>
        </c:ser>
        <c:ser>
          <c:idx val="1"/>
          <c:order val="1"/>
          <c:tx>
            <c:strRef>
              <c:f>Sheet7!$C$1</c:f>
              <c:strCache>
                <c:ptCount val="1"/>
                <c:pt idx="0">
                  <c:v>Fuzzy Logic</c:v>
                </c:pt>
              </c:strCache>
            </c:strRef>
          </c:tx>
          <c:spPr>
            <a:solidFill>
              <a:schemeClr val="accent2"/>
            </a:solidFill>
            <a:ln>
              <a:noFill/>
            </a:ln>
            <a:effectLst/>
          </c:spPr>
          <c:invertIfNegative val="0"/>
          <c:cat>
            <c:strRef>
              <c:f>Sheet7!$A$2:$A$4</c:f>
              <c:strCache>
                <c:ptCount val="3"/>
                <c:pt idx="0">
                  <c:v>No Training</c:v>
                </c:pt>
                <c:pt idx="1">
                  <c:v>Partially Trained Model</c:v>
                </c:pt>
                <c:pt idx="2">
                  <c:v>Fully Trained Model</c:v>
                </c:pt>
              </c:strCache>
            </c:strRef>
          </c:cat>
          <c:val>
            <c:numRef>
              <c:f>Sheet7!$C$2:$C$4</c:f>
              <c:numCache>
                <c:formatCode>General</c:formatCode>
                <c:ptCount val="3"/>
                <c:pt idx="0">
                  <c:v>20</c:v>
                </c:pt>
                <c:pt idx="1">
                  <c:v>20</c:v>
                </c:pt>
                <c:pt idx="2">
                  <c:v>20</c:v>
                </c:pt>
              </c:numCache>
            </c:numRef>
          </c:val>
        </c:ser>
        <c:ser>
          <c:idx val="2"/>
          <c:order val="2"/>
          <c:tx>
            <c:strRef>
              <c:f>Sheet7!$D$1</c:f>
              <c:strCache>
                <c:ptCount val="1"/>
                <c:pt idx="0">
                  <c:v>Reinforcement Learning</c:v>
                </c:pt>
              </c:strCache>
            </c:strRef>
          </c:tx>
          <c:spPr>
            <a:solidFill>
              <a:schemeClr val="accent3"/>
            </a:solidFill>
            <a:ln>
              <a:noFill/>
            </a:ln>
            <a:effectLst/>
          </c:spPr>
          <c:invertIfNegative val="0"/>
          <c:cat>
            <c:strRef>
              <c:f>Sheet7!$A$2:$A$4</c:f>
              <c:strCache>
                <c:ptCount val="3"/>
                <c:pt idx="0">
                  <c:v>No Training</c:v>
                </c:pt>
                <c:pt idx="1">
                  <c:v>Partially Trained Model</c:v>
                </c:pt>
                <c:pt idx="2">
                  <c:v>Fully Trained Model</c:v>
                </c:pt>
              </c:strCache>
            </c:strRef>
          </c:cat>
          <c:val>
            <c:numRef>
              <c:f>Sheet7!$D$2:$D$4</c:f>
              <c:numCache>
                <c:formatCode>General</c:formatCode>
                <c:ptCount val="3"/>
                <c:pt idx="0">
                  <c:v>30</c:v>
                </c:pt>
                <c:pt idx="1">
                  <c:v>15</c:v>
                </c:pt>
                <c:pt idx="2">
                  <c:v>10</c:v>
                </c:pt>
              </c:numCache>
            </c:numRef>
          </c:val>
        </c:ser>
        <c:ser>
          <c:idx val="3"/>
          <c:order val="3"/>
          <c:tx>
            <c:strRef>
              <c:f>Sheet7!$E$1</c:f>
              <c:strCache>
                <c:ptCount val="1"/>
                <c:pt idx="0">
                  <c:v>Smartphone Energizer</c:v>
                </c:pt>
              </c:strCache>
            </c:strRef>
          </c:tx>
          <c:spPr>
            <a:solidFill>
              <a:schemeClr val="accent4"/>
            </a:solidFill>
            <a:ln>
              <a:noFill/>
            </a:ln>
            <a:effectLst/>
          </c:spPr>
          <c:invertIfNegative val="0"/>
          <c:cat>
            <c:strRef>
              <c:f>Sheet7!$A$2:$A$4</c:f>
              <c:strCache>
                <c:ptCount val="3"/>
                <c:pt idx="0">
                  <c:v>No Training</c:v>
                </c:pt>
                <c:pt idx="1">
                  <c:v>Partially Trained Model</c:v>
                </c:pt>
                <c:pt idx="2">
                  <c:v>Fully Trained Model</c:v>
                </c:pt>
              </c:strCache>
            </c:strRef>
          </c:cat>
          <c:val>
            <c:numRef>
              <c:f>Sheet7!$E$2:$E$4</c:f>
              <c:numCache>
                <c:formatCode>General</c:formatCode>
                <c:ptCount val="3"/>
                <c:pt idx="0">
                  <c:v>35</c:v>
                </c:pt>
                <c:pt idx="1">
                  <c:v>16</c:v>
                </c:pt>
                <c:pt idx="2">
                  <c:v>12</c:v>
                </c:pt>
              </c:numCache>
            </c:numRef>
          </c:val>
        </c:ser>
        <c:ser>
          <c:idx val="4"/>
          <c:order val="4"/>
          <c:tx>
            <c:strRef>
              <c:f>Sheet7!$F$1</c:f>
              <c:strCache>
                <c:ptCount val="1"/>
                <c:pt idx="0">
                  <c:v>Cuckoo</c:v>
                </c:pt>
              </c:strCache>
            </c:strRef>
          </c:tx>
          <c:spPr>
            <a:solidFill>
              <a:schemeClr val="accent5"/>
            </a:solidFill>
            <a:ln>
              <a:noFill/>
            </a:ln>
            <a:effectLst/>
          </c:spPr>
          <c:invertIfNegative val="0"/>
          <c:cat>
            <c:strRef>
              <c:f>Sheet7!$A$2:$A$4</c:f>
              <c:strCache>
                <c:ptCount val="3"/>
                <c:pt idx="0">
                  <c:v>No Training</c:v>
                </c:pt>
                <c:pt idx="1">
                  <c:v>Partially Trained Model</c:v>
                </c:pt>
                <c:pt idx="2">
                  <c:v>Fully Trained Model</c:v>
                </c:pt>
              </c:strCache>
            </c:strRef>
          </c:cat>
          <c:val>
            <c:numRef>
              <c:f>Sheet7!$F$2:$F$4</c:f>
              <c:numCache>
                <c:formatCode>General</c:formatCode>
                <c:ptCount val="3"/>
                <c:pt idx="0">
                  <c:v>35.5</c:v>
                </c:pt>
                <c:pt idx="1">
                  <c:v>16.8</c:v>
                </c:pt>
                <c:pt idx="2">
                  <c:v>13.5</c:v>
                </c:pt>
              </c:numCache>
            </c:numRef>
          </c:val>
        </c:ser>
        <c:dLbls>
          <c:showLegendKey val="0"/>
          <c:showVal val="0"/>
          <c:showCatName val="0"/>
          <c:showSerName val="0"/>
          <c:showPercent val="0"/>
          <c:showBubbleSize val="0"/>
        </c:dLbls>
        <c:gapWidth val="300"/>
        <c:axId val="200007576"/>
        <c:axId val="200007968"/>
      </c:barChart>
      <c:catAx>
        <c:axId val="2000075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Learning Models with varyinf Training</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007968"/>
        <c:crosses val="autoZero"/>
        <c:auto val="1"/>
        <c:lblAlgn val="ctr"/>
        <c:lblOffset val="100"/>
        <c:noMultiLvlLbl val="0"/>
      </c:catAx>
      <c:valAx>
        <c:axId val="20000796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Battery Consumption (mAh)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00757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A473C8-ED5C-4867-81D1-3B40620D88B3}" type="datetimeFigureOut">
              <a:rPr lang="en-US" smtClean="0"/>
              <a:t>7/7/2015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CDFB2-0E9F-47A5-9848-A0672615885A}" type="slidenum">
              <a:rPr lang="en-US" smtClean="0"/>
              <a:t>‹#›</a:t>
            </a:fld>
            <a:endParaRPr lang="en-US"/>
          </a:p>
        </p:txBody>
      </p:sp>
    </p:spTree>
    <p:extLst>
      <p:ext uri="{BB962C8B-B14F-4D97-AF65-F5344CB8AC3E}">
        <p14:creationId xmlns:p14="http://schemas.microsoft.com/office/powerpoint/2010/main" val="730672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A473C8-ED5C-4867-81D1-3B40620D88B3}" type="datetimeFigureOut">
              <a:rPr lang="en-US" smtClean="0"/>
              <a:t>7/7/2015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6CDFB2-0E9F-47A5-9848-A0672615885A}" type="slidenum">
              <a:rPr lang="en-US" smtClean="0"/>
              <a:t>‹#›</a:t>
            </a:fld>
            <a:endParaRPr lang="en-US"/>
          </a:p>
        </p:txBody>
      </p:sp>
    </p:spTree>
    <p:extLst>
      <p:ext uri="{BB962C8B-B14F-4D97-AF65-F5344CB8AC3E}">
        <p14:creationId xmlns:p14="http://schemas.microsoft.com/office/powerpoint/2010/main" val="414526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A473C8-ED5C-4867-81D1-3B40620D88B3}" type="datetimeFigureOut">
              <a:rPr lang="en-US" smtClean="0"/>
              <a:t>7/7/2015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6CDFB2-0E9F-47A5-9848-A0672615885A}" type="slidenum">
              <a:rPr lang="en-US" smtClean="0"/>
              <a:t>‹#›</a:t>
            </a:fld>
            <a:endParaRPr lang="en-US"/>
          </a:p>
        </p:txBody>
      </p:sp>
    </p:spTree>
    <p:extLst>
      <p:ext uri="{BB962C8B-B14F-4D97-AF65-F5344CB8AC3E}">
        <p14:creationId xmlns:p14="http://schemas.microsoft.com/office/powerpoint/2010/main" val="161831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A473C8-ED5C-4867-81D1-3B40620D88B3}" type="datetimeFigureOut">
              <a:rPr lang="en-US" smtClean="0"/>
              <a:t>7/7/2015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CDFB2-0E9F-47A5-9848-A0672615885A}" type="slidenum">
              <a:rPr lang="en-US" smtClean="0"/>
              <a:t>‹#›</a:t>
            </a:fld>
            <a:endParaRPr lang="en-US"/>
          </a:p>
        </p:txBody>
      </p:sp>
    </p:spTree>
    <p:extLst>
      <p:ext uri="{BB962C8B-B14F-4D97-AF65-F5344CB8AC3E}">
        <p14:creationId xmlns:p14="http://schemas.microsoft.com/office/powerpoint/2010/main" val="1362449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473C8-ED5C-4867-81D1-3B40620D88B3}" type="datetimeFigureOut">
              <a:rPr lang="en-US" smtClean="0"/>
              <a:t>7/7/2015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CDFB2-0E9F-47A5-9848-A0672615885A}" type="slidenum">
              <a:rPr lang="en-US" smtClean="0"/>
              <a:t>‹#›</a:t>
            </a:fld>
            <a:endParaRPr lang="en-US"/>
          </a:p>
        </p:txBody>
      </p:sp>
    </p:spTree>
    <p:extLst>
      <p:ext uri="{BB962C8B-B14F-4D97-AF65-F5344CB8AC3E}">
        <p14:creationId xmlns:p14="http://schemas.microsoft.com/office/powerpoint/2010/main" val="271342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4DA473C8-ED5C-4867-81D1-3B40620D88B3}" type="datetimeFigureOut">
              <a:rPr lang="en-US" smtClean="0"/>
              <a:t>7/7/2015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66CDFB2-0E9F-47A5-9848-A0672615885A}" type="slidenum">
              <a:rPr lang="en-US" smtClean="0"/>
              <a:t>‹#›</a:t>
            </a:fld>
            <a:endParaRPr lang="en-US"/>
          </a:p>
        </p:txBody>
      </p:sp>
    </p:spTree>
    <p:extLst>
      <p:ext uri="{BB962C8B-B14F-4D97-AF65-F5344CB8AC3E}">
        <p14:creationId xmlns:p14="http://schemas.microsoft.com/office/powerpoint/2010/main" val="2801573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4DA473C8-ED5C-4867-81D1-3B40620D88B3}" type="datetimeFigureOut">
              <a:rPr lang="en-US" smtClean="0"/>
              <a:t>7/7/2015</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66CDFB2-0E9F-47A5-9848-A0672615885A}" type="slidenum">
              <a:rPr lang="en-US" smtClean="0"/>
              <a:t>‹#›</a:t>
            </a:fld>
            <a:endParaRPr lang="en-US"/>
          </a:p>
        </p:txBody>
      </p:sp>
    </p:spTree>
    <p:extLst>
      <p:ext uri="{BB962C8B-B14F-4D97-AF65-F5344CB8AC3E}">
        <p14:creationId xmlns:p14="http://schemas.microsoft.com/office/powerpoint/2010/main" val="35107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4DA473C8-ED5C-4867-81D1-3B40620D88B3}" type="datetimeFigureOut">
              <a:rPr lang="en-US" smtClean="0"/>
              <a:t>7/7/2015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66CDFB2-0E9F-47A5-9848-A0672615885A}" type="slidenum">
              <a:rPr lang="en-US" smtClean="0"/>
              <a:t>‹#›</a:t>
            </a:fld>
            <a:endParaRPr lang="en-US"/>
          </a:p>
        </p:txBody>
      </p:sp>
    </p:spTree>
    <p:extLst>
      <p:ext uri="{BB962C8B-B14F-4D97-AF65-F5344CB8AC3E}">
        <p14:creationId xmlns:p14="http://schemas.microsoft.com/office/powerpoint/2010/main" val="3811377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DA473C8-ED5C-4867-81D1-3B40620D88B3}" type="datetimeFigureOut">
              <a:rPr lang="en-US" smtClean="0"/>
              <a:t>7/7/2015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6CDFB2-0E9F-47A5-9848-A0672615885A}" type="slidenum">
              <a:rPr lang="en-US" smtClean="0"/>
              <a:t>‹#›</a:t>
            </a:fld>
            <a:endParaRPr lang="en-US"/>
          </a:p>
        </p:txBody>
      </p:sp>
    </p:spTree>
    <p:extLst>
      <p:ext uri="{BB962C8B-B14F-4D97-AF65-F5344CB8AC3E}">
        <p14:creationId xmlns:p14="http://schemas.microsoft.com/office/powerpoint/2010/main" val="2167285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DA473C8-ED5C-4867-81D1-3B40620D88B3}" type="datetimeFigureOut">
              <a:rPr lang="en-US" smtClean="0"/>
              <a:t>7/7/2015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66CDFB2-0E9F-47A5-9848-A0672615885A}" type="slidenum">
              <a:rPr lang="en-US" smtClean="0"/>
              <a:t>‹#›</a:t>
            </a:fld>
            <a:endParaRPr lang="en-US"/>
          </a:p>
        </p:txBody>
      </p:sp>
    </p:spTree>
    <p:extLst>
      <p:ext uri="{BB962C8B-B14F-4D97-AF65-F5344CB8AC3E}">
        <p14:creationId xmlns:p14="http://schemas.microsoft.com/office/powerpoint/2010/main" val="871066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DA473C8-ED5C-4867-81D1-3B40620D88B3}" type="datetimeFigureOut">
              <a:rPr lang="en-US" smtClean="0"/>
              <a:t>7/7/2015</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66CDFB2-0E9F-47A5-9848-A0672615885A}" type="slidenum">
              <a:rPr lang="en-US" smtClean="0"/>
              <a:t>‹#›</a:t>
            </a:fld>
            <a:endParaRPr lang="en-US"/>
          </a:p>
        </p:txBody>
      </p:sp>
    </p:spTree>
    <p:extLst>
      <p:ext uri="{BB962C8B-B14F-4D97-AF65-F5344CB8AC3E}">
        <p14:creationId xmlns:p14="http://schemas.microsoft.com/office/powerpoint/2010/main" val="170141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DA473C8-ED5C-4867-81D1-3B40620D88B3}" type="datetimeFigureOut">
              <a:rPr lang="en-US" smtClean="0"/>
              <a:t>7/7/2015</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66CDFB2-0E9F-47A5-9848-A0672615885A}" type="slidenum">
              <a:rPr lang="en-US" smtClean="0"/>
              <a:t>‹#›</a:t>
            </a:fld>
            <a:endParaRPr lang="en-US"/>
          </a:p>
        </p:txBody>
      </p:sp>
    </p:spTree>
    <p:extLst>
      <p:ext uri="{BB962C8B-B14F-4D97-AF65-F5344CB8AC3E}">
        <p14:creationId xmlns:p14="http://schemas.microsoft.com/office/powerpoint/2010/main" val="4285284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Reinforcement Learning(RL) based</a:t>
            </a:r>
            <a:br>
              <a:rPr lang="en-US" dirty="0"/>
            </a:br>
            <a:r>
              <a:rPr lang="en-US" dirty="0"/>
              <a:t>Smart </a:t>
            </a:r>
            <a:r>
              <a:rPr lang="en-US" dirty="0" smtClean="0"/>
              <a:t>Offloading </a:t>
            </a:r>
            <a:r>
              <a:rPr lang="en-US" dirty="0"/>
              <a:t>System</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1905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Logic Decision Engine</a:t>
            </a:r>
          </a:p>
        </p:txBody>
      </p:sp>
      <p:sp>
        <p:nvSpPr>
          <p:cNvPr id="3" name="Content Placeholder 2"/>
          <p:cNvSpPr>
            <a:spLocks noGrp="1"/>
          </p:cNvSpPr>
          <p:nvPr>
            <p:ph idx="1"/>
          </p:nvPr>
        </p:nvSpPr>
        <p:spPr>
          <a:xfrm>
            <a:off x="3920784" y="4146997"/>
            <a:ext cx="7315200" cy="2711003"/>
          </a:xfrm>
        </p:spPr>
        <p:txBody>
          <a:bodyPr>
            <a:normAutofit fontScale="85000" lnSpcReduction="20000"/>
          </a:bodyPr>
          <a:lstStyle/>
          <a:p>
            <a:pPr marL="0" indent="0" algn="ctr">
              <a:buNone/>
            </a:pPr>
            <a:r>
              <a:rPr lang="en-US" b="1" dirty="0" smtClean="0"/>
              <a:t>Rules considered</a:t>
            </a:r>
          </a:p>
          <a:p>
            <a:r>
              <a:rPr lang="en-US" dirty="0"/>
              <a:t>Remote Processing = Speed High AND Data Small AND CPU Normal</a:t>
            </a:r>
          </a:p>
          <a:p>
            <a:r>
              <a:rPr lang="en-US" dirty="0"/>
              <a:t> Local Processing = Speed Low AND Data Small AND CPU </a:t>
            </a:r>
            <a:r>
              <a:rPr lang="en-US" dirty="0" smtClean="0"/>
              <a:t>High</a:t>
            </a:r>
          </a:p>
          <a:p>
            <a:r>
              <a:rPr lang="en-US" dirty="0"/>
              <a:t>Remote Processing = Speed Normal AND Data Small AND CPU High</a:t>
            </a:r>
          </a:p>
          <a:p>
            <a:r>
              <a:rPr lang="en-US" dirty="0"/>
              <a:t> Local Processing = Speed High AND Data Small AND CPU </a:t>
            </a:r>
            <a:r>
              <a:rPr lang="en-US" dirty="0" smtClean="0"/>
              <a:t>Low</a:t>
            </a:r>
          </a:p>
          <a:p>
            <a:r>
              <a:rPr lang="en-US" dirty="0"/>
              <a:t>Local Processing = Speed Low AND Data Medium AND CPU Normal</a:t>
            </a:r>
          </a:p>
          <a:p>
            <a:r>
              <a:rPr lang="en-US" dirty="0"/>
              <a:t> </a:t>
            </a:r>
            <a:r>
              <a:rPr lang="en-US" dirty="0" smtClean="0"/>
              <a:t>Offload </a:t>
            </a:r>
            <a:r>
              <a:rPr lang="en-US" dirty="0"/>
              <a:t>on Local Servers = Remote Processing AND </a:t>
            </a:r>
            <a:r>
              <a:rPr lang="en-US" dirty="0" smtClean="0"/>
              <a:t>Wi-Fi ON</a:t>
            </a:r>
          </a:p>
          <a:p>
            <a:r>
              <a:rPr lang="en-US" dirty="0" smtClean="0"/>
              <a:t>Offload </a:t>
            </a:r>
            <a:r>
              <a:rPr lang="en-US" dirty="0"/>
              <a:t>on Remote Servers = Remote Processing AND </a:t>
            </a:r>
            <a:r>
              <a:rPr lang="en-US" dirty="0" smtClean="0"/>
              <a:t>Wi-Fi </a:t>
            </a:r>
            <a:r>
              <a:rPr lang="en-US" dirty="0"/>
              <a:t>OFF</a:t>
            </a:r>
          </a:p>
        </p:txBody>
      </p:sp>
      <p:sp>
        <p:nvSpPr>
          <p:cNvPr id="4" name="TextBox 3"/>
          <p:cNvSpPr txBox="1"/>
          <p:nvPr/>
        </p:nvSpPr>
        <p:spPr>
          <a:xfrm>
            <a:off x="3920784" y="45512"/>
            <a:ext cx="7315200" cy="1754326"/>
          </a:xfrm>
          <a:prstGeom prst="rect">
            <a:avLst/>
          </a:prstGeom>
          <a:noFill/>
        </p:spPr>
        <p:txBody>
          <a:bodyPr wrap="square" rtlCol="0">
            <a:spAutoFit/>
          </a:bodyPr>
          <a:lstStyle/>
          <a:p>
            <a:pPr algn="ctr"/>
            <a:r>
              <a:rPr lang="en-US" b="1" dirty="0"/>
              <a:t>Fuzzy sets considered</a:t>
            </a:r>
          </a:p>
          <a:p>
            <a:pPr marL="285750" indent="-285750">
              <a:buFont typeface="Arial" panose="020B0604020202020204" pitchFamily="34" charset="0"/>
              <a:buChar char="•"/>
            </a:pPr>
            <a:r>
              <a:rPr lang="en-US" dirty="0" smtClean="0"/>
              <a:t>Bandwidth </a:t>
            </a:r>
            <a:r>
              <a:rPr lang="en-US" dirty="0"/>
              <a:t>= Speed Low, Speed Normal, Speed High</a:t>
            </a:r>
          </a:p>
          <a:p>
            <a:pPr marL="285750" indent="-285750">
              <a:buFont typeface="Arial" panose="020B0604020202020204" pitchFamily="34" charset="0"/>
              <a:buChar char="•"/>
            </a:pPr>
            <a:r>
              <a:rPr lang="en-US" dirty="0"/>
              <a:t>Data transferred = Data Small, Data Medium, Data Big</a:t>
            </a:r>
          </a:p>
          <a:p>
            <a:pPr marL="285750" indent="-285750">
              <a:buFont typeface="Arial" panose="020B0604020202020204" pitchFamily="34" charset="0"/>
              <a:buChar char="•"/>
            </a:pPr>
            <a:r>
              <a:rPr lang="en-US" dirty="0"/>
              <a:t>CPU instance = CPU Low, CPU Normal, CPU High</a:t>
            </a:r>
          </a:p>
          <a:p>
            <a:pPr marL="285750" indent="-285750">
              <a:buFont typeface="Arial" panose="020B0604020202020204" pitchFamily="34" charset="0"/>
              <a:buChar char="•"/>
            </a:pPr>
            <a:r>
              <a:rPr lang="en-US" dirty="0"/>
              <a:t>Wi-Fi = available, not available</a:t>
            </a:r>
          </a:p>
          <a:p>
            <a:endParaRPr lang="en-US" dirty="0"/>
          </a:p>
        </p:txBody>
      </p:sp>
      <p:pic>
        <p:nvPicPr>
          <p:cNvPr id="5" name="Content Placeholder 3" title="Banwidth Classifica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337" y="1519707"/>
            <a:ext cx="3741312" cy="2137893"/>
          </a:xfrm>
          <a:prstGeom prst="rect">
            <a:avLst/>
          </a:prstGeom>
        </p:spPr>
      </p:pic>
    </p:spTree>
    <p:extLst>
      <p:ext uri="{BB962C8B-B14F-4D97-AF65-F5344CB8AC3E}">
        <p14:creationId xmlns:p14="http://schemas.microsoft.com/office/powerpoint/2010/main" val="623000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a:t>
            </a:r>
            <a:br>
              <a:rPr lang="en-US" dirty="0" smtClean="0"/>
            </a:br>
            <a:r>
              <a:rPr lang="en-US" dirty="0" smtClean="0"/>
              <a:t>Learning</a:t>
            </a:r>
            <a:endParaRPr lang="en-US" dirty="0"/>
          </a:p>
        </p:txBody>
      </p:sp>
      <p:sp>
        <p:nvSpPr>
          <p:cNvPr id="3" name="Content Placeholder 2"/>
          <p:cNvSpPr>
            <a:spLocks noGrp="1"/>
          </p:cNvSpPr>
          <p:nvPr>
            <p:ph idx="1"/>
          </p:nvPr>
        </p:nvSpPr>
        <p:spPr/>
        <p:txBody>
          <a:bodyPr>
            <a:normAutofit/>
          </a:bodyPr>
          <a:lstStyle/>
          <a:p>
            <a:r>
              <a:rPr lang="en-US" dirty="0" smtClean="0"/>
              <a:t>Reinforcement </a:t>
            </a:r>
            <a:r>
              <a:rPr lang="en-US" dirty="0"/>
              <a:t>Learning (RL) is </a:t>
            </a:r>
            <a:r>
              <a:rPr lang="en-US" dirty="0" smtClean="0"/>
              <a:t>an approach </a:t>
            </a:r>
            <a:r>
              <a:rPr lang="en-US" dirty="0"/>
              <a:t>where an RL agent learns by </a:t>
            </a:r>
            <a:r>
              <a:rPr lang="en-US" dirty="0" smtClean="0"/>
              <a:t>interacting with </a:t>
            </a:r>
            <a:r>
              <a:rPr lang="en-US" dirty="0"/>
              <a:t>its environment and observing the results of these interactions. The idea is commonly known </a:t>
            </a:r>
            <a:r>
              <a:rPr lang="en-US" dirty="0" smtClean="0"/>
              <a:t>as “cause </a:t>
            </a:r>
            <a:r>
              <a:rPr lang="en-US" dirty="0"/>
              <a:t>and </a:t>
            </a:r>
            <a:r>
              <a:rPr lang="en-US" dirty="0" smtClean="0"/>
              <a:t>effect”. </a:t>
            </a:r>
            <a:r>
              <a:rPr lang="en-US" dirty="0"/>
              <a:t>So, RL is a form of unsupervised learning</a:t>
            </a:r>
            <a:r>
              <a:rPr lang="en-US" dirty="0" smtClean="0"/>
              <a:t>.</a:t>
            </a:r>
          </a:p>
          <a:p>
            <a:r>
              <a:rPr lang="en-US" dirty="0" smtClean="0"/>
              <a:t>The </a:t>
            </a:r>
            <a:r>
              <a:rPr lang="en-US" dirty="0"/>
              <a:t>reinforcement signal that the RL-agent receives is </a:t>
            </a:r>
            <a:r>
              <a:rPr lang="en-US" dirty="0" smtClean="0"/>
              <a:t>a numerical </a:t>
            </a:r>
            <a:r>
              <a:rPr lang="en-US" dirty="0"/>
              <a:t>reward, which encodes the success of an actions outcome, and the agent seeks to learn to </a:t>
            </a:r>
            <a:r>
              <a:rPr lang="en-US" dirty="0" smtClean="0"/>
              <a:t>select actions </a:t>
            </a:r>
            <a:r>
              <a:rPr lang="en-US" dirty="0"/>
              <a:t>that maximize the accumulated reward over time</a:t>
            </a:r>
            <a:r>
              <a:rPr lang="en-US" dirty="0" smtClean="0"/>
              <a:t>.</a:t>
            </a:r>
          </a:p>
          <a:p>
            <a:r>
              <a:rPr lang="en-US" dirty="0" smtClean="0"/>
              <a:t>RL is being widely used for research in Robotics, Computer Games,</a:t>
            </a:r>
          </a:p>
          <a:p>
            <a:pPr marL="0" indent="0">
              <a:buNone/>
            </a:pPr>
            <a:r>
              <a:rPr lang="en-US" dirty="0" smtClean="0"/>
              <a:t>    HCI, Controls, Economics etc.</a:t>
            </a:r>
          </a:p>
          <a:p>
            <a:r>
              <a:rPr lang="en-US" dirty="0" smtClean="0"/>
              <a:t>RL </a:t>
            </a:r>
            <a:r>
              <a:rPr lang="en-US" dirty="0"/>
              <a:t>problems are specified by a Markov Decision Process, which in some cases can be shown to be equivalent to a shortest-path problem but which are much more general. For instance, if you decide to take an action at some given state, the outcome is not necessarily deterministic, as most search algorithms assume, but </a:t>
            </a:r>
            <a:r>
              <a:rPr lang="en-US" dirty="0" smtClean="0"/>
              <a:t>stochastic.</a:t>
            </a:r>
          </a:p>
          <a:p>
            <a:endParaRPr lang="en-US" dirty="0" smtClean="0"/>
          </a:p>
        </p:txBody>
      </p:sp>
    </p:spTree>
    <p:extLst>
      <p:ext uri="{BB962C8B-B14F-4D97-AF65-F5344CB8AC3E}">
        <p14:creationId xmlns:p14="http://schemas.microsoft.com/office/powerpoint/2010/main" val="13981442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a:t>
            </a:r>
            <a:br>
              <a:rPr lang="en-US" dirty="0"/>
            </a:br>
            <a:r>
              <a:rPr lang="en-US" dirty="0"/>
              <a:t>Learning</a:t>
            </a:r>
          </a:p>
        </p:txBody>
      </p:sp>
      <p:sp>
        <p:nvSpPr>
          <p:cNvPr id="3" name="Content Placeholder 2"/>
          <p:cNvSpPr>
            <a:spLocks noGrp="1"/>
          </p:cNvSpPr>
          <p:nvPr>
            <p:ph idx="1"/>
          </p:nvPr>
        </p:nvSpPr>
        <p:spPr/>
        <p:txBody>
          <a:bodyPr/>
          <a:lstStyle/>
          <a:p>
            <a:pPr marL="0" indent="0">
              <a:buNone/>
            </a:pPr>
            <a:r>
              <a:rPr lang="en-US" b="1" dirty="0"/>
              <a:t>Steps that RL-agent follows:</a:t>
            </a:r>
          </a:p>
          <a:p>
            <a:pPr marL="0" indent="0">
              <a:buNone/>
            </a:pPr>
            <a:r>
              <a:rPr lang="en-US" dirty="0"/>
              <a:t>1. The agent observes an input state.</a:t>
            </a:r>
          </a:p>
          <a:p>
            <a:pPr marL="0" indent="0">
              <a:buNone/>
            </a:pPr>
            <a:r>
              <a:rPr lang="en-US" dirty="0"/>
              <a:t>2. An action is determined by a decision making function (policy).</a:t>
            </a:r>
          </a:p>
          <a:p>
            <a:pPr marL="0" indent="0">
              <a:buNone/>
            </a:pPr>
            <a:r>
              <a:rPr lang="en-US" dirty="0"/>
              <a:t>3. The action is performed.</a:t>
            </a:r>
          </a:p>
          <a:p>
            <a:pPr marL="0" indent="0">
              <a:buNone/>
            </a:pPr>
            <a:r>
              <a:rPr lang="en-US" dirty="0"/>
              <a:t>4. The agent receives a scalar reward or reinforcement from the environment Information about the reward given for that                        state - action pair is recorded</a:t>
            </a:r>
          </a:p>
          <a:p>
            <a:endParaRPr lang="en-US" dirty="0"/>
          </a:p>
        </p:txBody>
      </p:sp>
    </p:spTree>
    <p:extLst>
      <p:ext uri="{BB962C8B-B14F-4D97-AF65-F5344CB8AC3E}">
        <p14:creationId xmlns:p14="http://schemas.microsoft.com/office/powerpoint/2010/main" val="2105353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Reward Based Offloading </a:t>
            </a:r>
            <a:r>
              <a:rPr lang="en-US" dirty="0" smtClean="0"/>
              <a:t/>
            </a:r>
            <a:br>
              <a:rPr lang="en-US" dirty="0" smtClean="0"/>
            </a:br>
            <a:r>
              <a:rPr lang="en-US" dirty="0" smtClean="0"/>
              <a:t>(How the proposed offloading system will work)</a:t>
            </a:r>
            <a:endParaRPr lang="en-US" dirty="0"/>
          </a:p>
        </p:txBody>
      </p:sp>
      <p:sp>
        <p:nvSpPr>
          <p:cNvPr id="4" name="Rectangle 3"/>
          <p:cNvSpPr/>
          <p:nvPr/>
        </p:nvSpPr>
        <p:spPr>
          <a:xfrm>
            <a:off x="3947148" y="1914509"/>
            <a:ext cx="1052756" cy="205837"/>
          </a:xfrm>
          <a:prstGeom prst="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a:t>C</a:t>
            </a:r>
            <a:r>
              <a:rPr lang="en-US" sz="1000" dirty="0" smtClean="0"/>
              <a:t>ode Profiler</a:t>
            </a:r>
            <a:endParaRPr lang="en-US" sz="1000" dirty="0"/>
          </a:p>
        </p:txBody>
      </p:sp>
      <p:sp>
        <p:nvSpPr>
          <p:cNvPr id="5" name="Rectangle 4"/>
          <p:cNvSpPr/>
          <p:nvPr/>
        </p:nvSpPr>
        <p:spPr>
          <a:xfrm>
            <a:off x="3947148" y="2324761"/>
            <a:ext cx="1052756" cy="360215"/>
          </a:xfrm>
          <a:prstGeom prst="rect">
            <a:avLst/>
          </a:prstGeom>
          <a:ln w="57150">
            <a:solidFill>
              <a:srgbClr val="00B0F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b="1" dirty="0" smtClean="0"/>
              <a:t>Decision Engine</a:t>
            </a:r>
            <a:endParaRPr lang="en-US" sz="1000" b="1" dirty="0"/>
          </a:p>
        </p:txBody>
      </p:sp>
      <p:sp>
        <p:nvSpPr>
          <p:cNvPr id="6" name="Rectangle 5"/>
          <p:cNvSpPr/>
          <p:nvPr/>
        </p:nvSpPr>
        <p:spPr>
          <a:xfrm>
            <a:off x="3947148" y="2869638"/>
            <a:ext cx="1052756" cy="205837"/>
          </a:xfrm>
          <a:prstGeom prst="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smtClean="0"/>
              <a:t>System </a:t>
            </a:r>
            <a:r>
              <a:rPr lang="en-US" sz="1000" dirty="0"/>
              <a:t>P</a:t>
            </a:r>
            <a:r>
              <a:rPr lang="en-US" sz="1000" dirty="0" smtClean="0"/>
              <a:t>rofiler</a:t>
            </a:r>
            <a:endParaRPr lang="en-US" sz="1000" dirty="0"/>
          </a:p>
        </p:txBody>
      </p:sp>
      <p:sp>
        <p:nvSpPr>
          <p:cNvPr id="7" name="Rounded Rectangle 6"/>
          <p:cNvSpPr/>
          <p:nvPr/>
        </p:nvSpPr>
        <p:spPr>
          <a:xfrm>
            <a:off x="3615397" y="1380114"/>
            <a:ext cx="1716258" cy="260972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0"/>
            <a:endCxn id="5" idx="2"/>
          </p:cNvCxnSpPr>
          <p:nvPr/>
        </p:nvCxnSpPr>
        <p:spPr>
          <a:xfrm flipV="1">
            <a:off x="4473526" y="2684976"/>
            <a:ext cx="0" cy="1846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4473526" y="2120149"/>
            <a:ext cx="0" cy="20461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76555" y="919820"/>
            <a:ext cx="6015445"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Code Profiler</a:t>
            </a:r>
          </a:p>
          <a:p>
            <a:r>
              <a:rPr lang="en-US" dirty="0"/>
              <a:t>The code </a:t>
            </a:r>
            <a:r>
              <a:rPr lang="en-US" dirty="0" smtClean="0"/>
              <a:t>profiler will determine what </a:t>
            </a:r>
            <a:r>
              <a:rPr lang="en-US" dirty="0"/>
              <a:t>to </a:t>
            </a:r>
            <a:r>
              <a:rPr lang="en-US" dirty="0" smtClean="0"/>
              <a:t>offload in this app?</a:t>
            </a:r>
          </a:p>
          <a:p>
            <a:r>
              <a:rPr lang="en-US" dirty="0" smtClean="0"/>
              <a:t>(Method</a:t>
            </a:r>
            <a:r>
              <a:rPr lang="en-US" dirty="0"/>
              <a:t>, Thread, or Class).</a:t>
            </a:r>
            <a:endParaRPr lang="en-US" dirty="0" smtClean="0"/>
          </a:p>
          <a:p>
            <a:endParaRPr lang="en-US" dirty="0" smtClean="0"/>
          </a:p>
        </p:txBody>
      </p:sp>
      <p:sp>
        <p:nvSpPr>
          <p:cNvPr id="11" name="TextBox 10"/>
          <p:cNvSpPr txBox="1"/>
          <p:nvPr/>
        </p:nvSpPr>
        <p:spPr>
          <a:xfrm>
            <a:off x="6176555" y="5124855"/>
            <a:ext cx="5168910"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System Profiler</a:t>
            </a:r>
          </a:p>
          <a:p>
            <a:r>
              <a:rPr lang="en-US" dirty="0"/>
              <a:t>System </a:t>
            </a:r>
            <a:r>
              <a:rPr lang="en-US" dirty="0" smtClean="0"/>
              <a:t>profiler will monitor parameters </a:t>
            </a:r>
          </a:p>
          <a:p>
            <a:r>
              <a:rPr lang="en-US" dirty="0" smtClean="0"/>
              <a:t>of </a:t>
            </a:r>
            <a:r>
              <a:rPr lang="en-US" dirty="0"/>
              <a:t>the </a:t>
            </a:r>
            <a:r>
              <a:rPr lang="en-US" dirty="0" smtClean="0"/>
              <a:t>smartphone such as available </a:t>
            </a:r>
            <a:r>
              <a:rPr lang="en-US" dirty="0"/>
              <a:t>bandwidth, </a:t>
            </a:r>
            <a:endParaRPr lang="en-US" dirty="0" smtClean="0"/>
          </a:p>
          <a:p>
            <a:r>
              <a:rPr lang="en-US" dirty="0"/>
              <a:t>User’s contextual information, Data size to </a:t>
            </a:r>
            <a:r>
              <a:rPr lang="en-US" dirty="0" smtClean="0"/>
              <a:t>transmit,</a:t>
            </a:r>
          </a:p>
          <a:p>
            <a:r>
              <a:rPr lang="en-US" dirty="0" smtClean="0"/>
              <a:t>Wi-Fi connectivity. </a:t>
            </a:r>
          </a:p>
        </p:txBody>
      </p:sp>
      <p:sp>
        <p:nvSpPr>
          <p:cNvPr id="12" name="TextBox 11"/>
          <p:cNvSpPr txBox="1"/>
          <p:nvPr/>
        </p:nvSpPr>
        <p:spPr>
          <a:xfrm>
            <a:off x="6176556" y="2684976"/>
            <a:ext cx="5168910"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Decision Engine</a:t>
            </a:r>
          </a:p>
          <a:p>
            <a:r>
              <a:rPr lang="en-US" dirty="0" smtClean="0"/>
              <a:t>The decision engine will apply fuzzy logic to these parameters provided by code and system profilers.</a:t>
            </a:r>
          </a:p>
          <a:p>
            <a:r>
              <a:rPr lang="en-US" dirty="0" smtClean="0"/>
              <a:t>It will then use Reinforcement learning algorithms to determine right course of action for the user to get improved battery savings and Response Time.</a:t>
            </a:r>
            <a:endParaRPr lang="en-US" dirty="0"/>
          </a:p>
        </p:txBody>
      </p:sp>
      <p:sp>
        <p:nvSpPr>
          <p:cNvPr id="14" name="TextBox 13"/>
          <p:cNvSpPr txBox="1"/>
          <p:nvPr/>
        </p:nvSpPr>
        <p:spPr>
          <a:xfrm>
            <a:off x="3432313" y="142585"/>
            <a:ext cx="8596905" cy="646331"/>
          </a:xfrm>
          <a:prstGeom prst="rect">
            <a:avLst/>
          </a:prstGeom>
          <a:noFill/>
        </p:spPr>
        <p:txBody>
          <a:bodyPr wrap="none" rtlCol="0">
            <a:spAutoFit/>
          </a:bodyPr>
          <a:lstStyle/>
          <a:p>
            <a:r>
              <a:rPr lang="en-US" b="1" dirty="0" smtClean="0">
                <a:solidFill>
                  <a:srgbClr val="00B0F0"/>
                </a:solidFill>
              </a:rPr>
              <a:t>When the Mobile User opens an app, the offloading system will be activated with the</a:t>
            </a:r>
          </a:p>
          <a:p>
            <a:r>
              <a:rPr lang="en-US" b="1" dirty="0" smtClean="0">
                <a:solidFill>
                  <a:srgbClr val="00B0F0"/>
                </a:solidFill>
              </a:rPr>
              <a:t>following sequence of steps:</a:t>
            </a:r>
            <a:endParaRPr lang="en-US" b="1" dirty="0">
              <a:solidFill>
                <a:srgbClr val="00B0F0"/>
              </a:solidFill>
            </a:endParaRPr>
          </a:p>
        </p:txBody>
      </p:sp>
    </p:spTree>
    <p:extLst>
      <p:ext uri="{BB962C8B-B14F-4D97-AF65-F5344CB8AC3E}">
        <p14:creationId xmlns:p14="http://schemas.microsoft.com/office/powerpoint/2010/main" val="46886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xit" presetSubtype="0" fill="hold" grpId="2" nodeType="withEffect">
                                  <p:stCondLst>
                                    <p:cond delay="0"/>
                                  </p:stCondLst>
                                  <p:childTnLst>
                                    <p:set>
                                      <p:cBhvr>
                                        <p:cTn id="32" dur="1" fill="hold">
                                          <p:stCondLst>
                                            <p:cond delay="0"/>
                                          </p:stCondLst>
                                        </p:cTn>
                                        <p:tgtEl>
                                          <p:spTgt spid="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3"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6" grpId="2" animBg="1"/>
      <p:bldP spid="6" grpId="3" animBg="1"/>
      <p:bldP spid="10" grpId="0"/>
      <p:bldP spid="10" grpId="1"/>
      <p:bldP spid="10" grpId="2"/>
      <p:bldP spid="11" grpId="0"/>
      <p:bldP spid="11" grpId="1"/>
      <p:bldP spid="11" grpId="2"/>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Reward Based Offloading </a:t>
            </a:r>
          </a:p>
        </p:txBody>
      </p:sp>
      <p:sp>
        <p:nvSpPr>
          <p:cNvPr id="3" name="Content Placeholder 2"/>
          <p:cNvSpPr>
            <a:spLocks noGrp="1"/>
          </p:cNvSpPr>
          <p:nvPr>
            <p:ph idx="1"/>
          </p:nvPr>
        </p:nvSpPr>
        <p:spPr>
          <a:xfrm>
            <a:off x="3869268" y="0"/>
            <a:ext cx="7315200" cy="6858000"/>
          </a:xfrm>
        </p:spPr>
        <p:txBody>
          <a:bodyPr>
            <a:normAutofit fontScale="92500" lnSpcReduction="20000"/>
          </a:bodyPr>
          <a:lstStyle/>
          <a:p>
            <a:r>
              <a:rPr lang="en-US" b="1" dirty="0"/>
              <a:t>State-Action Value </a:t>
            </a:r>
            <a:r>
              <a:rPr lang="en-US" b="1" dirty="0" smtClean="0"/>
              <a:t>Function</a:t>
            </a:r>
          </a:p>
          <a:p>
            <a:pPr marL="0" indent="0">
              <a:buNone/>
            </a:pPr>
            <a:r>
              <a:rPr lang="en-US" dirty="0" smtClean="0"/>
              <a:t>The </a:t>
            </a:r>
            <a:r>
              <a:rPr lang="en-US" dirty="0"/>
              <a:t>state-action value function is a function of both state and action and its value is a prediction of </a:t>
            </a:r>
            <a:r>
              <a:rPr lang="en-US" dirty="0" smtClean="0"/>
              <a:t>the expected </a:t>
            </a:r>
            <a:r>
              <a:rPr lang="en-US" dirty="0"/>
              <a:t>sum of future reinforcements</a:t>
            </a:r>
            <a:r>
              <a:rPr lang="en-US" dirty="0" smtClean="0"/>
              <a:t>.</a:t>
            </a:r>
          </a:p>
          <a:p>
            <a:r>
              <a:rPr lang="en-US" b="1" dirty="0"/>
              <a:t>State </a:t>
            </a:r>
            <a:r>
              <a:rPr lang="en-US" b="1" dirty="0" smtClean="0"/>
              <a:t>Values</a:t>
            </a:r>
          </a:p>
          <a:p>
            <a:pPr marL="0" indent="0">
              <a:buNone/>
            </a:pPr>
            <a:r>
              <a:rPr lang="en-US" dirty="0"/>
              <a:t>Bandwidth = Speed Low, Speed Normal, Speed </a:t>
            </a:r>
            <a:r>
              <a:rPr lang="en-US" dirty="0" smtClean="0"/>
              <a:t>High</a:t>
            </a:r>
          </a:p>
          <a:p>
            <a:pPr marL="0" indent="0">
              <a:buNone/>
            </a:pPr>
            <a:r>
              <a:rPr lang="en-US" dirty="0" smtClean="0"/>
              <a:t>Wi-Fi </a:t>
            </a:r>
            <a:r>
              <a:rPr lang="en-US" dirty="0"/>
              <a:t>= available, not available</a:t>
            </a:r>
          </a:p>
          <a:p>
            <a:pPr marL="0" indent="0">
              <a:buNone/>
            </a:pPr>
            <a:r>
              <a:rPr lang="en-US" dirty="0"/>
              <a:t> Data </a:t>
            </a:r>
            <a:r>
              <a:rPr lang="en-US" dirty="0" smtClean="0"/>
              <a:t>transferred </a:t>
            </a:r>
            <a:r>
              <a:rPr lang="en-US" dirty="0"/>
              <a:t>= Data Small, Data Medium, Data Big</a:t>
            </a:r>
          </a:p>
          <a:p>
            <a:pPr marL="0" indent="0">
              <a:buNone/>
            </a:pPr>
            <a:r>
              <a:rPr lang="en-US" dirty="0"/>
              <a:t> CPU instance = CPU Low, CPU Normal, CPU High</a:t>
            </a:r>
          </a:p>
          <a:p>
            <a:pPr marL="0" indent="0">
              <a:buNone/>
            </a:pPr>
            <a:r>
              <a:rPr lang="en-US" dirty="0"/>
              <a:t>This List of values that dene State can be extended. We can add other Parameters to the List as follows:</a:t>
            </a:r>
          </a:p>
          <a:p>
            <a:pPr marL="0" indent="0">
              <a:buNone/>
            </a:pPr>
            <a:r>
              <a:rPr lang="en-US" dirty="0"/>
              <a:t> Location = Home, </a:t>
            </a:r>
            <a:r>
              <a:rPr lang="en-US" dirty="0" smtClean="0"/>
              <a:t>Office</a:t>
            </a:r>
            <a:r>
              <a:rPr lang="en-US" dirty="0"/>
              <a:t>, Traveling</a:t>
            </a:r>
          </a:p>
          <a:p>
            <a:pPr marL="0" indent="0">
              <a:buNone/>
            </a:pPr>
            <a:r>
              <a:rPr lang="en-US" dirty="0"/>
              <a:t> Time = Morning, Afternoon, </a:t>
            </a:r>
            <a:r>
              <a:rPr lang="en-US" dirty="0" smtClean="0"/>
              <a:t>Night</a:t>
            </a:r>
          </a:p>
          <a:p>
            <a:r>
              <a:rPr lang="en-US" b="1" dirty="0"/>
              <a:t>Action Values</a:t>
            </a:r>
          </a:p>
          <a:p>
            <a:pPr marL="0" indent="0">
              <a:buNone/>
            </a:pPr>
            <a:r>
              <a:rPr lang="en-US" dirty="0"/>
              <a:t>We need to train our Q function in all above mentioned conditions. In each such instance our smartphone</a:t>
            </a:r>
          </a:p>
          <a:p>
            <a:pPr marL="0" indent="0">
              <a:buNone/>
            </a:pPr>
            <a:r>
              <a:rPr lang="en-US" dirty="0"/>
              <a:t>will have three actions to choose from which are</a:t>
            </a:r>
          </a:p>
          <a:p>
            <a:pPr marL="0" indent="0">
              <a:buNone/>
            </a:pPr>
            <a:r>
              <a:rPr lang="en-US" dirty="0"/>
              <a:t> Local Processing</a:t>
            </a:r>
          </a:p>
          <a:p>
            <a:pPr marL="0" indent="0">
              <a:buNone/>
            </a:pPr>
            <a:r>
              <a:rPr lang="en-US" dirty="0"/>
              <a:t> </a:t>
            </a:r>
            <a:r>
              <a:rPr lang="en-US" dirty="0" smtClean="0"/>
              <a:t>Offload </a:t>
            </a:r>
            <a:r>
              <a:rPr lang="en-US" dirty="0"/>
              <a:t>on Local Servers</a:t>
            </a:r>
          </a:p>
          <a:p>
            <a:pPr marL="0" indent="0">
              <a:buNone/>
            </a:pPr>
            <a:r>
              <a:rPr lang="en-US" dirty="0"/>
              <a:t> </a:t>
            </a:r>
            <a:r>
              <a:rPr lang="en-US" dirty="0" smtClean="0"/>
              <a:t>Offload </a:t>
            </a:r>
            <a:r>
              <a:rPr lang="en-US" dirty="0"/>
              <a:t>on Remote Servers</a:t>
            </a:r>
          </a:p>
        </p:txBody>
      </p:sp>
    </p:spTree>
    <p:extLst>
      <p:ext uri="{BB962C8B-B14F-4D97-AF65-F5344CB8AC3E}">
        <p14:creationId xmlns:p14="http://schemas.microsoft.com/office/powerpoint/2010/main" val="4261635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607" y="1943823"/>
            <a:ext cx="5854551" cy="365909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886" y="2513806"/>
            <a:ext cx="4942579" cy="3089112"/>
          </a:xfrm>
          <a:prstGeom prst="rect">
            <a:avLst/>
          </a:prstGeom>
        </p:spPr>
      </p:pic>
      <p:sp>
        <p:nvSpPr>
          <p:cNvPr id="4" name="TextBox 3"/>
          <p:cNvSpPr txBox="1"/>
          <p:nvPr/>
        </p:nvSpPr>
        <p:spPr>
          <a:xfrm>
            <a:off x="1859342" y="1759157"/>
            <a:ext cx="2207912" cy="369332"/>
          </a:xfrm>
          <a:prstGeom prst="rect">
            <a:avLst/>
          </a:prstGeom>
          <a:noFill/>
        </p:spPr>
        <p:txBody>
          <a:bodyPr wrap="none" rtlCol="0">
            <a:spAutoFit/>
          </a:bodyPr>
          <a:lstStyle/>
          <a:p>
            <a:r>
              <a:rPr lang="en-US" dirty="0" smtClean="0"/>
              <a:t>Representing Q Table</a:t>
            </a:r>
            <a:endParaRPr lang="en-US" dirty="0"/>
          </a:p>
        </p:txBody>
      </p:sp>
      <p:sp>
        <p:nvSpPr>
          <p:cNvPr id="5" name="TextBox 4"/>
          <p:cNvSpPr txBox="1"/>
          <p:nvPr/>
        </p:nvSpPr>
        <p:spPr>
          <a:xfrm>
            <a:off x="2793693" y="224122"/>
            <a:ext cx="7193892" cy="461665"/>
          </a:xfrm>
          <a:prstGeom prst="rect">
            <a:avLst/>
          </a:prstGeom>
          <a:noFill/>
        </p:spPr>
        <p:txBody>
          <a:bodyPr wrap="none" rtlCol="0">
            <a:spAutoFit/>
          </a:bodyPr>
          <a:lstStyle/>
          <a:p>
            <a:r>
              <a:rPr lang="en-US" sz="2400" b="1" dirty="0" smtClean="0">
                <a:solidFill>
                  <a:srgbClr val="00B0F0"/>
                </a:solidFill>
              </a:rPr>
              <a:t>Assigning ‘Reinforcements’ to the State-Action pairs </a:t>
            </a:r>
            <a:endParaRPr lang="en-US" sz="2400" b="1" dirty="0">
              <a:solidFill>
                <a:srgbClr val="00B0F0"/>
              </a:solidFill>
            </a:endParaRPr>
          </a:p>
        </p:txBody>
      </p:sp>
    </p:spTree>
    <p:extLst>
      <p:ext uri="{BB962C8B-B14F-4D97-AF65-F5344CB8AC3E}">
        <p14:creationId xmlns:p14="http://schemas.microsoft.com/office/powerpoint/2010/main" val="1888747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70303" y="1493368"/>
            <a:ext cx="9646276" cy="1116710"/>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Font typeface="Wingdings 2" pitchFamily="18" charset="2"/>
              <a:buNone/>
            </a:pPr>
            <a:r>
              <a:rPr lang="en-US" sz="2200" dirty="0" smtClean="0"/>
              <a:t>{  Location | Wi-Fi | </a:t>
            </a:r>
            <a:r>
              <a:rPr lang="en-US" sz="2200" dirty="0" err="1" smtClean="0"/>
              <a:t>CPU_Instance</a:t>
            </a:r>
            <a:r>
              <a:rPr lang="en-US" sz="2200" dirty="0" smtClean="0"/>
              <a:t> | </a:t>
            </a:r>
            <a:r>
              <a:rPr lang="en-US" sz="2200" dirty="0" smtClean="0">
                <a:solidFill>
                  <a:schemeClr val="accent6">
                    <a:lumMod val="60000"/>
                    <a:lumOff val="40000"/>
                  </a:schemeClr>
                </a:solidFill>
              </a:rPr>
              <a:t>Battery</a:t>
            </a:r>
            <a:r>
              <a:rPr lang="en-US" sz="2200" dirty="0" smtClean="0"/>
              <a:t>  } Offload : </a:t>
            </a:r>
            <a:r>
              <a:rPr lang="en-US" sz="2200" dirty="0" smtClean="0">
                <a:solidFill>
                  <a:schemeClr val="accent1"/>
                </a:solidFill>
              </a:rPr>
              <a:t>Battery Reinforcement (BR)</a:t>
            </a:r>
          </a:p>
          <a:p>
            <a:pPr marL="0" indent="0">
              <a:buFont typeface="Wingdings 2" pitchFamily="18" charset="2"/>
              <a:buNone/>
            </a:pPr>
            <a:r>
              <a:rPr lang="en-US" sz="1800" dirty="0" smtClean="0"/>
              <a:t>Ex</a:t>
            </a:r>
            <a:r>
              <a:rPr lang="en-US" sz="2200" dirty="0" smtClean="0"/>
              <a:t>: </a:t>
            </a:r>
            <a:r>
              <a:rPr lang="en-US" sz="2200" b="1" dirty="0" smtClean="0"/>
              <a:t>{ Home | yes | </a:t>
            </a:r>
            <a:r>
              <a:rPr lang="en-US" sz="2200" b="1" dirty="0" err="1" smtClean="0"/>
              <a:t>CPU_High</a:t>
            </a:r>
            <a:r>
              <a:rPr lang="en-US" sz="2200" b="1" dirty="0" smtClean="0"/>
              <a:t> | Battery } Offload   </a:t>
            </a:r>
            <a:r>
              <a:rPr lang="en-US" sz="2200" dirty="0" smtClean="0"/>
              <a:t>:   </a:t>
            </a:r>
            <a:r>
              <a:rPr lang="en-US" sz="2400" b="1" dirty="0" smtClean="0"/>
              <a:t>3</a:t>
            </a:r>
          </a:p>
          <a:p>
            <a:pPr marL="0" indent="0">
              <a:buFont typeface="Wingdings 2" pitchFamily="18" charset="2"/>
              <a:buNone/>
            </a:pPr>
            <a:endParaRPr lang="en-US" dirty="0" smtClean="0"/>
          </a:p>
          <a:p>
            <a:pPr marL="0" indent="0">
              <a:buFont typeface="Wingdings 2" pitchFamily="18" charset="2"/>
              <a:buNone/>
            </a:pPr>
            <a:endParaRPr lang="en-US" dirty="0" smtClean="0"/>
          </a:p>
          <a:p>
            <a:pPr marL="0" indent="0">
              <a:buFont typeface="Wingdings 2" pitchFamily="18" charset="2"/>
              <a:buNone/>
            </a:pPr>
            <a:endParaRPr lang="en-US" dirty="0"/>
          </a:p>
        </p:txBody>
      </p:sp>
      <p:sp>
        <p:nvSpPr>
          <p:cNvPr id="4" name="Left Brace 3"/>
          <p:cNvSpPr/>
          <p:nvPr/>
        </p:nvSpPr>
        <p:spPr>
          <a:xfrm rot="16200000">
            <a:off x="3663734" y="42510"/>
            <a:ext cx="381433" cy="5092696"/>
          </a:xfrm>
          <a:prstGeom prst="leftBrace">
            <a:avLst>
              <a:gd name="adj1" fmla="val 8333"/>
              <a:gd name="adj2" fmla="val 49314"/>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rot="16200000">
            <a:off x="6662265" y="2407815"/>
            <a:ext cx="352666" cy="3620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606085" y="2845606"/>
            <a:ext cx="5635379" cy="400110"/>
          </a:xfrm>
          <a:prstGeom prst="rect">
            <a:avLst/>
          </a:prstGeom>
          <a:noFill/>
        </p:spPr>
        <p:txBody>
          <a:bodyPr wrap="square" rtlCol="0">
            <a:spAutoFit/>
          </a:bodyPr>
          <a:lstStyle/>
          <a:p>
            <a:r>
              <a:rPr lang="en-US" sz="2000" b="1" dirty="0" smtClean="0"/>
              <a:t>Key                                        :      Value</a:t>
            </a:r>
            <a:endParaRPr lang="en-US" sz="2000" b="1" dirty="0"/>
          </a:p>
        </p:txBody>
      </p:sp>
      <p:sp>
        <p:nvSpPr>
          <p:cNvPr id="7" name="Rectangle 6"/>
          <p:cNvSpPr/>
          <p:nvPr/>
        </p:nvSpPr>
        <p:spPr>
          <a:xfrm>
            <a:off x="3414692" y="2845606"/>
            <a:ext cx="4016417" cy="400110"/>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TextBox 9"/>
          <p:cNvSpPr txBox="1"/>
          <p:nvPr/>
        </p:nvSpPr>
        <p:spPr>
          <a:xfrm>
            <a:off x="2793693" y="224122"/>
            <a:ext cx="6759671" cy="461665"/>
          </a:xfrm>
          <a:prstGeom prst="rect">
            <a:avLst/>
          </a:prstGeom>
          <a:noFill/>
        </p:spPr>
        <p:txBody>
          <a:bodyPr wrap="none" rtlCol="0">
            <a:spAutoFit/>
          </a:bodyPr>
          <a:lstStyle/>
          <a:p>
            <a:r>
              <a:rPr lang="en-US" sz="2400" b="1" dirty="0" smtClean="0">
                <a:solidFill>
                  <a:srgbClr val="00B0F0"/>
                </a:solidFill>
              </a:rPr>
              <a:t>Assigning ‘Key: Value’ pairs to update the Q table </a:t>
            </a:r>
            <a:endParaRPr lang="en-US" sz="2400" b="1" dirty="0">
              <a:solidFill>
                <a:srgbClr val="00B0F0"/>
              </a:solidFill>
            </a:endParaRPr>
          </a:p>
        </p:txBody>
      </p:sp>
      <p:sp>
        <p:nvSpPr>
          <p:cNvPr id="11" name="TextBox 10"/>
          <p:cNvSpPr txBox="1"/>
          <p:nvPr/>
        </p:nvSpPr>
        <p:spPr>
          <a:xfrm>
            <a:off x="39804" y="1039282"/>
            <a:ext cx="870303" cy="461665"/>
          </a:xfrm>
          <a:prstGeom prst="rect">
            <a:avLst/>
          </a:prstGeom>
          <a:noFill/>
        </p:spPr>
        <p:txBody>
          <a:bodyPr wrap="none" rtlCol="0">
            <a:spAutoFit/>
          </a:bodyPr>
          <a:lstStyle/>
          <a:p>
            <a:r>
              <a:rPr lang="en-US" sz="2400" b="1" dirty="0" smtClean="0">
                <a:latin typeface="Calibri" panose="020F0502020204030204" pitchFamily="34" charset="0"/>
                <a:cs typeface="Calibri" panose="020F0502020204030204" pitchFamily="34" charset="0"/>
              </a:rPr>
              <a:t>Key 1</a:t>
            </a:r>
            <a:endParaRPr lang="en-US" sz="2400" b="1" dirty="0">
              <a:latin typeface="Calibri" panose="020F0502020204030204" pitchFamily="34" charset="0"/>
              <a:cs typeface="Calibri" panose="020F0502020204030204" pitchFamily="34" charset="0"/>
            </a:endParaRPr>
          </a:p>
        </p:txBody>
      </p:sp>
      <p:sp>
        <p:nvSpPr>
          <p:cNvPr id="12" name="TextBox 11"/>
          <p:cNvSpPr txBox="1"/>
          <p:nvPr/>
        </p:nvSpPr>
        <p:spPr>
          <a:xfrm>
            <a:off x="82136" y="4127491"/>
            <a:ext cx="870303" cy="461665"/>
          </a:xfrm>
          <a:prstGeom prst="rect">
            <a:avLst/>
          </a:prstGeom>
          <a:noFill/>
        </p:spPr>
        <p:txBody>
          <a:bodyPr wrap="none" rtlCol="0">
            <a:spAutoFit/>
          </a:bodyPr>
          <a:lstStyle/>
          <a:p>
            <a:r>
              <a:rPr lang="en-US" sz="2400" b="1" dirty="0" smtClean="0">
                <a:latin typeface="Calibri" panose="020F0502020204030204" pitchFamily="34" charset="0"/>
                <a:cs typeface="Calibri" panose="020F0502020204030204" pitchFamily="34" charset="0"/>
              </a:rPr>
              <a:t>Key 2</a:t>
            </a:r>
            <a:endParaRPr lang="en-US" sz="2400" b="1" dirty="0">
              <a:latin typeface="Calibri" panose="020F0502020204030204" pitchFamily="34" charset="0"/>
              <a:cs typeface="Calibri" panose="020F0502020204030204" pitchFamily="34" charset="0"/>
            </a:endParaRPr>
          </a:p>
        </p:txBody>
      </p:sp>
      <p:sp>
        <p:nvSpPr>
          <p:cNvPr id="13" name="Content Placeholder 2"/>
          <p:cNvSpPr txBox="1">
            <a:spLocks/>
          </p:cNvSpPr>
          <p:nvPr/>
        </p:nvSpPr>
        <p:spPr>
          <a:xfrm>
            <a:off x="910107" y="4703866"/>
            <a:ext cx="11281893" cy="1116710"/>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Font typeface="Wingdings 2" pitchFamily="18" charset="2"/>
              <a:buNone/>
            </a:pPr>
            <a:r>
              <a:rPr lang="en-US" sz="2200" dirty="0" smtClean="0"/>
              <a:t>{  Location | Wi-Fi | </a:t>
            </a:r>
            <a:r>
              <a:rPr lang="en-US" sz="2200" dirty="0" err="1" smtClean="0"/>
              <a:t>CPU_Instance</a:t>
            </a:r>
            <a:r>
              <a:rPr lang="en-US" sz="2200" dirty="0" smtClean="0"/>
              <a:t> | </a:t>
            </a:r>
            <a:r>
              <a:rPr lang="en-US" sz="2200" dirty="0" err="1" smtClean="0">
                <a:solidFill>
                  <a:schemeClr val="accent6">
                    <a:lumMod val="60000"/>
                    <a:lumOff val="40000"/>
                  </a:schemeClr>
                </a:solidFill>
              </a:rPr>
              <a:t>ResponseTime</a:t>
            </a:r>
            <a:r>
              <a:rPr lang="en-US" sz="2200" dirty="0" smtClean="0"/>
              <a:t>} Offload : </a:t>
            </a:r>
            <a:r>
              <a:rPr lang="en-US" sz="2200" dirty="0" smtClean="0">
                <a:solidFill>
                  <a:schemeClr val="accent1"/>
                </a:solidFill>
              </a:rPr>
              <a:t>Response Time Reinforcement (RTR)</a:t>
            </a:r>
          </a:p>
          <a:p>
            <a:pPr marL="0" indent="0">
              <a:buFont typeface="Wingdings 2" pitchFamily="18" charset="2"/>
              <a:buNone/>
            </a:pPr>
            <a:r>
              <a:rPr lang="en-US" sz="1800" dirty="0" smtClean="0"/>
              <a:t>Ex</a:t>
            </a:r>
            <a:r>
              <a:rPr lang="en-US" sz="2200" dirty="0" smtClean="0"/>
              <a:t>: </a:t>
            </a:r>
            <a:r>
              <a:rPr lang="en-US" sz="2200" b="1" dirty="0" smtClean="0"/>
              <a:t>{ Home | yes | </a:t>
            </a:r>
            <a:r>
              <a:rPr lang="en-US" sz="2200" b="1" dirty="0" err="1" smtClean="0"/>
              <a:t>CPU_High</a:t>
            </a:r>
            <a:r>
              <a:rPr lang="en-US" sz="2200" b="1" dirty="0" smtClean="0"/>
              <a:t> | </a:t>
            </a:r>
            <a:r>
              <a:rPr lang="en-US" sz="2200" b="1" dirty="0" err="1" smtClean="0"/>
              <a:t>ResponseTime</a:t>
            </a:r>
            <a:r>
              <a:rPr lang="en-US" sz="2200" b="1" dirty="0" smtClean="0"/>
              <a:t>} Offload   </a:t>
            </a:r>
            <a:r>
              <a:rPr lang="en-US" sz="2200" dirty="0" smtClean="0"/>
              <a:t>:   </a:t>
            </a:r>
            <a:r>
              <a:rPr lang="en-US" sz="2400" b="1" dirty="0"/>
              <a:t>2</a:t>
            </a:r>
            <a:endParaRPr lang="en-US" sz="2400" b="1" dirty="0" smtClean="0"/>
          </a:p>
          <a:p>
            <a:pPr marL="0" indent="0">
              <a:buFont typeface="Wingdings 2" pitchFamily="18" charset="2"/>
              <a:buNone/>
            </a:pPr>
            <a:endParaRPr lang="en-US" dirty="0" smtClean="0"/>
          </a:p>
          <a:p>
            <a:pPr marL="0" indent="0">
              <a:buFont typeface="Wingdings 2" pitchFamily="18" charset="2"/>
              <a:buNone/>
            </a:pPr>
            <a:endParaRPr lang="en-US" dirty="0" smtClean="0"/>
          </a:p>
          <a:p>
            <a:pPr marL="0" indent="0">
              <a:buFont typeface="Wingdings 2" pitchFamily="18" charset="2"/>
              <a:buNone/>
            </a:pPr>
            <a:endParaRPr lang="en-US" dirty="0"/>
          </a:p>
        </p:txBody>
      </p:sp>
    </p:spTree>
    <p:extLst>
      <p:ext uri="{BB962C8B-B14F-4D97-AF65-F5344CB8AC3E}">
        <p14:creationId xmlns:p14="http://schemas.microsoft.com/office/powerpoint/2010/main" val="807047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Reward Based Offloading </a:t>
            </a:r>
            <a:r>
              <a:rPr lang="en-US" dirty="0" smtClean="0"/>
              <a:t>System-</a:t>
            </a:r>
            <a:br>
              <a:rPr lang="en-US" dirty="0" smtClean="0"/>
            </a:br>
            <a:r>
              <a:rPr lang="en-US" dirty="0" smtClean="0"/>
              <a:t>Algorithm 1</a:t>
            </a:r>
            <a:br>
              <a:rPr lang="en-US" dirty="0" smtClean="0"/>
            </a:br>
            <a:r>
              <a:rPr lang="en-US" sz="2800" dirty="0" smtClean="0"/>
              <a:t>(Training Loop</a:t>
            </a:r>
            <a:br>
              <a:rPr lang="en-US" sz="2800" dirty="0" smtClean="0"/>
            </a:br>
            <a:r>
              <a:rPr lang="en-US" sz="2800" dirty="0" smtClean="0"/>
              <a:t>of Selected Smartphone apps)</a:t>
            </a:r>
            <a:endParaRPr lang="en-US" sz="2800" dirty="0"/>
          </a:p>
        </p:txBody>
      </p:sp>
      <p:sp>
        <p:nvSpPr>
          <p:cNvPr id="5" name="Rectangle 4"/>
          <p:cNvSpPr/>
          <p:nvPr/>
        </p:nvSpPr>
        <p:spPr>
          <a:xfrm>
            <a:off x="6544771" y="268720"/>
            <a:ext cx="2590956" cy="75102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Detect Change in the User Location (ex: Home, Office, Travelling)</a:t>
            </a:r>
            <a:endParaRPr lang="en-US" sz="1400" dirty="0"/>
          </a:p>
        </p:txBody>
      </p:sp>
      <p:sp>
        <p:nvSpPr>
          <p:cNvPr id="6" name="Rectangle 5"/>
          <p:cNvSpPr/>
          <p:nvPr/>
        </p:nvSpPr>
        <p:spPr>
          <a:xfrm>
            <a:off x="6050084" y="1421980"/>
            <a:ext cx="3580327" cy="64919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50" dirty="0" smtClean="0"/>
              <a:t>Form a Key-Value Pair using the Parameters given by Code and System Profiler ( Bandwidth, Wi-Fi, Data to be transferred )</a:t>
            </a:r>
            <a:endParaRPr lang="en-US" sz="1350" dirty="0"/>
          </a:p>
        </p:txBody>
      </p:sp>
      <p:sp>
        <p:nvSpPr>
          <p:cNvPr id="7" name="Rectangle 6"/>
          <p:cNvSpPr/>
          <p:nvPr/>
        </p:nvSpPr>
        <p:spPr>
          <a:xfrm>
            <a:off x="3953815" y="3759089"/>
            <a:ext cx="2590956" cy="6014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Explore the </a:t>
            </a:r>
            <a:r>
              <a:rPr lang="en-US" sz="1600" b="1" i="1" dirty="0" smtClean="0"/>
              <a:t>Actions</a:t>
            </a:r>
            <a:r>
              <a:rPr lang="en-US" sz="1400" dirty="0" smtClean="0"/>
              <a:t> which are never tried</a:t>
            </a:r>
            <a:endParaRPr lang="en-US" sz="1400" dirty="0"/>
          </a:p>
        </p:txBody>
      </p:sp>
      <p:sp>
        <p:nvSpPr>
          <p:cNvPr id="8" name="Rectangle 7"/>
          <p:cNvSpPr/>
          <p:nvPr/>
        </p:nvSpPr>
        <p:spPr>
          <a:xfrm>
            <a:off x="6050084" y="4713856"/>
            <a:ext cx="3580327" cy="7224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Perform the Action (</a:t>
            </a:r>
            <a:r>
              <a:rPr lang="en-US" sz="1400" b="1" i="1" dirty="0" smtClean="0"/>
              <a:t>Local Processing</a:t>
            </a:r>
            <a:r>
              <a:rPr lang="en-US" sz="1400" dirty="0" smtClean="0"/>
              <a:t> or </a:t>
            </a:r>
            <a:r>
              <a:rPr lang="en-US" sz="1400" b="1" i="1" dirty="0" smtClean="0"/>
              <a:t>Offload on Local Servers</a:t>
            </a:r>
            <a:r>
              <a:rPr lang="en-US" sz="1400" dirty="0" smtClean="0"/>
              <a:t> or </a:t>
            </a:r>
            <a:r>
              <a:rPr lang="en-US" sz="1400" b="1" i="1" dirty="0" smtClean="0"/>
              <a:t>Offload on Cloud</a:t>
            </a:r>
            <a:r>
              <a:rPr lang="en-US" sz="1400" dirty="0" smtClean="0"/>
              <a:t>)</a:t>
            </a:r>
            <a:endParaRPr lang="en-US" sz="1400" dirty="0"/>
          </a:p>
        </p:txBody>
      </p:sp>
      <p:sp>
        <p:nvSpPr>
          <p:cNvPr id="9" name="Rectangle 8"/>
          <p:cNvSpPr/>
          <p:nvPr/>
        </p:nvSpPr>
        <p:spPr>
          <a:xfrm>
            <a:off x="6544771" y="5789601"/>
            <a:ext cx="2590956" cy="74614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Measure the Battery and Response Time Reinforcements and Update the </a:t>
            </a:r>
            <a:r>
              <a:rPr lang="en-US" sz="1600" b="1" dirty="0" smtClean="0"/>
              <a:t>Q Table</a:t>
            </a:r>
            <a:endParaRPr lang="en-US" sz="1600" b="1" dirty="0"/>
          </a:p>
        </p:txBody>
      </p:sp>
      <p:sp>
        <p:nvSpPr>
          <p:cNvPr id="10" name="Diamond 9"/>
          <p:cNvSpPr/>
          <p:nvPr/>
        </p:nvSpPr>
        <p:spPr>
          <a:xfrm>
            <a:off x="6740104" y="2426172"/>
            <a:ext cx="2200288" cy="1877496"/>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Check </a:t>
            </a:r>
            <a:r>
              <a:rPr lang="en-US" sz="1200" dirty="0" smtClean="0"/>
              <a:t>if  the Key </a:t>
            </a:r>
          </a:p>
          <a:p>
            <a:pPr algn="ctr"/>
            <a:r>
              <a:rPr lang="en-US" sz="1200" dirty="0" smtClean="0"/>
              <a:t>(State-Action: pair) is present in the </a:t>
            </a:r>
            <a:r>
              <a:rPr lang="en-US" sz="1600" b="1" dirty="0"/>
              <a:t>Q table </a:t>
            </a:r>
            <a:r>
              <a:rPr lang="en-US" sz="1600" b="1" dirty="0" smtClean="0"/>
              <a:t> </a:t>
            </a:r>
            <a:endParaRPr lang="en-US" sz="1600" b="1" dirty="0"/>
          </a:p>
        </p:txBody>
      </p:sp>
      <p:sp>
        <p:nvSpPr>
          <p:cNvPr id="11" name="Rectangle 10"/>
          <p:cNvSpPr/>
          <p:nvPr/>
        </p:nvSpPr>
        <p:spPr>
          <a:xfrm>
            <a:off x="9141698" y="3759089"/>
            <a:ext cx="2590956" cy="6014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Apply </a:t>
            </a:r>
            <a:r>
              <a:rPr lang="en-US" sz="1600" b="1" i="1" dirty="0" smtClean="0"/>
              <a:t>Fuzzy Logic </a:t>
            </a:r>
            <a:r>
              <a:rPr lang="en-US" sz="1400" dirty="0" smtClean="0"/>
              <a:t>to the State to get the right Action value</a:t>
            </a:r>
            <a:endParaRPr lang="en-US" sz="1400" dirty="0"/>
          </a:p>
        </p:txBody>
      </p:sp>
      <p:cxnSp>
        <p:nvCxnSpPr>
          <p:cNvPr id="12" name="Straight Arrow Connector 11"/>
          <p:cNvCxnSpPr>
            <a:stCxn id="5" idx="2"/>
            <a:endCxn id="6" idx="0"/>
          </p:cNvCxnSpPr>
          <p:nvPr/>
        </p:nvCxnSpPr>
        <p:spPr>
          <a:xfrm flipH="1">
            <a:off x="7840248" y="1019749"/>
            <a:ext cx="1" cy="40223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6" idx="2"/>
            <a:endCxn id="10" idx="0"/>
          </p:cNvCxnSpPr>
          <p:nvPr/>
        </p:nvCxnSpPr>
        <p:spPr>
          <a:xfrm>
            <a:off x="7840248" y="2071173"/>
            <a:ext cx="0" cy="3549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Elbow Connector 13"/>
          <p:cNvCxnSpPr>
            <a:stCxn id="10" idx="1"/>
            <a:endCxn id="7" idx="0"/>
          </p:cNvCxnSpPr>
          <p:nvPr/>
        </p:nvCxnSpPr>
        <p:spPr>
          <a:xfrm rot="10800000" flipV="1">
            <a:off x="5249294" y="3364919"/>
            <a:ext cx="1490811" cy="394169"/>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Elbow Connector 14"/>
          <p:cNvCxnSpPr>
            <a:stCxn id="10" idx="3"/>
            <a:endCxn id="11" idx="0"/>
          </p:cNvCxnSpPr>
          <p:nvPr/>
        </p:nvCxnSpPr>
        <p:spPr>
          <a:xfrm>
            <a:off x="8940392" y="3364920"/>
            <a:ext cx="1496784" cy="394169"/>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Elbow Connector 15"/>
          <p:cNvCxnSpPr>
            <a:stCxn id="7" idx="2"/>
            <a:endCxn id="8" idx="1"/>
          </p:cNvCxnSpPr>
          <p:nvPr/>
        </p:nvCxnSpPr>
        <p:spPr>
          <a:xfrm rot="16200000" flipH="1">
            <a:off x="5292433" y="4317438"/>
            <a:ext cx="714511" cy="800791"/>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Elbow Connector 16"/>
          <p:cNvCxnSpPr>
            <a:stCxn id="11" idx="2"/>
            <a:endCxn id="8" idx="3"/>
          </p:cNvCxnSpPr>
          <p:nvPr/>
        </p:nvCxnSpPr>
        <p:spPr>
          <a:xfrm rot="5400000">
            <a:off x="9676539" y="4314452"/>
            <a:ext cx="714511" cy="806765"/>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8" idx="2"/>
            <a:endCxn id="9" idx="0"/>
          </p:cNvCxnSpPr>
          <p:nvPr/>
        </p:nvCxnSpPr>
        <p:spPr>
          <a:xfrm>
            <a:off x="7840248" y="5436324"/>
            <a:ext cx="1" cy="3532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Elbow Connector 18"/>
          <p:cNvCxnSpPr>
            <a:stCxn id="9" idx="1"/>
            <a:endCxn id="7" idx="1"/>
          </p:cNvCxnSpPr>
          <p:nvPr/>
        </p:nvCxnSpPr>
        <p:spPr>
          <a:xfrm rot="10800000">
            <a:off x="3953815" y="4059834"/>
            <a:ext cx="2590956" cy="2102838"/>
          </a:xfrm>
          <a:prstGeom prst="bentConnector3">
            <a:avLst>
              <a:gd name="adj1" fmla="val 108823"/>
            </a:avLst>
          </a:prstGeom>
          <a:ln w="38100">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9678107" y="2850083"/>
            <a:ext cx="446137" cy="337114"/>
          </a:xfrm>
          <a:prstGeom prst="rect">
            <a:avLst/>
          </a:prstGeom>
          <a:noFill/>
        </p:spPr>
        <p:txBody>
          <a:bodyPr wrap="none" rtlCol="0">
            <a:spAutoFit/>
          </a:bodyPr>
          <a:lstStyle/>
          <a:p>
            <a:r>
              <a:rPr lang="en-US" b="1" dirty="0" smtClean="0"/>
              <a:t>No</a:t>
            </a:r>
            <a:endParaRPr lang="en-US" b="1" dirty="0"/>
          </a:p>
        </p:txBody>
      </p:sp>
      <p:sp>
        <p:nvSpPr>
          <p:cNvPr id="21" name="TextBox 20"/>
          <p:cNvSpPr txBox="1"/>
          <p:nvPr/>
        </p:nvSpPr>
        <p:spPr>
          <a:xfrm>
            <a:off x="5512026" y="2850083"/>
            <a:ext cx="490363" cy="337114"/>
          </a:xfrm>
          <a:prstGeom prst="rect">
            <a:avLst/>
          </a:prstGeom>
          <a:noFill/>
        </p:spPr>
        <p:txBody>
          <a:bodyPr wrap="none" rtlCol="0">
            <a:spAutoFit/>
          </a:bodyPr>
          <a:lstStyle/>
          <a:p>
            <a:r>
              <a:rPr lang="en-US" b="1" dirty="0" smtClean="0"/>
              <a:t>Yes</a:t>
            </a:r>
            <a:endParaRPr lang="en-US" b="1" dirty="0"/>
          </a:p>
        </p:txBody>
      </p:sp>
    </p:spTree>
    <p:extLst>
      <p:ext uri="{BB962C8B-B14F-4D97-AF65-F5344CB8AC3E}">
        <p14:creationId xmlns:p14="http://schemas.microsoft.com/office/powerpoint/2010/main" val="6509593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Reward Based Offloading System-</a:t>
            </a:r>
            <a:br>
              <a:rPr lang="en-US" dirty="0"/>
            </a:br>
            <a:r>
              <a:rPr lang="en-US" dirty="0"/>
              <a:t>Algorithm </a:t>
            </a:r>
            <a:r>
              <a:rPr lang="en-US" dirty="0" smtClean="0"/>
              <a:t>2</a:t>
            </a:r>
            <a:r>
              <a:rPr lang="en-US" dirty="0"/>
              <a:t/>
            </a:r>
            <a:br>
              <a:rPr lang="en-US" dirty="0"/>
            </a:br>
            <a:r>
              <a:rPr lang="en-US" sz="2800" dirty="0" smtClean="0"/>
              <a:t>(Slow Training </a:t>
            </a:r>
            <a:r>
              <a:rPr lang="en-US" sz="2800" dirty="0"/>
              <a:t>Loop</a:t>
            </a:r>
            <a:br>
              <a:rPr lang="en-US" sz="2800" dirty="0"/>
            </a:br>
            <a:r>
              <a:rPr lang="en-US" sz="2800" dirty="0"/>
              <a:t>of Selected Smartphone apps)</a:t>
            </a:r>
            <a:endParaRPr lang="en-US" dirty="0"/>
          </a:p>
        </p:txBody>
      </p:sp>
      <p:sp>
        <p:nvSpPr>
          <p:cNvPr id="5" name="Rectangle 4"/>
          <p:cNvSpPr/>
          <p:nvPr/>
        </p:nvSpPr>
        <p:spPr>
          <a:xfrm>
            <a:off x="6544771" y="193678"/>
            <a:ext cx="2590956" cy="82607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When user opens an App on his Smartphone, the offloading system is consulted by the App first</a:t>
            </a:r>
            <a:endParaRPr lang="en-US" sz="1400" dirty="0"/>
          </a:p>
        </p:txBody>
      </p:sp>
      <p:sp>
        <p:nvSpPr>
          <p:cNvPr id="6" name="Rectangle 5"/>
          <p:cNvSpPr/>
          <p:nvPr/>
        </p:nvSpPr>
        <p:spPr>
          <a:xfrm>
            <a:off x="6050084" y="1421980"/>
            <a:ext cx="3580327" cy="64919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Offloading Decision Engine Forms a Key-Value Pair using the Parameters given by Code and System Profiler ( Bandwidth, Wi-Fi, Data to be transferred )</a:t>
            </a:r>
            <a:endParaRPr lang="en-US" sz="1200" dirty="0"/>
          </a:p>
        </p:txBody>
      </p:sp>
      <p:sp>
        <p:nvSpPr>
          <p:cNvPr id="7" name="Rectangle 6"/>
          <p:cNvSpPr/>
          <p:nvPr/>
        </p:nvSpPr>
        <p:spPr>
          <a:xfrm>
            <a:off x="3953815" y="3759089"/>
            <a:ext cx="2590956" cy="76139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Choose the </a:t>
            </a:r>
            <a:r>
              <a:rPr lang="en-US" sz="1600" b="1" i="1" dirty="0" smtClean="0"/>
              <a:t>Action</a:t>
            </a:r>
            <a:r>
              <a:rPr lang="en-US" sz="1400" dirty="0" smtClean="0"/>
              <a:t> with minimum Reinforcement Values (RBR, RTR)</a:t>
            </a:r>
            <a:endParaRPr lang="en-US" sz="1400" dirty="0"/>
          </a:p>
        </p:txBody>
      </p:sp>
      <p:sp>
        <p:nvSpPr>
          <p:cNvPr id="8" name="Rectangle 7"/>
          <p:cNvSpPr/>
          <p:nvPr/>
        </p:nvSpPr>
        <p:spPr>
          <a:xfrm>
            <a:off x="6050084" y="4713856"/>
            <a:ext cx="3580327" cy="7224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Perform the Action (</a:t>
            </a:r>
            <a:r>
              <a:rPr lang="en-US" sz="1400" b="1" i="1" dirty="0" smtClean="0"/>
              <a:t>Local Processing</a:t>
            </a:r>
            <a:r>
              <a:rPr lang="en-US" sz="1400" dirty="0" smtClean="0"/>
              <a:t> or </a:t>
            </a:r>
            <a:r>
              <a:rPr lang="en-US" sz="1400" b="1" i="1" dirty="0" smtClean="0"/>
              <a:t>Offload on Local Servers</a:t>
            </a:r>
            <a:r>
              <a:rPr lang="en-US" sz="1400" dirty="0" smtClean="0"/>
              <a:t> or </a:t>
            </a:r>
            <a:r>
              <a:rPr lang="en-US" sz="1400" b="1" i="1" dirty="0" smtClean="0"/>
              <a:t>Offload on Cloud</a:t>
            </a:r>
            <a:r>
              <a:rPr lang="en-US" sz="1400" dirty="0" smtClean="0"/>
              <a:t>)</a:t>
            </a:r>
            <a:endParaRPr lang="en-US" sz="1400" dirty="0"/>
          </a:p>
        </p:txBody>
      </p:sp>
      <p:sp>
        <p:nvSpPr>
          <p:cNvPr id="9" name="Rectangle 8"/>
          <p:cNvSpPr/>
          <p:nvPr/>
        </p:nvSpPr>
        <p:spPr>
          <a:xfrm>
            <a:off x="6544771" y="5789601"/>
            <a:ext cx="2590956" cy="74614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Measure the Battery and Response Time Reinforcements and Update the </a:t>
            </a:r>
            <a:r>
              <a:rPr lang="en-US" sz="1600" b="1" dirty="0" smtClean="0"/>
              <a:t>Q Table</a:t>
            </a:r>
            <a:endParaRPr lang="en-US" sz="1600" b="1" dirty="0"/>
          </a:p>
        </p:txBody>
      </p:sp>
      <p:sp>
        <p:nvSpPr>
          <p:cNvPr id="10" name="Diamond 9"/>
          <p:cNvSpPr/>
          <p:nvPr/>
        </p:nvSpPr>
        <p:spPr>
          <a:xfrm>
            <a:off x="6740104" y="2426172"/>
            <a:ext cx="2200288" cy="1877496"/>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Check </a:t>
            </a:r>
            <a:r>
              <a:rPr lang="en-US" sz="1200" dirty="0" smtClean="0"/>
              <a:t>if  the Key </a:t>
            </a:r>
          </a:p>
          <a:p>
            <a:pPr algn="ctr"/>
            <a:r>
              <a:rPr lang="en-US" sz="1200" dirty="0" smtClean="0"/>
              <a:t>(State-Action: pair) is present in the </a:t>
            </a:r>
            <a:r>
              <a:rPr lang="en-US" sz="1600" b="1" dirty="0"/>
              <a:t>Q table </a:t>
            </a:r>
            <a:r>
              <a:rPr lang="en-US" sz="1600" b="1" dirty="0" smtClean="0"/>
              <a:t> </a:t>
            </a:r>
            <a:endParaRPr lang="en-US" sz="1600" b="1" dirty="0"/>
          </a:p>
        </p:txBody>
      </p:sp>
      <p:sp>
        <p:nvSpPr>
          <p:cNvPr id="11" name="Rectangle 10"/>
          <p:cNvSpPr/>
          <p:nvPr/>
        </p:nvSpPr>
        <p:spPr>
          <a:xfrm>
            <a:off x="9141698" y="3759089"/>
            <a:ext cx="2590956" cy="7613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Apply </a:t>
            </a:r>
            <a:r>
              <a:rPr lang="en-US" sz="1600" b="1" i="1" dirty="0" smtClean="0"/>
              <a:t>Fuzzy Logic </a:t>
            </a:r>
            <a:r>
              <a:rPr lang="en-US" sz="1400" dirty="0" smtClean="0"/>
              <a:t>to the State to get the right Action value</a:t>
            </a:r>
            <a:endParaRPr lang="en-US" sz="1400" dirty="0"/>
          </a:p>
        </p:txBody>
      </p:sp>
      <p:cxnSp>
        <p:nvCxnSpPr>
          <p:cNvPr id="12" name="Straight Arrow Connector 11"/>
          <p:cNvCxnSpPr>
            <a:stCxn id="5" idx="2"/>
            <a:endCxn id="6" idx="0"/>
          </p:cNvCxnSpPr>
          <p:nvPr/>
        </p:nvCxnSpPr>
        <p:spPr>
          <a:xfrm flipH="1">
            <a:off x="7840248" y="1019750"/>
            <a:ext cx="1" cy="40223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6" idx="2"/>
            <a:endCxn id="10" idx="0"/>
          </p:cNvCxnSpPr>
          <p:nvPr/>
        </p:nvCxnSpPr>
        <p:spPr>
          <a:xfrm>
            <a:off x="7840248" y="2071173"/>
            <a:ext cx="0" cy="3549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Elbow Connector 13"/>
          <p:cNvCxnSpPr>
            <a:stCxn id="10" idx="1"/>
            <a:endCxn id="7" idx="0"/>
          </p:cNvCxnSpPr>
          <p:nvPr/>
        </p:nvCxnSpPr>
        <p:spPr>
          <a:xfrm rot="10800000" flipV="1">
            <a:off x="5249294" y="3364919"/>
            <a:ext cx="1490811" cy="394169"/>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Elbow Connector 14"/>
          <p:cNvCxnSpPr>
            <a:stCxn id="10" idx="3"/>
            <a:endCxn id="11" idx="0"/>
          </p:cNvCxnSpPr>
          <p:nvPr/>
        </p:nvCxnSpPr>
        <p:spPr>
          <a:xfrm>
            <a:off x="8940392" y="3364920"/>
            <a:ext cx="1496784" cy="394169"/>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Elbow Connector 15"/>
          <p:cNvCxnSpPr>
            <a:stCxn id="7" idx="2"/>
            <a:endCxn id="8" idx="1"/>
          </p:cNvCxnSpPr>
          <p:nvPr/>
        </p:nvCxnSpPr>
        <p:spPr>
          <a:xfrm rot="16200000" flipH="1">
            <a:off x="5372386" y="4397391"/>
            <a:ext cx="554605" cy="800791"/>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Elbow Connector 16"/>
          <p:cNvCxnSpPr>
            <a:stCxn id="11" idx="2"/>
            <a:endCxn id="8" idx="3"/>
          </p:cNvCxnSpPr>
          <p:nvPr/>
        </p:nvCxnSpPr>
        <p:spPr>
          <a:xfrm rot="5400000">
            <a:off x="9756491" y="4394404"/>
            <a:ext cx="554607" cy="806765"/>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8" idx="2"/>
            <a:endCxn id="9" idx="0"/>
          </p:cNvCxnSpPr>
          <p:nvPr/>
        </p:nvCxnSpPr>
        <p:spPr>
          <a:xfrm>
            <a:off x="7840248" y="5436324"/>
            <a:ext cx="1" cy="3532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9678107" y="2850083"/>
            <a:ext cx="446137" cy="337114"/>
          </a:xfrm>
          <a:prstGeom prst="rect">
            <a:avLst/>
          </a:prstGeom>
          <a:noFill/>
        </p:spPr>
        <p:txBody>
          <a:bodyPr wrap="none" rtlCol="0">
            <a:spAutoFit/>
          </a:bodyPr>
          <a:lstStyle/>
          <a:p>
            <a:r>
              <a:rPr lang="en-US" b="1" dirty="0" smtClean="0"/>
              <a:t>No</a:t>
            </a:r>
            <a:endParaRPr lang="en-US" b="1" dirty="0"/>
          </a:p>
        </p:txBody>
      </p:sp>
      <p:sp>
        <p:nvSpPr>
          <p:cNvPr id="21" name="TextBox 20"/>
          <p:cNvSpPr txBox="1"/>
          <p:nvPr/>
        </p:nvSpPr>
        <p:spPr>
          <a:xfrm>
            <a:off x="5512026" y="2850083"/>
            <a:ext cx="490363" cy="337114"/>
          </a:xfrm>
          <a:prstGeom prst="rect">
            <a:avLst/>
          </a:prstGeom>
          <a:noFill/>
        </p:spPr>
        <p:txBody>
          <a:bodyPr wrap="none" rtlCol="0">
            <a:spAutoFit/>
          </a:bodyPr>
          <a:lstStyle/>
          <a:p>
            <a:r>
              <a:rPr lang="en-US" b="1" dirty="0" smtClean="0"/>
              <a:t>Yes</a:t>
            </a:r>
            <a:endParaRPr lang="en-US" b="1" dirty="0"/>
          </a:p>
        </p:txBody>
      </p:sp>
    </p:spTree>
    <p:extLst>
      <p:ext uri="{BB962C8B-B14F-4D97-AF65-F5344CB8AC3E}">
        <p14:creationId xmlns:p14="http://schemas.microsoft.com/office/powerpoint/2010/main" val="26055625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Implementation</a:t>
            </a:r>
            <a:endParaRPr lang="en-US" sz="32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26023" y="863790"/>
            <a:ext cx="3072765" cy="5121275"/>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3834" y="863789"/>
            <a:ext cx="3072765" cy="5121275"/>
          </a:xfrm>
          <a:prstGeom prst="rect">
            <a:avLst/>
          </a:prstGeom>
        </p:spPr>
      </p:pic>
    </p:spTree>
    <p:extLst>
      <p:ext uri="{BB962C8B-B14F-4D97-AF65-F5344CB8AC3E}">
        <p14:creationId xmlns:p14="http://schemas.microsoft.com/office/powerpoint/2010/main" val="1564224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Offloading</a:t>
            </a:r>
          </a:p>
        </p:txBody>
      </p:sp>
      <p:sp>
        <p:nvSpPr>
          <p:cNvPr id="3" name="Content Placeholder 2"/>
          <p:cNvSpPr>
            <a:spLocks noGrp="1"/>
          </p:cNvSpPr>
          <p:nvPr>
            <p:ph idx="1"/>
          </p:nvPr>
        </p:nvSpPr>
        <p:spPr>
          <a:xfrm>
            <a:off x="3869268" y="705885"/>
            <a:ext cx="7315200" cy="2404001"/>
          </a:xfrm>
        </p:spPr>
        <p:txBody>
          <a:bodyPr>
            <a:normAutofit/>
          </a:bodyPr>
          <a:lstStyle/>
          <a:p>
            <a:r>
              <a:rPr lang="en-US" dirty="0" smtClean="0"/>
              <a:t>Offloading </a:t>
            </a:r>
            <a:r>
              <a:rPr lang="en-US" dirty="0"/>
              <a:t>Mobile computation on cloud is being widely considered for saving energy and </a:t>
            </a:r>
            <a:r>
              <a:rPr lang="en-US" dirty="0" smtClean="0"/>
              <a:t>increasing responsiveness </a:t>
            </a:r>
            <a:r>
              <a:rPr lang="en-US" dirty="0"/>
              <a:t>of mobile devices. The potential of code </a:t>
            </a:r>
            <a:r>
              <a:rPr lang="en-US" dirty="0" smtClean="0"/>
              <a:t>offloading </a:t>
            </a:r>
            <a:r>
              <a:rPr lang="en-US" dirty="0"/>
              <a:t>lies in the ability to sustain power </a:t>
            </a:r>
            <a:r>
              <a:rPr lang="en-US" dirty="0" smtClean="0"/>
              <a:t>hungry applications </a:t>
            </a:r>
            <a:r>
              <a:rPr lang="en-US" dirty="0"/>
              <a:t>by identifying and managing energy consuming resources of the mobile device by </a:t>
            </a:r>
            <a:r>
              <a:rPr lang="en-US" dirty="0" smtClean="0"/>
              <a:t>offloading</a:t>
            </a:r>
            <a:r>
              <a:rPr lang="en-US" dirty="0"/>
              <a:t> </a:t>
            </a:r>
            <a:r>
              <a:rPr lang="en-US" dirty="0" smtClean="0"/>
              <a:t>them </a:t>
            </a:r>
            <a:r>
              <a:rPr lang="en-US" dirty="0"/>
              <a:t>onto cloud</a:t>
            </a:r>
            <a:r>
              <a:rPr lang="en-US" dirty="0" smtClean="0"/>
              <a:t>.</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603" y="3109886"/>
            <a:ext cx="6651186" cy="3432582"/>
          </a:xfrm>
          <a:prstGeom prst="rect">
            <a:avLst/>
          </a:prstGeom>
        </p:spPr>
      </p:pic>
    </p:spTree>
    <p:extLst>
      <p:ext uri="{BB962C8B-B14F-4D97-AF65-F5344CB8AC3E}">
        <p14:creationId xmlns:p14="http://schemas.microsoft.com/office/powerpoint/2010/main" val="1733496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and 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8185" y="900331"/>
            <a:ext cx="4571367" cy="275234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185" y="3909902"/>
            <a:ext cx="4580891" cy="2752344"/>
          </a:xfrm>
          <a:prstGeom prst="rect">
            <a:avLst/>
          </a:prstGeom>
        </p:spPr>
      </p:pic>
      <p:sp>
        <p:nvSpPr>
          <p:cNvPr id="3" name="TextBox 2"/>
          <p:cNvSpPr txBox="1"/>
          <p:nvPr/>
        </p:nvSpPr>
        <p:spPr>
          <a:xfrm>
            <a:off x="3841777" y="125386"/>
            <a:ext cx="6860789" cy="646331"/>
          </a:xfrm>
          <a:prstGeom prst="rect">
            <a:avLst/>
          </a:prstGeom>
          <a:noFill/>
        </p:spPr>
        <p:txBody>
          <a:bodyPr wrap="none" rtlCol="0">
            <a:spAutoFit/>
          </a:bodyPr>
          <a:lstStyle/>
          <a:p>
            <a:pPr algn="ctr"/>
            <a:r>
              <a:rPr lang="en-US" b="1" dirty="0" smtClean="0"/>
              <a:t>Battery Consumption and Response Time for Matrix Calculator App </a:t>
            </a:r>
          </a:p>
          <a:p>
            <a:pPr algn="ctr"/>
            <a:r>
              <a:rPr lang="en-US" b="1" dirty="0" smtClean="0"/>
              <a:t>performing Inverse of a Matrix</a:t>
            </a:r>
            <a:endParaRPr lang="en-US" b="1" dirty="0"/>
          </a:p>
        </p:txBody>
      </p:sp>
    </p:spTree>
    <p:extLst>
      <p:ext uri="{BB962C8B-B14F-4D97-AF65-F5344CB8AC3E}">
        <p14:creationId xmlns:p14="http://schemas.microsoft.com/office/powerpoint/2010/main" val="39108332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 and 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6924" y="940100"/>
            <a:ext cx="4582164" cy="275310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6924" y="3932761"/>
            <a:ext cx="4582164" cy="2753109"/>
          </a:xfrm>
          <a:prstGeom prst="rect">
            <a:avLst/>
          </a:prstGeom>
        </p:spPr>
      </p:pic>
      <p:sp>
        <p:nvSpPr>
          <p:cNvPr id="6" name="TextBox 5"/>
          <p:cNvSpPr txBox="1"/>
          <p:nvPr/>
        </p:nvSpPr>
        <p:spPr>
          <a:xfrm>
            <a:off x="4856157" y="273772"/>
            <a:ext cx="5749459" cy="369332"/>
          </a:xfrm>
          <a:prstGeom prst="rect">
            <a:avLst/>
          </a:prstGeom>
          <a:noFill/>
        </p:spPr>
        <p:txBody>
          <a:bodyPr wrap="none" rtlCol="0">
            <a:spAutoFit/>
          </a:bodyPr>
          <a:lstStyle/>
          <a:p>
            <a:r>
              <a:rPr lang="en-US" b="1" dirty="0" smtClean="0"/>
              <a:t>Battery Consumption and Response Time for Zipper App</a:t>
            </a:r>
            <a:endParaRPr lang="en-US" b="1" dirty="0"/>
          </a:p>
        </p:txBody>
      </p:sp>
    </p:spTree>
    <p:extLst>
      <p:ext uri="{BB962C8B-B14F-4D97-AF65-F5344CB8AC3E}">
        <p14:creationId xmlns:p14="http://schemas.microsoft.com/office/powerpoint/2010/main" val="6897703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 and Results</a:t>
            </a:r>
          </a:p>
        </p:txBody>
      </p:sp>
      <p:graphicFrame>
        <p:nvGraphicFramePr>
          <p:cNvPr id="6" name="Chart 5"/>
          <p:cNvGraphicFramePr>
            <a:graphicFrameLocks/>
          </p:cNvGraphicFramePr>
          <p:nvPr>
            <p:extLst>
              <p:ext uri="{D42A27DB-BD31-4B8C-83A1-F6EECF244321}">
                <p14:modId xmlns:p14="http://schemas.microsoft.com/office/powerpoint/2010/main" val="719862071"/>
              </p:ext>
            </p:extLst>
          </p:nvPr>
        </p:nvGraphicFramePr>
        <p:xfrm>
          <a:off x="4235001" y="1123837"/>
          <a:ext cx="6531735" cy="49136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3493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 and Results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68738" y="1236565"/>
            <a:ext cx="7315200" cy="4375345"/>
          </a:xfrm>
        </p:spPr>
      </p:pic>
      <p:sp>
        <p:nvSpPr>
          <p:cNvPr id="3" name="TextBox 2"/>
          <p:cNvSpPr txBox="1"/>
          <p:nvPr/>
        </p:nvSpPr>
        <p:spPr>
          <a:xfrm>
            <a:off x="4997003" y="754505"/>
            <a:ext cx="4530727" cy="369332"/>
          </a:xfrm>
          <a:prstGeom prst="rect">
            <a:avLst/>
          </a:prstGeom>
          <a:noFill/>
        </p:spPr>
        <p:txBody>
          <a:bodyPr wrap="none" rtlCol="0">
            <a:spAutoFit/>
          </a:bodyPr>
          <a:lstStyle/>
          <a:p>
            <a:r>
              <a:rPr lang="en-US" dirty="0" smtClean="0"/>
              <a:t>Reinforcement Learning with Neural Network</a:t>
            </a:r>
            <a:endParaRPr lang="en-US" dirty="0"/>
          </a:p>
        </p:txBody>
      </p:sp>
    </p:spTree>
    <p:extLst>
      <p:ext uri="{BB962C8B-B14F-4D97-AF65-F5344CB8AC3E}">
        <p14:creationId xmlns:p14="http://schemas.microsoft.com/office/powerpoint/2010/main" val="39584889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t>
            </a:r>
            <a:r>
              <a:rPr lang="en-US" dirty="0" smtClean="0"/>
              <a:t>our Reward based Offloading Model over </a:t>
            </a:r>
            <a:r>
              <a:rPr lang="en-US" dirty="0" smtClean="0"/>
              <a:t>other works</a:t>
            </a:r>
            <a:endParaRPr lang="en-US" dirty="0"/>
          </a:p>
        </p:txBody>
      </p:sp>
      <p:sp>
        <p:nvSpPr>
          <p:cNvPr id="3" name="Content Placeholder 2"/>
          <p:cNvSpPr>
            <a:spLocks noGrp="1"/>
          </p:cNvSpPr>
          <p:nvPr>
            <p:ph idx="1"/>
          </p:nvPr>
        </p:nvSpPr>
        <p:spPr/>
        <p:txBody>
          <a:bodyPr/>
          <a:lstStyle/>
          <a:p>
            <a:r>
              <a:rPr lang="en-US" dirty="0" smtClean="0"/>
              <a:t>Improved Accuracy while predicting the right offloading decision</a:t>
            </a:r>
          </a:p>
          <a:p>
            <a:r>
              <a:rPr lang="en-US" dirty="0" smtClean="0"/>
              <a:t>It’s a Novel Method with an Unsupervised Learning Model, so the Device can learn on its own while working in range of different geographical locations, and situations.</a:t>
            </a:r>
          </a:p>
          <a:p>
            <a:r>
              <a:rPr lang="en-US" dirty="0" smtClean="0"/>
              <a:t>User has a choice to run the applications with option to select his preference between Better Energy Savings or Response Time, as our work takes into account both these factors.</a:t>
            </a:r>
            <a:endParaRPr lang="en-US" dirty="0" smtClean="0"/>
          </a:p>
          <a:p>
            <a:endParaRPr lang="en-US" dirty="0"/>
          </a:p>
        </p:txBody>
      </p:sp>
    </p:spTree>
    <p:extLst>
      <p:ext uri="{BB962C8B-B14F-4D97-AF65-F5344CB8AC3E}">
        <p14:creationId xmlns:p14="http://schemas.microsoft.com/office/powerpoint/2010/main" val="2856683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3792" y="553792"/>
            <a:ext cx="10895526" cy="4739759"/>
          </a:xfrm>
          <a:prstGeom prst="rect">
            <a:avLst/>
          </a:prstGeom>
          <a:noFill/>
        </p:spPr>
        <p:txBody>
          <a:bodyPr wrap="square" rtlCol="0">
            <a:spAutoFit/>
          </a:bodyPr>
          <a:lstStyle/>
          <a:p>
            <a:r>
              <a:rPr lang="en-US" b="1" dirty="0" smtClean="0"/>
              <a:t>Bibliography</a:t>
            </a:r>
          </a:p>
          <a:p>
            <a:endParaRPr lang="en-US" b="1" dirty="0"/>
          </a:p>
          <a:p>
            <a:r>
              <a:rPr lang="en-US" sz="1400" dirty="0"/>
              <a:t>[1] K. Kumar and Y.-H. Lu, \Cloud computing for mobile users: Can </a:t>
            </a:r>
            <a:r>
              <a:rPr lang="en-US" sz="1400" dirty="0" smtClean="0"/>
              <a:t>offloading </a:t>
            </a:r>
            <a:r>
              <a:rPr lang="en-US" sz="1400" dirty="0"/>
              <a:t>computation save </a:t>
            </a:r>
            <a:r>
              <a:rPr lang="en-US" sz="1400" dirty="0" err="1" smtClean="0"/>
              <a:t>en</a:t>
            </a:r>
            <a:r>
              <a:rPr lang="nl-NL" sz="1400" dirty="0" smtClean="0"/>
              <a:t>ergy?," Computer, vol. 43, no. 4, pp. 51{56, 2010.</a:t>
            </a:r>
          </a:p>
          <a:p>
            <a:r>
              <a:rPr lang="en-US" sz="1400" dirty="0" smtClean="0"/>
              <a:t>[</a:t>
            </a:r>
            <a:r>
              <a:rPr lang="en-US" sz="1400" dirty="0"/>
              <a:t>2] H. Flores, P. Hui, S. </a:t>
            </a:r>
            <a:r>
              <a:rPr lang="en-US" sz="1400" dirty="0" err="1"/>
              <a:t>Tarkoma</a:t>
            </a:r>
            <a:r>
              <a:rPr lang="en-US" sz="1400" dirty="0"/>
              <a:t>, Y. Li, S. </a:t>
            </a:r>
            <a:r>
              <a:rPr lang="en-US" sz="1400" dirty="0" err="1"/>
              <a:t>Srirama</a:t>
            </a:r>
            <a:r>
              <a:rPr lang="en-US" sz="1400" dirty="0"/>
              <a:t>, and R. </a:t>
            </a:r>
            <a:r>
              <a:rPr lang="en-US" sz="1400" dirty="0" err="1"/>
              <a:t>Buyya</a:t>
            </a:r>
            <a:r>
              <a:rPr lang="en-US" sz="1400" dirty="0"/>
              <a:t>, </a:t>
            </a:r>
            <a:r>
              <a:rPr lang="en-US" sz="1400" dirty="0" smtClean="0"/>
              <a:t>“Mobile </a:t>
            </a:r>
            <a:r>
              <a:rPr lang="en-US" sz="1400" dirty="0"/>
              <a:t>code </a:t>
            </a:r>
            <a:r>
              <a:rPr lang="en-US" sz="1400" dirty="0" smtClean="0"/>
              <a:t>offloading</a:t>
            </a:r>
            <a:r>
              <a:rPr lang="en-US" sz="1400" dirty="0"/>
              <a:t>: from </a:t>
            </a:r>
            <a:r>
              <a:rPr lang="en-US" sz="1400" dirty="0" smtClean="0"/>
              <a:t>concept to </a:t>
            </a:r>
            <a:r>
              <a:rPr lang="en-US" sz="1400" dirty="0"/>
              <a:t>practice and beyond</a:t>
            </a:r>
            <a:r>
              <a:rPr lang="en-US" sz="1400" dirty="0" smtClean="0"/>
              <a:t>,” </a:t>
            </a:r>
            <a:r>
              <a:rPr lang="en-US" sz="1400" dirty="0"/>
              <a:t>Communications Magazine, IEEE, vol. 53, no. 3, pp. </a:t>
            </a:r>
            <a:r>
              <a:rPr lang="en-US" sz="1400" dirty="0" smtClean="0"/>
              <a:t>80-88</a:t>
            </a:r>
            <a:r>
              <a:rPr lang="en-US" sz="1400" dirty="0"/>
              <a:t>, 2015.</a:t>
            </a:r>
          </a:p>
          <a:p>
            <a:r>
              <a:rPr lang="en-US" sz="1400" dirty="0"/>
              <a:t>[3] E. </a:t>
            </a:r>
            <a:r>
              <a:rPr lang="en-US" sz="1400" dirty="0" err="1"/>
              <a:t>Cuervo</a:t>
            </a:r>
            <a:r>
              <a:rPr lang="en-US" sz="1400" dirty="0"/>
              <a:t>, A. </a:t>
            </a:r>
            <a:r>
              <a:rPr lang="en-US" sz="1400" dirty="0" err="1"/>
              <a:t>Balasubramanian</a:t>
            </a:r>
            <a:r>
              <a:rPr lang="en-US" sz="1400" dirty="0"/>
              <a:t>, D.-k. Cho, A. Wolman, S. </a:t>
            </a:r>
            <a:r>
              <a:rPr lang="en-US" sz="1400" dirty="0" err="1"/>
              <a:t>Saroiu</a:t>
            </a:r>
            <a:r>
              <a:rPr lang="en-US" sz="1400" dirty="0"/>
              <a:t>, R. Chandra, and P. </a:t>
            </a:r>
            <a:r>
              <a:rPr lang="en-US" sz="1400" dirty="0" err="1"/>
              <a:t>Bahl</a:t>
            </a:r>
            <a:r>
              <a:rPr lang="en-US" sz="1400" dirty="0"/>
              <a:t>, </a:t>
            </a:r>
            <a:r>
              <a:rPr lang="en-US" sz="1400" dirty="0" smtClean="0"/>
              <a:t>“Maui: making </a:t>
            </a:r>
            <a:r>
              <a:rPr lang="en-US" sz="1400" dirty="0"/>
              <a:t>smartphones last longer with code </a:t>
            </a:r>
            <a:r>
              <a:rPr lang="en-US" sz="1400" dirty="0" smtClean="0"/>
              <a:t>offload,” </a:t>
            </a:r>
            <a:r>
              <a:rPr lang="en-US" sz="1400" dirty="0"/>
              <a:t>in Proceedings of the 8th international </a:t>
            </a:r>
            <a:r>
              <a:rPr lang="en-US" sz="1400" dirty="0" smtClean="0"/>
              <a:t>conference on </a:t>
            </a:r>
            <a:r>
              <a:rPr lang="en-US" sz="1400" dirty="0"/>
              <a:t>Mobile systems, applications, and services, pp. </a:t>
            </a:r>
            <a:r>
              <a:rPr lang="en-US" sz="1400" dirty="0" smtClean="0"/>
              <a:t>49-62</a:t>
            </a:r>
            <a:r>
              <a:rPr lang="en-US" sz="1400" dirty="0"/>
              <a:t>, ACM, 2010.</a:t>
            </a:r>
          </a:p>
          <a:p>
            <a:r>
              <a:rPr lang="en-US" sz="1400" dirty="0"/>
              <a:t>[4] B.-G. Chun, S. </a:t>
            </a:r>
            <a:r>
              <a:rPr lang="en-US" sz="1400" dirty="0" err="1"/>
              <a:t>Ihm</a:t>
            </a:r>
            <a:r>
              <a:rPr lang="en-US" sz="1400" dirty="0"/>
              <a:t>, P. </a:t>
            </a:r>
            <a:r>
              <a:rPr lang="en-US" sz="1400" dirty="0" err="1"/>
              <a:t>Maniatis</a:t>
            </a:r>
            <a:r>
              <a:rPr lang="en-US" sz="1400" dirty="0"/>
              <a:t>, M. </a:t>
            </a:r>
            <a:r>
              <a:rPr lang="en-US" sz="1400" dirty="0" err="1"/>
              <a:t>Naik</a:t>
            </a:r>
            <a:r>
              <a:rPr lang="en-US" sz="1400" dirty="0"/>
              <a:t>, and A. Patti, </a:t>
            </a:r>
            <a:r>
              <a:rPr lang="en-US" sz="1400" dirty="0" smtClean="0"/>
              <a:t>“</a:t>
            </a:r>
            <a:r>
              <a:rPr lang="en-US" sz="1400" dirty="0" err="1" smtClean="0"/>
              <a:t>Clonecloud</a:t>
            </a:r>
            <a:r>
              <a:rPr lang="en-US" sz="1400" dirty="0"/>
              <a:t>: elastic execution </a:t>
            </a:r>
            <a:r>
              <a:rPr lang="en-US" sz="1400" dirty="0" smtClean="0"/>
              <a:t>between mobile </a:t>
            </a:r>
            <a:r>
              <a:rPr lang="en-US" sz="1400" dirty="0"/>
              <a:t>device and cloud</a:t>
            </a:r>
            <a:r>
              <a:rPr lang="en-US" sz="1400" dirty="0" smtClean="0"/>
              <a:t>,” </a:t>
            </a:r>
            <a:r>
              <a:rPr lang="en-US" sz="1400" dirty="0"/>
              <a:t>in Proceedings of the sixth conference on Computer systems, pp. </a:t>
            </a:r>
            <a:r>
              <a:rPr lang="en-US" sz="1400" dirty="0" smtClean="0"/>
              <a:t>301-314, ACM</a:t>
            </a:r>
            <a:r>
              <a:rPr lang="en-US" sz="1400" dirty="0"/>
              <a:t>, 2011.</a:t>
            </a:r>
          </a:p>
          <a:p>
            <a:r>
              <a:rPr lang="en-US" sz="1400" dirty="0"/>
              <a:t>[5] H. Flores and S. </a:t>
            </a:r>
            <a:r>
              <a:rPr lang="en-US" sz="1400" dirty="0" err="1"/>
              <a:t>Srirama</a:t>
            </a:r>
            <a:r>
              <a:rPr lang="en-US" sz="1400" dirty="0"/>
              <a:t>, </a:t>
            </a:r>
            <a:r>
              <a:rPr lang="en-US" sz="1400" dirty="0" smtClean="0"/>
              <a:t>“Mobile </a:t>
            </a:r>
            <a:r>
              <a:rPr lang="en-US" sz="1400" dirty="0"/>
              <a:t>code </a:t>
            </a:r>
            <a:r>
              <a:rPr lang="en-US" sz="1400" dirty="0" smtClean="0"/>
              <a:t>offloading</a:t>
            </a:r>
            <a:r>
              <a:rPr lang="en-US" sz="1400" dirty="0"/>
              <a:t>: should it be a local decision or global inference</a:t>
            </a:r>
            <a:r>
              <a:rPr lang="en-US" sz="1400" dirty="0" smtClean="0"/>
              <a:t>?,” in Proceeding </a:t>
            </a:r>
            <a:r>
              <a:rPr lang="en-US" sz="1400" dirty="0"/>
              <a:t>of the 11th annual international conference on Mobile systems, applications, and </a:t>
            </a:r>
            <a:r>
              <a:rPr lang="en-US" sz="1400" dirty="0" smtClean="0"/>
              <a:t>services, pp</a:t>
            </a:r>
            <a:r>
              <a:rPr lang="en-US" sz="1400" dirty="0"/>
              <a:t>. </a:t>
            </a:r>
            <a:r>
              <a:rPr lang="en-US" sz="1400" dirty="0" smtClean="0"/>
              <a:t>539-540</a:t>
            </a:r>
            <a:r>
              <a:rPr lang="en-US" sz="1400" dirty="0"/>
              <a:t>, ACM, 2013.</a:t>
            </a:r>
          </a:p>
          <a:p>
            <a:r>
              <a:rPr lang="en-US" sz="1400" dirty="0"/>
              <a:t>[6] S. </a:t>
            </a:r>
            <a:r>
              <a:rPr lang="en-US" sz="1400" dirty="0" err="1"/>
              <a:t>Kosta</a:t>
            </a:r>
            <a:r>
              <a:rPr lang="en-US" sz="1400" dirty="0"/>
              <a:t>, A. </a:t>
            </a:r>
            <a:r>
              <a:rPr lang="en-US" sz="1400" dirty="0" err="1"/>
              <a:t>Aucinas</a:t>
            </a:r>
            <a:r>
              <a:rPr lang="en-US" sz="1400" dirty="0"/>
              <a:t>, P. Hui, R. </a:t>
            </a:r>
            <a:r>
              <a:rPr lang="en-US" sz="1400" dirty="0" err="1"/>
              <a:t>Mortier</a:t>
            </a:r>
            <a:r>
              <a:rPr lang="en-US" sz="1400" dirty="0"/>
              <a:t>, and X. Zhang, </a:t>
            </a:r>
            <a:r>
              <a:rPr lang="en-US" sz="1400" dirty="0" smtClean="0"/>
              <a:t>“</a:t>
            </a:r>
            <a:r>
              <a:rPr lang="en-US" sz="1400" dirty="0" err="1" smtClean="0"/>
              <a:t>Thinkair</a:t>
            </a:r>
            <a:r>
              <a:rPr lang="en-US" sz="1400" dirty="0"/>
              <a:t>: Dynamic resource allocation </a:t>
            </a:r>
            <a:r>
              <a:rPr lang="en-US" sz="1400" dirty="0" smtClean="0"/>
              <a:t>and parallel </a:t>
            </a:r>
            <a:r>
              <a:rPr lang="en-US" sz="1400" dirty="0"/>
              <a:t>execution in the cloud for mobile code </a:t>
            </a:r>
            <a:r>
              <a:rPr lang="en-US" sz="1400" dirty="0" smtClean="0"/>
              <a:t>offloading,” </a:t>
            </a:r>
            <a:r>
              <a:rPr lang="en-US" sz="1400" dirty="0"/>
              <a:t>in INFOCOM, 2012 Proceedings </a:t>
            </a:r>
            <a:r>
              <a:rPr lang="en-US" sz="1400" dirty="0" smtClean="0"/>
              <a:t>IEEE, pp</a:t>
            </a:r>
            <a:r>
              <a:rPr lang="en-US" sz="1400" dirty="0"/>
              <a:t>. </a:t>
            </a:r>
            <a:r>
              <a:rPr lang="en-US" sz="1400" dirty="0" smtClean="0"/>
              <a:t>945-953</a:t>
            </a:r>
            <a:r>
              <a:rPr lang="en-US" sz="1400" dirty="0"/>
              <a:t>, IEEE, 2012.</a:t>
            </a:r>
          </a:p>
          <a:p>
            <a:r>
              <a:rPr lang="en-US" sz="1400" dirty="0"/>
              <a:t>[7] H. Flores, S. N. </a:t>
            </a:r>
            <a:r>
              <a:rPr lang="en-US" sz="1400" dirty="0" err="1"/>
              <a:t>Srirama</a:t>
            </a:r>
            <a:r>
              <a:rPr lang="en-US" sz="1400" dirty="0"/>
              <a:t>, and C. </a:t>
            </a:r>
            <a:r>
              <a:rPr lang="en-US" sz="1400" dirty="0" err="1"/>
              <a:t>Paniagua</a:t>
            </a:r>
            <a:r>
              <a:rPr lang="en-US" sz="1400" dirty="0"/>
              <a:t>, </a:t>
            </a:r>
            <a:r>
              <a:rPr lang="en-US" sz="1400" dirty="0" smtClean="0"/>
              <a:t>“A </a:t>
            </a:r>
            <a:r>
              <a:rPr lang="en-US" sz="1400" dirty="0"/>
              <a:t>generic middleware framework for handling </a:t>
            </a:r>
            <a:r>
              <a:rPr lang="en-US" sz="1400" dirty="0" smtClean="0"/>
              <a:t>process intensive </a:t>
            </a:r>
            <a:r>
              <a:rPr lang="en-US" sz="1400" dirty="0"/>
              <a:t>hybrid cloud services from mobiles</a:t>
            </a:r>
            <a:r>
              <a:rPr lang="en-US" sz="1400" dirty="0" smtClean="0"/>
              <a:t>,” </a:t>
            </a:r>
            <a:r>
              <a:rPr lang="en-US" sz="1400" dirty="0"/>
              <a:t>in Proceedings of the 9th International Conference </a:t>
            </a:r>
            <a:r>
              <a:rPr lang="en-US" sz="1400" dirty="0" smtClean="0"/>
              <a:t>on Advances </a:t>
            </a:r>
            <a:r>
              <a:rPr lang="en-US" sz="1400" dirty="0"/>
              <a:t>in Mobile Computing and Multimedia, pp. </a:t>
            </a:r>
            <a:r>
              <a:rPr lang="en-US" sz="1400" dirty="0" smtClean="0"/>
              <a:t>87-94</a:t>
            </a:r>
            <a:r>
              <a:rPr lang="en-US" sz="1400" dirty="0"/>
              <a:t>, ACM, 2011.</a:t>
            </a:r>
          </a:p>
          <a:p>
            <a:r>
              <a:rPr lang="en-US" sz="1400" dirty="0" smtClean="0"/>
              <a:t>[</a:t>
            </a:r>
            <a:r>
              <a:rPr lang="en-US" sz="1400" dirty="0"/>
              <a:t>8</a:t>
            </a:r>
            <a:r>
              <a:rPr lang="en-US" sz="1400" dirty="0" smtClean="0"/>
              <a:t>] </a:t>
            </a:r>
            <a:r>
              <a:rPr lang="en-US" sz="1400" dirty="0"/>
              <a:t>H. R. Flores </a:t>
            </a:r>
            <a:r>
              <a:rPr lang="en-US" sz="1400" dirty="0" err="1"/>
              <a:t>Macario</a:t>
            </a:r>
            <a:r>
              <a:rPr lang="en-US" sz="1400" dirty="0"/>
              <a:t> and S. </a:t>
            </a:r>
            <a:r>
              <a:rPr lang="en-US" sz="1400" dirty="0" err="1"/>
              <a:t>Srirama</a:t>
            </a:r>
            <a:r>
              <a:rPr lang="en-US" sz="1400" dirty="0"/>
              <a:t>, </a:t>
            </a:r>
            <a:r>
              <a:rPr lang="en-US" sz="1400" dirty="0" smtClean="0"/>
              <a:t>“Adaptive </a:t>
            </a:r>
            <a:r>
              <a:rPr lang="en-US" sz="1400" dirty="0"/>
              <a:t>code </a:t>
            </a:r>
            <a:r>
              <a:rPr lang="en-US" sz="1400" dirty="0" smtClean="0"/>
              <a:t>offloading </a:t>
            </a:r>
            <a:r>
              <a:rPr lang="en-US" sz="1400" dirty="0"/>
              <a:t>for mobile cloud applications: </a:t>
            </a:r>
            <a:r>
              <a:rPr lang="en-US" sz="1400" dirty="0" smtClean="0"/>
              <a:t>Exploiting </a:t>
            </a:r>
            <a:r>
              <a:rPr lang="en-US" sz="1400" dirty="0"/>
              <a:t>fuzzy sets and evidence-based learning</a:t>
            </a:r>
            <a:r>
              <a:rPr lang="en-US" sz="1400" dirty="0" smtClean="0"/>
              <a:t>,” </a:t>
            </a:r>
            <a:r>
              <a:rPr lang="en-US" sz="1400" dirty="0"/>
              <a:t>in Proceeding of the fourth ACM workshop on </a:t>
            </a:r>
            <a:r>
              <a:rPr lang="en-US" sz="1400" dirty="0" smtClean="0"/>
              <a:t>Mobile cloud </a:t>
            </a:r>
            <a:r>
              <a:rPr lang="en-US" sz="1400" dirty="0"/>
              <a:t>computing and services, pp. </a:t>
            </a:r>
            <a:r>
              <a:rPr lang="en-US" sz="1400" dirty="0" smtClean="0"/>
              <a:t>9-16</a:t>
            </a:r>
            <a:r>
              <a:rPr lang="en-US" sz="1400" dirty="0"/>
              <a:t>, ACM, 2013.</a:t>
            </a:r>
          </a:p>
          <a:p>
            <a:r>
              <a:rPr lang="en-US" sz="1400" dirty="0" smtClean="0"/>
              <a:t>[9] </a:t>
            </a:r>
            <a:r>
              <a:rPr lang="en-US" sz="1400" dirty="0"/>
              <a:t>R. Kemp, N. Palmer, T. </a:t>
            </a:r>
            <a:r>
              <a:rPr lang="en-US" sz="1400" dirty="0" err="1"/>
              <a:t>Kielmann</a:t>
            </a:r>
            <a:r>
              <a:rPr lang="en-US" sz="1400" dirty="0"/>
              <a:t>, and H. Bal, </a:t>
            </a:r>
            <a:r>
              <a:rPr lang="en-US" sz="1400" dirty="0" smtClean="0"/>
              <a:t>“Cuckoo</a:t>
            </a:r>
            <a:r>
              <a:rPr lang="en-US" sz="1400" dirty="0"/>
              <a:t>: a computation </a:t>
            </a:r>
            <a:r>
              <a:rPr lang="en-US" sz="1400" dirty="0" smtClean="0"/>
              <a:t>offloading </a:t>
            </a:r>
            <a:r>
              <a:rPr lang="en-US" sz="1400" dirty="0"/>
              <a:t>framework </a:t>
            </a:r>
            <a:r>
              <a:rPr lang="en-US" sz="1400" dirty="0" smtClean="0"/>
              <a:t>for smartphones,” </a:t>
            </a:r>
            <a:r>
              <a:rPr lang="en-US" sz="1400" dirty="0"/>
              <a:t>in Mobile Computing, Applications, and Services, pp. </a:t>
            </a:r>
            <a:r>
              <a:rPr lang="en-US" sz="1400" dirty="0" smtClean="0"/>
              <a:t>59-79</a:t>
            </a:r>
            <a:r>
              <a:rPr lang="en-US" sz="1400" dirty="0"/>
              <a:t>, Springer, 2012.</a:t>
            </a:r>
          </a:p>
          <a:p>
            <a:r>
              <a:rPr lang="en-US" sz="1400" dirty="0"/>
              <a:t>[</a:t>
            </a:r>
            <a:r>
              <a:rPr lang="en-US" sz="1400" dirty="0" smtClean="0"/>
              <a:t>10] </a:t>
            </a:r>
            <a:r>
              <a:rPr lang="en-US" sz="1400" dirty="0"/>
              <a:t>A. </a:t>
            </a:r>
            <a:r>
              <a:rPr lang="en-US" sz="1400" dirty="0" err="1"/>
              <a:t>Khairy</a:t>
            </a:r>
            <a:r>
              <a:rPr lang="en-US" sz="1400" dirty="0"/>
              <a:t>, H. H. Ammar, and R. </a:t>
            </a:r>
            <a:r>
              <a:rPr lang="en-US" sz="1400" dirty="0" err="1"/>
              <a:t>Bahgat</a:t>
            </a:r>
            <a:r>
              <a:rPr lang="en-US" sz="1400" dirty="0"/>
              <a:t>, </a:t>
            </a:r>
            <a:r>
              <a:rPr lang="en-US" sz="1400" dirty="0" smtClean="0"/>
              <a:t>“Smartphone </a:t>
            </a:r>
            <a:r>
              <a:rPr lang="en-US" sz="1400" dirty="0"/>
              <a:t>energizer: Extending smartphone's battery </a:t>
            </a:r>
            <a:r>
              <a:rPr lang="en-US" sz="1400" dirty="0" smtClean="0"/>
              <a:t>life with </a:t>
            </a:r>
            <a:r>
              <a:rPr lang="en-US" sz="1400" dirty="0"/>
              <a:t>smart </a:t>
            </a:r>
            <a:r>
              <a:rPr lang="en-US" sz="1400" dirty="0" smtClean="0"/>
              <a:t>offloading,” </a:t>
            </a:r>
            <a:r>
              <a:rPr lang="en-US" sz="1400" dirty="0"/>
              <a:t>in Wireless Communications and Mobile Computing Conference (IWCMC</a:t>
            </a:r>
            <a:r>
              <a:rPr lang="en-US" sz="1400" dirty="0" smtClean="0"/>
              <a:t>), 2013 </a:t>
            </a:r>
            <a:r>
              <a:rPr lang="en-US" sz="1400" dirty="0"/>
              <a:t>9th International, pp. </a:t>
            </a:r>
            <a:r>
              <a:rPr lang="en-US" sz="1400" dirty="0" smtClean="0"/>
              <a:t>329-336</a:t>
            </a:r>
            <a:r>
              <a:rPr lang="en-US" sz="1400" dirty="0"/>
              <a:t>, IEEE, 2013.</a:t>
            </a:r>
            <a:endParaRPr lang="en-US" sz="1400" dirty="0"/>
          </a:p>
        </p:txBody>
      </p:sp>
    </p:spTree>
    <p:extLst>
      <p:ext uri="{BB962C8B-B14F-4D97-AF65-F5344CB8AC3E}">
        <p14:creationId xmlns:p14="http://schemas.microsoft.com/office/powerpoint/2010/main" val="3825665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Offloading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6803" y="2359633"/>
            <a:ext cx="3323749" cy="2774222"/>
          </a:xfrm>
        </p:spPr>
      </p:pic>
      <p:sp>
        <p:nvSpPr>
          <p:cNvPr id="5" name="TextBox 4"/>
          <p:cNvSpPr txBox="1"/>
          <p:nvPr/>
        </p:nvSpPr>
        <p:spPr>
          <a:xfrm>
            <a:off x="3953814" y="605307"/>
            <a:ext cx="7635424" cy="1754326"/>
          </a:xfrm>
          <a:prstGeom prst="rect">
            <a:avLst/>
          </a:prstGeom>
          <a:noFill/>
        </p:spPr>
        <p:txBody>
          <a:bodyPr wrap="none" rtlCol="0">
            <a:spAutoFit/>
          </a:bodyPr>
          <a:lstStyle/>
          <a:p>
            <a:pPr marL="285750" indent="-285750">
              <a:buFont typeface="Arial" panose="020B0604020202020204" pitchFamily="34" charset="0"/>
              <a:buChar char="•"/>
            </a:pPr>
            <a:r>
              <a:rPr lang="en-US" dirty="0"/>
              <a:t>The energy saved by computation offloading depends on </a:t>
            </a:r>
            <a:r>
              <a:rPr lang="en-US" dirty="0" smtClean="0"/>
              <a:t>the</a:t>
            </a:r>
          </a:p>
          <a:p>
            <a:r>
              <a:rPr lang="en-US" dirty="0" smtClean="0"/>
              <a:t>       wireless </a:t>
            </a:r>
            <a:r>
              <a:rPr lang="en-US" dirty="0"/>
              <a:t>bandwidth B, the amount of computation to be performed C</a:t>
            </a:r>
            <a:r>
              <a:rPr lang="en-US" dirty="0" smtClean="0"/>
              <a:t>,</a:t>
            </a:r>
          </a:p>
          <a:p>
            <a:r>
              <a:rPr lang="en-US" dirty="0" smtClean="0"/>
              <a:t>       and </a:t>
            </a:r>
            <a:r>
              <a:rPr lang="en-US" dirty="0"/>
              <a:t>the amount of data to be transmitted D. </a:t>
            </a:r>
            <a:endParaRPr lang="en-US" dirty="0" smtClean="0"/>
          </a:p>
          <a:p>
            <a:r>
              <a:rPr lang="en-US" dirty="0" smtClean="0"/>
              <a:t>       Existing </a:t>
            </a:r>
            <a:r>
              <a:rPr lang="en-US" dirty="0"/>
              <a:t>studies thus focus on determining whether to offload computation </a:t>
            </a:r>
            <a:endParaRPr lang="en-US" dirty="0" smtClean="0"/>
          </a:p>
          <a:p>
            <a:r>
              <a:rPr lang="en-US" dirty="0" smtClean="0"/>
              <a:t>       by </a:t>
            </a:r>
            <a:r>
              <a:rPr lang="en-US" dirty="0"/>
              <a:t>predicting the relationships among these three factors.</a:t>
            </a:r>
          </a:p>
          <a:p>
            <a:endParaRPr lang="en-US" dirty="0"/>
          </a:p>
        </p:txBody>
      </p:sp>
      <p:sp>
        <p:nvSpPr>
          <p:cNvPr id="6" name="TextBox 5"/>
          <p:cNvSpPr txBox="1"/>
          <p:nvPr/>
        </p:nvSpPr>
        <p:spPr>
          <a:xfrm>
            <a:off x="3953814" y="5859887"/>
            <a:ext cx="7462299"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t>Offloading </a:t>
            </a:r>
            <a:r>
              <a:rPr lang="en-US" dirty="0"/>
              <a:t>is beneficial when large amounts of computation </a:t>
            </a:r>
            <a:r>
              <a:rPr lang="en-US" i="1" dirty="0"/>
              <a:t>C </a:t>
            </a:r>
            <a:r>
              <a:rPr lang="en-US" dirty="0"/>
              <a:t>are needed </a:t>
            </a:r>
            <a:endParaRPr lang="en-US" dirty="0" smtClean="0"/>
          </a:p>
          <a:p>
            <a:r>
              <a:rPr lang="en-US" dirty="0" smtClean="0"/>
              <a:t>       with </a:t>
            </a:r>
            <a:r>
              <a:rPr lang="en-US" dirty="0"/>
              <a:t>relatively small amounts of communication </a:t>
            </a:r>
            <a:r>
              <a:rPr lang="en-US" i="1" dirty="0"/>
              <a:t>D</a:t>
            </a:r>
            <a:r>
              <a:rPr lang="en-US" dirty="0"/>
              <a:t>. </a:t>
            </a:r>
          </a:p>
        </p:txBody>
      </p:sp>
    </p:spTree>
    <p:extLst>
      <p:ext uri="{BB962C8B-B14F-4D97-AF65-F5344CB8AC3E}">
        <p14:creationId xmlns:p14="http://schemas.microsoft.com/office/powerpoint/2010/main" val="3353457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that can benefit from Code Offloading</a:t>
            </a:r>
            <a:endParaRPr lang="en-US" dirty="0"/>
          </a:p>
        </p:txBody>
      </p:sp>
      <p:sp>
        <p:nvSpPr>
          <p:cNvPr id="3" name="Content Placeholder 2"/>
          <p:cNvSpPr>
            <a:spLocks noGrp="1"/>
          </p:cNvSpPr>
          <p:nvPr>
            <p:ph idx="1"/>
          </p:nvPr>
        </p:nvSpPr>
        <p:spPr>
          <a:xfrm>
            <a:off x="3869268" y="0"/>
            <a:ext cx="7315200" cy="6858000"/>
          </a:xfrm>
        </p:spPr>
        <p:txBody>
          <a:bodyPr>
            <a:normAutofit/>
          </a:bodyPr>
          <a:lstStyle/>
          <a:p>
            <a:endParaRPr lang="en-US" dirty="0" smtClean="0"/>
          </a:p>
          <a:p>
            <a:r>
              <a:rPr lang="en-US" dirty="0" smtClean="0"/>
              <a:t>Compute Intensive Apps on Smartphones </a:t>
            </a:r>
            <a:r>
              <a:rPr lang="en-US" dirty="0"/>
              <a:t>and other wearable computing devices like Google Glass and smart </a:t>
            </a:r>
            <a:r>
              <a:rPr lang="en-US" dirty="0" smtClean="0"/>
              <a:t>watches. </a:t>
            </a:r>
          </a:p>
          <a:p>
            <a:r>
              <a:rPr lang="en-US" dirty="0" smtClean="0"/>
              <a:t>Applications using complex Machine Learning techniques such as Neural Network. </a:t>
            </a:r>
            <a:r>
              <a:rPr lang="en-US" dirty="0"/>
              <a:t>Applications using Machine Learning have been unpopular among mobile devices due to the long training phase and need of high processing power</a:t>
            </a:r>
            <a:r>
              <a:rPr lang="en-US" dirty="0" smtClean="0"/>
              <a:t>.</a:t>
            </a:r>
          </a:p>
          <a:p>
            <a:r>
              <a:rPr lang="en-US" dirty="0" smtClean="0"/>
              <a:t>An </a:t>
            </a:r>
            <a:r>
              <a:rPr lang="en-US" dirty="0"/>
              <a:t>image retrieval </a:t>
            </a:r>
            <a:r>
              <a:rPr lang="en-US" dirty="0" smtClean="0"/>
              <a:t>application, Other Compute intensive Image </a:t>
            </a:r>
            <a:r>
              <a:rPr lang="en-US" dirty="0"/>
              <a:t>Processing </a:t>
            </a:r>
            <a:r>
              <a:rPr lang="en-US" dirty="0" smtClean="0"/>
              <a:t>applications </a:t>
            </a:r>
          </a:p>
          <a:p>
            <a:r>
              <a:rPr lang="en-US" dirty="0" smtClean="0"/>
              <a:t>Games such as Chess                                                                                            ( </a:t>
            </a:r>
            <a:r>
              <a:rPr lang="en-US" sz="1600" dirty="0" smtClean="0"/>
              <a:t>A </a:t>
            </a:r>
            <a:r>
              <a:rPr lang="en-US" sz="1600" dirty="0"/>
              <a:t>chessboard has 8 × 8 = 64 positions. Each player controls 16 pieces at the beginning of the game. Chess is Markovian, meaning that the game is fully expressed by the current state. Each piece may be in one of the 64 possible locations and needs 6 bits to represent the location. </a:t>
            </a:r>
            <a:r>
              <a:rPr lang="en-US" sz="1600" dirty="0" smtClean="0"/>
              <a:t>To </a:t>
            </a:r>
            <a:r>
              <a:rPr lang="en-US" sz="1600" dirty="0"/>
              <a:t>represent a chess game’s current state, it is sufficient to state that 6 bits × 32 pieces = 192 bits = 24 bytes; this is smaller than the size of a typical wireless packet. </a:t>
            </a:r>
            <a:r>
              <a:rPr lang="en-US" sz="1600" dirty="0" smtClean="0"/>
              <a:t>The </a:t>
            </a:r>
            <a:r>
              <a:rPr lang="en-US" sz="1600" dirty="0"/>
              <a:t>amount of computation for chess is very </a:t>
            </a:r>
            <a:r>
              <a:rPr lang="en-US" sz="1600" dirty="0" smtClean="0"/>
              <a:t>large. </a:t>
            </a:r>
            <a:r>
              <a:rPr lang="en-US" dirty="0" smtClean="0"/>
              <a:t>)</a:t>
            </a:r>
          </a:p>
          <a:p>
            <a:endParaRPr lang="en-US" dirty="0"/>
          </a:p>
        </p:txBody>
      </p:sp>
    </p:spTree>
    <p:extLst>
      <p:ext uri="{BB962C8B-B14F-4D97-AF65-F5344CB8AC3E}">
        <p14:creationId xmlns:p14="http://schemas.microsoft.com/office/powerpoint/2010/main" val="3672463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9166" y="1891937"/>
            <a:ext cx="1554480" cy="365760"/>
          </a:xfrm>
          <a:prstGeom prst="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C</a:t>
            </a:r>
            <a:r>
              <a:rPr lang="en-US" sz="1600" dirty="0" smtClean="0"/>
              <a:t>ode Profiler</a:t>
            </a:r>
            <a:endParaRPr lang="en-US" sz="1600" dirty="0"/>
          </a:p>
        </p:txBody>
      </p:sp>
      <p:sp>
        <p:nvSpPr>
          <p:cNvPr id="4" name="Rectangle 3"/>
          <p:cNvSpPr/>
          <p:nvPr/>
        </p:nvSpPr>
        <p:spPr>
          <a:xfrm>
            <a:off x="1489166" y="2621280"/>
            <a:ext cx="1554480" cy="640080"/>
          </a:xfrm>
          <a:prstGeom prst="rect">
            <a:avLst/>
          </a:prstGeom>
          <a:ln w="57150">
            <a:solidFill>
              <a:srgbClr val="00B0F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b="1" dirty="0" smtClean="0"/>
              <a:t>Decision Engine</a:t>
            </a:r>
            <a:endParaRPr lang="en-US" sz="2000" b="1" dirty="0"/>
          </a:p>
        </p:txBody>
      </p:sp>
      <p:sp>
        <p:nvSpPr>
          <p:cNvPr id="5" name="Rectangle 4"/>
          <p:cNvSpPr/>
          <p:nvPr/>
        </p:nvSpPr>
        <p:spPr>
          <a:xfrm>
            <a:off x="1489166" y="3622766"/>
            <a:ext cx="1554480" cy="365760"/>
          </a:xfrm>
          <a:prstGeom prst="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smtClean="0"/>
              <a:t>System </a:t>
            </a:r>
            <a:r>
              <a:rPr lang="en-US" sz="1600" dirty="0"/>
              <a:t>P</a:t>
            </a:r>
            <a:r>
              <a:rPr lang="en-US" sz="1600" dirty="0" smtClean="0"/>
              <a:t>rofiler</a:t>
            </a:r>
            <a:endParaRPr lang="en-US" sz="1600" dirty="0"/>
          </a:p>
        </p:txBody>
      </p:sp>
      <p:sp>
        <p:nvSpPr>
          <p:cNvPr id="8" name="Rounded Rectangle 7"/>
          <p:cNvSpPr/>
          <p:nvPr/>
        </p:nvSpPr>
        <p:spPr>
          <a:xfrm>
            <a:off x="999309" y="942703"/>
            <a:ext cx="2534194" cy="463731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5" idx="0"/>
            <a:endCxn id="4" idx="2"/>
          </p:cNvCxnSpPr>
          <p:nvPr/>
        </p:nvCxnSpPr>
        <p:spPr>
          <a:xfrm flipV="1">
            <a:off x="2266406" y="3261360"/>
            <a:ext cx="0" cy="36140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2266406" y="2257697"/>
            <a:ext cx="0" cy="36358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820886" y="942703"/>
            <a:ext cx="6015445"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Code Profiler</a:t>
            </a:r>
          </a:p>
          <a:p>
            <a:r>
              <a:rPr lang="en-US" dirty="0"/>
              <a:t>The code </a:t>
            </a:r>
            <a:r>
              <a:rPr lang="en-US" dirty="0" smtClean="0"/>
              <a:t>profiler </a:t>
            </a:r>
            <a:r>
              <a:rPr lang="en-US" dirty="0"/>
              <a:t>determines </a:t>
            </a:r>
            <a:r>
              <a:rPr lang="en-US" b="1" i="1" dirty="0" smtClean="0">
                <a:solidFill>
                  <a:srgbClr val="EE7008"/>
                </a:solidFill>
              </a:rPr>
              <a:t>what </a:t>
            </a:r>
            <a:r>
              <a:rPr lang="en-US" b="1" i="1" dirty="0">
                <a:solidFill>
                  <a:srgbClr val="EE7008"/>
                </a:solidFill>
              </a:rPr>
              <a:t>to </a:t>
            </a:r>
            <a:r>
              <a:rPr lang="en-US" b="1" i="1" dirty="0" smtClean="0">
                <a:solidFill>
                  <a:srgbClr val="EE7008"/>
                </a:solidFill>
              </a:rPr>
              <a:t>offload ?</a:t>
            </a:r>
          </a:p>
          <a:p>
            <a:r>
              <a:rPr lang="en-US" dirty="0" smtClean="0"/>
              <a:t>It requires Code Partitioning, which means selection </a:t>
            </a:r>
            <a:r>
              <a:rPr lang="en-US" dirty="0"/>
              <a:t>of the code to be </a:t>
            </a:r>
            <a:r>
              <a:rPr lang="en-US" dirty="0" smtClean="0"/>
              <a:t>offloaded (Method</a:t>
            </a:r>
            <a:r>
              <a:rPr lang="en-US" dirty="0"/>
              <a:t>, Thread, or Class).</a:t>
            </a:r>
            <a:endParaRPr lang="en-US" dirty="0" smtClean="0"/>
          </a:p>
          <a:p>
            <a:endParaRPr lang="en-US" dirty="0" smtClean="0"/>
          </a:p>
        </p:txBody>
      </p:sp>
      <p:sp>
        <p:nvSpPr>
          <p:cNvPr id="16" name="TextBox 15"/>
          <p:cNvSpPr txBox="1"/>
          <p:nvPr/>
        </p:nvSpPr>
        <p:spPr>
          <a:xfrm>
            <a:off x="3820887" y="3474720"/>
            <a:ext cx="7298754"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System Profiler</a:t>
            </a:r>
          </a:p>
          <a:p>
            <a:r>
              <a:rPr lang="en-US" dirty="0"/>
              <a:t>System </a:t>
            </a:r>
            <a:r>
              <a:rPr lang="en-US" dirty="0" smtClean="0"/>
              <a:t>profiler </a:t>
            </a:r>
            <a:r>
              <a:rPr lang="en-US" dirty="0"/>
              <a:t>monitor multiple parameters </a:t>
            </a:r>
            <a:endParaRPr lang="en-US" dirty="0" smtClean="0"/>
          </a:p>
          <a:p>
            <a:r>
              <a:rPr lang="en-US" dirty="0" smtClean="0"/>
              <a:t>of </a:t>
            </a:r>
            <a:r>
              <a:rPr lang="en-US" dirty="0"/>
              <a:t>the smartphone, such as available bandwidth, </a:t>
            </a:r>
            <a:endParaRPr lang="en-US" dirty="0" smtClean="0"/>
          </a:p>
          <a:p>
            <a:r>
              <a:rPr lang="en-US" dirty="0" smtClean="0"/>
              <a:t>Data size </a:t>
            </a:r>
            <a:r>
              <a:rPr lang="en-US" dirty="0"/>
              <a:t>to transmit, and energy to execute the code. </a:t>
            </a:r>
            <a:endParaRPr lang="en-US" dirty="0" smtClean="0"/>
          </a:p>
          <a:p>
            <a:r>
              <a:rPr lang="en-US" dirty="0" smtClean="0"/>
              <a:t>We </a:t>
            </a:r>
            <a:r>
              <a:rPr lang="en-US" dirty="0"/>
              <a:t>look to these parameters to know </a:t>
            </a:r>
            <a:endParaRPr lang="en-US" dirty="0" smtClean="0"/>
          </a:p>
          <a:p>
            <a:r>
              <a:rPr lang="en-US" b="1" i="1" dirty="0" smtClean="0">
                <a:solidFill>
                  <a:srgbClr val="EE7008"/>
                </a:solidFill>
              </a:rPr>
              <a:t>when </a:t>
            </a:r>
            <a:r>
              <a:rPr lang="en-US" b="1" i="1" dirty="0">
                <a:solidFill>
                  <a:srgbClr val="EE7008"/>
                </a:solidFill>
              </a:rPr>
              <a:t>to </a:t>
            </a:r>
            <a:r>
              <a:rPr lang="en-US" b="1" i="1" dirty="0" smtClean="0">
                <a:solidFill>
                  <a:srgbClr val="EE7008"/>
                </a:solidFill>
              </a:rPr>
              <a:t>offload  ?  </a:t>
            </a:r>
            <a:r>
              <a:rPr lang="en-US" dirty="0" smtClean="0"/>
              <a:t>to the </a:t>
            </a:r>
            <a:r>
              <a:rPr lang="en-US" dirty="0"/>
              <a:t>cloud.</a:t>
            </a:r>
          </a:p>
        </p:txBody>
      </p:sp>
      <p:sp>
        <p:nvSpPr>
          <p:cNvPr id="17" name="TextBox 16"/>
          <p:cNvSpPr txBox="1"/>
          <p:nvPr/>
        </p:nvSpPr>
        <p:spPr>
          <a:xfrm>
            <a:off x="3820886" y="2257697"/>
            <a:ext cx="8027125"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Decision Engine</a:t>
            </a:r>
          </a:p>
          <a:p>
            <a:r>
              <a:rPr lang="en-US" dirty="0"/>
              <a:t>The decision engine analyzes the parameters from  </a:t>
            </a:r>
            <a:r>
              <a:rPr lang="en-US" dirty="0" smtClean="0"/>
              <a:t>System </a:t>
            </a:r>
            <a:r>
              <a:rPr lang="en-US" dirty="0"/>
              <a:t>and </a:t>
            </a:r>
            <a:r>
              <a:rPr lang="en-US" dirty="0" smtClean="0"/>
              <a:t>Code </a:t>
            </a:r>
            <a:r>
              <a:rPr lang="en-US" dirty="0"/>
              <a:t>P</a:t>
            </a:r>
            <a:r>
              <a:rPr lang="en-US" dirty="0" smtClean="0"/>
              <a:t>rofilers </a:t>
            </a:r>
            <a:r>
              <a:rPr lang="en-US" dirty="0"/>
              <a:t>and applies certain </a:t>
            </a:r>
            <a:r>
              <a:rPr lang="en-US" dirty="0" smtClean="0"/>
              <a:t>logic over </a:t>
            </a:r>
            <a:r>
              <a:rPr lang="en-US" dirty="0"/>
              <a:t>them to deduce </a:t>
            </a:r>
            <a:r>
              <a:rPr lang="en-US" b="1" i="1" dirty="0">
                <a:solidFill>
                  <a:srgbClr val="00B0F0"/>
                </a:solidFill>
              </a:rPr>
              <a:t>when to </a:t>
            </a:r>
            <a:r>
              <a:rPr lang="en-US" b="1" i="1" dirty="0" smtClean="0">
                <a:solidFill>
                  <a:srgbClr val="00B0F0"/>
                </a:solidFill>
              </a:rPr>
              <a:t>offload  ?</a:t>
            </a:r>
          </a:p>
          <a:p>
            <a:r>
              <a:rPr lang="en-US" dirty="0" smtClean="0"/>
              <a:t>If </a:t>
            </a:r>
            <a:r>
              <a:rPr lang="en-US" dirty="0"/>
              <a:t>the engine concludes a positive outcome, the </a:t>
            </a:r>
            <a:r>
              <a:rPr lang="en-US" dirty="0" smtClean="0"/>
              <a:t>offloading system is activated.</a:t>
            </a:r>
            <a:endParaRPr lang="en-US" dirty="0"/>
          </a:p>
        </p:txBody>
      </p:sp>
      <p:sp>
        <p:nvSpPr>
          <p:cNvPr id="3" name="TextBox 2"/>
          <p:cNvSpPr txBox="1"/>
          <p:nvPr/>
        </p:nvSpPr>
        <p:spPr>
          <a:xfrm>
            <a:off x="3533503" y="352697"/>
            <a:ext cx="5822491" cy="461665"/>
          </a:xfrm>
          <a:prstGeom prst="rect">
            <a:avLst/>
          </a:prstGeom>
          <a:noFill/>
        </p:spPr>
        <p:txBody>
          <a:bodyPr wrap="none" rtlCol="0">
            <a:spAutoFit/>
          </a:bodyPr>
          <a:lstStyle/>
          <a:p>
            <a:r>
              <a:rPr lang="en-US" sz="2400" b="1" dirty="0" smtClean="0">
                <a:solidFill>
                  <a:srgbClr val="00B0F0"/>
                </a:solidFill>
              </a:rPr>
              <a:t>Building Blocks of Offloading Architecture:</a:t>
            </a:r>
            <a:endParaRPr lang="en-US" sz="2400" b="1" dirty="0">
              <a:solidFill>
                <a:srgbClr val="00B0F0"/>
              </a:solidFill>
            </a:endParaRPr>
          </a:p>
        </p:txBody>
      </p:sp>
    </p:spTree>
    <p:extLst>
      <p:ext uri="{BB962C8B-B14F-4D97-AF65-F5344CB8AC3E}">
        <p14:creationId xmlns:p14="http://schemas.microsoft.com/office/powerpoint/2010/main" val="310322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2"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2"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15" grpId="0"/>
      <p:bldP spid="15" grpId="1"/>
      <p:bldP spid="15" grpId="2"/>
      <p:bldP spid="16" grpId="0"/>
      <p:bldP spid="16" grpId="1"/>
      <p:bldP spid="16" grpId="2"/>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in Code Offloading</a:t>
            </a:r>
            <a:endParaRPr lang="en-US" dirty="0"/>
          </a:p>
        </p:txBody>
      </p:sp>
      <p:sp>
        <p:nvSpPr>
          <p:cNvPr id="3" name="Content Placeholder 2"/>
          <p:cNvSpPr>
            <a:spLocks noGrp="1"/>
          </p:cNvSpPr>
          <p:nvPr>
            <p:ph idx="1"/>
          </p:nvPr>
        </p:nvSpPr>
        <p:spPr>
          <a:xfrm>
            <a:off x="3869268" y="0"/>
            <a:ext cx="7315200" cy="6858000"/>
          </a:xfrm>
        </p:spPr>
        <p:txBody>
          <a:bodyPr>
            <a:normAutofit/>
          </a:bodyPr>
          <a:lstStyle/>
          <a:p>
            <a:r>
              <a:rPr lang="en-US" dirty="0"/>
              <a:t>The </a:t>
            </a:r>
            <a:r>
              <a:rPr lang="en-US" dirty="0" smtClean="0"/>
              <a:t>Offloading </a:t>
            </a:r>
            <a:r>
              <a:rPr lang="en-US" dirty="0"/>
              <a:t>technique is far from being adopted in the design of current mobile architectures; this </a:t>
            </a:r>
            <a:r>
              <a:rPr lang="en-US" dirty="0" smtClean="0"/>
              <a:t>is because </a:t>
            </a:r>
            <a:r>
              <a:rPr lang="en-US" dirty="0"/>
              <a:t>utilization of code </a:t>
            </a:r>
            <a:r>
              <a:rPr lang="en-US" dirty="0" smtClean="0"/>
              <a:t>offloading </a:t>
            </a:r>
            <a:r>
              <a:rPr lang="en-US" dirty="0"/>
              <a:t>in real scenarios proves to be mostly </a:t>
            </a:r>
            <a:r>
              <a:rPr lang="en-US" dirty="0" smtClean="0"/>
              <a:t>negative.</a:t>
            </a:r>
          </a:p>
          <a:p>
            <a:r>
              <a:rPr lang="en-US" dirty="0" smtClean="0"/>
              <a:t>Difficult </a:t>
            </a:r>
            <a:r>
              <a:rPr lang="en-US" dirty="0"/>
              <a:t>to evaluate runtime properties of code, the code will have non-deterministic </a:t>
            </a:r>
            <a:r>
              <a:rPr lang="en-US" dirty="0" smtClean="0"/>
              <a:t>behavior during </a:t>
            </a:r>
            <a:r>
              <a:rPr lang="en-US" dirty="0"/>
              <a:t>runtime, it is </a:t>
            </a:r>
            <a:r>
              <a:rPr lang="en-US" dirty="0" smtClean="0"/>
              <a:t>difficult </a:t>
            </a:r>
            <a:r>
              <a:rPr lang="en-US" dirty="0"/>
              <a:t>to estimate the running cost of a piece of code considered for </a:t>
            </a:r>
            <a:r>
              <a:rPr lang="en-US" dirty="0" smtClean="0"/>
              <a:t>offloading</a:t>
            </a:r>
          </a:p>
          <a:p>
            <a:r>
              <a:rPr lang="en-US" dirty="0"/>
              <a:t>Code partitioning relies on </a:t>
            </a:r>
            <a:r>
              <a:rPr lang="en-US" dirty="0" smtClean="0"/>
              <a:t>the expertise </a:t>
            </a:r>
            <a:r>
              <a:rPr lang="en-US" dirty="0"/>
              <a:t>of the software developer, the main idea is to annotate portions of code statically. These </a:t>
            </a:r>
            <a:r>
              <a:rPr lang="en-US" dirty="0" smtClean="0"/>
              <a:t>annotations </a:t>
            </a:r>
            <a:r>
              <a:rPr lang="en-US" dirty="0"/>
              <a:t>can cause poor </a:t>
            </a:r>
            <a:r>
              <a:rPr lang="en-US" dirty="0" smtClean="0"/>
              <a:t>flexibility </a:t>
            </a:r>
            <a:r>
              <a:rPr lang="en-US" dirty="0"/>
              <a:t>to execute the app in </a:t>
            </a:r>
            <a:r>
              <a:rPr lang="en-US" dirty="0" smtClean="0"/>
              <a:t>different </a:t>
            </a:r>
            <a:r>
              <a:rPr lang="en-US" dirty="0"/>
              <a:t>mobile devices, it can cause </a:t>
            </a:r>
            <a:r>
              <a:rPr lang="en-US" dirty="0" smtClean="0"/>
              <a:t>unnecessary code offloading </a:t>
            </a:r>
            <a:r>
              <a:rPr lang="en-US" dirty="0"/>
              <a:t>that drains energy</a:t>
            </a:r>
            <a:r>
              <a:rPr lang="en-US" dirty="0" smtClean="0"/>
              <a:t>.</a:t>
            </a:r>
          </a:p>
          <a:p>
            <a:r>
              <a:rPr lang="en-US" dirty="0"/>
              <a:t>The </a:t>
            </a:r>
            <a:r>
              <a:rPr lang="en-US" dirty="0" smtClean="0"/>
              <a:t>Offloading </a:t>
            </a:r>
            <a:r>
              <a:rPr lang="en-US" dirty="0"/>
              <a:t>Decision engine in the mobile device should consider not only the potential </a:t>
            </a:r>
            <a:r>
              <a:rPr lang="en-US" dirty="0" smtClean="0"/>
              <a:t>energy savings</a:t>
            </a:r>
            <a:r>
              <a:rPr lang="en-US" dirty="0"/>
              <a:t>, but also the response time of the request.</a:t>
            </a:r>
          </a:p>
        </p:txBody>
      </p:sp>
    </p:spTree>
    <p:extLst>
      <p:ext uri="{BB962C8B-B14F-4D97-AF65-F5344CB8AC3E}">
        <p14:creationId xmlns:p14="http://schemas.microsoft.com/office/powerpoint/2010/main" val="3864451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3869268" y="0"/>
            <a:ext cx="7315200" cy="6858000"/>
          </a:xfrm>
        </p:spPr>
        <p:txBody>
          <a:bodyPr>
            <a:normAutofit/>
          </a:bodyPr>
          <a:lstStyle/>
          <a:p>
            <a:r>
              <a:rPr lang="en-US" dirty="0" smtClean="0"/>
              <a:t>We </a:t>
            </a:r>
            <a:r>
              <a:rPr lang="en-US" dirty="0"/>
              <a:t>propose a novel, </a:t>
            </a:r>
            <a:r>
              <a:rPr lang="en-US" dirty="0" smtClean="0"/>
              <a:t>adaptive offloading </a:t>
            </a:r>
            <a:r>
              <a:rPr lang="en-US" dirty="0"/>
              <a:t>technique called ‘Reward Based Offloading </a:t>
            </a:r>
            <a:r>
              <a:rPr lang="en-US" dirty="0" smtClean="0"/>
              <a:t>System’ that </a:t>
            </a:r>
            <a:r>
              <a:rPr lang="en-US" dirty="0"/>
              <a:t>uses </a:t>
            </a:r>
            <a:r>
              <a:rPr lang="en-US" dirty="0" smtClean="0"/>
              <a:t>Reinforcement Learning (RL) and Fuzzy Logic to deduce right offloading decision. </a:t>
            </a:r>
            <a:r>
              <a:rPr lang="en-US" dirty="0"/>
              <a:t>The decision is taken so that offloading is guaranteed to optimize both the response time and energy </a:t>
            </a:r>
            <a:r>
              <a:rPr lang="en-US" dirty="0" smtClean="0"/>
              <a:t>consumption.</a:t>
            </a:r>
          </a:p>
          <a:p>
            <a:r>
              <a:rPr lang="en-US" dirty="0" smtClean="0"/>
              <a:t>We have studied </a:t>
            </a:r>
            <a:r>
              <a:rPr lang="en-US" dirty="0"/>
              <a:t>Different techniques </a:t>
            </a:r>
            <a:r>
              <a:rPr lang="en-US" dirty="0" smtClean="0"/>
              <a:t>from the prior works that </a:t>
            </a:r>
            <a:r>
              <a:rPr lang="en-US" dirty="0"/>
              <a:t>are proposed to empower Decision Engines with offloading logic for instance Fuzzy Logic Decision Engine, Decision Engine with SVR and other supervised Learning </a:t>
            </a:r>
            <a:r>
              <a:rPr lang="en-US" dirty="0" smtClean="0"/>
              <a:t>techniques</a:t>
            </a:r>
            <a:endParaRPr lang="en-US" dirty="0"/>
          </a:p>
          <a:p>
            <a:r>
              <a:rPr lang="en-US" dirty="0"/>
              <a:t>We evaluate our offloading technique with three real life example applications. During the evaluation, we run these applications under various situations (i.e. different </a:t>
            </a:r>
            <a:r>
              <a:rPr lang="en-US" dirty="0" smtClean="0"/>
              <a:t>locations, </a:t>
            </a:r>
            <a:r>
              <a:rPr lang="en-US" dirty="0"/>
              <a:t>usage, and </a:t>
            </a:r>
            <a:r>
              <a:rPr lang="en-US" dirty="0" smtClean="0"/>
              <a:t>networks characteristics</a:t>
            </a:r>
            <a:r>
              <a:rPr lang="en-US" dirty="0"/>
              <a:t>). </a:t>
            </a:r>
            <a:endParaRPr lang="en-US" dirty="0" smtClean="0"/>
          </a:p>
          <a:p>
            <a:r>
              <a:rPr lang="en-US" dirty="0"/>
              <a:t>We have studied the </a:t>
            </a:r>
            <a:r>
              <a:rPr lang="en-US" dirty="0" smtClean="0"/>
              <a:t>viability of offloading solutions, </a:t>
            </a:r>
            <a:r>
              <a:rPr lang="en-US" dirty="0"/>
              <a:t>with </a:t>
            </a:r>
            <a:r>
              <a:rPr lang="en-US" dirty="0" smtClean="0"/>
              <a:t>the help of benchmark applications to analyze right kind </a:t>
            </a:r>
            <a:r>
              <a:rPr lang="en-US" dirty="0"/>
              <a:t>of applications </a:t>
            </a:r>
            <a:r>
              <a:rPr lang="en-US" dirty="0" smtClean="0"/>
              <a:t>which may benefit from effective Offloading Architecture.</a:t>
            </a:r>
            <a:endParaRPr lang="en-US" dirty="0"/>
          </a:p>
        </p:txBody>
      </p:sp>
    </p:spTree>
    <p:extLst>
      <p:ext uri="{BB962C8B-B14F-4D97-AF65-F5344CB8AC3E}">
        <p14:creationId xmlns:p14="http://schemas.microsoft.com/office/powerpoint/2010/main" val="49438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Prior Works Studied</a:t>
            </a:r>
            <a:endParaRPr lang="en-US" dirty="0"/>
          </a:p>
        </p:txBody>
      </p:sp>
      <p:sp>
        <p:nvSpPr>
          <p:cNvPr id="3" name="Content Placeholder 2"/>
          <p:cNvSpPr>
            <a:spLocks noGrp="1"/>
          </p:cNvSpPr>
          <p:nvPr>
            <p:ph idx="1"/>
          </p:nvPr>
        </p:nvSpPr>
        <p:spPr>
          <a:xfrm>
            <a:off x="3869267" y="864108"/>
            <a:ext cx="7528535" cy="5120640"/>
          </a:xfrm>
        </p:spPr>
        <p:txBody>
          <a:bodyPr/>
          <a:lstStyle/>
          <a:p>
            <a:r>
              <a:rPr lang="fr-FR" dirty="0" smtClean="0"/>
              <a:t>Adaptive </a:t>
            </a:r>
            <a:r>
              <a:rPr lang="fr-FR" dirty="0"/>
              <a:t>code </a:t>
            </a:r>
            <a:r>
              <a:rPr lang="fr-FR" dirty="0" err="1" smtClean="0"/>
              <a:t>offloading</a:t>
            </a:r>
            <a:r>
              <a:rPr lang="fr-FR" dirty="0" smtClean="0"/>
              <a:t> </a:t>
            </a:r>
            <a:r>
              <a:rPr lang="fr-FR" dirty="0"/>
              <a:t>for mobile cloud applications: </a:t>
            </a:r>
            <a:r>
              <a:rPr lang="fr-FR" dirty="0" smtClean="0"/>
              <a:t>Ex</a:t>
            </a:r>
            <a:r>
              <a:rPr lang="en-US" dirty="0" err="1" smtClean="0"/>
              <a:t>ploiting</a:t>
            </a:r>
            <a:r>
              <a:rPr lang="en-US" dirty="0" smtClean="0"/>
              <a:t> </a:t>
            </a:r>
            <a:r>
              <a:rPr lang="en-US" dirty="0"/>
              <a:t>fuzzy sets and evidence-based </a:t>
            </a:r>
            <a:r>
              <a:rPr lang="en-US" dirty="0" smtClean="0"/>
              <a:t>learning [9]</a:t>
            </a:r>
            <a:endParaRPr lang="en-US" dirty="0" smtClean="0"/>
          </a:p>
          <a:p>
            <a:r>
              <a:rPr lang="en-US" dirty="0" smtClean="0"/>
              <a:t>Cuckoo</a:t>
            </a:r>
            <a:r>
              <a:rPr lang="en-US" dirty="0"/>
              <a:t>: a computation </a:t>
            </a:r>
            <a:r>
              <a:rPr lang="en-US" dirty="0" smtClean="0"/>
              <a:t>offloading </a:t>
            </a:r>
            <a:r>
              <a:rPr lang="en-US" dirty="0"/>
              <a:t>framework </a:t>
            </a:r>
            <a:r>
              <a:rPr lang="en-US" dirty="0" smtClean="0"/>
              <a:t>for </a:t>
            </a:r>
            <a:r>
              <a:rPr lang="en-US" dirty="0" smtClean="0"/>
              <a:t>smartphones [10]</a:t>
            </a:r>
            <a:endParaRPr lang="en-US" dirty="0" smtClean="0"/>
          </a:p>
          <a:p>
            <a:r>
              <a:rPr lang="en-US" dirty="0" smtClean="0"/>
              <a:t>Smartphone </a:t>
            </a:r>
            <a:r>
              <a:rPr lang="en-US" dirty="0"/>
              <a:t>energizer: Extending smartphone's battery </a:t>
            </a:r>
            <a:r>
              <a:rPr lang="en-US" dirty="0" smtClean="0"/>
              <a:t>life with </a:t>
            </a:r>
            <a:r>
              <a:rPr lang="en-US" dirty="0"/>
              <a:t>smart </a:t>
            </a:r>
            <a:r>
              <a:rPr lang="en-US" dirty="0" smtClean="0"/>
              <a:t>offloading [11]</a:t>
            </a:r>
            <a:endParaRPr lang="en-US" dirty="0"/>
          </a:p>
        </p:txBody>
      </p:sp>
    </p:spTree>
    <p:extLst>
      <p:ext uri="{BB962C8B-B14F-4D97-AF65-F5344CB8AC3E}">
        <p14:creationId xmlns:p14="http://schemas.microsoft.com/office/powerpoint/2010/main" val="1831663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Fuzzy Logic Decision Engine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1720" y="1814608"/>
            <a:ext cx="5835966" cy="3782155"/>
          </a:xfrm>
        </p:spPr>
      </p:pic>
      <p:sp>
        <p:nvSpPr>
          <p:cNvPr id="3" name="TextBox 2"/>
          <p:cNvSpPr txBox="1"/>
          <p:nvPr/>
        </p:nvSpPr>
        <p:spPr>
          <a:xfrm>
            <a:off x="4327499" y="673464"/>
            <a:ext cx="5678157" cy="646331"/>
          </a:xfrm>
          <a:prstGeom prst="rect">
            <a:avLst/>
          </a:prstGeom>
          <a:noFill/>
        </p:spPr>
        <p:txBody>
          <a:bodyPr wrap="none" rtlCol="0">
            <a:spAutoFit/>
          </a:bodyPr>
          <a:lstStyle/>
          <a:p>
            <a:r>
              <a:rPr lang="en-US" dirty="0" smtClean="0"/>
              <a:t>Fuzzy Logic </a:t>
            </a:r>
            <a:r>
              <a:rPr lang="en-US" dirty="0"/>
              <a:t>Decision Engine works in three steps namely: </a:t>
            </a:r>
            <a:endParaRPr lang="en-US" dirty="0" smtClean="0"/>
          </a:p>
          <a:p>
            <a:r>
              <a:rPr lang="en-US" dirty="0" err="1" smtClean="0"/>
              <a:t>Fuzzycation</a:t>
            </a:r>
            <a:r>
              <a:rPr lang="en-US" dirty="0"/>
              <a:t>, Inference and </a:t>
            </a:r>
            <a:r>
              <a:rPr lang="en-US" dirty="0" err="1"/>
              <a:t>Defuzzication</a:t>
            </a:r>
            <a:r>
              <a:rPr lang="en-US" dirty="0"/>
              <a:t>.</a:t>
            </a:r>
          </a:p>
        </p:txBody>
      </p:sp>
    </p:spTree>
    <p:extLst>
      <p:ext uri="{BB962C8B-B14F-4D97-AF65-F5344CB8AC3E}">
        <p14:creationId xmlns:p14="http://schemas.microsoft.com/office/powerpoint/2010/main" val="102607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4574</TotalTime>
  <Words>2427</Words>
  <Application>Microsoft Office PowerPoint</Application>
  <PresentationFormat>Widescreen</PresentationFormat>
  <Paragraphs>172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Corbel</vt:lpstr>
      <vt:lpstr>Wingdings 2</vt:lpstr>
      <vt:lpstr>Frame</vt:lpstr>
      <vt:lpstr>Reinforcement Learning(RL) based Smart Offloading System</vt:lpstr>
      <vt:lpstr>Code Offloading</vt:lpstr>
      <vt:lpstr>Code Offloading</vt:lpstr>
      <vt:lpstr>Applications that can benefit from Code Offloading</vt:lpstr>
      <vt:lpstr>PowerPoint Presentation</vt:lpstr>
      <vt:lpstr>Challenges in Code Offloading</vt:lpstr>
      <vt:lpstr>Contributions</vt:lpstr>
      <vt:lpstr>Important Prior Works Studied</vt:lpstr>
      <vt:lpstr>Fuzzy Logic Decision Engine</vt:lpstr>
      <vt:lpstr>Fuzzy Logic Decision Engine</vt:lpstr>
      <vt:lpstr>Reinforcement Learning</vt:lpstr>
      <vt:lpstr>Reinforcement Learning</vt:lpstr>
      <vt:lpstr>Reward Based Offloading  (How the proposed offloading system will work)</vt:lpstr>
      <vt:lpstr>Reward Based Offloading </vt:lpstr>
      <vt:lpstr>PowerPoint Presentation</vt:lpstr>
      <vt:lpstr>PowerPoint Presentation</vt:lpstr>
      <vt:lpstr>Reward Based Offloading System- Algorithm 1 (Training Loop of Selected Smartphone apps)</vt:lpstr>
      <vt:lpstr>Reward Based Offloading System- Algorithm 2 (Slow Training Loop of Selected Smartphone apps)</vt:lpstr>
      <vt:lpstr>Implementation</vt:lpstr>
      <vt:lpstr>Experiments and Results</vt:lpstr>
      <vt:lpstr>Experiments and Results</vt:lpstr>
      <vt:lpstr>Experiments and Results</vt:lpstr>
      <vt:lpstr>Experiments and Results</vt:lpstr>
      <vt:lpstr>Advantages of our Reward based Offloading Model over other works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Learning(RL) based Smart Offloading System</dc:title>
  <dc:creator>Aditya Khune</dc:creator>
  <cp:lastModifiedBy>Aditya Khune</cp:lastModifiedBy>
  <cp:revision>95</cp:revision>
  <dcterms:created xsi:type="dcterms:W3CDTF">2015-06-22T14:41:21Z</dcterms:created>
  <dcterms:modified xsi:type="dcterms:W3CDTF">2015-07-08T02:13:24Z</dcterms:modified>
</cp:coreProperties>
</file>