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
  </p:notesMasterIdLst>
  <p:sldIdLst>
    <p:sldId id="291" r:id="rId2"/>
    <p:sldId id="293" r:id="rId3"/>
    <p:sldId id="294" r:id="rId4"/>
  </p:sldIdLst>
  <p:sldSz cx="73152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ison J Fansher" initials="MJF" lastIdx="6" clrIdx="0">
    <p:extLst>
      <p:ext uri="{19B8F6BF-5375-455C-9EA6-DF929625EA0E}">
        <p15:presenceInfo xmlns:p15="http://schemas.microsoft.com/office/powerpoint/2012/main" userId="Madison J Fansh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EEF"/>
    <a:srgbClr val="A40808"/>
    <a:srgbClr val="EBEBEB"/>
    <a:srgbClr val="DDDDDD"/>
    <a:srgbClr val="7E7E7E"/>
    <a:srgbClr val="F4914E"/>
    <a:srgbClr val="AA027A"/>
    <a:srgbClr val="0020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748" autoAdjust="0"/>
    <p:restoredTop sz="94632"/>
  </p:normalViewPr>
  <p:slideViewPr>
    <p:cSldViewPr snapToGrid="0">
      <p:cViewPr>
        <p:scale>
          <a:sx n="136" d="100"/>
          <a:sy n="136" d="100"/>
        </p:scale>
        <p:origin x="263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EA1C1E-DA64-4F26-818A-A6CA2E72306C}" type="datetimeFigureOut">
              <a:rPr lang="en-US" smtClean="0"/>
              <a:t>4/16/20</a:t>
            </a:fld>
            <a:endParaRPr lang="en-US"/>
          </a:p>
        </p:txBody>
      </p:sp>
      <p:sp>
        <p:nvSpPr>
          <p:cNvPr id="4" name="Slide Image Placeholder 3"/>
          <p:cNvSpPr>
            <a:spLocks noGrp="1" noRot="1" noChangeAspect="1"/>
          </p:cNvSpPr>
          <p:nvPr>
            <p:ph type="sldImg" idx="2"/>
          </p:nvPr>
        </p:nvSpPr>
        <p:spPr>
          <a:xfrm>
            <a:off x="2503488" y="1143000"/>
            <a:ext cx="18510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4406A-56A4-4034-8266-DD84938D7871}" type="slidenum">
              <a:rPr lang="en-US" smtClean="0"/>
              <a:t>‹#›</a:t>
            </a:fld>
            <a:endParaRPr lang="en-US"/>
          </a:p>
        </p:txBody>
      </p:sp>
    </p:spTree>
    <p:extLst>
      <p:ext uri="{BB962C8B-B14F-4D97-AF65-F5344CB8AC3E}">
        <p14:creationId xmlns:p14="http://schemas.microsoft.com/office/powerpoint/2010/main" val="3357582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03488" y="1143000"/>
            <a:ext cx="1851025" cy="3086100"/>
          </a:xfrm>
        </p:spPr>
      </p:sp>
      <p:sp>
        <p:nvSpPr>
          <p:cNvPr id="3" name="Notes Placeholder 2"/>
          <p:cNvSpPr>
            <a:spLocks noGrp="1"/>
          </p:cNvSpPr>
          <p:nvPr>
            <p:ph type="body" idx="1"/>
          </p:nvPr>
        </p:nvSpPr>
        <p:spPr/>
        <p:txBody>
          <a:bodyPr/>
          <a:lstStyle/>
          <a:p>
            <a:r>
              <a:rPr lang="en-US" dirty="0"/>
              <a:t>Sample bias article #2</a:t>
            </a:r>
          </a:p>
        </p:txBody>
      </p:sp>
      <p:sp>
        <p:nvSpPr>
          <p:cNvPr id="4" name="Slide Number Placeholder 3"/>
          <p:cNvSpPr>
            <a:spLocks noGrp="1"/>
          </p:cNvSpPr>
          <p:nvPr>
            <p:ph type="sldNum" sz="quarter" idx="5"/>
          </p:nvPr>
        </p:nvSpPr>
        <p:spPr/>
        <p:txBody>
          <a:bodyPr/>
          <a:lstStyle/>
          <a:p>
            <a:fld id="{C2C4406A-56A4-4034-8266-DD84938D7871}" type="slidenum">
              <a:rPr lang="en-US" smtClean="0"/>
              <a:t>1</a:t>
            </a:fld>
            <a:endParaRPr lang="en-US"/>
          </a:p>
        </p:txBody>
      </p:sp>
    </p:spTree>
    <p:extLst>
      <p:ext uri="{BB962C8B-B14F-4D97-AF65-F5344CB8AC3E}">
        <p14:creationId xmlns:p14="http://schemas.microsoft.com/office/powerpoint/2010/main" val="813731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03488" y="1143000"/>
            <a:ext cx="1851025" cy="3086100"/>
          </a:xfrm>
        </p:spPr>
      </p:sp>
      <p:sp>
        <p:nvSpPr>
          <p:cNvPr id="3" name="Notes Placeholder 2"/>
          <p:cNvSpPr>
            <a:spLocks noGrp="1"/>
          </p:cNvSpPr>
          <p:nvPr>
            <p:ph type="body" idx="1"/>
          </p:nvPr>
        </p:nvSpPr>
        <p:spPr/>
        <p:txBody>
          <a:bodyPr/>
          <a:lstStyle/>
          <a:p>
            <a:r>
              <a:rPr lang="en-US" dirty="0"/>
              <a:t>Sample bias article #2</a:t>
            </a:r>
          </a:p>
        </p:txBody>
      </p:sp>
      <p:sp>
        <p:nvSpPr>
          <p:cNvPr id="4" name="Slide Number Placeholder 3"/>
          <p:cNvSpPr>
            <a:spLocks noGrp="1"/>
          </p:cNvSpPr>
          <p:nvPr>
            <p:ph type="sldNum" sz="quarter" idx="5"/>
          </p:nvPr>
        </p:nvSpPr>
        <p:spPr/>
        <p:txBody>
          <a:bodyPr/>
          <a:lstStyle/>
          <a:p>
            <a:fld id="{C2C4406A-56A4-4034-8266-DD84938D7871}" type="slidenum">
              <a:rPr lang="en-US" smtClean="0"/>
              <a:t>2</a:t>
            </a:fld>
            <a:endParaRPr lang="en-US"/>
          </a:p>
        </p:txBody>
      </p:sp>
    </p:spTree>
    <p:extLst>
      <p:ext uri="{BB962C8B-B14F-4D97-AF65-F5344CB8AC3E}">
        <p14:creationId xmlns:p14="http://schemas.microsoft.com/office/powerpoint/2010/main" val="52789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03488" y="1143000"/>
            <a:ext cx="1851025" cy="3086100"/>
          </a:xfrm>
        </p:spPr>
      </p:sp>
      <p:sp>
        <p:nvSpPr>
          <p:cNvPr id="3" name="Notes Placeholder 2"/>
          <p:cNvSpPr>
            <a:spLocks noGrp="1"/>
          </p:cNvSpPr>
          <p:nvPr>
            <p:ph type="body" idx="1"/>
          </p:nvPr>
        </p:nvSpPr>
        <p:spPr/>
        <p:txBody>
          <a:bodyPr/>
          <a:lstStyle/>
          <a:p>
            <a:r>
              <a:rPr lang="en-US" dirty="0"/>
              <a:t>Sample bias article #2</a:t>
            </a:r>
          </a:p>
        </p:txBody>
      </p:sp>
      <p:sp>
        <p:nvSpPr>
          <p:cNvPr id="4" name="Slide Number Placeholder 3"/>
          <p:cNvSpPr>
            <a:spLocks noGrp="1"/>
          </p:cNvSpPr>
          <p:nvPr>
            <p:ph type="sldNum" sz="quarter" idx="5"/>
          </p:nvPr>
        </p:nvSpPr>
        <p:spPr/>
        <p:txBody>
          <a:bodyPr/>
          <a:lstStyle/>
          <a:p>
            <a:fld id="{C2C4406A-56A4-4034-8266-DD84938D7871}" type="slidenum">
              <a:rPr lang="en-US" smtClean="0"/>
              <a:t>3</a:t>
            </a:fld>
            <a:endParaRPr lang="en-US"/>
          </a:p>
        </p:txBody>
      </p:sp>
    </p:spTree>
    <p:extLst>
      <p:ext uri="{BB962C8B-B14F-4D97-AF65-F5344CB8AC3E}">
        <p14:creationId xmlns:p14="http://schemas.microsoft.com/office/powerpoint/2010/main" val="3731727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995312"/>
            <a:ext cx="6217920" cy="4244622"/>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914400" y="6403623"/>
            <a:ext cx="5486400" cy="2943577"/>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D58FE0-E230-4537-92EE-7D012AA3A57E}" type="datetimeFigureOut">
              <a:rPr lang="en-US" smtClean="0"/>
              <a:t>4/16/20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101076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58FE0-E230-4537-92EE-7D012AA3A57E}" type="datetimeFigureOut">
              <a:rPr lang="en-US" smtClean="0"/>
              <a:t>4/16/20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545105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649111"/>
            <a:ext cx="1577340"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649111"/>
            <a:ext cx="4640580"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58FE0-E230-4537-92EE-7D012AA3A57E}" type="datetimeFigureOut">
              <a:rPr lang="en-US" smtClean="0"/>
              <a:t>4/16/20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22245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58FE0-E230-4537-92EE-7D012AA3A57E}" type="datetimeFigureOut">
              <a:rPr lang="en-US" smtClean="0"/>
              <a:t>4/16/20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202584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3039537"/>
            <a:ext cx="6309360" cy="5071532"/>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499110" y="8159048"/>
            <a:ext cx="6309360" cy="2666999"/>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58FE0-E230-4537-92EE-7D012AA3A57E}" type="datetimeFigureOut">
              <a:rPr lang="en-US" smtClean="0"/>
              <a:t>4/16/20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122635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3245556"/>
            <a:ext cx="310896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3245556"/>
            <a:ext cx="310896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D58FE0-E230-4537-92EE-7D012AA3A57E}" type="datetimeFigureOut">
              <a:rPr lang="en-US" smtClean="0"/>
              <a:t>4/16/20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186698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649114"/>
            <a:ext cx="6309360"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4" y="2988734"/>
            <a:ext cx="3094672" cy="1464732"/>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4" name="Content Placeholder 3"/>
          <p:cNvSpPr>
            <a:spLocks noGrp="1"/>
          </p:cNvSpPr>
          <p:nvPr>
            <p:ph sz="half" idx="2"/>
          </p:nvPr>
        </p:nvSpPr>
        <p:spPr>
          <a:xfrm>
            <a:off x="503874" y="4453467"/>
            <a:ext cx="3094672"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0" y="2988734"/>
            <a:ext cx="3109913" cy="1464732"/>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6" name="Content Placeholder 5"/>
          <p:cNvSpPr>
            <a:spLocks noGrp="1"/>
          </p:cNvSpPr>
          <p:nvPr>
            <p:ph sz="quarter" idx="4"/>
          </p:nvPr>
        </p:nvSpPr>
        <p:spPr>
          <a:xfrm>
            <a:off x="3703320" y="4453467"/>
            <a:ext cx="310991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D58FE0-E230-4537-92EE-7D012AA3A57E}" type="datetimeFigureOut">
              <a:rPr lang="en-US" smtClean="0"/>
              <a:t>4/16/20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2417082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D58FE0-E230-4537-92EE-7D012AA3A57E}" type="datetimeFigureOut">
              <a:rPr lang="en-US" smtClean="0"/>
              <a:t>4/16/20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2072071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58FE0-E230-4537-92EE-7D012AA3A57E}" type="datetimeFigureOut">
              <a:rPr lang="en-US" smtClean="0"/>
              <a:t>4/16/20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003199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812800"/>
            <a:ext cx="2359342" cy="284480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109913" y="1755425"/>
            <a:ext cx="3703320" cy="8664222"/>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3657600"/>
            <a:ext cx="2359342" cy="6776156"/>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30D58FE0-E230-4537-92EE-7D012AA3A57E}" type="datetimeFigureOut">
              <a:rPr lang="en-US" smtClean="0"/>
              <a:t>4/16/20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417466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812800"/>
            <a:ext cx="2359342" cy="284480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1755425"/>
            <a:ext cx="3703320" cy="8664222"/>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3873" y="3657600"/>
            <a:ext cx="2359342" cy="6776156"/>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30D58FE0-E230-4537-92EE-7D012AA3A57E}" type="datetimeFigureOut">
              <a:rPr lang="en-US" smtClean="0"/>
              <a:t>4/16/20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A80A1-497D-4102-8FDC-331017B42D6C}" type="slidenum">
              <a:rPr lang="en-US" smtClean="0"/>
              <a:t>‹#›</a:t>
            </a:fld>
            <a:endParaRPr lang="en-US"/>
          </a:p>
        </p:txBody>
      </p:sp>
    </p:spTree>
    <p:extLst>
      <p:ext uri="{BB962C8B-B14F-4D97-AF65-F5344CB8AC3E}">
        <p14:creationId xmlns:p14="http://schemas.microsoft.com/office/powerpoint/2010/main" val="329822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649114"/>
            <a:ext cx="6309360"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3245556"/>
            <a:ext cx="6309360"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11300181"/>
            <a:ext cx="1645920" cy="649111"/>
          </a:xfrm>
          <a:prstGeom prst="rect">
            <a:avLst/>
          </a:prstGeom>
        </p:spPr>
        <p:txBody>
          <a:bodyPr vert="horz" lIns="91440" tIns="45720" rIns="91440" bIns="45720" rtlCol="0" anchor="ctr"/>
          <a:lstStyle>
            <a:lvl1pPr algn="l">
              <a:defRPr sz="960">
                <a:solidFill>
                  <a:schemeClr val="tx1">
                    <a:tint val="75000"/>
                  </a:schemeClr>
                </a:solidFill>
              </a:defRPr>
            </a:lvl1pPr>
          </a:lstStyle>
          <a:p>
            <a:fld id="{30D58FE0-E230-4537-92EE-7D012AA3A57E}" type="datetimeFigureOut">
              <a:rPr lang="en-US" smtClean="0"/>
              <a:t>4/16/20</a:t>
            </a:fld>
            <a:endParaRPr lang="en-US"/>
          </a:p>
        </p:txBody>
      </p:sp>
      <p:sp>
        <p:nvSpPr>
          <p:cNvPr id="5" name="Footer Placeholder 4"/>
          <p:cNvSpPr>
            <a:spLocks noGrp="1"/>
          </p:cNvSpPr>
          <p:nvPr>
            <p:ph type="ftr" sz="quarter" idx="3"/>
          </p:nvPr>
        </p:nvSpPr>
        <p:spPr>
          <a:xfrm>
            <a:off x="2423160" y="11300181"/>
            <a:ext cx="2468880" cy="649111"/>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11300181"/>
            <a:ext cx="1645920" cy="649111"/>
          </a:xfrm>
          <a:prstGeom prst="rect">
            <a:avLst/>
          </a:prstGeom>
        </p:spPr>
        <p:txBody>
          <a:bodyPr vert="horz" lIns="91440" tIns="45720" rIns="91440" bIns="45720" rtlCol="0" anchor="ctr"/>
          <a:lstStyle>
            <a:lvl1pPr algn="r">
              <a:defRPr sz="960">
                <a:solidFill>
                  <a:schemeClr val="tx1">
                    <a:tint val="75000"/>
                  </a:schemeClr>
                </a:solidFill>
              </a:defRPr>
            </a:lvl1pPr>
          </a:lstStyle>
          <a:p>
            <a:fld id="{EECA80A1-497D-4102-8FDC-331017B42D6C}" type="slidenum">
              <a:rPr lang="en-US" smtClean="0"/>
              <a:t>‹#›</a:t>
            </a:fld>
            <a:endParaRPr lang="en-US"/>
          </a:p>
        </p:txBody>
      </p:sp>
    </p:spTree>
    <p:extLst>
      <p:ext uri="{BB962C8B-B14F-4D97-AF65-F5344CB8AC3E}">
        <p14:creationId xmlns:p14="http://schemas.microsoft.com/office/powerpoint/2010/main" val="23434480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NUL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emf"/><Relationship Id="rId5" Type="http://schemas.openxmlformats.org/officeDocument/2006/relationships/image" Target="NUL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D58DC948-88B6-4563-B174-11E31AA51347}"/>
              </a:ext>
            </a:extLst>
          </p:cNvPr>
          <p:cNvSpPr txBox="1">
            <a:spLocks/>
          </p:cNvSpPr>
          <p:nvPr/>
        </p:nvSpPr>
        <p:spPr>
          <a:xfrm>
            <a:off x="536476" y="4705261"/>
            <a:ext cx="6242239" cy="481280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00000"/>
              </a:lnSpc>
            </a:pPr>
            <a:endParaRPr lang="en-US" sz="1100" b="1" dirty="0">
              <a:latin typeface="Century Gothic" panose="020B0502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6C74623F-0D5A-4C84-B050-5866D8764456}"/>
              </a:ext>
            </a:extLst>
          </p:cNvPr>
          <p:cNvSpPr txBox="1">
            <a:spLocks/>
          </p:cNvSpPr>
          <p:nvPr/>
        </p:nvSpPr>
        <p:spPr>
          <a:xfrm>
            <a:off x="536478" y="4705262"/>
            <a:ext cx="6242239" cy="481280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1200" dirty="0">
              <a:latin typeface="+mj-lt"/>
            </a:endParaRPr>
          </a:p>
        </p:txBody>
      </p:sp>
      <p:sp>
        <p:nvSpPr>
          <p:cNvPr id="2" name="Title 1">
            <a:extLst>
              <a:ext uri="{FF2B5EF4-FFF2-40B4-BE49-F238E27FC236}">
                <a16:creationId xmlns:a16="http://schemas.microsoft.com/office/drawing/2014/main" id="{8B72B224-E69C-4931-A44F-339E3A304B19}"/>
              </a:ext>
            </a:extLst>
          </p:cNvPr>
          <p:cNvSpPr>
            <a:spLocks noGrp="1"/>
          </p:cNvSpPr>
          <p:nvPr>
            <p:ph type="ctrTitle"/>
          </p:nvPr>
        </p:nvSpPr>
        <p:spPr>
          <a:xfrm>
            <a:off x="-461309" y="6826"/>
            <a:ext cx="5143500" cy="849488"/>
          </a:xfrm>
        </p:spPr>
        <p:txBody>
          <a:bodyPr>
            <a:normAutofit/>
          </a:bodyPr>
          <a:lstStyle/>
          <a:p>
            <a:r>
              <a:rPr lang="en-US" sz="3600" b="1" dirty="0">
                <a:latin typeface="Batang" panose="02030600000101010101" pitchFamily="18" charset="-127"/>
                <a:ea typeface="Batang" panose="02030600000101010101" pitchFamily="18" charset="-127"/>
              </a:rPr>
              <a:t>Scientific Citizen</a:t>
            </a:r>
          </a:p>
        </p:txBody>
      </p:sp>
      <p:sp>
        <p:nvSpPr>
          <p:cNvPr id="5" name="TextBox 4">
            <a:extLst>
              <a:ext uri="{FF2B5EF4-FFF2-40B4-BE49-F238E27FC236}">
                <a16:creationId xmlns:a16="http://schemas.microsoft.com/office/drawing/2014/main" id="{C20AE4D3-8AFC-45F7-81A5-79379BF84A3F}"/>
              </a:ext>
            </a:extLst>
          </p:cNvPr>
          <p:cNvSpPr txBox="1"/>
          <p:nvPr/>
        </p:nvSpPr>
        <p:spPr>
          <a:xfrm>
            <a:off x="536476" y="857940"/>
            <a:ext cx="6550125" cy="276999"/>
          </a:xfrm>
          <a:prstGeom prst="rect">
            <a:avLst/>
          </a:prstGeom>
          <a:solidFill>
            <a:schemeClr val="bg1"/>
          </a:solidFill>
          <a:ln>
            <a:noFill/>
          </a:ln>
        </p:spPr>
        <p:txBody>
          <a:bodyPr wrap="square" rtlCol="0">
            <a:spAutoFit/>
          </a:bodyPr>
          <a:lstStyle/>
          <a:p>
            <a:r>
              <a:rPr lang="en-US" sz="1200" b="1" dirty="0">
                <a:latin typeface="Century Gothic" panose="020B0502020202020204" pitchFamily="34" charset="0"/>
                <a:ea typeface="Batang" panose="02030600000101010101" pitchFamily="18" charset="-127"/>
              </a:rPr>
              <a:t>Home	 	Local		 World	     Latest		Subscribe		About Us</a:t>
            </a:r>
          </a:p>
        </p:txBody>
      </p:sp>
      <p:sp>
        <p:nvSpPr>
          <p:cNvPr id="8" name="Rectangle 7">
            <a:extLst>
              <a:ext uri="{FF2B5EF4-FFF2-40B4-BE49-F238E27FC236}">
                <a16:creationId xmlns:a16="http://schemas.microsoft.com/office/drawing/2014/main" id="{97FE3F3D-D317-4881-80E6-9876E7DD4E27}"/>
              </a:ext>
            </a:extLst>
          </p:cNvPr>
          <p:cNvSpPr/>
          <p:nvPr/>
        </p:nvSpPr>
        <p:spPr>
          <a:xfrm>
            <a:off x="277900" y="1239005"/>
            <a:ext cx="6759389" cy="855171"/>
          </a:xfrm>
          <a:prstGeom prst="rect">
            <a:avLst/>
          </a:prstGeom>
        </p:spPr>
        <p:txBody>
          <a:bodyPr wrap="square">
            <a:spAutoFit/>
          </a:bodyPr>
          <a:lstStyle/>
          <a:p>
            <a:pPr>
              <a:lnSpc>
                <a:spcPct val="115000"/>
              </a:lnSpc>
            </a:pPr>
            <a:r>
              <a:rPr lang="en-US" sz="2400" b="1" dirty="0">
                <a:latin typeface="Century Gothic" panose="020B0502020202020204" pitchFamily="34" charset="0"/>
                <a:ea typeface="Arial" panose="020B0604020202020204" pitchFamily="34" charset="0"/>
                <a:cs typeface="Times New Roman" panose="02020603050405020304" pitchFamily="18" charset="0"/>
              </a:rPr>
              <a:t>An Update on COVID-19</a:t>
            </a:r>
          </a:p>
          <a:p>
            <a:pPr>
              <a:lnSpc>
                <a:spcPct val="115000"/>
              </a:lnSpc>
            </a:pPr>
            <a:r>
              <a:rPr lang="en-US" sz="1000" dirty="0">
                <a:latin typeface="Century Gothic" panose="020B0502020202020204" pitchFamily="34" charset="0"/>
                <a:ea typeface="Arial" panose="020B0604020202020204" pitchFamily="34" charset="0"/>
                <a:cs typeface="Times New Roman" panose="02020603050405020304" pitchFamily="18" charset="0"/>
              </a:rPr>
              <a:t>Author: </a:t>
            </a:r>
            <a:r>
              <a:rPr lang="en-US" sz="1000" b="1" dirty="0">
                <a:latin typeface="Century Gothic" panose="020B0502020202020204" pitchFamily="34" charset="0"/>
                <a:ea typeface="Arial" panose="020B0604020202020204" pitchFamily="34" charset="0"/>
                <a:cs typeface="Times New Roman" panose="02020603050405020304" pitchFamily="18" charset="0"/>
              </a:rPr>
              <a:t>Richard Owens</a:t>
            </a:r>
          </a:p>
          <a:p>
            <a:pPr>
              <a:lnSpc>
                <a:spcPct val="115000"/>
              </a:lnSpc>
            </a:pPr>
            <a:r>
              <a:rPr lang="en-US" sz="1000" dirty="0">
                <a:latin typeface="Century Gothic" panose="020B0502020202020204" pitchFamily="34" charset="0"/>
                <a:ea typeface="Arial" panose="020B0604020202020204" pitchFamily="34" charset="0"/>
                <a:cs typeface="Times New Roman" panose="02020603050405020304" pitchFamily="18" charset="0"/>
              </a:rPr>
              <a:t>Published March 27, 2020</a:t>
            </a:r>
          </a:p>
        </p:txBody>
      </p:sp>
      <p:pic>
        <p:nvPicPr>
          <p:cNvPr id="4100" name="Picture 4" descr="Image result for buildings illustration free">
            <a:extLst>
              <a:ext uri="{FF2B5EF4-FFF2-40B4-BE49-F238E27FC236}">
                <a16:creationId xmlns:a16="http://schemas.microsoft.com/office/drawing/2014/main" id="{C53694DF-A4FE-4A9D-981E-CD7E1C20C7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861" b="43564"/>
          <a:stretch/>
        </p:blipFill>
        <p:spPr bwMode="auto">
          <a:xfrm>
            <a:off x="4931000" y="83652"/>
            <a:ext cx="2155600" cy="73274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3A46E09C-5930-41F2-8731-A01A10FC18F3}"/>
              </a:ext>
            </a:extLst>
          </p:cNvPr>
          <p:cNvCxnSpPr>
            <a:cxnSpLocks/>
          </p:cNvCxnSpPr>
          <p:nvPr/>
        </p:nvCxnSpPr>
        <p:spPr>
          <a:xfrm>
            <a:off x="228597" y="856314"/>
            <a:ext cx="6857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AE9DB64-60B1-4BF6-975C-D5CDD19BB6BF}"/>
              </a:ext>
            </a:extLst>
          </p:cNvPr>
          <p:cNvSpPr/>
          <p:nvPr/>
        </p:nvSpPr>
        <p:spPr>
          <a:xfrm>
            <a:off x="228601" y="26294"/>
            <a:ext cx="6867487" cy="7901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41E865E6-1799-4617-ADE3-89EC601E7D3D}"/>
              </a:ext>
            </a:extLst>
          </p:cNvPr>
          <p:cNvSpPr txBox="1">
            <a:spLocks/>
          </p:cNvSpPr>
          <p:nvPr/>
        </p:nvSpPr>
        <p:spPr>
          <a:xfrm>
            <a:off x="1085843" y="6826"/>
            <a:ext cx="5143500" cy="849488"/>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2800" dirty="0">
                <a:solidFill>
                  <a:schemeClr val="bg1"/>
                </a:solidFill>
                <a:latin typeface="Matura MT Script Capitals" panose="03020802060602070202" pitchFamily="66" charset="77"/>
                <a:ea typeface="Batang" panose="02030600000101010101" pitchFamily="18" charset="-127"/>
              </a:rPr>
              <a:t>Scientific Citizen</a:t>
            </a:r>
          </a:p>
        </p:txBody>
      </p:sp>
      <p:sp>
        <p:nvSpPr>
          <p:cNvPr id="3" name="Rectangle 2">
            <a:extLst>
              <a:ext uri="{FF2B5EF4-FFF2-40B4-BE49-F238E27FC236}">
                <a16:creationId xmlns:a16="http://schemas.microsoft.com/office/drawing/2014/main" id="{215659A6-876C-474D-94F0-BA698B448B13}"/>
              </a:ext>
            </a:extLst>
          </p:cNvPr>
          <p:cNvSpPr/>
          <p:nvPr/>
        </p:nvSpPr>
        <p:spPr>
          <a:xfrm>
            <a:off x="238086" y="4397599"/>
            <a:ext cx="6857999" cy="5509200"/>
          </a:xfrm>
          <a:prstGeom prst="rect">
            <a:avLst/>
          </a:prstGeom>
        </p:spPr>
        <p:txBody>
          <a:bodyPr wrap="square" numCol="1" spcCol="457200">
            <a:spAutoFit/>
          </a:bodyPr>
          <a:lstStyle/>
          <a:p>
            <a:r>
              <a:rPr lang="en-US" sz="3200" b="1" dirty="0"/>
              <a:t>T</a:t>
            </a:r>
            <a:r>
              <a:rPr lang="en-US" sz="1600" dirty="0"/>
              <a:t>he number of confirmed cases of the novel coronavirus has increased dramatically during the past two weeks. Many governments and private businesses are taking precautionary measures to slow the spread of the disease. Some of these measures include cancelling large events such as music festivals, sporting events, and parades, as well as closing public K-12 schools and Universities. </a:t>
            </a:r>
          </a:p>
          <a:p>
            <a:r>
              <a:rPr lang="en-US" sz="1600" dirty="0"/>
              <a:t>	 The first case of coronavirus was reported on December 31, 2019 in Wuhan, China, since then there has been rapid growth in the number of cases, with nearly every country being affected by the virus. The table below shows the growth of cases in one of the countries affected. Government officials hope that encouraging citizens to take preventative measures, such as frequent hand washing and limiting close contact, will reduce the spread of the disease. </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graphicFrame>
        <p:nvGraphicFramePr>
          <p:cNvPr id="6" name="Table 8">
            <a:extLst>
              <a:ext uri="{FF2B5EF4-FFF2-40B4-BE49-F238E27FC236}">
                <a16:creationId xmlns:a16="http://schemas.microsoft.com/office/drawing/2014/main" id="{9AA2796A-D3AD-4CA0-8EDD-13805CB549FC}"/>
              </a:ext>
            </a:extLst>
          </p:cNvPr>
          <p:cNvGraphicFramePr>
            <a:graphicFrameLocks noGrp="1"/>
          </p:cNvGraphicFramePr>
          <p:nvPr>
            <p:extLst>
              <p:ext uri="{D42A27DB-BD31-4B8C-83A1-F6EECF244321}">
                <p14:modId xmlns:p14="http://schemas.microsoft.com/office/powerpoint/2010/main" val="3866749481"/>
              </p:ext>
            </p:extLst>
          </p:nvPr>
        </p:nvGraphicFramePr>
        <p:xfrm>
          <a:off x="1562366" y="7777479"/>
          <a:ext cx="4180983" cy="2399792"/>
        </p:xfrm>
        <a:graphic>
          <a:graphicData uri="http://schemas.openxmlformats.org/drawingml/2006/table">
            <a:tbl>
              <a:tblPr firstRow="1" bandRow="1">
                <a:tableStyleId>{74C1A8A3-306A-4EB7-A6B1-4F7E0EB9C5D6}</a:tableStyleId>
              </a:tblPr>
              <a:tblGrid>
                <a:gridCol w="1393660">
                  <a:extLst>
                    <a:ext uri="{9D8B030D-6E8A-4147-A177-3AD203B41FA5}">
                      <a16:colId xmlns:a16="http://schemas.microsoft.com/office/drawing/2014/main" val="1937534452"/>
                    </a:ext>
                  </a:extLst>
                </a:gridCol>
                <a:gridCol w="1652024">
                  <a:extLst>
                    <a:ext uri="{9D8B030D-6E8A-4147-A177-3AD203B41FA5}">
                      <a16:colId xmlns:a16="http://schemas.microsoft.com/office/drawing/2014/main" val="217223738"/>
                    </a:ext>
                  </a:extLst>
                </a:gridCol>
                <a:gridCol w="1135299">
                  <a:extLst>
                    <a:ext uri="{9D8B030D-6E8A-4147-A177-3AD203B41FA5}">
                      <a16:colId xmlns:a16="http://schemas.microsoft.com/office/drawing/2014/main" val="2532793304"/>
                    </a:ext>
                  </a:extLst>
                </a:gridCol>
              </a:tblGrid>
              <a:tr h="391803">
                <a:tc gridSpan="3">
                  <a:txBody>
                    <a:bodyPr/>
                    <a:lstStyle/>
                    <a:p>
                      <a:pPr algn="ctr"/>
                      <a:r>
                        <a:rPr lang="en-US" sz="1600" dirty="0">
                          <a:latin typeface="Century Gothic" panose="020B0502020202020204" pitchFamily="34" charset="0"/>
                        </a:rPr>
                        <a:t>COVID-19 Data</a:t>
                      </a:r>
                    </a:p>
                  </a:txBody>
                  <a:tcPr/>
                </a:tc>
                <a:tc hMerge="1">
                  <a:txBody>
                    <a:bodyPr/>
                    <a:lstStyle/>
                    <a:p>
                      <a:pPr algn="ctr"/>
                      <a:endParaRPr lang="en-US" sz="10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tcPr>
                </a:tc>
                <a:tc hMerge="1">
                  <a:txBody>
                    <a:bodyPr/>
                    <a:lstStyle/>
                    <a:p>
                      <a:endParaRPr lang="en-US" dirty="0"/>
                    </a:p>
                  </a:txBody>
                  <a:tcPr/>
                </a:tc>
                <a:extLst>
                  <a:ext uri="{0D108BD9-81ED-4DB2-BD59-A6C34878D82A}">
                    <a16:rowId xmlns:a16="http://schemas.microsoft.com/office/drawing/2014/main" val="2769772442"/>
                  </a:ext>
                </a:extLst>
              </a:tr>
              <a:tr h="587704">
                <a:tc>
                  <a:txBody>
                    <a:bodyPr/>
                    <a:lstStyle/>
                    <a:p>
                      <a:r>
                        <a:rPr lang="en-US" sz="1400" b="1" dirty="0">
                          <a:latin typeface="Century Gothic" panose="020B0502020202020204" pitchFamily="34" charset="0"/>
                        </a:rPr>
                        <a:t>Date</a:t>
                      </a:r>
                    </a:p>
                  </a:txBody>
                  <a:tcPr>
                    <a:lnR w="12700" cap="flat" cmpd="sng" algn="ctr">
                      <a:solidFill>
                        <a:schemeClr val="tx1"/>
                      </a:solidFill>
                      <a:prstDash val="solid"/>
                      <a:round/>
                      <a:headEnd type="none" w="med" len="med"/>
                      <a:tailEnd type="none" w="med" len="med"/>
                    </a:lnR>
                  </a:tcPr>
                </a:tc>
                <a:tc>
                  <a:txBody>
                    <a:bodyPr/>
                    <a:lstStyle/>
                    <a:p>
                      <a:pPr algn="ctr"/>
                      <a:r>
                        <a:rPr lang="en-US" sz="1400" b="1" dirty="0">
                          <a:latin typeface="Century Gothic" panose="020B0502020202020204" pitchFamily="34" charset="0"/>
                        </a:rPr>
                        <a:t>Confirmed Cases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b="1" dirty="0">
                          <a:latin typeface="Century Gothic" panose="020B0502020202020204" pitchFamily="34" charset="0"/>
                        </a:rPr>
                        <a:t>Deaths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77333626"/>
                  </a:ext>
                </a:extLst>
              </a:tr>
              <a:tr h="284057">
                <a:tc>
                  <a:txBody>
                    <a:bodyPr/>
                    <a:lstStyle/>
                    <a:p>
                      <a:pPr algn="ctr" rtl="0" fontAlgn="b"/>
                      <a:r>
                        <a:rPr lang="en-US" sz="1600" dirty="0">
                          <a:effectLst/>
                          <a:latin typeface="Century Gothic" panose="020B0502020202020204" pitchFamily="34" charset="0"/>
                        </a:rPr>
                        <a:t>Feb 29</a:t>
                      </a:r>
                    </a:p>
                  </a:txBody>
                  <a:tcPr marL="28575" marR="28575" marT="19050" marB="19050" anchor="b">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.07k</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1</a:t>
                      </a:r>
                    </a:p>
                  </a:txBody>
                  <a:tcPr marL="28575" marR="28575" marT="19050" marB="1905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46098568"/>
                  </a:ext>
                </a:extLst>
              </a:tr>
              <a:tr h="284057">
                <a:tc>
                  <a:txBody>
                    <a:bodyPr/>
                    <a:lstStyle/>
                    <a:p>
                      <a:pPr algn="ctr" rtl="0" fontAlgn="b"/>
                      <a:r>
                        <a:rPr lang="en-US" sz="1600">
                          <a:effectLst/>
                          <a:latin typeface="Century Gothic" panose="020B0502020202020204" pitchFamily="34" charset="0"/>
                        </a:rPr>
                        <a:t>Mar 6</a:t>
                      </a:r>
                    </a:p>
                  </a:txBody>
                  <a:tcPr marL="28575" marR="28575" marT="19050" marB="19050" anchor="b">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.32k</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b"/>
                      <a:r>
                        <a:rPr lang="en-US" sz="1600">
                          <a:effectLst/>
                          <a:latin typeface="Century Gothic" panose="020B0502020202020204" pitchFamily="34" charset="0"/>
                        </a:rPr>
                        <a:t>15</a:t>
                      </a:r>
                    </a:p>
                  </a:txBody>
                  <a:tcPr marL="28575" marR="28575" marT="19050" marB="1905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28822537"/>
                  </a:ext>
                </a:extLst>
              </a:tr>
              <a:tr h="284057">
                <a:tc>
                  <a:txBody>
                    <a:bodyPr/>
                    <a:lstStyle/>
                    <a:p>
                      <a:pPr algn="ctr" rtl="0" fontAlgn="b"/>
                      <a:r>
                        <a:rPr lang="en-US" sz="1600">
                          <a:effectLst/>
                          <a:latin typeface="Century Gothic" panose="020B0502020202020204" pitchFamily="34" charset="0"/>
                        </a:rPr>
                        <a:t>Mar 13</a:t>
                      </a:r>
                    </a:p>
                  </a:txBody>
                  <a:tcPr marL="28575" marR="28575" marT="19050" marB="19050" anchor="b">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2.1k</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b"/>
                      <a:r>
                        <a:rPr lang="en-US" sz="1600">
                          <a:effectLst/>
                          <a:latin typeface="Century Gothic" panose="020B0502020202020204" pitchFamily="34" charset="0"/>
                        </a:rPr>
                        <a:t>48</a:t>
                      </a:r>
                    </a:p>
                  </a:txBody>
                  <a:tcPr marL="28575" marR="28575" marT="19050" marB="1905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20586076"/>
                  </a:ext>
                </a:extLst>
              </a:tr>
              <a:tr h="284057">
                <a:tc>
                  <a:txBody>
                    <a:bodyPr/>
                    <a:lstStyle/>
                    <a:p>
                      <a:pPr algn="ctr" rtl="0" fontAlgn="b"/>
                      <a:r>
                        <a:rPr lang="en-US" sz="1600">
                          <a:effectLst/>
                          <a:latin typeface="Century Gothic" panose="020B0502020202020204" pitchFamily="34" charset="0"/>
                        </a:rPr>
                        <a:t>Mar 20</a:t>
                      </a:r>
                    </a:p>
                  </a:txBody>
                  <a:tcPr marL="28575" marR="28575" marT="19050" marB="19050" anchor="b">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19k</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255</a:t>
                      </a:r>
                    </a:p>
                  </a:txBody>
                  <a:tcPr marL="28575" marR="28575" marT="19050" marB="1905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58589823"/>
                  </a:ext>
                </a:extLst>
              </a:tr>
              <a:tr h="284057">
                <a:tc>
                  <a:txBody>
                    <a:bodyPr/>
                    <a:lstStyle/>
                    <a:p>
                      <a:pPr algn="ctr" rtl="0" fontAlgn="b"/>
                      <a:r>
                        <a:rPr lang="en-US" sz="1600" dirty="0">
                          <a:effectLst/>
                          <a:latin typeface="Century Gothic" panose="020B0502020202020204" pitchFamily="34" charset="0"/>
                        </a:rPr>
                        <a:t>Mar 27</a:t>
                      </a:r>
                    </a:p>
                  </a:txBody>
                  <a:tcPr marL="28575" marR="28575" marT="19050" marB="19050" anchor="b">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97k</a:t>
                      </a:r>
                    </a:p>
                  </a:txBody>
                  <a:tcPr marL="28575" marR="28575" marT="19050" marB="1905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rtl="0" fontAlgn="b"/>
                      <a:r>
                        <a:rPr lang="en-US" sz="1600" dirty="0">
                          <a:effectLst/>
                          <a:latin typeface="Century Gothic" panose="020B0502020202020204" pitchFamily="34" charset="0"/>
                        </a:rPr>
                        <a:t>1,477</a:t>
                      </a:r>
                    </a:p>
                  </a:txBody>
                  <a:tcPr marL="28575" marR="28575" marT="19050" marB="1905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15210716"/>
                  </a:ext>
                </a:extLst>
              </a:tr>
            </a:tbl>
          </a:graphicData>
        </a:graphic>
      </p:graphicFrame>
      <p:pic>
        <p:nvPicPr>
          <p:cNvPr id="14" name="Picture 13">
            <a:extLst>
              <a:ext uri="{FF2B5EF4-FFF2-40B4-BE49-F238E27FC236}">
                <a16:creationId xmlns:a16="http://schemas.microsoft.com/office/drawing/2014/main" id="{3E26FB75-0279-8E4A-92B4-DF63F9F273D4}"/>
              </a:ext>
            </a:extLst>
          </p:cNvPr>
          <p:cNvPicPr>
            <a:picLocks noChangeAspect="1"/>
          </p:cNvPicPr>
          <p:nvPr/>
        </p:nvPicPr>
        <p:blipFill>
          <a:blip r:embed="rId4"/>
          <a:stretch>
            <a:fillRect/>
          </a:stretch>
        </p:blipFill>
        <p:spPr>
          <a:xfrm>
            <a:off x="-7" y="2281665"/>
            <a:ext cx="7315200" cy="1754924"/>
          </a:xfrm>
          <a:prstGeom prst="rect">
            <a:avLst/>
          </a:prstGeom>
        </p:spPr>
      </p:pic>
    </p:spTree>
    <p:extLst>
      <p:ext uri="{BB962C8B-B14F-4D97-AF65-F5344CB8AC3E}">
        <p14:creationId xmlns:p14="http://schemas.microsoft.com/office/powerpoint/2010/main" val="839949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D58DC948-88B6-4563-B174-11E31AA51347}"/>
              </a:ext>
            </a:extLst>
          </p:cNvPr>
          <p:cNvSpPr txBox="1">
            <a:spLocks/>
          </p:cNvSpPr>
          <p:nvPr/>
        </p:nvSpPr>
        <p:spPr>
          <a:xfrm>
            <a:off x="536476" y="4705261"/>
            <a:ext cx="6242239" cy="481280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00000"/>
              </a:lnSpc>
            </a:pPr>
            <a:endParaRPr lang="en-US" sz="1100" b="1" dirty="0">
              <a:latin typeface="Century Gothic" panose="020B0502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6C74623F-0D5A-4C84-B050-5866D8764456}"/>
              </a:ext>
            </a:extLst>
          </p:cNvPr>
          <p:cNvSpPr txBox="1">
            <a:spLocks/>
          </p:cNvSpPr>
          <p:nvPr/>
        </p:nvSpPr>
        <p:spPr>
          <a:xfrm>
            <a:off x="536478" y="4705262"/>
            <a:ext cx="6242239" cy="481280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1200" dirty="0">
              <a:latin typeface="+mj-lt"/>
            </a:endParaRPr>
          </a:p>
        </p:txBody>
      </p:sp>
      <p:sp>
        <p:nvSpPr>
          <p:cNvPr id="2" name="Title 1">
            <a:extLst>
              <a:ext uri="{FF2B5EF4-FFF2-40B4-BE49-F238E27FC236}">
                <a16:creationId xmlns:a16="http://schemas.microsoft.com/office/drawing/2014/main" id="{8B72B224-E69C-4931-A44F-339E3A304B19}"/>
              </a:ext>
            </a:extLst>
          </p:cNvPr>
          <p:cNvSpPr>
            <a:spLocks noGrp="1"/>
          </p:cNvSpPr>
          <p:nvPr>
            <p:ph type="ctrTitle"/>
          </p:nvPr>
        </p:nvSpPr>
        <p:spPr>
          <a:xfrm>
            <a:off x="-461309" y="6826"/>
            <a:ext cx="5143500" cy="849488"/>
          </a:xfrm>
        </p:spPr>
        <p:txBody>
          <a:bodyPr>
            <a:normAutofit/>
          </a:bodyPr>
          <a:lstStyle/>
          <a:p>
            <a:r>
              <a:rPr lang="en-US" sz="3600" b="1" dirty="0">
                <a:latin typeface="Batang" panose="02030600000101010101" pitchFamily="18" charset="-127"/>
                <a:ea typeface="Batang" panose="02030600000101010101" pitchFamily="18" charset="-127"/>
              </a:rPr>
              <a:t>Scientific Citizen</a:t>
            </a:r>
          </a:p>
        </p:txBody>
      </p:sp>
      <p:sp>
        <p:nvSpPr>
          <p:cNvPr id="5" name="TextBox 4">
            <a:extLst>
              <a:ext uri="{FF2B5EF4-FFF2-40B4-BE49-F238E27FC236}">
                <a16:creationId xmlns:a16="http://schemas.microsoft.com/office/drawing/2014/main" id="{C20AE4D3-8AFC-45F7-81A5-79379BF84A3F}"/>
              </a:ext>
            </a:extLst>
          </p:cNvPr>
          <p:cNvSpPr txBox="1"/>
          <p:nvPr/>
        </p:nvSpPr>
        <p:spPr>
          <a:xfrm>
            <a:off x="536476" y="857940"/>
            <a:ext cx="6550125" cy="276999"/>
          </a:xfrm>
          <a:prstGeom prst="rect">
            <a:avLst/>
          </a:prstGeom>
          <a:solidFill>
            <a:schemeClr val="bg1"/>
          </a:solidFill>
          <a:ln>
            <a:noFill/>
          </a:ln>
        </p:spPr>
        <p:txBody>
          <a:bodyPr wrap="square" rtlCol="0">
            <a:spAutoFit/>
          </a:bodyPr>
          <a:lstStyle/>
          <a:p>
            <a:r>
              <a:rPr lang="en-US" sz="1200" b="1" dirty="0">
                <a:latin typeface="Century Gothic" panose="020B0502020202020204" pitchFamily="34" charset="0"/>
                <a:ea typeface="Batang" panose="02030600000101010101" pitchFamily="18" charset="-127"/>
              </a:rPr>
              <a:t>Home	 	Local		 World	     Latest		Subscribe		About Us</a:t>
            </a:r>
          </a:p>
        </p:txBody>
      </p:sp>
      <p:sp>
        <p:nvSpPr>
          <p:cNvPr id="8" name="Rectangle 7">
            <a:extLst>
              <a:ext uri="{FF2B5EF4-FFF2-40B4-BE49-F238E27FC236}">
                <a16:creationId xmlns:a16="http://schemas.microsoft.com/office/drawing/2014/main" id="{97FE3F3D-D317-4881-80E6-9876E7DD4E27}"/>
              </a:ext>
            </a:extLst>
          </p:cNvPr>
          <p:cNvSpPr/>
          <p:nvPr/>
        </p:nvSpPr>
        <p:spPr>
          <a:xfrm>
            <a:off x="277900" y="1239005"/>
            <a:ext cx="6759389" cy="855171"/>
          </a:xfrm>
          <a:prstGeom prst="rect">
            <a:avLst/>
          </a:prstGeom>
        </p:spPr>
        <p:txBody>
          <a:bodyPr wrap="square">
            <a:spAutoFit/>
          </a:bodyPr>
          <a:lstStyle/>
          <a:p>
            <a:pPr>
              <a:lnSpc>
                <a:spcPct val="115000"/>
              </a:lnSpc>
            </a:pPr>
            <a:r>
              <a:rPr lang="en-US" sz="2400" b="1" dirty="0">
                <a:latin typeface="Century Gothic" panose="020B0502020202020204" pitchFamily="34" charset="0"/>
                <a:ea typeface="Arial" panose="020B0604020202020204" pitchFamily="34" charset="0"/>
                <a:cs typeface="Times New Roman" panose="02020603050405020304" pitchFamily="18" charset="0"/>
              </a:rPr>
              <a:t>An Update on COVID-19</a:t>
            </a:r>
          </a:p>
          <a:p>
            <a:pPr>
              <a:lnSpc>
                <a:spcPct val="115000"/>
              </a:lnSpc>
            </a:pPr>
            <a:r>
              <a:rPr lang="en-US" sz="1000" dirty="0">
                <a:latin typeface="Century Gothic" panose="020B0502020202020204" pitchFamily="34" charset="0"/>
                <a:ea typeface="Arial" panose="020B0604020202020204" pitchFamily="34" charset="0"/>
                <a:cs typeface="Times New Roman" panose="02020603050405020304" pitchFamily="18" charset="0"/>
              </a:rPr>
              <a:t>Author: </a:t>
            </a:r>
            <a:r>
              <a:rPr lang="en-US" sz="1000" b="1" dirty="0">
                <a:latin typeface="Century Gothic" panose="020B0502020202020204" pitchFamily="34" charset="0"/>
                <a:ea typeface="Arial" panose="020B0604020202020204" pitchFamily="34" charset="0"/>
                <a:cs typeface="Times New Roman" panose="02020603050405020304" pitchFamily="18" charset="0"/>
              </a:rPr>
              <a:t>Richard Owens</a:t>
            </a:r>
          </a:p>
          <a:p>
            <a:pPr>
              <a:lnSpc>
                <a:spcPct val="115000"/>
              </a:lnSpc>
            </a:pPr>
            <a:r>
              <a:rPr lang="en-US" sz="1000" dirty="0">
                <a:latin typeface="Century Gothic" panose="020B0502020202020204" pitchFamily="34" charset="0"/>
                <a:ea typeface="Arial" panose="020B0604020202020204" pitchFamily="34" charset="0"/>
                <a:cs typeface="Times New Roman" panose="02020603050405020304" pitchFamily="18" charset="0"/>
              </a:rPr>
              <a:t>Published March 27, 2020</a:t>
            </a:r>
          </a:p>
        </p:txBody>
      </p:sp>
      <p:pic>
        <p:nvPicPr>
          <p:cNvPr id="4100" name="Picture 4" descr="Image result for buildings illustration free">
            <a:extLst>
              <a:ext uri="{FF2B5EF4-FFF2-40B4-BE49-F238E27FC236}">
                <a16:creationId xmlns:a16="http://schemas.microsoft.com/office/drawing/2014/main" id="{C53694DF-A4FE-4A9D-981E-CD7E1C20C7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861" b="43564"/>
          <a:stretch/>
        </p:blipFill>
        <p:spPr bwMode="auto">
          <a:xfrm>
            <a:off x="4931000" y="83652"/>
            <a:ext cx="2155600" cy="73274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3A46E09C-5930-41F2-8731-A01A10FC18F3}"/>
              </a:ext>
            </a:extLst>
          </p:cNvPr>
          <p:cNvCxnSpPr>
            <a:cxnSpLocks/>
          </p:cNvCxnSpPr>
          <p:nvPr/>
        </p:nvCxnSpPr>
        <p:spPr>
          <a:xfrm>
            <a:off x="228597" y="856314"/>
            <a:ext cx="6857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AE9DB64-60B1-4BF6-975C-D5CDD19BB6BF}"/>
              </a:ext>
            </a:extLst>
          </p:cNvPr>
          <p:cNvSpPr/>
          <p:nvPr/>
        </p:nvSpPr>
        <p:spPr>
          <a:xfrm>
            <a:off x="228601" y="26294"/>
            <a:ext cx="6867487" cy="7901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41E865E6-1799-4617-ADE3-89EC601E7D3D}"/>
              </a:ext>
            </a:extLst>
          </p:cNvPr>
          <p:cNvSpPr txBox="1">
            <a:spLocks/>
          </p:cNvSpPr>
          <p:nvPr/>
        </p:nvSpPr>
        <p:spPr>
          <a:xfrm>
            <a:off x="1085843" y="6826"/>
            <a:ext cx="5143500" cy="849488"/>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2800" dirty="0">
                <a:solidFill>
                  <a:schemeClr val="bg1"/>
                </a:solidFill>
                <a:latin typeface="Matura MT Script Capitals" panose="03020802060602070202" pitchFamily="66" charset="77"/>
                <a:ea typeface="Batang" panose="02030600000101010101" pitchFamily="18" charset="-127"/>
              </a:rPr>
              <a:t>Scientific Citizen</a:t>
            </a:r>
          </a:p>
        </p:txBody>
      </p:sp>
      <p:sp>
        <p:nvSpPr>
          <p:cNvPr id="45" name="Rectangle 44">
            <a:extLst>
              <a:ext uri="{FF2B5EF4-FFF2-40B4-BE49-F238E27FC236}">
                <a16:creationId xmlns:a16="http://schemas.microsoft.com/office/drawing/2014/main" id="{E84594E0-6822-A543-9119-CA0365C928CD}"/>
              </a:ext>
            </a:extLst>
          </p:cNvPr>
          <p:cNvSpPr/>
          <p:nvPr/>
        </p:nvSpPr>
        <p:spPr>
          <a:xfrm>
            <a:off x="277900" y="4224078"/>
            <a:ext cx="6759389" cy="6001643"/>
          </a:xfrm>
          <a:prstGeom prst="rect">
            <a:avLst/>
          </a:prstGeom>
        </p:spPr>
        <p:txBody>
          <a:bodyPr wrap="square" numCol="1" spcCol="457200">
            <a:spAutoFit/>
          </a:bodyPr>
          <a:lstStyle/>
          <a:p>
            <a:r>
              <a:rPr lang="en-US" sz="3200" b="1" dirty="0"/>
              <a:t>T</a:t>
            </a:r>
            <a:r>
              <a:rPr lang="en-US" sz="1600" dirty="0"/>
              <a:t>he number of confirmed cases of the novel coronavirus has increased dramatically during the past two weeks. Many governments and private businesses are taking precautionary measures to slow the spread of the disease. Some of these measures include cancelling large events such as music festivals, sporting events, and parades, as well as closing public K-12 schools and Universities. </a:t>
            </a:r>
          </a:p>
          <a:p>
            <a:r>
              <a:rPr lang="en-US" sz="1600" dirty="0"/>
              <a:t>	 The first case of coronavirus was reported on December 31, 2019 in Wuhan, China, since then there has been rapid growth in the number of cases, with nearly every country being affected by the virus. The graphs below show the growth of cases in one of the countries affected. Government officials hope that encouraging citizens to take preventative measures, such as frequent hand washing and limiting close contact, will reduce the spread of the disease. </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pic>
        <p:nvPicPr>
          <p:cNvPr id="24" name="Picture 23">
            <a:extLst>
              <a:ext uri="{FF2B5EF4-FFF2-40B4-BE49-F238E27FC236}">
                <a16:creationId xmlns:a16="http://schemas.microsoft.com/office/drawing/2014/main" id="{120BCB06-CB3C-3E46-8540-2177C29D26BD}"/>
              </a:ext>
            </a:extLst>
          </p:cNvPr>
          <p:cNvPicPr>
            <a:picLocks noChangeAspect="1"/>
          </p:cNvPicPr>
          <p:nvPr/>
        </p:nvPicPr>
        <p:blipFill rotWithShape="1">
          <a:blip r:embed="rId4">
            <a:extLst>
              <a:ext uri="{28A0092B-C50C-407E-A947-70E740481C1C}">
                <a14:useLocalDpi xmlns:a14="http://schemas.microsoft.com/office/drawing/2010/main" val="0"/>
              </a:ext>
            </a:extLst>
          </a:blip>
          <a:srcRect l="3437" r="2813"/>
          <a:stretch/>
        </p:blipFill>
        <p:spPr>
          <a:xfrm>
            <a:off x="-7" y="7990695"/>
            <a:ext cx="3428998" cy="2743200"/>
          </a:xfrm>
          <a:prstGeom prst="rect">
            <a:avLst/>
          </a:prstGeom>
        </p:spPr>
      </p:pic>
      <p:pic>
        <p:nvPicPr>
          <p:cNvPr id="15" name="Picture 14">
            <a:extLst>
              <a:ext uri="{FF2B5EF4-FFF2-40B4-BE49-F238E27FC236}">
                <a16:creationId xmlns:a16="http://schemas.microsoft.com/office/drawing/2014/main" id="{935AC557-4988-8944-8FF2-9275FDB49813}"/>
              </a:ext>
            </a:extLst>
          </p:cNvPr>
          <p:cNvPicPr>
            <a:picLocks noChangeAspect="1"/>
          </p:cNvPicPr>
          <p:nvPr/>
        </p:nvPicPr>
        <p:blipFill>
          <a:blip r:embed="rId5"/>
          <a:stretch>
            <a:fillRect/>
          </a:stretch>
        </p:blipFill>
        <p:spPr>
          <a:xfrm>
            <a:off x="-7" y="2281665"/>
            <a:ext cx="7315200" cy="1754924"/>
          </a:xfrm>
          <a:prstGeom prst="rect">
            <a:avLst/>
          </a:prstGeom>
        </p:spPr>
      </p:pic>
      <p:pic>
        <p:nvPicPr>
          <p:cNvPr id="16" name="Picture 15">
            <a:extLst>
              <a:ext uri="{FF2B5EF4-FFF2-40B4-BE49-F238E27FC236}">
                <a16:creationId xmlns:a16="http://schemas.microsoft.com/office/drawing/2014/main" id="{86AF709E-6CB4-D64E-AC7F-7655AAAE43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7600" y="7990695"/>
            <a:ext cx="3657600" cy="2743200"/>
          </a:xfrm>
          <a:prstGeom prst="rect">
            <a:avLst/>
          </a:prstGeom>
        </p:spPr>
      </p:pic>
      <p:sp>
        <p:nvSpPr>
          <p:cNvPr id="18" name="TextBox 17">
            <a:extLst>
              <a:ext uri="{FF2B5EF4-FFF2-40B4-BE49-F238E27FC236}">
                <a16:creationId xmlns:a16="http://schemas.microsoft.com/office/drawing/2014/main" id="{A2114CBF-856B-3344-9ADA-24156E79EBFB}"/>
              </a:ext>
            </a:extLst>
          </p:cNvPr>
          <p:cNvSpPr txBox="1"/>
          <p:nvPr/>
        </p:nvSpPr>
        <p:spPr>
          <a:xfrm>
            <a:off x="3811538" y="10733895"/>
            <a:ext cx="2846991" cy="1200329"/>
          </a:xfrm>
          <a:prstGeom prst="rect">
            <a:avLst/>
          </a:prstGeom>
          <a:noFill/>
        </p:spPr>
        <p:txBody>
          <a:bodyPr wrap="square" rtlCol="0">
            <a:spAutoFit/>
          </a:bodyPr>
          <a:lstStyle/>
          <a:p>
            <a:r>
              <a:rPr lang="en-US" dirty="0"/>
              <a:t>Tables:</a:t>
            </a:r>
          </a:p>
          <a:p>
            <a:r>
              <a:rPr lang="en-US" dirty="0"/>
              <a:t>A. Sharp pyramidal </a:t>
            </a:r>
          </a:p>
          <a:p>
            <a:r>
              <a:rPr lang="en-US" dirty="0"/>
              <a:t>B. Less pyramidal</a:t>
            </a:r>
            <a:br>
              <a:rPr lang="en-US" dirty="0"/>
            </a:br>
            <a:r>
              <a:rPr lang="en-US" dirty="0"/>
              <a:t>C. Least pyramidal</a:t>
            </a:r>
          </a:p>
        </p:txBody>
      </p:sp>
      <p:sp>
        <p:nvSpPr>
          <p:cNvPr id="19" name="TextBox 18">
            <a:extLst>
              <a:ext uri="{FF2B5EF4-FFF2-40B4-BE49-F238E27FC236}">
                <a16:creationId xmlns:a16="http://schemas.microsoft.com/office/drawing/2014/main" id="{0FAE4A2B-2EDA-1441-B8C5-247FA9EA3847}"/>
              </a:ext>
            </a:extLst>
          </p:cNvPr>
          <p:cNvSpPr txBox="1"/>
          <p:nvPr/>
        </p:nvSpPr>
        <p:spPr>
          <a:xfrm>
            <a:off x="228597" y="10733895"/>
            <a:ext cx="2846991" cy="1200329"/>
          </a:xfrm>
          <a:prstGeom prst="rect">
            <a:avLst/>
          </a:prstGeom>
          <a:noFill/>
        </p:spPr>
        <p:txBody>
          <a:bodyPr wrap="square" rtlCol="0">
            <a:spAutoFit/>
          </a:bodyPr>
          <a:lstStyle/>
          <a:p>
            <a:r>
              <a:rPr lang="en-US" dirty="0"/>
              <a:t>Tables:</a:t>
            </a:r>
          </a:p>
          <a:p>
            <a:r>
              <a:rPr lang="en-US" dirty="0"/>
              <a:t>A. Sharp pyramidal </a:t>
            </a:r>
          </a:p>
          <a:p>
            <a:r>
              <a:rPr lang="en-US" dirty="0"/>
              <a:t>B. Less pyramidal</a:t>
            </a:r>
            <a:br>
              <a:rPr lang="en-US" dirty="0"/>
            </a:br>
            <a:r>
              <a:rPr lang="en-US" dirty="0"/>
              <a:t>C. Least pyramidal</a:t>
            </a:r>
          </a:p>
        </p:txBody>
      </p:sp>
      <p:sp>
        <p:nvSpPr>
          <p:cNvPr id="4" name="TextBox 3">
            <a:extLst>
              <a:ext uri="{FF2B5EF4-FFF2-40B4-BE49-F238E27FC236}">
                <a16:creationId xmlns:a16="http://schemas.microsoft.com/office/drawing/2014/main" id="{B6808864-5C79-FA40-9830-9887A98CE5AB}"/>
              </a:ext>
            </a:extLst>
          </p:cNvPr>
          <p:cNvSpPr txBox="1"/>
          <p:nvPr/>
        </p:nvSpPr>
        <p:spPr>
          <a:xfrm>
            <a:off x="3075588" y="7339097"/>
            <a:ext cx="1520042" cy="369332"/>
          </a:xfrm>
          <a:prstGeom prst="rect">
            <a:avLst/>
          </a:prstGeom>
          <a:noFill/>
        </p:spPr>
        <p:txBody>
          <a:bodyPr wrap="square" rtlCol="0">
            <a:spAutoFit/>
          </a:bodyPr>
          <a:lstStyle/>
          <a:p>
            <a:r>
              <a:rPr lang="en-US" dirty="0"/>
              <a:t>Growth Shape</a:t>
            </a:r>
          </a:p>
        </p:txBody>
      </p:sp>
      <p:sp>
        <p:nvSpPr>
          <p:cNvPr id="21" name="TextBox 20">
            <a:extLst>
              <a:ext uri="{FF2B5EF4-FFF2-40B4-BE49-F238E27FC236}">
                <a16:creationId xmlns:a16="http://schemas.microsoft.com/office/drawing/2014/main" id="{B020ABFC-C2C3-7A4A-9988-9BB1F0042D15}"/>
              </a:ext>
            </a:extLst>
          </p:cNvPr>
          <p:cNvSpPr txBox="1"/>
          <p:nvPr/>
        </p:nvSpPr>
        <p:spPr>
          <a:xfrm>
            <a:off x="1248241" y="7632289"/>
            <a:ext cx="1745774" cy="369332"/>
          </a:xfrm>
          <a:prstGeom prst="rect">
            <a:avLst/>
          </a:prstGeom>
          <a:noFill/>
        </p:spPr>
        <p:txBody>
          <a:bodyPr wrap="square" rtlCol="0">
            <a:spAutoFit/>
          </a:bodyPr>
          <a:lstStyle/>
          <a:p>
            <a:r>
              <a:rPr lang="en-US" dirty="0"/>
              <a:t>More curvilinear</a:t>
            </a:r>
          </a:p>
        </p:txBody>
      </p:sp>
      <p:sp>
        <p:nvSpPr>
          <p:cNvPr id="22" name="TextBox 21">
            <a:extLst>
              <a:ext uri="{FF2B5EF4-FFF2-40B4-BE49-F238E27FC236}">
                <a16:creationId xmlns:a16="http://schemas.microsoft.com/office/drawing/2014/main" id="{54F0C6FC-E284-9A49-BCD7-BAF2B21B5B44}"/>
              </a:ext>
            </a:extLst>
          </p:cNvPr>
          <p:cNvSpPr txBox="1"/>
          <p:nvPr/>
        </p:nvSpPr>
        <p:spPr>
          <a:xfrm>
            <a:off x="5081199" y="7618540"/>
            <a:ext cx="1295850" cy="369332"/>
          </a:xfrm>
          <a:prstGeom prst="rect">
            <a:avLst/>
          </a:prstGeom>
          <a:noFill/>
        </p:spPr>
        <p:txBody>
          <a:bodyPr wrap="square" rtlCol="0">
            <a:spAutoFit/>
          </a:bodyPr>
          <a:lstStyle/>
          <a:p>
            <a:r>
              <a:rPr lang="en-US" dirty="0"/>
              <a:t>More linear</a:t>
            </a:r>
          </a:p>
        </p:txBody>
      </p:sp>
    </p:spTree>
    <p:extLst>
      <p:ext uri="{BB962C8B-B14F-4D97-AF65-F5344CB8AC3E}">
        <p14:creationId xmlns:p14="http://schemas.microsoft.com/office/powerpoint/2010/main" val="2665795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D58DC948-88B6-4563-B174-11E31AA51347}"/>
              </a:ext>
            </a:extLst>
          </p:cNvPr>
          <p:cNvSpPr txBox="1">
            <a:spLocks/>
          </p:cNvSpPr>
          <p:nvPr/>
        </p:nvSpPr>
        <p:spPr>
          <a:xfrm>
            <a:off x="536476" y="4705261"/>
            <a:ext cx="6242239" cy="481280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00000"/>
              </a:lnSpc>
            </a:pPr>
            <a:endParaRPr lang="en-US" sz="1100" b="1" dirty="0">
              <a:latin typeface="Century Gothic" panose="020B0502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6C74623F-0D5A-4C84-B050-5866D8764456}"/>
              </a:ext>
            </a:extLst>
          </p:cNvPr>
          <p:cNvSpPr txBox="1">
            <a:spLocks/>
          </p:cNvSpPr>
          <p:nvPr/>
        </p:nvSpPr>
        <p:spPr>
          <a:xfrm>
            <a:off x="536478" y="4705262"/>
            <a:ext cx="6242239" cy="481280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1200" dirty="0">
              <a:latin typeface="+mj-lt"/>
            </a:endParaRPr>
          </a:p>
        </p:txBody>
      </p:sp>
      <p:pic>
        <p:nvPicPr>
          <p:cNvPr id="24" name="Picture 23">
            <a:extLst>
              <a:ext uri="{FF2B5EF4-FFF2-40B4-BE49-F238E27FC236}">
                <a16:creationId xmlns:a16="http://schemas.microsoft.com/office/drawing/2014/main" id="{120BCB06-CB3C-3E46-8540-2177C29D26BD}"/>
              </a:ext>
            </a:extLst>
          </p:cNvPr>
          <p:cNvPicPr>
            <a:picLocks noChangeAspect="1"/>
          </p:cNvPicPr>
          <p:nvPr/>
        </p:nvPicPr>
        <p:blipFill rotWithShape="1">
          <a:blip r:embed="rId3">
            <a:extLst>
              <a:ext uri="{28A0092B-C50C-407E-A947-70E740481C1C}">
                <a14:useLocalDpi xmlns:a14="http://schemas.microsoft.com/office/drawing/2010/main" val="0"/>
              </a:ext>
            </a:extLst>
          </a:blip>
          <a:srcRect l="3437" r="2813"/>
          <a:stretch/>
        </p:blipFill>
        <p:spPr>
          <a:xfrm>
            <a:off x="-7" y="7990695"/>
            <a:ext cx="3428998" cy="2743200"/>
          </a:xfrm>
          <a:prstGeom prst="rect">
            <a:avLst/>
          </a:prstGeom>
        </p:spPr>
      </p:pic>
      <p:pic>
        <p:nvPicPr>
          <p:cNvPr id="16" name="Picture 15">
            <a:extLst>
              <a:ext uri="{FF2B5EF4-FFF2-40B4-BE49-F238E27FC236}">
                <a16:creationId xmlns:a16="http://schemas.microsoft.com/office/drawing/2014/main" id="{86AF709E-6CB4-D64E-AC7F-7655AAAE43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00" y="7990695"/>
            <a:ext cx="3657600" cy="2743200"/>
          </a:xfrm>
          <a:prstGeom prst="rect">
            <a:avLst/>
          </a:prstGeom>
        </p:spPr>
      </p:pic>
      <p:sp>
        <p:nvSpPr>
          <p:cNvPr id="18" name="TextBox 17">
            <a:extLst>
              <a:ext uri="{FF2B5EF4-FFF2-40B4-BE49-F238E27FC236}">
                <a16:creationId xmlns:a16="http://schemas.microsoft.com/office/drawing/2014/main" id="{A2114CBF-856B-3344-9ADA-24156E79EBFB}"/>
              </a:ext>
            </a:extLst>
          </p:cNvPr>
          <p:cNvSpPr txBox="1"/>
          <p:nvPr/>
        </p:nvSpPr>
        <p:spPr>
          <a:xfrm>
            <a:off x="4305628" y="10783598"/>
            <a:ext cx="2846991" cy="1200329"/>
          </a:xfrm>
          <a:prstGeom prst="rect">
            <a:avLst/>
          </a:prstGeom>
          <a:noFill/>
        </p:spPr>
        <p:txBody>
          <a:bodyPr wrap="square" rtlCol="0">
            <a:spAutoFit/>
          </a:bodyPr>
          <a:lstStyle/>
          <a:p>
            <a:r>
              <a:rPr lang="en-US" dirty="0"/>
              <a:t>Table set 2:</a:t>
            </a:r>
          </a:p>
          <a:p>
            <a:r>
              <a:rPr lang="en-US" dirty="0"/>
              <a:t>A. Sharp pyramidal </a:t>
            </a:r>
          </a:p>
          <a:p>
            <a:r>
              <a:rPr lang="en-US" dirty="0"/>
              <a:t>B. Less pyramidal</a:t>
            </a:r>
            <a:br>
              <a:rPr lang="en-US" dirty="0"/>
            </a:br>
            <a:r>
              <a:rPr lang="en-US" dirty="0"/>
              <a:t>C. Least pyramidal</a:t>
            </a:r>
          </a:p>
        </p:txBody>
      </p:sp>
      <p:sp>
        <p:nvSpPr>
          <p:cNvPr id="19" name="TextBox 18">
            <a:extLst>
              <a:ext uri="{FF2B5EF4-FFF2-40B4-BE49-F238E27FC236}">
                <a16:creationId xmlns:a16="http://schemas.microsoft.com/office/drawing/2014/main" id="{0FAE4A2B-2EDA-1441-B8C5-247FA9EA3847}"/>
              </a:ext>
            </a:extLst>
          </p:cNvPr>
          <p:cNvSpPr txBox="1"/>
          <p:nvPr/>
        </p:nvSpPr>
        <p:spPr>
          <a:xfrm>
            <a:off x="536476" y="10783598"/>
            <a:ext cx="2846991" cy="1200329"/>
          </a:xfrm>
          <a:prstGeom prst="rect">
            <a:avLst/>
          </a:prstGeom>
          <a:noFill/>
        </p:spPr>
        <p:txBody>
          <a:bodyPr wrap="square" rtlCol="0">
            <a:spAutoFit/>
          </a:bodyPr>
          <a:lstStyle/>
          <a:p>
            <a:r>
              <a:rPr lang="en-US" dirty="0"/>
              <a:t>Table set 1:</a:t>
            </a:r>
          </a:p>
          <a:p>
            <a:r>
              <a:rPr lang="en-US" dirty="0"/>
              <a:t>A. Sharp pyramidal </a:t>
            </a:r>
          </a:p>
          <a:p>
            <a:r>
              <a:rPr lang="en-US" dirty="0"/>
              <a:t>B. Less pyramidal</a:t>
            </a:r>
            <a:br>
              <a:rPr lang="en-US" dirty="0"/>
            </a:br>
            <a:r>
              <a:rPr lang="en-US" dirty="0"/>
              <a:t>C. Least pyramidal</a:t>
            </a:r>
          </a:p>
        </p:txBody>
      </p:sp>
      <p:sp>
        <p:nvSpPr>
          <p:cNvPr id="4" name="TextBox 3">
            <a:extLst>
              <a:ext uri="{FF2B5EF4-FFF2-40B4-BE49-F238E27FC236}">
                <a16:creationId xmlns:a16="http://schemas.microsoft.com/office/drawing/2014/main" id="{B6808864-5C79-FA40-9830-9887A98CE5AB}"/>
              </a:ext>
            </a:extLst>
          </p:cNvPr>
          <p:cNvSpPr txBox="1"/>
          <p:nvPr/>
        </p:nvSpPr>
        <p:spPr>
          <a:xfrm>
            <a:off x="3075588" y="7339097"/>
            <a:ext cx="1520042" cy="369332"/>
          </a:xfrm>
          <a:prstGeom prst="rect">
            <a:avLst/>
          </a:prstGeom>
          <a:noFill/>
        </p:spPr>
        <p:txBody>
          <a:bodyPr wrap="square" rtlCol="0">
            <a:spAutoFit/>
          </a:bodyPr>
          <a:lstStyle/>
          <a:p>
            <a:r>
              <a:rPr lang="en-US" dirty="0"/>
              <a:t>Growth Shape</a:t>
            </a:r>
          </a:p>
        </p:txBody>
      </p:sp>
      <p:sp>
        <p:nvSpPr>
          <p:cNvPr id="21" name="TextBox 20">
            <a:extLst>
              <a:ext uri="{FF2B5EF4-FFF2-40B4-BE49-F238E27FC236}">
                <a16:creationId xmlns:a16="http://schemas.microsoft.com/office/drawing/2014/main" id="{B020ABFC-C2C3-7A4A-9988-9BB1F0042D15}"/>
              </a:ext>
            </a:extLst>
          </p:cNvPr>
          <p:cNvSpPr txBox="1"/>
          <p:nvPr/>
        </p:nvSpPr>
        <p:spPr>
          <a:xfrm>
            <a:off x="1248241" y="7632289"/>
            <a:ext cx="1745774" cy="369332"/>
          </a:xfrm>
          <a:prstGeom prst="rect">
            <a:avLst/>
          </a:prstGeom>
          <a:noFill/>
        </p:spPr>
        <p:txBody>
          <a:bodyPr wrap="square" rtlCol="0">
            <a:spAutoFit/>
          </a:bodyPr>
          <a:lstStyle/>
          <a:p>
            <a:r>
              <a:rPr lang="en-US" dirty="0"/>
              <a:t>More curvilinear</a:t>
            </a:r>
          </a:p>
        </p:txBody>
      </p:sp>
      <p:sp>
        <p:nvSpPr>
          <p:cNvPr id="22" name="TextBox 21">
            <a:extLst>
              <a:ext uri="{FF2B5EF4-FFF2-40B4-BE49-F238E27FC236}">
                <a16:creationId xmlns:a16="http://schemas.microsoft.com/office/drawing/2014/main" id="{54F0C6FC-E284-9A49-BCD7-BAF2B21B5B44}"/>
              </a:ext>
            </a:extLst>
          </p:cNvPr>
          <p:cNvSpPr txBox="1"/>
          <p:nvPr/>
        </p:nvSpPr>
        <p:spPr>
          <a:xfrm>
            <a:off x="5081199" y="7618540"/>
            <a:ext cx="1295850" cy="369332"/>
          </a:xfrm>
          <a:prstGeom prst="rect">
            <a:avLst/>
          </a:prstGeom>
          <a:noFill/>
        </p:spPr>
        <p:txBody>
          <a:bodyPr wrap="square" rtlCol="0">
            <a:spAutoFit/>
          </a:bodyPr>
          <a:lstStyle/>
          <a:p>
            <a:r>
              <a:rPr lang="en-US" dirty="0"/>
              <a:t>More linear</a:t>
            </a:r>
          </a:p>
        </p:txBody>
      </p:sp>
      <p:sp>
        <p:nvSpPr>
          <p:cNvPr id="3" name="TextBox 2">
            <a:extLst>
              <a:ext uri="{FF2B5EF4-FFF2-40B4-BE49-F238E27FC236}">
                <a16:creationId xmlns:a16="http://schemas.microsoft.com/office/drawing/2014/main" id="{42CF5766-B5D3-BE4A-AD56-59ED354312B3}"/>
              </a:ext>
            </a:extLst>
          </p:cNvPr>
          <p:cNvSpPr txBox="1"/>
          <p:nvPr/>
        </p:nvSpPr>
        <p:spPr>
          <a:xfrm>
            <a:off x="536476" y="483535"/>
            <a:ext cx="6500813" cy="6186309"/>
          </a:xfrm>
          <a:prstGeom prst="rect">
            <a:avLst/>
          </a:prstGeom>
          <a:noFill/>
        </p:spPr>
        <p:txBody>
          <a:bodyPr wrap="square" rtlCol="0">
            <a:spAutoFit/>
          </a:bodyPr>
          <a:lstStyle/>
          <a:p>
            <a:pPr marL="285750" indent="-285750">
              <a:buFont typeface="Arial" panose="020B0604020202020204" pitchFamily="34" charset="0"/>
              <a:buChar char="•"/>
            </a:pPr>
            <a:r>
              <a:rPr lang="en-US" dirty="0"/>
              <a:t>Graph group A </a:t>
            </a:r>
          </a:p>
          <a:p>
            <a:pPr marL="742950" lvl="1" indent="-285750">
              <a:buFont typeface="Arial" panose="020B0604020202020204" pitchFamily="34" charset="0"/>
              <a:buChar char="•"/>
            </a:pPr>
            <a:r>
              <a:rPr lang="en-US" dirty="0"/>
              <a:t>G1, G2 (N=100)</a:t>
            </a:r>
          </a:p>
          <a:p>
            <a:pPr marL="742950" lvl="1" indent="-285750">
              <a:buFont typeface="Arial" panose="020B0604020202020204" pitchFamily="34" charset="0"/>
              <a:buChar char="•"/>
            </a:pPr>
            <a:r>
              <a:rPr lang="en-US" dirty="0"/>
              <a:t>G2, G1 (N=100)</a:t>
            </a:r>
          </a:p>
          <a:p>
            <a:pPr marL="285750" indent="-285750">
              <a:buFont typeface="Arial" panose="020B0604020202020204" pitchFamily="34" charset="0"/>
              <a:buChar char="•"/>
            </a:pPr>
            <a:r>
              <a:rPr lang="en-US" dirty="0"/>
              <a:t>Graph group B</a:t>
            </a:r>
          </a:p>
          <a:p>
            <a:pPr marL="742950" lvl="1" indent="-285750">
              <a:buFont typeface="Arial" panose="020B0604020202020204" pitchFamily="34" charset="0"/>
              <a:buChar char="•"/>
            </a:pPr>
            <a:r>
              <a:rPr lang="en-US" dirty="0"/>
              <a:t>G1, G2 (N=100)</a:t>
            </a:r>
          </a:p>
          <a:p>
            <a:pPr marL="742950" lvl="1" indent="-285750">
              <a:buFont typeface="Arial" panose="020B0604020202020204" pitchFamily="34" charset="0"/>
              <a:buChar char="•"/>
            </a:pPr>
            <a:r>
              <a:rPr lang="en-US" dirty="0"/>
              <a:t>G2, G1 (N=100)</a:t>
            </a:r>
          </a:p>
          <a:p>
            <a:pPr marL="285750" indent="-285750">
              <a:buFont typeface="Arial" panose="020B0604020202020204" pitchFamily="34" charset="0"/>
              <a:buChar char="•"/>
            </a:pPr>
            <a:r>
              <a:rPr lang="en-US" dirty="0"/>
              <a:t>Graph group C</a:t>
            </a:r>
          </a:p>
          <a:p>
            <a:pPr marL="742950" lvl="1" indent="-285750">
              <a:buFont typeface="Arial" panose="020B0604020202020204" pitchFamily="34" charset="0"/>
              <a:buChar char="•"/>
            </a:pPr>
            <a:r>
              <a:rPr lang="en-US" dirty="0"/>
              <a:t>G1, G2 (N=100)</a:t>
            </a:r>
          </a:p>
          <a:p>
            <a:pPr marL="742950" lvl="1" indent="-285750">
              <a:buFont typeface="Arial" panose="020B0604020202020204" pitchFamily="34" charset="0"/>
              <a:buChar char="•"/>
            </a:pPr>
            <a:r>
              <a:rPr lang="en-US" dirty="0"/>
              <a:t>G2, G1 (N=100)</a:t>
            </a:r>
          </a:p>
          <a:p>
            <a:pPr lvl="1"/>
            <a:endParaRPr lang="en-US" dirty="0"/>
          </a:p>
          <a:p>
            <a:pPr marL="285750" indent="-285750">
              <a:buFont typeface="Arial" panose="020B0604020202020204" pitchFamily="34" charset="0"/>
              <a:buChar char="•"/>
            </a:pPr>
            <a:r>
              <a:rPr lang="en-US" dirty="0"/>
              <a:t>Table G1</a:t>
            </a:r>
          </a:p>
          <a:p>
            <a:pPr marL="742950" lvl="1" indent="-285750">
              <a:buFont typeface="Arial" panose="020B0604020202020204" pitchFamily="34" charset="0"/>
              <a:buChar char="•"/>
            </a:pPr>
            <a:r>
              <a:rPr lang="en-US" dirty="0"/>
              <a:t>A, B, C (N=100)</a:t>
            </a:r>
          </a:p>
          <a:p>
            <a:pPr marL="742950" lvl="1" indent="-285750">
              <a:buFont typeface="Arial" panose="020B0604020202020204" pitchFamily="34" charset="0"/>
              <a:buChar char="•"/>
            </a:pPr>
            <a:r>
              <a:rPr lang="en-US" dirty="0"/>
              <a:t>B ,C, A (N=100)</a:t>
            </a:r>
          </a:p>
          <a:p>
            <a:pPr marL="742950" lvl="1" indent="-285750">
              <a:buFont typeface="Arial" panose="020B0604020202020204" pitchFamily="34" charset="0"/>
              <a:buChar char="•"/>
            </a:pPr>
            <a:r>
              <a:rPr lang="en-US" dirty="0"/>
              <a:t>C, A, B (N=100)</a:t>
            </a:r>
          </a:p>
          <a:p>
            <a:pPr marL="285750" indent="-285750">
              <a:buFont typeface="Arial" panose="020B0604020202020204" pitchFamily="34" charset="0"/>
              <a:buChar char="•"/>
            </a:pPr>
            <a:r>
              <a:rPr lang="en-US" dirty="0"/>
              <a:t>Table G2</a:t>
            </a:r>
          </a:p>
          <a:p>
            <a:pPr marL="742950" lvl="1" indent="-285750">
              <a:buFont typeface="Arial" panose="020B0604020202020204" pitchFamily="34" charset="0"/>
              <a:buChar char="•"/>
            </a:pPr>
            <a:r>
              <a:rPr lang="en-US" dirty="0"/>
              <a:t>A, B, C (N=100)</a:t>
            </a:r>
          </a:p>
          <a:p>
            <a:pPr marL="742950" lvl="1" indent="-285750">
              <a:buFont typeface="Arial" panose="020B0604020202020204" pitchFamily="34" charset="0"/>
              <a:buChar char="•"/>
            </a:pPr>
            <a:r>
              <a:rPr lang="en-US" dirty="0"/>
              <a:t>B ,C, A (N=100)</a:t>
            </a:r>
          </a:p>
          <a:p>
            <a:pPr marL="742950" lvl="1" indent="-285750">
              <a:buFont typeface="Arial" panose="020B0604020202020204" pitchFamily="34" charset="0"/>
              <a:buChar char="•"/>
            </a:pPr>
            <a:r>
              <a:rPr lang="en-US" dirty="0"/>
              <a:t>C, A, B (N=100)</a:t>
            </a:r>
          </a:p>
          <a:p>
            <a:pPr marL="742950" lvl="1" indent="-285750">
              <a:buFont typeface="Arial" panose="020B0604020202020204" pitchFamily="34" charset="0"/>
              <a:buChar char="•"/>
            </a:pPr>
            <a:endParaRPr lang="en-US" dirty="0"/>
          </a:p>
          <a:p>
            <a:r>
              <a:rPr lang="en-US" b="1" i="1" dirty="0"/>
              <a:t>KEY: </a:t>
            </a:r>
            <a:br>
              <a:rPr lang="en-US" b="1" dirty="0"/>
            </a:br>
            <a:r>
              <a:rPr lang="en-US" dirty="0"/>
              <a:t>G1: more curvilinear; G2: more linear</a:t>
            </a:r>
            <a:br>
              <a:rPr lang="en-US" b="1" dirty="0"/>
            </a:br>
            <a:r>
              <a:rPr lang="en-US" dirty="0"/>
              <a:t>A: highly pyramidal numbers; B: less pyramidal; C: least pyramidal</a:t>
            </a:r>
            <a:endParaRPr lang="en-US" b="1" dirty="0"/>
          </a:p>
        </p:txBody>
      </p:sp>
    </p:spTree>
    <p:extLst>
      <p:ext uri="{BB962C8B-B14F-4D97-AF65-F5344CB8AC3E}">
        <p14:creationId xmlns:p14="http://schemas.microsoft.com/office/powerpoint/2010/main" val="4843100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16953</TotalTime>
  <Words>643</Words>
  <Application>Microsoft Macintosh PowerPoint</Application>
  <PresentationFormat>Custom</PresentationFormat>
  <Paragraphs>95</Paragraphs>
  <Slides>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Batang</vt:lpstr>
      <vt:lpstr>Arial</vt:lpstr>
      <vt:lpstr>Calibri</vt:lpstr>
      <vt:lpstr>Calibri Light</vt:lpstr>
      <vt:lpstr>Century Gothic</vt:lpstr>
      <vt:lpstr>Matura MT Script Capitals</vt:lpstr>
      <vt:lpstr>Office Theme</vt:lpstr>
      <vt:lpstr>Scientific Citizen</vt:lpstr>
      <vt:lpstr>Scientific Citizen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CITIZEN</dc:title>
  <dc:creator>Madison J Fansher</dc:creator>
  <cp:lastModifiedBy>Adkins, Tyler</cp:lastModifiedBy>
  <cp:revision>93</cp:revision>
  <dcterms:created xsi:type="dcterms:W3CDTF">2019-06-13T14:10:45Z</dcterms:created>
  <dcterms:modified xsi:type="dcterms:W3CDTF">2020-04-16T17:25:44Z</dcterms:modified>
</cp:coreProperties>
</file>