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90" r:id="rId2"/>
    <p:sldId id="291" r:id="rId3"/>
    <p:sldId id="293" r:id="rId4"/>
  </p:sldIdLst>
  <p:sldSz cx="73152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son J Fansher" initials="MJF" lastIdx="6" clrIdx="0">
    <p:extLst>
      <p:ext uri="{19B8F6BF-5375-455C-9EA6-DF929625EA0E}">
        <p15:presenceInfo xmlns:p15="http://schemas.microsoft.com/office/powerpoint/2012/main" userId="Madison J Fans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F"/>
    <a:srgbClr val="A40808"/>
    <a:srgbClr val="EBEBEB"/>
    <a:srgbClr val="DDDDDD"/>
    <a:srgbClr val="7E7E7E"/>
    <a:srgbClr val="F4914E"/>
    <a:srgbClr val="AA027A"/>
    <a:srgbClr val="00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48" autoAdjust="0"/>
    <p:restoredTop sz="94625"/>
  </p:normalViewPr>
  <p:slideViewPr>
    <p:cSldViewPr snapToGrid="0">
      <p:cViewPr>
        <p:scale>
          <a:sx n="98" d="100"/>
          <a:sy n="98" d="100"/>
        </p:scale>
        <p:origin x="616"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A1C1E-DA64-4F26-818A-A6CA2E72306C}" type="datetimeFigureOut">
              <a:rPr lang="en-US" smtClean="0"/>
              <a:t>4/6/20</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406A-56A4-4034-8266-DD84938D7871}" type="slidenum">
              <a:rPr lang="en-US" smtClean="0"/>
              <a:t>‹#›</a:t>
            </a:fld>
            <a:endParaRPr lang="en-US"/>
          </a:p>
        </p:txBody>
      </p:sp>
    </p:spTree>
    <p:extLst>
      <p:ext uri="{BB962C8B-B14F-4D97-AF65-F5344CB8AC3E}">
        <p14:creationId xmlns:p14="http://schemas.microsoft.com/office/powerpoint/2010/main" val="3357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1</a:t>
            </a:fld>
            <a:endParaRPr lang="en-US"/>
          </a:p>
        </p:txBody>
      </p:sp>
    </p:spTree>
    <p:extLst>
      <p:ext uri="{BB962C8B-B14F-4D97-AF65-F5344CB8AC3E}">
        <p14:creationId xmlns:p14="http://schemas.microsoft.com/office/powerpoint/2010/main" val="26390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2</a:t>
            </a:fld>
            <a:endParaRPr lang="en-US"/>
          </a:p>
        </p:txBody>
      </p:sp>
    </p:spTree>
    <p:extLst>
      <p:ext uri="{BB962C8B-B14F-4D97-AF65-F5344CB8AC3E}">
        <p14:creationId xmlns:p14="http://schemas.microsoft.com/office/powerpoint/2010/main" val="8137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3</a:t>
            </a:fld>
            <a:endParaRPr lang="en-US"/>
          </a:p>
        </p:txBody>
      </p:sp>
    </p:spTree>
    <p:extLst>
      <p:ext uri="{BB962C8B-B14F-4D97-AF65-F5344CB8AC3E}">
        <p14:creationId xmlns:p14="http://schemas.microsoft.com/office/powerpoint/2010/main" val="5278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995312"/>
            <a:ext cx="6217920" cy="4244622"/>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6403623"/>
            <a:ext cx="5486400" cy="294357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1010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5451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649111"/>
            <a:ext cx="157734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649111"/>
            <a:ext cx="464058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224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025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3039537"/>
            <a:ext cx="6309360" cy="50715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8159048"/>
            <a:ext cx="6309360" cy="26669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58FE0-E230-4537-92EE-7D012AA3A57E}"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2263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58FE0-E230-4537-92EE-7D012AA3A57E}"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8669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9114"/>
            <a:ext cx="630936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988734"/>
            <a:ext cx="3094672"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4453467"/>
            <a:ext cx="309467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988734"/>
            <a:ext cx="3109913"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4453467"/>
            <a:ext cx="310991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58FE0-E230-4537-92EE-7D012AA3A57E}"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4170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58FE0-E230-4537-92EE-7D012AA3A57E}" type="datetimeFigureOut">
              <a:rPr lang="en-US" smtClean="0"/>
              <a:t>4/6/20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0720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58FE0-E230-4537-92EE-7D012AA3A57E}" type="datetimeFigureOut">
              <a:rPr lang="en-US" smtClean="0"/>
              <a:t>4/6/20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0031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755425"/>
            <a:ext cx="3703320" cy="866422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4174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755425"/>
            <a:ext cx="3703320" cy="866422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982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49114"/>
            <a:ext cx="630936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3245556"/>
            <a:ext cx="630936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1300181"/>
            <a:ext cx="1645920" cy="649111"/>
          </a:xfrm>
          <a:prstGeom prst="rect">
            <a:avLst/>
          </a:prstGeom>
        </p:spPr>
        <p:txBody>
          <a:bodyPr vert="horz" lIns="91440" tIns="45720" rIns="91440" bIns="45720" rtlCol="0" anchor="ctr"/>
          <a:lstStyle>
            <a:lvl1pPr algn="l">
              <a:defRPr sz="960">
                <a:solidFill>
                  <a:schemeClr val="tx1">
                    <a:tint val="75000"/>
                  </a:schemeClr>
                </a:solidFill>
              </a:defRPr>
            </a:lvl1pPr>
          </a:lstStyle>
          <a:p>
            <a:fld id="{30D58FE0-E230-4537-92EE-7D012AA3A57E}" type="datetimeFigureOut">
              <a:rPr lang="en-US" smtClean="0"/>
              <a:t>4/6/20</a:t>
            </a:fld>
            <a:endParaRPr lang="en-US"/>
          </a:p>
        </p:txBody>
      </p:sp>
      <p:sp>
        <p:nvSpPr>
          <p:cNvPr id="5" name="Footer Placeholder 4"/>
          <p:cNvSpPr>
            <a:spLocks noGrp="1"/>
          </p:cNvSpPr>
          <p:nvPr>
            <p:ph type="ftr" sz="quarter" idx="3"/>
          </p:nvPr>
        </p:nvSpPr>
        <p:spPr>
          <a:xfrm>
            <a:off x="2423160" y="11300181"/>
            <a:ext cx="2468880" cy="649111"/>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1300181"/>
            <a:ext cx="1645920" cy="649111"/>
          </a:xfrm>
          <a:prstGeom prst="rect">
            <a:avLst/>
          </a:prstGeom>
        </p:spPr>
        <p:txBody>
          <a:bodyPr vert="horz" lIns="91440" tIns="45720" rIns="91440" bIns="45720" rtlCol="0" anchor="ctr"/>
          <a:lstStyle>
            <a:lvl1pPr algn="r">
              <a:defRPr sz="960">
                <a:solidFill>
                  <a:schemeClr val="tx1">
                    <a:tint val="75000"/>
                  </a:schemeClr>
                </a:solidFill>
              </a:defRPr>
            </a:lvl1pPr>
          </a:lstStyle>
          <a:p>
            <a:fld id="{EECA80A1-497D-4102-8FDC-331017B42D6C}" type="slidenum">
              <a:rPr lang="en-US" smtClean="0"/>
              <a:t>‹#›</a:t>
            </a:fld>
            <a:endParaRPr lang="en-US"/>
          </a:p>
        </p:txBody>
      </p:sp>
    </p:spTree>
    <p:extLst>
      <p:ext uri="{BB962C8B-B14F-4D97-AF65-F5344CB8AC3E}">
        <p14:creationId xmlns:p14="http://schemas.microsoft.com/office/powerpoint/2010/main" val="2343448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 in the United States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6,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77900" y="4255085"/>
            <a:ext cx="6829587" cy="4770537"/>
          </a:xfrm>
          <a:prstGeom prst="rect">
            <a:avLst/>
          </a:prstGeom>
        </p:spPr>
        <p:txBody>
          <a:bodyPr wrap="square" numCol="1" spcCol="457200">
            <a:spAutoFit/>
          </a:bodyPr>
          <a:lstStyle/>
          <a:p>
            <a:r>
              <a:rPr lang="en-US" sz="1600" dirty="0">
                <a:solidFill>
                  <a:srgbClr val="222222"/>
                </a:solidFill>
              </a:rPr>
              <a:t>	</a:t>
            </a:r>
            <a:r>
              <a:rPr lang="en-US" sz="3200" b="1" dirty="0">
                <a:solidFill>
                  <a:srgbClr val="222222"/>
                </a:solidFill>
              </a:rPr>
              <a:t>T</a:t>
            </a:r>
            <a:r>
              <a:rPr lang="en-US" sz="1600" dirty="0">
                <a:solidFill>
                  <a:srgbClr val="222222"/>
                </a:solidFill>
              </a:rPr>
              <a:t>he number of confirmed cases of the novel coronavirus has increased dramatically in the United States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solidFill>
                  <a:srgbClr val="222222"/>
                </a:solidFill>
              </a:rPr>
              <a:t>	The first case of coronavirus was reported on December 31, 2019 in Wuhan, China, since then there has been rapid growth in the number of cases, with nearly every country being affected by the virus. The first case of COVID-19 in the United States was reported on January 21, 2020. By March 10th there were 994 cases and 30 deaths, by March 17th there were 6,344 cases and 110 deaths, by March 24</a:t>
            </a:r>
            <a:r>
              <a:rPr lang="en-US" sz="1600" baseline="30000" dirty="0">
                <a:solidFill>
                  <a:srgbClr val="222222"/>
                </a:solidFill>
              </a:rPr>
              <a:t>th</a:t>
            </a:r>
            <a:r>
              <a:rPr lang="en-US" sz="1600" dirty="0">
                <a:solidFill>
                  <a:srgbClr val="222222"/>
                </a:solidFill>
              </a:rPr>
              <a:t> there were 54,866 cases and 780 deaths, and by March 31</a:t>
            </a:r>
            <a:r>
              <a:rPr lang="en-US" sz="1600" baseline="30000" dirty="0">
                <a:solidFill>
                  <a:srgbClr val="222222"/>
                </a:solidFill>
              </a:rPr>
              <a:t>st</a:t>
            </a:r>
            <a:r>
              <a:rPr lang="en-US" sz="1600" dirty="0">
                <a:solidFill>
                  <a:srgbClr val="222222"/>
                </a:solidFill>
              </a:rPr>
              <a:t> there were 188,630 cases and 4,053 deaths. As of April 6</a:t>
            </a:r>
            <a:r>
              <a:rPr lang="en-US" sz="1600" baseline="30000" dirty="0">
                <a:solidFill>
                  <a:srgbClr val="222222"/>
                </a:solidFill>
              </a:rPr>
              <a:t>th</a:t>
            </a:r>
            <a:r>
              <a:rPr lang="en-US" sz="1600" dirty="0">
                <a:solidFill>
                  <a:srgbClr val="222222"/>
                </a:solidFill>
              </a:rPr>
              <a:t> there are 339,131 confirmed cases and 9,689 deaths from the disease in the United States alone. </a:t>
            </a:r>
            <a:endParaRPr lang="en-US" sz="1600" b="1" dirty="0">
              <a:solidFill>
                <a:srgbClr val="222222"/>
              </a:solidFill>
            </a:endParaRPr>
          </a:p>
          <a:p>
            <a:r>
              <a:rPr lang="en-US" sz="1600" b="1" dirty="0">
                <a:solidFill>
                  <a:srgbClr val="222222"/>
                </a:solidFill>
              </a:rPr>
              <a:t>	</a:t>
            </a:r>
            <a:r>
              <a:rPr lang="en-US" sz="1600" dirty="0">
                <a:solidFill>
                  <a:srgbClr val="222222"/>
                </a:solidFill>
              </a:rPr>
              <a:t>Government officials hope that encouraging citizens to take preventative measures, such as frequent hand washing and limiting close contact, will reduce the spread of the disease. </a:t>
            </a:r>
            <a:endParaRPr lang="en-US" sz="1600" dirty="0"/>
          </a:p>
        </p:txBody>
      </p:sp>
      <p:pic>
        <p:nvPicPr>
          <p:cNvPr id="17" name="Picture 16">
            <a:extLst>
              <a:ext uri="{FF2B5EF4-FFF2-40B4-BE49-F238E27FC236}">
                <a16:creationId xmlns:a16="http://schemas.microsoft.com/office/drawing/2014/main" id="{DAEBCE4B-328F-9148-9665-D6507370C90D}"/>
              </a:ext>
            </a:extLst>
          </p:cNvPr>
          <p:cNvPicPr>
            <a:picLocks noChangeAspect="1"/>
          </p:cNvPicPr>
          <p:nvPr/>
        </p:nvPicPr>
        <p:blipFill>
          <a:blip r:embed="rId4"/>
          <a:stretch>
            <a:fillRect/>
          </a:stretch>
        </p:blipFill>
        <p:spPr>
          <a:xfrm>
            <a:off x="1627230" y="9025622"/>
            <a:ext cx="4368615" cy="3023208"/>
          </a:xfrm>
          <a:prstGeom prst="rect">
            <a:avLst/>
          </a:prstGeom>
        </p:spPr>
      </p:pic>
      <p:pic>
        <p:nvPicPr>
          <p:cNvPr id="14" name="Picture 13">
            <a:extLst>
              <a:ext uri="{FF2B5EF4-FFF2-40B4-BE49-F238E27FC236}">
                <a16:creationId xmlns:a16="http://schemas.microsoft.com/office/drawing/2014/main" id="{7ECC30F9-AA6A-C145-9A0E-6753A90AA647}"/>
              </a:ext>
            </a:extLst>
          </p:cNvPr>
          <p:cNvPicPr>
            <a:picLocks noChangeAspect="1"/>
          </p:cNvPicPr>
          <p:nvPr/>
        </p:nvPicPr>
        <p:blipFill>
          <a:blip r:embed="rId5"/>
          <a:stretch>
            <a:fillRect/>
          </a:stretch>
        </p:blipFill>
        <p:spPr>
          <a:xfrm>
            <a:off x="-7" y="2281665"/>
            <a:ext cx="7315200" cy="1754924"/>
          </a:xfrm>
          <a:prstGeom prst="rect">
            <a:avLst/>
          </a:prstGeom>
        </p:spPr>
      </p:pic>
    </p:spTree>
    <p:extLst>
      <p:ext uri="{BB962C8B-B14F-4D97-AF65-F5344CB8AC3E}">
        <p14:creationId xmlns:p14="http://schemas.microsoft.com/office/powerpoint/2010/main" val="143330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 in the United States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6,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38088" y="4255085"/>
            <a:ext cx="6857999" cy="7971413"/>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in the United States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table below shows the growth of cases in the U.S.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first case of COVID-19 in the United States was reported on January 21, 2020. Since the first confirmed case in the United States, the number of cases has changed dramatically, especially in densely populated areas such as New York, New Jersey, California, and Washington. Many states are doing their part to “flatten the curve” by enforcing curfews on residents and closing sit-in restaurants and bars.</a:t>
            </a:r>
          </a:p>
          <a:p>
            <a:r>
              <a:rPr lang="en-US" sz="1600" dirty="0"/>
              <a:t>	Government officials hope that encouraging citizens to take preventative measures, such as frequent hand washing and limiting close contact, will reduce the spread of the disease. </a:t>
            </a:r>
          </a:p>
        </p:txBody>
      </p:sp>
      <p:graphicFrame>
        <p:nvGraphicFramePr>
          <p:cNvPr id="6" name="Table 8">
            <a:extLst>
              <a:ext uri="{FF2B5EF4-FFF2-40B4-BE49-F238E27FC236}">
                <a16:creationId xmlns:a16="http://schemas.microsoft.com/office/drawing/2014/main" id="{9AA2796A-D3AD-4CA0-8EDD-13805CB549FC}"/>
              </a:ext>
            </a:extLst>
          </p:cNvPr>
          <p:cNvGraphicFramePr>
            <a:graphicFrameLocks noGrp="1"/>
          </p:cNvGraphicFramePr>
          <p:nvPr>
            <p:extLst>
              <p:ext uri="{D42A27DB-BD31-4B8C-83A1-F6EECF244321}">
                <p14:modId xmlns:p14="http://schemas.microsoft.com/office/powerpoint/2010/main" val="415989853"/>
              </p:ext>
            </p:extLst>
          </p:nvPr>
        </p:nvGraphicFramePr>
        <p:xfrm>
          <a:off x="1567109" y="7118271"/>
          <a:ext cx="4180983" cy="2399792"/>
        </p:xfrm>
        <a:graphic>
          <a:graphicData uri="http://schemas.openxmlformats.org/drawingml/2006/table">
            <a:tbl>
              <a:tblPr firstRow="1" bandRow="1">
                <a:tableStyleId>{74C1A8A3-306A-4EB7-A6B1-4F7E0EB9C5D6}</a:tableStyleId>
              </a:tblPr>
              <a:tblGrid>
                <a:gridCol w="1393660">
                  <a:extLst>
                    <a:ext uri="{9D8B030D-6E8A-4147-A177-3AD203B41FA5}">
                      <a16:colId xmlns:a16="http://schemas.microsoft.com/office/drawing/2014/main" val="1937534452"/>
                    </a:ext>
                  </a:extLst>
                </a:gridCol>
                <a:gridCol w="1652024">
                  <a:extLst>
                    <a:ext uri="{9D8B030D-6E8A-4147-A177-3AD203B41FA5}">
                      <a16:colId xmlns:a16="http://schemas.microsoft.com/office/drawing/2014/main" val="217223738"/>
                    </a:ext>
                  </a:extLst>
                </a:gridCol>
                <a:gridCol w="1135299">
                  <a:extLst>
                    <a:ext uri="{9D8B030D-6E8A-4147-A177-3AD203B41FA5}">
                      <a16:colId xmlns:a16="http://schemas.microsoft.com/office/drawing/2014/main" val="2532793304"/>
                    </a:ext>
                  </a:extLst>
                </a:gridCol>
              </a:tblGrid>
              <a:tr h="391803">
                <a:tc gridSpan="3">
                  <a:txBody>
                    <a:bodyPr/>
                    <a:lstStyle/>
                    <a:p>
                      <a:pPr algn="ctr"/>
                      <a:r>
                        <a:rPr lang="en-US" sz="1600" dirty="0">
                          <a:latin typeface="Century Gothic" panose="020B0502020202020204" pitchFamily="34" charset="0"/>
                        </a:rPr>
                        <a:t>United States COVID-19 Data</a:t>
                      </a:r>
                    </a:p>
                  </a:txBody>
                  <a:tcPr/>
                </a:tc>
                <a:tc hMerge="1">
                  <a:txBody>
                    <a:bodyPr/>
                    <a:lstStyle/>
                    <a:p>
                      <a:pPr algn="ctr"/>
                      <a:endParaRPr lang="en-US" sz="10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val="2769772442"/>
                  </a:ext>
                </a:extLst>
              </a:tr>
              <a:tr h="587704">
                <a:tc>
                  <a:txBody>
                    <a:bodyPr/>
                    <a:lstStyle/>
                    <a:p>
                      <a:r>
                        <a:rPr lang="en-US" sz="1400" b="1" dirty="0">
                          <a:latin typeface="Century Gothic" panose="020B0502020202020204" pitchFamily="34" charset="0"/>
                        </a:rPr>
                        <a:t>Date</a:t>
                      </a:r>
                    </a:p>
                  </a:txBody>
                  <a:tcPr>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Deaths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7333626"/>
                  </a:ext>
                </a:extLst>
              </a:tr>
              <a:tr h="284057">
                <a:tc>
                  <a:txBody>
                    <a:bodyPr/>
                    <a:lstStyle/>
                    <a:p>
                      <a:pPr algn="ctr" rtl="0" fontAlgn="b"/>
                      <a:r>
                        <a:rPr lang="en-US" sz="1600" dirty="0">
                          <a:effectLst/>
                          <a:latin typeface="Century Gothic" panose="020B0502020202020204" pitchFamily="34" charset="0"/>
                        </a:rPr>
                        <a:t>Mar 10</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994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098568"/>
                  </a:ext>
                </a:extLst>
              </a:tr>
              <a:tr h="284057">
                <a:tc>
                  <a:txBody>
                    <a:bodyPr/>
                    <a:lstStyle/>
                    <a:p>
                      <a:pPr algn="ctr" rtl="0" fontAlgn="b"/>
                      <a:r>
                        <a:rPr lang="en-US" sz="1600" dirty="0">
                          <a:effectLst/>
                          <a:latin typeface="Century Gothic" panose="020B0502020202020204" pitchFamily="34" charset="0"/>
                        </a:rPr>
                        <a:t>Mar 17</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6,344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110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8822537"/>
                  </a:ext>
                </a:extLst>
              </a:tr>
              <a:tr h="284057">
                <a:tc>
                  <a:txBody>
                    <a:bodyPr/>
                    <a:lstStyle/>
                    <a:p>
                      <a:pPr algn="ctr" rtl="0" fontAlgn="b"/>
                      <a:r>
                        <a:rPr lang="en-US" sz="1600" dirty="0">
                          <a:effectLst/>
                          <a:latin typeface="Century Gothic" panose="020B0502020202020204" pitchFamily="34" charset="0"/>
                        </a:rPr>
                        <a:t>Mar 24 </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54,856</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780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20586076"/>
                  </a:ext>
                </a:extLst>
              </a:tr>
              <a:tr h="284057">
                <a:tc>
                  <a:txBody>
                    <a:bodyPr/>
                    <a:lstStyle/>
                    <a:p>
                      <a:pPr algn="ctr" rtl="0" fontAlgn="b"/>
                      <a:r>
                        <a:rPr lang="en-US" sz="1600" dirty="0">
                          <a:effectLst/>
                          <a:latin typeface="Century Gothic" panose="020B0502020202020204" pitchFamily="34" charset="0"/>
                        </a:rPr>
                        <a:t>Mar 31</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188,630</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4,053</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58589823"/>
                  </a:ext>
                </a:extLst>
              </a:tr>
              <a:tr h="284057">
                <a:tc>
                  <a:txBody>
                    <a:bodyPr/>
                    <a:lstStyle/>
                    <a:p>
                      <a:pPr algn="ctr" rtl="0" fontAlgn="b"/>
                      <a:r>
                        <a:rPr lang="en-US" sz="1600" dirty="0">
                          <a:effectLst/>
                          <a:latin typeface="Century Gothic" panose="020B0502020202020204" pitchFamily="34" charset="0"/>
                        </a:rPr>
                        <a:t>Apr 6</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339,131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9,689</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5210716"/>
                  </a:ext>
                </a:extLst>
              </a:tr>
            </a:tbl>
          </a:graphicData>
        </a:graphic>
      </p:graphicFrame>
      <p:pic>
        <p:nvPicPr>
          <p:cNvPr id="14" name="Picture 13">
            <a:extLst>
              <a:ext uri="{FF2B5EF4-FFF2-40B4-BE49-F238E27FC236}">
                <a16:creationId xmlns:a16="http://schemas.microsoft.com/office/drawing/2014/main" id="{7FD87CC3-640B-894C-ACBA-AED7E9DCB1BC}"/>
              </a:ext>
            </a:extLst>
          </p:cNvPr>
          <p:cNvPicPr>
            <a:picLocks noChangeAspect="1"/>
          </p:cNvPicPr>
          <p:nvPr/>
        </p:nvPicPr>
        <p:blipFill>
          <a:blip r:embed="rId4"/>
          <a:stretch>
            <a:fillRect/>
          </a:stretch>
        </p:blipFill>
        <p:spPr>
          <a:xfrm>
            <a:off x="-7" y="2281665"/>
            <a:ext cx="7315200" cy="1754924"/>
          </a:xfrm>
          <a:prstGeom prst="rect">
            <a:avLst/>
          </a:prstGeom>
        </p:spPr>
      </p:pic>
    </p:spTree>
    <p:extLst>
      <p:ext uri="{BB962C8B-B14F-4D97-AF65-F5344CB8AC3E}">
        <p14:creationId xmlns:p14="http://schemas.microsoft.com/office/powerpoint/2010/main" val="83994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 in the United States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6,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45" name="Rectangle 44">
            <a:extLst>
              <a:ext uri="{FF2B5EF4-FFF2-40B4-BE49-F238E27FC236}">
                <a16:creationId xmlns:a16="http://schemas.microsoft.com/office/drawing/2014/main" id="{E84594E0-6822-A543-9119-CA0365C928CD}"/>
              </a:ext>
            </a:extLst>
          </p:cNvPr>
          <p:cNvSpPr/>
          <p:nvPr/>
        </p:nvSpPr>
        <p:spPr>
          <a:xfrm>
            <a:off x="277900" y="4224078"/>
            <a:ext cx="6759389" cy="8217634"/>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in the United States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graphs below show the growth of cases in the U.S.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first case of COVID-19 in the United States was reported on January 21, 2020. Since the first confirmed case in the United States, the number of cases has changed dramatically, especially in densely populated areas such as New York, New Jersey, California, and Washington. Many states are doing their part to “flatten the curve” by enforcing curfews on residents and closing sit-in restaurants and bars.</a:t>
            </a:r>
          </a:p>
          <a:p>
            <a:r>
              <a:rPr lang="en-US" sz="1600" dirty="0"/>
              <a:t>	Government officials hope that encouraging citizens to take preventative measures, such as frequent hand washing and limiting close contact, will reduce the spread of the disease. </a:t>
            </a:r>
          </a:p>
        </p:txBody>
      </p:sp>
      <p:pic>
        <p:nvPicPr>
          <p:cNvPr id="3" name="Picture 2">
            <a:extLst>
              <a:ext uri="{FF2B5EF4-FFF2-40B4-BE49-F238E27FC236}">
                <a16:creationId xmlns:a16="http://schemas.microsoft.com/office/drawing/2014/main" id="{3465048D-C03C-A74E-B246-1BEBDD25A025}"/>
              </a:ext>
            </a:extLst>
          </p:cNvPr>
          <p:cNvPicPr>
            <a:picLocks noChangeAspect="1"/>
          </p:cNvPicPr>
          <p:nvPr/>
        </p:nvPicPr>
        <p:blipFill>
          <a:blip r:embed="rId4"/>
          <a:stretch>
            <a:fillRect/>
          </a:stretch>
        </p:blipFill>
        <p:spPr>
          <a:xfrm>
            <a:off x="-7" y="2281665"/>
            <a:ext cx="7315200" cy="1754924"/>
          </a:xfrm>
          <a:prstGeom prst="rect">
            <a:avLst/>
          </a:prstGeom>
        </p:spPr>
      </p:pic>
      <p:pic>
        <p:nvPicPr>
          <p:cNvPr id="6" name="Picture 5">
            <a:extLst>
              <a:ext uri="{FF2B5EF4-FFF2-40B4-BE49-F238E27FC236}">
                <a16:creationId xmlns:a16="http://schemas.microsoft.com/office/drawing/2014/main" id="{E4A3907F-2338-7548-B0A9-E7E8204F0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593" y="6978441"/>
            <a:ext cx="3657600" cy="2743200"/>
          </a:xfrm>
          <a:prstGeom prst="rect">
            <a:avLst/>
          </a:prstGeom>
        </p:spPr>
      </p:pic>
      <p:pic>
        <p:nvPicPr>
          <p:cNvPr id="14" name="Picture 13">
            <a:extLst>
              <a:ext uri="{FF2B5EF4-FFF2-40B4-BE49-F238E27FC236}">
                <a16:creationId xmlns:a16="http://schemas.microsoft.com/office/drawing/2014/main" id="{507074CD-6DA9-F044-971A-D22B5B0399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 y="6981961"/>
            <a:ext cx="3657600" cy="2743200"/>
          </a:xfrm>
          <a:prstGeom prst="rect">
            <a:avLst/>
          </a:prstGeom>
        </p:spPr>
      </p:pic>
    </p:spTree>
    <p:extLst>
      <p:ext uri="{BB962C8B-B14F-4D97-AF65-F5344CB8AC3E}">
        <p14:creationId xmlns:p14="http://schemas.microsoft.com/office/powerpoint/2010/main" val="2665795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21244</TotalTime>
  <Words>857</Words>
  <Application>Microsoft Macintosh PowerPoint</Application>
  <PresentationFormat>Custom</PresentationFormat>
  <Paragraphs>77</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Batang</vt:lpstr>
      <vt:lpstr>Arial</vt:lpstr>
      <vt:lpstr>Calibri</vt:lpstr>
      <vt:lpstr>Calibri Light</vt:lpstr>
      <vt:lpstr>Century Gothic</vt:lpstr>
      <vt:lpstr>Matura MT Script Capitals</vt:lpstr>
      <vt:lpstr>Office Theme</vt:lpstr>
      <vt:lpstr>Scientific Citizen</vt:lpstr>
      <vt:lpstr>Scientific Citizen</vt:lpstr>
      <vt:lpstr>Scientific Citizen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CITIZEN</dc:title>
  <dc:creator>Madison J Fansher</dc:creator>
  <cp:lastModifiedBy>Adkins, Tyler</cp:lastModifiedBy>
  <cp:revision>89</cp:revision>
  <dcterms:created xsi:type="dcterms:W3CDTF">2019-06-13T14:10:45Z</dcterms:created>
  <dcterms:modified xsi:type="dcterms:W3CDTF">2020-04-06T16:29:50Z</dcterms:modified>
</cp:coreProperties>
</file>