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
  </p:notesMasterIdLst>
  <p:sldIdLst>
    <p:sldId id="291" r:id="rId2"/>
    <p:sldId id="293" r:id="rId3"/>
  </p:sldIdLst>
  <p:sldSz cx="73152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dison J Fansher" initials="MJF" lastIdx="6" clrIdx="0">
    <p:extLst>
      <p:ext uri="{19B8F6BF-5375-455C-9EA6-DF929625EA0E}">
        <p15:presenceInfo xmlns:p15="http://schemas.microsoft.com/office/powerpoint/2012/main" userId="Madison J Fansh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EEEF"/>
    <a:srgbClr val="A40808"/>
    <a:srgbClr val="EBEBEB"/>
    <a:srgbClr val="DDDDDD"/>
    <a:srgbClr val="7E7E7E"/>
    <a:srgbClr val="F4914E"/>
    <a:srgbClr val="AA027A"/>
    <a:srgbClr val="0020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9" autoAdjust="0"/>
    <p:restoredTop sz="94591"/>
  </p:normalViewPr>
  <p:slideViewPr>
    <p:cSldViewPr snapToGrid="0">
      <p:cViewPr varScale="1">
        <p:scale>
          <a:sx n="63" d="100"/>
          <a:sy n="63" d="100"/>
        </p:scale>
        <p:origin x="19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EA1C1E-DA64-4F26-818A-A6CA2E72306C}" type="datetimeFigureOut">
              <a:rPr lang="en-US" smtClean="0"/>
              <a:t>4/24/20</a:t>
            </a:fld>
            <a:endParaRPr lang="en-US"/>
          </a:p>
        </p:txBody>
      </p:sp>
      <p:sp>
        <p:nvSpPr>
          <p:cNvPr id="4" name="Slide Image Placeholder 3"/>
          <p:cNvSpPr>
            <a:spLocks noGrp="1" noRot="1" noChangeAspect="1"/>
          </p:cNvSpPr>
          <p:nvPr>
            <p:ph type="sldImg" idx="2"/>
          </p:nvPr>
        </p:nvSpPr>
        <p:spPr>
          <a:xfrm>
            <a:off x="2503488" y="1143000"/>
            <a:ext cx="18510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C4406A-56A4-4034-8266-DD84938D7871}" type="slidenum">
              <a:rPr lang="en-US" smtClean="0"/>
              <a:t>‹#›</a:t>
            </a:fld>
            <a:endParaRPr lang="en-US"/>
          </a:p>
        </p:txBody>
      </p:sp>
    </p:spTree>
    <p:extLst>
      <p:ext uri="{BB962C8B-B14F-4D97-AF65-F5344CB8AC3E}">
        <p14:creationId xmlns:p14="http://schemas.microsoft.com/office/powerpoint/2010/main" val="3357582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03488" y="1143000"/>
            <a:ext cx="1851025" cy="3086100"/>
          </a:xfrm>
        </p:spPr>
      </p:sp>
      <p:sp>
        <p:nvSpPr>
          <p:cNvPr id="3" name="Notes Placeholder 2"/>
          <p:cNvSpPr>
            <a:spLocks noGrp="1"/>
          </p:cNvSpPr>
          <p:nvPr>
            <p:ph type="body" idx="1"/>
          </p:nvPr>
        </p:nvSpPr>
        <p:spPr/>
        <p:txBody>
          <a:bodyPr/>
          <a:lstStyle/>
          <a:p>
            <a:r>
              <a:rPr lang="en-US" dirty="0"/>
              <a:t>Sample bias article #2</a:t>
            </a:r>
          </a:p>
        </p:txBody>
      </p:sp>
      <p:sp>
        <p:nvSpPr>
          <p:cNvPr id="4" name="Slide Number Placeholder 3"/>
          <p:cNvSpPr>
            <a:spLocks noGrp="1"/>
          </p:cNvSpPr>
          <p:nvPr>
            <p:ph type="sldNum" sz="quarter" idx="5"/>
          </p:nvPr>
        </p:nvSpPr>
        <p:spPr/>
        <p:txBody>
          <a:bodyPr/>
          <a:lstStyle/>
          <a:p>
            <a:fld id="{C2C4406A-56A4-4034-8266-DD84938D7871}" type="slidenum">
              <a:rPr lang="en-US" smtClean="0"/>
              <a:t>1</a:t>
            </a:fld>
            <a:endParaRPr lang="en-US"/>
          </a:p>
        </p:txBody>
      </p:sp>
    </p:spTree>
    <p:extLst>
      <p:ext uri="{BB962C8B-B14F-4D97-AF65-F5344CB8AC3E}">
        <p14:creationId xmlns:p14="http://schemas.microsoft.com/office/powerpoint/2010/main" val="813731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03488" y="1143000"/>
            <a:ext cx="1851025" cy="3086100"/>
          </a:xfrm>
        </p:spPr>
      </p:sp>
      <p:sp>
        <p:nvSpPr>
          <p:cNvPr id="3" name="Notes Placeholder 2"/>
          <p:cNvSpPr>
            <a:spLocks noGrp="1"/>
          </p:cNvSpPr>
          <p:nvPr>
            <p:ph type="body" idx="1"/>
          </p:nvPr>
        </p:nvSpPr>
        <p:spPr/>
        <p:txBody>
          <a:bodyPr/>
          <a:lstStyle/>
          <a:p>
            <a:r>
              <a:rPr lang="en-US" dirty="0"/>
              <a:t>Sample bias article #2</a:t>
            </a:r>
          </a:p>
        </p:txBody>
      </p:sp>
      <p:sp>
        <p:nvSpPr>
          <p:cNvPr id="4" name="Slide Number Placeholder 3"/>
          <p:cNvSpPr>
            <a:spLocks noGrp="1"/>
          </p:cNvSpPr>
          <p:nvPr>
            <p:ph type="sldNum" sz="quarter" idx="5"/>
          </p:nvPr>
        </p:nvSpPr>
        <p:spPr/>
        <p:txBody>
          <a:bodyPr/>
          <a:lstStyle/>
          <a:p>
            <a:fld id="{C2C4406A-56A4-4034-8266-DD84938D7871}" type="slidenum">
              <a:rPr lang="en-US" smtClean="0"/>
              <a:t>2</a:t>
            </a:fld>
            <a:endParaRPr lang="en-US"/>
          </a:p>
        </p:txBody>
      </p:sp>
    </p:spTree>
    <p:extLst>
      <p:ext uri="{BB962C8B-B14F-4D97-AF65-F5344CB8AC3E}">
        <p14:creationId xmlns:p14="http://schemas.microsoft.com/office/powerpoint/2010/main" val="52789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 y="1995312"/>
            <a:ext cx="6217920" cy="4244622"/>
          </a:xfrm>
        </p:spPr>
        <p:txBody>
          <a:bodyPr anchor="b"/>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914400" y="6403623"/>
            <a:ext cx="5486400" cy="2943577"/>
          </a:xfrm>
        </p:spPr>
        <p:txBody>
          <a:bodyPr/>
          <a:lstStyle>
            <a:lvl1pPr marL="0" indent="0" algn="ctr">
              <a:buNone/>
              <a:defRPr sz="1920"/>
            </a:lvl1pPr>
            <a:lvl2pPr marL="365760" indent="0" algn="ctr">
              <a:buNone/>
              <a:defRPr sz="1600"/>
            </a:lvl2pPr>
            <a:lvl3pPr marL="731520" indent="0" algn="ctr">
              <a:buNone/>
              <a:defRPr sz="1440"/>
            </a:lvl3pPr>
            <a:lvl4pPr marL="1097280" indent="0" algn="ctr">
              <a:buNone/>
              <a:defRPr sz="1280"/>
            </a:lvl4pPr>
            <a:lvl5pPr marL="1463040" indent="0" algn="ctr">
              <a:buNone/>
              <a:defRPr sz="1280"/>
            </a:lvl5pPr>
            <a:lvl6pPr marL="1828800" indent="0" algn="ctr">
              <a:buNone/>
              <a:defRPr sz="1280"/>
            </a:lvl6pPr>
            <a:lvl7pPr marL="2194560" indent="0" algn="ctr">
              <a:buNone/>
              <a:defRPr sz="1280"/>
            </a:lvl7pPr>
            <a:lvl8pPr marL="2560320" indent="0" algn="ctr">
              <a:buNone/>
              <a:defRPr sz="1280"/>
            </a:lvl8pPr>
            <a:lvl9pPr marL="2926080" indent="0" algn="ctr">
              <a:buNone/>
              <a:defRPr sz="12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D58FE0-E230-4537-92EE-7D012AA3A57E}" type="datetimeFigureOut">
              <a:rPr lang="en-US" smtClean="0"/>
              <a:t>4/24/20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3101076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58FE0-E230-4537-92EE-7D012AA3A57E}" type="datetimeFigureOut">
              <a:rPr lang="en-US" smtClean="0"/>
              <a:t>4/24/20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3545105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34940" y="649111"/>
            <a:ext cx="1577340"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02920" y="649111"/>
            <a:ext cx="4640580"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58FE0-E230-4537-92EE-7D012AA3A57E}" type="datetimeFigureOut">
              <a:rPr lang="en-US" smtClean="0"/>
              <a:t>4/24/20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3222450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58FE0-E230-4537-92EE-7D012AA3A57E}" type="datetimeFigureOut">
              <a:rPr lang="en-US" smtClean="0"/>
              <a:t>4/24/20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3202584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9110" y="3039537"/>
            <a:ext cx="6309360" cy="5071532"/>
          </a:xfrm>
        </p:spPr>
        <p:txBody>
          <a:bodyPr anchor="b"/>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499110" y="8159048"/>
            <a:ext cx="6309360" cy="2666999"/>
          </a:xfrm>
        </p:spPr>
        <p:txBody>
          <a:bodyPr/>
          <a:lstStyle>
            <a:lvl1pPr marL="0" indent="0">
              <a:buNone/>
              <a:defRPr sz="1920">
                <a:solidFill>
                  <a:schemeClr val="tx1"/>
                </a:solidFill>
              </a:defRPr>
            </a:lvl1pPr>
            <a:lvl2pPr marL="365760" indent="0">
              <a:buNone/>
              <a:defRPr sz="1600">
                <a:solidFill>
                  <a:schemeClr val="tx1">
                    <a:tint val="75000"/>
                  </a:schemeClr>
                </a:solidFill>
              </a:defRPr>
            </a:lvl2pPr>
            <a:lvl3pPr marL="731520" indent="0">
              <a:buNone/>
              <a:defRPr sz="1440">
                <a:solidFill>
                  <a:schemeClr val="tx1">
                    <a:tint val="75000"/>
                  </a:schemeClr>
                </a:solidFill>
              </a:defRPr>
            </a:lvl3pPr>
            <a:lvl4pPr marL="1097280" indent="0">
              <a:buNone/>
              <a:defRPr sz="1280">
                <a:solidFill>
                  <a:schemeClr val="tx1">
                    <a:tint val="75000"/>
                  </a:schemeClr>
                </a:solidFill>
              </a:defRPr>
            </a:lvl4pPr>
            <a:lvl5pPr marL="1463040" indent="0">
              <a:buNone/>
              <a:defRPr sz="1280">
                <a:solidFill>
                  <a:schemeClr val="tx1">
                    <a:tint val="75000"/>
                  </a:schemeClr>
                </a:solidFill>
              </a:defRPr>
            </a:lvl5pPr>
            <a:lvl6pPr marL="1828800" indent="0">
              <a:buNone/>
              <a:defRPr sz="1280">
                <a:solidFill>
                  <a:schemeClr val="tx1">
                    <a:tint val="75000"/>
                  </a:schemeClr>
                </a:solidFill>
              </a:defRPr>
            </a:lvl6pPr>
            <a:lvl7pPr marL="2194560" indent="0">
              <a:buNone/>
              <a:defRPr sz="1280">
                <a:solidFill>
                  <a:schemeClr val="tx1">
                    <a:tint val="75000"/>
                  </a:schemeClr>
                </a:solidFill>
              </a:defRPr>
            </a:lvl7pPr>
            <a:lvl8pPr marL="2560320" indent="0">
              <a:buNone/>
              <a:defRPr sz="1280">
                <a:solidFill>
                  <a:schemeClr val="tx1">
                    <a:tint val="75000"/>
                  </a:schemeClr>
                </a:solidFill>
              </a:defRPr>
            </a:lvl8pPr>
            <a:lvl9pPr marL="2926080" indent="0">
              <a:buNone/>
              <a:defRPr sz="12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D58FE0-E230-4537-92EE-7D012AA3A57E}" type="datetimeFigureOut">
              <a:rPr lang="en-US" smtClean="0"/>
              <a:t>4/24/20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1226352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2920" y="3245556"/>
            <a:ext cx="310896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703320" y="3245556"/>
            <a:ext cx="310896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D58FE0-E230-4537-92EE-7D012AA3A57E}" type="datetimeFigureOut">
              <a:rPr lang="en-US" smtClean="0"/>
              <a:t>4/24/20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1866988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873" y="649114"/>
            <a:ext cx="6309360"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503874" y="2988734"/>
            <a:ext cx="3094672" cy="1464732"/>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4" name="Content Placeholder 3"/>
          <p:cNvSpPr>
            <a:spLocks noGrp="1"/>
          </p:cNvSpPr>
          <p:nvPr>
            <p:ph sz="half" idx="2"/>
          </p:nvPr>
        </p:nvSpPr>
        <p:spPr>
          <a:xfrm>
            <a:off x="503874" y="4453467"/>
            <a:ext cx="3094672"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703320" y="2988734"/>
            <a:ext cx="3109913" cy="1464732"/>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6" name="Content Placeholder 5"/>
          <p:cNvSpPr>
            <a:spLocks noGrp="1"/>
          </p:cNvSpPr>
          <p:nvPr>
            <p:ph sz="quarter" idx="4"/>
          </p:nvPr>
        </p:nvSpPr>
        <p:spPr>
          <a:xfrm>
            <a:off x="3703320" y="4453467"/>
            <a:ext cx="310991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D58FE0-E230-4537-92EE-7D012AA3A57E}" type="datetimeFigureOut">
              <a:rPr lang="en-US" smtClean="0"/>
              <a:t>4/24/20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2417082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D58FE0-E230-4537-92EE-7D012AA3A57E}" type="datetimeFigureOut">
              <a:rPr lang="en-US" smtClean="0"/>
              <a:t>4/24/20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2072071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D58FE0-E230-4537-92EE-7D012AA3A57E}" type="datetimeFigureOut">
              <a:rPr lang="en-US" smtClean="0"/>
              <a:t>4/24/20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3003199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812800"/>
            <a:ext cx="2359342" cy="2844800"/>
          </a:xfrm>
        </p:spPr>
        <p:txBody>
          <a:bodyPr anchor="b"/>
          <a:lstStyle>
            <a:lvl1pPr>
              <a:defRPr sz="2560"/>
            </a:lvl1pPr>
          </a:lstStyle>
          <a:p>
            <a:r>
              <a:rPr lang="en-US"/>
              <a:t>Click to edit Master title style</a:t>
            </a:r>
            <a:endParaRPr lang="en-US" dirty="0"/>
          </a:p>
        </p:txBody>
      </p:sp>
      <p:sp>
        <p:nvSpPr>
          <p:cNvPr id="3" name="Content Placeholder 2"/>
          <p:cNvSpPr>
            <a:spLocks noGrp="1"/>
          </p:cNvSpPr>
          <p:nvPr>
            <p:ph idx="1"/>
          </p:nvPr>
        </p:nvSpPr>
        <p:spPr>
          <a:xfrm>
            <a:off x="3109913" y="1755425"/>
            <a:ext cx="3703320" cy="8664222"/>
          </a:xfrm>
        </p:spPr>
        <p:txBody>
          <a:bodyPr/>
          <a:lstStyle>
            <a:lvl1pPr>
              <a:defRPr sz="2560"/>
            </a:lvl1pPr>
            <a:lvl2pPr>
              <a:defRPr sz="2240"/>
            </a:lvl2pPr>
            <a:lvl3pPr>
              <a:defRPr sz="192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873" y="3657600"/>
            <a:ext cx="2359342" cy="6776156"/>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30D58FE0-E230-4537-92EE-7D012AA3A57E}" type="datetimeFigureOut">
              <a:rPr lang="en-US" smtClean="0"/>
              <a:t>4/24/20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4174663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812800"/>
            <a:ext cx="2359342" cy="2844800"/>
          </a:xfrm>
        </p:spPr>
        <p:txBody>
          <a:bodyPr anchor="b"/>
          <a:lstStyle>
            <a:lvl1pPr>
              <a:defRPr sz="2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3109913" y="1755425"/>
            <a:ext cx="3703320" cy="8664222"/>
          </a:xfrm>
        </p:spPr>
        <p:txBody>
          <a:bodyPr anchor="t"/>
          <a:lstStyle>
            <a:lvl1pPr marL="0" indent="0">
              <a:buNone/>
              <a:defRPr sz="2560"/>
            </a:lvl1pPr>
            <a:lvl2pPr marL="365760" indent="0">
              <a:buNone/>
              <a:defRPr sz="2240"/>
            </a:lvl2pPr>
            <a:lvl3pPr marL="731520" indent="0">
              <a:buNone/>
              <a:defRPr sz="1920"/>
            </a:lvl3pPr>
            <a:lvl4pPr marL="1097280" indent="0">
              <a:buNone/>
              <a:defRPr sz="1600"/>
            </a:lvl4pPr>
            <a:lvl5pPr marL="1463040" indent="0">
              <a:buNone/>
              <a:defRPr sz="1600"/>
            </a:lvl5pPr>
            <a:lvl6pPr marL="1828800" indent="0">
              <a:buNone/>
              <a:defRPr sz="1600"/>
            </a:lvl6pPr>
            <a:lvl7pPr marL="2194560" indent="0">
              <a:buNone/>
              <a:defRPr sz="1600"/>
            </a:lvl7pPr>
            <a:lvl8pPr marL="2560320" indent="0">
              <a:buNone/>
              <a:defRPr sz="1600"/>
            </a:lvl8pPr>
            <a:lvl9pPr marL="292608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03873" y="3657600"/>
            <a:ext cx="2359342" cy="6776156"/>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30D58FE0-E230-4537-92EE-7D012AA3A57E}" type="datetimeFigureOut">
              <a:rPr lang="en-US" smtClean="0"/>
              <a:t>4/24/20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3298228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649114"/>
            <a:ext cx="6309360"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2920" y="3245556"/>
            <a:ext cx="6309360"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02920" y="11300181"/>
            <a:ext cx="1645920" cy="649111"/>
          </a:xfrm>
          <a:prstGeom prst="rect">
            <a:avLst/>
          </a:prstGeom>
        </p:spPr>
        <p:txBody>
          <a:bodyPr vert="horz" lIns="91440" tIns="45720" rIns="91440" bIns="45720" rtlCol="0" anchor="ctr"/>
          <a:lstStyle>
            <a:lvl1pPr algn="l">
              <a:defRPr sz="960">
                <a:solidFill>
                  <a:schemeClr val="tx1">
                    <a:tint val="75000"/>
                  </a:schemeClr>
                </a:solidFill>
              </a:defRPr>
            </a:lvl1pPr>
          </a:lstStyle>
          <a:p>
            <a:fld id="{30D58FE0-E230-4537-92EE-7D012AA3A57E}" type="datetimeFigureOut">
              <a:rPr lang="en-US" smtClean="0"/>
              <a:t>4/24/20</a:t>
            </a:fld>
            <a:endParaRPr lang="en-US"/>
          </a:p>
        </p:txBody>
      </p:sp>
      <p:sp>
        <p:nvSpPr>
          <p:cNvPr id="5" name="Footer Placeholder 4"/>
          <p:cNvSpPr>
            <a:spLocks noGrp="1"/>
          </p:cNvSpPr>
          <p:nvPr>
            <p:ph type="ftr" sz="quarter" idx="3"/>
          </p:nvPr>
        </p:nvSpPr>
        <p:spPr>
          <a:xfrm>
            <a:off x="2423160" y="11300181"/>
            <a:ext cx="2468880" cy="649111"/>
          </a:xfrm>
          <a:prstGeom prst="rect">
            <a:avLst/>
          </a:prstGeom>
        </p:spPr>
        <p:txBody>
          <a:bodyPr vert="horz" lIns="91440" tIns="45720" rIns="91440" bIns="45720" rtlCol="0" anchor="ctr"/>
          <a:lstStyle>
            <a:lvl1pPr algn="ctr">
              <a:defRPr sz="9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66360" y="11300181"/>
            <a:ext cx="1645920" cy="649111"/>
          </a:xfrm>
          <a:prstGeom prst="rect">
            <a:avLst/>
          </a:prstGeom>
        </p:spPr>
        <p:txBody>
          <a:bodyPr vert="horz" lIns="91440" tIns="45720" rIns="91440" bIns="45720" rtlCol="0" anchor="ctr"/>
          <a:lstStyle>
            <a:lvl1pPr algn="r">
              <a:defRPr sz="960">
                <a:solidFill>
                  <a:schemeClr val="tx1">
                    <a:tint val="75000"/>
                  </a:schemeClr>
                </a:solidFill>
              </a:defRPr>
            </a:lvl1pPr>
          </a:lstStyle>
          <a:p>
            <a:fld id="{EECA80A1-497D-4102-8FDC-331017B42D6C}" type="slidenum">
              <a:rPr lang="en-US" smtClean="0"/>
              <a:t>‹#›</a:t>
            </a:fld>
            <a:endParaRPr lang="en-US"/>
          </a:p>
        </p:txBody>
      </p:sp>
    </p:spTree>
    <p:extLst>
      <p:ext uri="{BB962C8B-B14F-4D97-AF65-F5344CB8AC3E}">
        <p14:creationId xmlns:p14="http://schemas.microsoft.com/office/powerpoint/2010/main" val="23434480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31520" rtl="0" eaLnBrk="1" latinLnBrk="0" hangingPunct="1">
        <a:lnSpc>
          <a:spcPct val="90000"/>
        </a:lnSpc>
        <a:spcBef>
          <a:spcPct val="0"/>
        </a:spcBef>
        <a:buNone/>
        <a:defRPr sz="3520" kern="1200">
          <a:solidFill>
            <a:schemeClr val="tx1"/>
          </a:solidFill>
          <a:latin typeface="+mj-lt"/>
          <a:ea typeface="+mj-ea"/>
          <a:cs typeface="+mj-cs"/>
        </a:defRPr>
      </a:lvl1pPr>
    </p:titleStyle>
    <p:body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p:bodyStyle>
    <p:otherStyle>
      <a:defPPr>
        <a:defRPr lang="en-US"/>
      </a:defPPr>
      <a:lvl1pPr marL="0" algn="l" defTabSz="731520" rtl="0" eaLnBrk="1" latinLnBrk="0" hangingPunct="1">
        <a:defRPr sz="1440" kern="1200">
          <a:solidFill>
            <a:schemeClr val="tx1"/>
          </a:solidFill>
          <a:latin typeface="+mn-lt"/>
          <a:ea typeface="+mn-ea"/>
          <a:cs typeface="+mn-cs"/>
        </a:defRPr>
      </a:lvl1pPr>
      <a:lvl2pPr marL="365760" algn="l" defTabSz="731520" rtl="0" eaLnBrk="1" latinLnBrk="0" hangingPunct="1">
        <a:defRPr sz="1440" kern="1200">
          <a:solidFill>
            <a:schemeClr val="tx1"/>
          </a:solidFill>
          <a:latin typeface="+mn-lt"/>
          <a:ea typeface="+mn-ea"/>
          <a:cs typeface="+mn-cs"/>
        </a:defRPr>
      </a:lvl2pPr>
      <a:lvl3pPr marL="731520" algn="l" defTabSz="731520" rtl="0" eaLnBrk="1" latinLnBrk="0" hangingPunct="1">
        <a:defRPr sz="1440" kern="1200">
          <a:solidFill>
            <a:schemeClr val="tx1"/>
          </a:solidFill>
          <a:latin typeface="+mn-lt"/>
          <a:ea typeface="+mn-ea"/>
          <a:cs typeface="+mn-cs"/>
        </a:defRPr>
      </a:lvl3pPr>
      <a:lvl4pPr marL="1097280" algn="l" defTabSz="731520" rtl="0" eaLnBrk="1" latinLnBrk="0" hangingPunct="1">
        <a:defRPr sz="1440" kern="1200">
          <a:solidFill>
            <a:schemeClr val="tx1"/>
          </a:solidFill>
          <a:latin typeface="+mn-lt"/>
          <a:ea typeface="+mn-ea"/>
          <a:cs typeface="+mn-cs"/>
        </a:defRPr>
      </a:lvl4pPr>
      <a:lvl5pPr marL="1463040" algn="l" defTabSz="731520" rtl="0" eaLnBrk="1" latinLnBrk="0" hangingPunct="1">
        <a:defRPr sz="1440" kern="1200">
          <a:solidFill>
            <a:schemeClr val="tx1"/>
          </a:solidFill>
          <a:latin typeface="+mn-lt"/>
          <a:ea typeface="+mn-ea"/>
          <a:cs typeface="+mn-cs"/>
        </a:defRPr>
      </a:lvl5pPr>
      <a:lvl6pPr marL="1828800" algn="l" defTabSz="731520" rtl="0" eaLnBrk="1" latinLnBrk="0" hangingPunct="1">
        <a:defRPr sz="1440" kern="1200">
          <a:solidFill>
            <a:schemeClr val="tx1"/>
          </a:solidFill>
          <a:latin typeface="+mn-lt"/>
          <a:ea typeface="+mn-ea"/>
          <a:cs typeface="+mn-cs"/>
        </a:defRPr>
      </a:lvl6pPr>
      <a:lvl7pPr marL="2194560" algn="l" defTabSz="731520" rtl="0" eaLnBrk="1" latinLnBrk="0" hangingPunct="1">
        <a:defRPr sz="1440" kern="1200">
          <a:solidFill>
            <a:schemeClr val="tx1"/>
          </a:solidFill>
          <a:latin typeface="+mn-lt"/>
          <a:ea typeface="+mn-ea"/>
          <a:cs typeface="+mn-cs"/>
        </a:defRPr>
      </a:lvl7pPr>
      <a:lvl8pPr marL="2560320" algn="l" defTabSz="731520" rtl="0" eaLnBrk="1" latinLnBrk="0" hangingPunct="1">
        <a:defRPr sz="1440" kern="1200">
          <a:solidFill>
            <a:schemeClr val="tx1"/>
          </a:solidFill>
          <a:latin typeface="+mn-lt"/>
          <a:ea typeface="+mn-ea"/>
          <a:cs typeface="+mn-cs"/>
        </a:defRPr>
      </a:lvl8pPr>
      <a:lvl9pPr marL="2926080" algn="l" defTabSz="731520" rtl="0" eaLnBrk="1" latinLnBrk="0" hangingPunct="1">
        <a:defRPr sz="14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tiff"/></Relationships>
</file>

<file path=ppt/slides/_rels/slide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tiff"/><Relationship Id="rId5" Type="http://schemas.openxmlformats.org/officeDocument/2006/relationships/image" Target="../media/image3.emf"/><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2">
            <a:extLst>
              <a:ext uri="{FF2B5EF4-FFF2-40B4-BE49-F238E27FC236}">
                <a16:creationId xmlns:a16="http://schemas.microsoft.com/office/drawing/2014/main" id="{D58DC948-88B6-4563-B174-11E31AA51347}"/>
              </a:ext>
            </a:extLst>
          </p:cNvPr>
          <p:cNvSpPr txBox="1">
            <a:spLocks/>
          </p:cNvSpPr>
          <p:nvPr/>
        </p:nvSpPr>
        <p:spPr>
          <a:xfrm>
            <a:off x="536476" y="4705261"/>
            <a:ext cx="6242239" cy="4812803"/>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lnSpc>
                <a:spcPct val="100000"/>
              </a:lnSpc>
            </a:pPr>
            <a:endParaRPr lang="en-US" sz="1100" b="1" dirty="0">
              <a:latin typeface="Century Gothic" panose="020B0502020202020204" pitchFamily="34" charset="0"/>
              <a:cs typeface="Arial" panose="020B0604020202020204" pitchFamily="34" charset="0"/>
            </a:endParaRPr>
          </a:p>
        </p:txBody>
      </p:sp>
      <p:sp>
        <p:nvSpPr>
          <p:cNvPr id="7" name="Subtitle 2">
            <a:extLst>
              <a:ext uri="{FF2B5EF4-FFF2-40B4-BE49-F238E27FC236}">
                <a16:creationId xmlns:a16="http://schemas.microsoft.com/office/drawing/2014/main" id="{6C74623F-0D5A-4C84-B050-5866D8764456}"/>
              </a:ext>
            </a:extLst>
          </p:cNvPr>
          <p:cNvSpPr txBox="1">
            <a:spLocks/>
          </p:cNvSpPr>
          <p:nvPr/>
        </p:nvSpPr>
        <p:spPr>
          <a:xfrm>
            <a:off x="536478" y="4705262"/>
            <a:ext cx="6242239" cy="4812803"/>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1200" dirty="0">
              <a:latin typeface="+mj-lt"/>
            </a:endParaRPr>
          </a:p>
        </p:txBody>
      </p:sp>
      <p:sp>
        <p:nvSpPr>
          <p:cNvPr id="2" name="Title 1">
            <a:extLst>
              <a:ext uri="{FF2B5EF4-FFF2-40B4-BE49-F238E27FC236}">
                <a16:creationId xmlns:a16="http://schemas.microsoft.com/office/drawing/2014/main" id="{8B72B224-E69C-4931-A44F-339E3A304B19}"/>
              </a:ext>
            </a:extLst>
          </p:cNvPr>
          <p:cNvSpPr>
            <a:spLocks noGrp="1"/>
          </p:cNvSpPr>
          <p:nvPr>
            <p:ph type="ctrTitle"/>
          </p:nvPr>
        </p:nvSpPr>
        <p:spPr>
          <a:xfrm>
            <a:off x="-461309" y="6826"/>
            <a:ext cx="5143500" cy="849488"/>
          </a:xfrm>
        </p:spPr>
        <p:txBody>
          <a:bodyPr>
            <a:normAutofit/>
          </a:bodyPr>
          <a:lstStyle/>
          <a:p>
            <a:r>
              <a:rPr lang="en-US" sz="3600" b="1" dirty="0">
                <a:latin typeface="Batang" panose="02030600000101010101" pitchFamily="18" charset="-127"/>
                <a:ea typeface="Batang" panose="02030600000101010101" pitchFamily="18" charset="-127"/>
              </a:rPr>
              <a:t>Scientific Citizen</a:t>
            </a:r>
          </a:p>
        </p:txBody>
      </p:sp>
      <p:sp>
        <p:nvSpPr>
          <p:cNvPr id="5" name="TextBox 4">
            <a:extLst>
              <a:ext uri="{FF2B5EF4-FFF2-40B4-BE49-F238E27FC236}">
                <a16:creationId xmlns:a16="http://schemas.microsoft.com/office/drawing/2014/main" id="{C20AE4D3-8AFC-45F7-81A5-79379BF84A3F}"/>
              </a:ext>
            </a:extLst>
          </p:cNvPr>
          <p:cNvSpPr txBox="1"/>
          <p:nvPr/>
        </p:nvSpPr>
        <p:spPr>
          <a:xfrm>
            <a:off x="536476" y="857940"/>
            <a:ext cx="6550125" cy="276999"/>
          </a:xfrm>
          <a:prstGeom prst="rect">
            <a:avLst/>
          </a:prstGeom>
          <a:solidFill>
            <a:schemeClr val="bg1"/>
          </a:solidFill>
          <a:ln>
            <a:noFill/>
          </a:ln>
        </p:spPr>
        <p:txBody>
          <a:bodyPr wrap="square" rtlCol="0">
            <a:spAutoFit/>
          </a:bodyPr>
          <a:lstStyle/>
          <a:p>
            <a:r>
              <a:rPr lang="en-US" sz="1200" b="1" dirty="0">
                <a:latin typeface="Century Gothic" panose="020B0502020202020204" pitchFamily="34" charset="0"/>
                <a:ea typeface="Batang" panose="02030600000101010101" pitchFamily="18" charset="-127"/>
              </a:rPr>
              <a:t>Home	 	Local		 World	     Latest		Subscribe		About Us</a:t>
            </a:r>
          </a:p>
        </p:txBody>
      </p:sp>
      <p:sp>
        <p:nvSpPr>
          <p:cNvPr id="8" name="Rectangle 7">
            <a:extLst>
              <a:ext uri="{FF2B5EF4-FFF2-40B4-BE49-F238E27FC236}">
                <a16:creationId xmlns:a16="http://schemas.microsoft.com/office/drawing/2014/main" id="{97FE3F3D-D317-4881-80E6-9876E7DD4E27}"/>
              </a:ext>
            </a:extLst>
          </p:cNvPr>
          <p:cNvSpPr/>
          <p:nvPr/>
        </p:nvSpPr>
        <p:spPr>
          <a:xfrm>
            <a:off x="277900" y="1239005"/>
            <a:ext cx="6759389" cy="855171"/>
          </a:xfrm>
          <a:prstGeom prst="rect">
            <a:avLst/>
          </a:prstGeom>
        </p:spPr>
        <p:txBody>
          <a:bodyPr wrap="square">
            <a:spAutoFit/>
          </a:bodyPr>
          <a:lstStyle/>
          <a:p>
            <a:pPr>
              <a:lnSpc>
                <a:spcPct val="115000"/>
              </a:lnSpc>
            </a:pPr>
            <a:r>
              <a:rPr lang="en-US" sz="2400" b="1" dirty="0">
                <a:latin typeface="Century Gothic" panose="020B0502020202020204" pitchFamily="34" charset="0"/>
                <a:ea typeface="Arial" panose="020B0604020202020204" pitchFamily="34" charset="0"/>
                <a:cs typeface="Times New Roman" panose="02020603050405020304" pitchFamily="18" charset="0"/>
              </a:rPr>
              <a:t>An Update on COVID-19</a:t>
            </a:r>
          </a:p>
          <a:p>
            <a:pPr>
              <a:lnSpc>
                <a:spcPct val="115000"/>
              </a:lnSpc>
            </a:pPr>
            <a:r>
              <a:rPr lang="en-US" sz="1000" dirty="0">
                <a:latin typeface="Century Gothic" panose="020B0502020202020204" pitchFamily="34" charset="0"/>
                <a:ea typeface="Arial" panose="020B0604020202020204" pitchFamily="34" charset="0"/>
                <a:cs typeface="Times New Roman" panose="02020603050405020304" pitchFamily="18" charset="0"/>
              </a:rPr>
              <a:t>Author: </a:t>
            </a:r>
            <a:r>
              <a:rPr lang="en-US" sz="1000" b="1" dirty="0">
                <a:latin typeface="Century Gothic" panose="020B0502020202020204" pitchFamily="34" charset="0"/>
                <a:ea typeface="Arial" panose="020B0604020202020204" pitchFamily="34" charset="0"/>
                <a:cs typeface="Times New Roman" panose="02020603050405020304" pitchFamily="18" charset="0"/>
              </a:rPr>
              <a:t>Richard Owens</a:t>
            </a:r>
          </a:p>
          <a:p>
            <a:pPr>
              <a:lnSpc>
                <a:spcPct val="115000"/>
              </a:lnSpc>
            </a:pPr>
            <a:r>
              <a:rPr lang="en-US" sz="1000" dirty="0">
                <a:latin typeface="Century Gothic" panose="020B0502020202020204" pitchFamily="34" charset="0"/>
                <a:ea typeface="Arial" panose="020B0604020202020204" pitchFamily="34" charset="0"/>
                <a:cs typeface="Times New Roman" panose="02020603050405020304" pitchFamily="18" charset="0"/>
              </a:rPr>
              <a:t>Published April 7, 2020</a:t>
            </a:r>
          </a:p>
        </p:txBody>
      </p:sp>
      <p:pic>
        <p:nvPicPr>
          <p:cNvPr id="4100" name="Picture 4" descr="Image result for buildings illustration free">
            <a:extLst>
              <a:ext uri="{FF2B5EF4-FFF2-40B4-BE49-F238E27FC236}">
                <a16:creationId xmlns:a16="http://schemas.microsoft.com/office/drawing/2014/main" id="{C53694DF-A4FE-4A9D-981E-CD7E1C20C7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861" b="43564"/>
          <a:stretch/>
        </p:blipFill>
        <p:spPr bwMode="auto">
          <a:xfrm>
            <a:off x="4931000" y="83652"/>
            <a:ext cx="2155600" cy="732747"/>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3A46E09C-5930-41F2-8731-A01A10FC18F3}"/>
              </a:ext>
            </a:extLst>
          </p:cNvPr>
          <p:cNvCxnSpPr>
            <a:cxnSpLocks/>
          </p:cNvCxnSpPr>
          <p:nvPr/>
        </p:nvCxnSpPr>
        <p:spPr>
          <a:xfrm>
            <a:off x="228597" y="856314"/>
            <a:ext cx="6857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AE9DB64-60B1-4BF6-975C-D5CDD19BB6BF}"/>
              </a:ext>
            </a:extLst>
          </p:cNvPr>
          <p:cNvSpPr/>
          <p:nvPr/>
        </p:nvSpPr>
        <p:spPr>
          <a:xfrm>
            <a:off x="228601" y="26294"/>
            <a:ext cx="6867487" cy="7901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41E865E6-1799-4617-ADE3-89EC601E7D3D}"/>
              </a:ext>
            </a:extLst>
          </p:cNvPr>
          <p:cNvSpPr txBox="1">
            <a:spLocks/>
          </p:cNvSpPr>
          <p:nvPr/>
        </p:nvSpPr>
        <p:spPr>
          <a:xfrm>
            <a:off x="1085843" y="6826"/>
            <a:ext cx="5143500" cy="849488"/>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sz="2800" dirty="0">
                <a:solidFill>
                  <a:schemeClr val="bg1"/>
                </a:solidFill>
                <a:latin typeface="Matura MT Script Capitals" panose="03020802060602070202" pitchFamily="66" charset="77"/>
                <a:ea typeface="Batang" panose="02030600000101010101" pitchFamily="18" charset="-127"/>
              </a:rPr>
              <a:t>Scientific Citizen</a:t>
            </a:r>
          </a:p>
        </p:txBody>
      </p:sp>
      <p:sp>
        <p:nvSpPr>
          <p:cNvPr id="3" name="Rectangle 2">
            <a:extLst>
              <a:ext uri="{FF2B5EF4-FFF2-40B4-BE49-F238E27FC236}">
                <a16:creationId xmlns:a16="http://schemas.microsoft.com/office/drawing/2014/main" id="{215659A6-876C-474D-94F0-BA698B448B13}"/>
              </a:ext>
            </a:extLst>
          </p:cNvPr>
          <p:cNvSpPr/>
          <p:nvPr/>
        </p:nvSpPr>
        <p:spPr>
          <a:xfrm>
            <a:off x="238088" y="4255085"/>
            <a:ext cx="6857999" cy="5509200"/>
          </a:xfrm>
          <a:prstGeom prst="rect">
            <a:avLst/>
          </a:prstGeom>
        </p:spPr>
        <p:txBody>
          <a:bodyPr wrap="square" numCol="1" spcCol="457200">
            <a:spAutoFit/>
          </a:bodyPr>
          <a:lstStyle/>
          <a:p>
            <a:r>
              <a:rPr lang="en-US" sz="1600" dirty="0">
                <a:solidFill>
                  <a:srgbClr val="222222"/>
                </a:solidFill>
              </a:rPr>
              <a:t>	</a:t>
            </a:r>
            <a:r>
              <a:rPr lang="en-US" sz="3200" b="1" dirty="0"/>
              <a:t>T</a:t>
            </a:r>
            <a:r>
              <a:rPr lang="en-US" sz="1600" dirty="0"/>
              <a:t>he number of confirmed cases of the novel coronavirus has increased dramatically during the past two weeks. Many governments and private businesses are taking precautionary measures to slow the spread of the disease. Some of these measures include cancelling large events such as music festivals, sporting events, and parades, as well as closing public K-12 schools and Universities. </a:t>
            </a:r>
          </a:p>
          <a:p>
            <a:r>
              <a:rPr lang="en-US" sz="1600" dirty="0"/>
              <a:t>	 The first case of coronavirus was reported on December 31, 2019 in Wuhan, China, since then there has been rapid growth in the number of cases, with nearly every country being affected by the virus. The table below shows the growth of cases in one of the countries affected. Government officials hope that encouraging citizens to take preventative measures, such as frequent hand washing and limiting close contact, will reduce the spread of the disease. </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graphicFrame>
        <p:nvGraphicFramePr>
          <p:cNvPr id="6" name="Table 8">
            <a:extLst>
              <a:ext uri="{FF2B5EF4-FFF2-40B4-BE49-F238E27FC236}">
                <a16:creationId xmlns:a16="http://schemas.microsoft.com/office/drawing/2014/main" id="{9AA2796A-D3AD-4CA0-8EDD-13805CB549FC}"/>
              </a:ext>
            </a:extLst>
          </p:cNvPr>
          <p:cNvGraphicFramePr>
            <a:graphicFrameLocks noGrp="1"/>
          </p:cNvGraphicFramePr>
          <p:nvPr>
            <p:extLst>
              <p:ext uri="{D42A27DB-BD31-4B8C-83A1-F6EECF244321}">
                <p14:modId xmlns:p14="http://schemas.microsoft.com/office/powerpoint/2010/main" val="246717143"/>
              </p:ext>
            </p:extLst>
          </p:nvPr>
        </p:nvGraphicFramePr>
        <p:xfrm>
          <a:off x="1567101" y="7814669"/>
          <a:ext cx="4180983" cy="2399792"/>
        </p:xfrm>
        <a:graphic>
          <a:graphicData uri="http://schemas.openxmlformats.org/drawingml/2006/table">
            <a:tbl>
              <a:tblPr firstRow="1" bandRow="1">
                <a:tableStyleId>{74C1A8A3-306A-4EB7-A6B1-4F7E0EB9C5D6}</a:tableStyleId>
              </a:tblPr>
              <a:tblGrid>
                <a:gridCol w="1393660">
                  <a:extLst>
                    <a:ext uri="{9D8B030D-6E8A-4147-A177-3AD203B41FA5}">
                      <a16:colId xmlns:a16="http://schemas.microsoft.com/office/drawing/2014/main" val="1937534452"/>
                    </a:ext>
                  </a:extLst>
                </a:gridCol>
                <a:gridCol w="1652024">
                  <a:extLst>
                    <a:ext uri="{9D8B030D-6E8A-4147-A177-3AD203B41FA5}">
                      <a16:colId xmlns:a16="http://schemas.microsoft.com/office/drawing/2014/main" val="217223738"/>
                    </a:ext>
                  </a:extLst>
                </a:gridCol>
                <a:gridCol w="1135299">
                  <a:extLst>
                    <a:ext uri="{9D8B030D-6E8A-4147-A177-3AD203B41FA5}">
                      <a16:colId xmlns:a16="http://schemas.microsoft.com/office/drawing/2014/main" val="2532793304"/>
                    </a:ext>
                  </a:extLst>
                </a:gridCol>
              </a:tblGrid>
              <a:tr h="391803">
                <a:tc gridSpan="3">
                  <a:txBody>
                    <a:bodyPr/>
                    <a:lstStyle/>
                    <a:p>
                      <a:pPr algn="ctr"/>
                      <a:r>
                        <a:rPr lang="en-US" sz="1600" dirty="0">
                          <a:latin typeface="Century Gothic" panose="020B0502020202020204" pitchFamily="34" charset="0"/>
                        </a:rPr>
                        <a:t>COVID-19 Data</a:t>
                      </a:r>
                    </a:p>
                  </a:txBody>
                  <a:tcPr/>
                </a:tc>
                <a:tc hMerge="1">
                  <a:txBody>
                    <a:bodyPr/>
                    <a:lstStyle/>
                    <a:p>
                      <a:pPr algn="ctr"/>
                      <a:endParaRPr lang="en-US" sz="100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tcPr>
                </a:tc>
                <a:tc hMerge="1">
                  <a:txBody>
                    <a:bodyPr/>
                    <a:lstStyle/>
                    <a:p>
                      <a:endParaRPr lang="en-US" dirty="0"/>
                    </a:p>
                  </a:txBody>
                  <a:tcPr/>
                </a:tc>
                <a:extLst>
                  <a:ext uri="{0D108BD9-81ED-4DB2-BD59-A6C34878D82A}">
                    <a16:rowId xmlns:a16="http://schemas.microsoft.com/office/drawing/2014/main" val="2769772442"/>
                  </a:ext>
                </a:extLst>
              </a:tr>
              <a:tr h="587704">
                <a:tc>
                  <a:txBody>
                    <a:bodyPr/>
                    <a:lstStyle/>
                    <a:p>
                      <a:r>
                        <a:rPr lang="en-US" sz="1400" b="1" dirty="0">
                          <a:latin typeface="Century Gothic" panose="020B0502020202020204" pitchFamily="34" charset="0"/>
                        </a:rPr>
                        <a:t>Date</a:t>
                      </a:r>
                    </a:p>
                  </a:txBody>
                  <a:tcPr>
                    <a:lnR w="12700" cap="flat" cmpd="sng" algn="ctr">
                      <a:solidFill>
                        <a:schemeClr val="tx1"/>
                      </a:solidFill>
                      <a:prstDash val="solid"/>
                      <a:round/>
                      <a:headEnd type="none" w="med" len="med"/>
                      <a:tailEnd type="none" w="med" len="med"/>
                    </a:lnR>
                  </a:tcPr>
                </a:tc>
                <a:tc>
                  <a:txBody>
                    <a:bodyPr/>
                    <a:lstStyle/>
                    <a:p>
                      <a:pPr algn="ctr"/>
                      <a:r>
                        <a:rPr lang="en-US" sz="1400" b="1" dirty="0">
                          <a:latin typeface="Century Gothic" panose="020B0502020202020204" pitchFamily="34" charset="0"/>
                        </a:rPr>
                        <a:t>Confirmed Cases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b="1" dirty="0">
                          <a:latin typeface="Century Gothic" panose="020B0502020202020204" pitchFamily="34" charset="0"/>
                        </a:rPr>
                        <a:t>Deaths</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77333626"/>
                  </a:ext>
                </a:extLst>
              </a:tr>
              <a:tr h="284057">
                <a:tc>
                  <a:txBody>
                    <a:bodyPr/>
                    <a:lstStyle/>
                    <a:p>
                      <a:pPr algn="ctr" rtl="0" fontAlgn="b"/>
                      <a:r>
                        <a:rPr lang="en-US" sz="1600" dirty="0">
                          <a:effectLst/>
                          <a:latin typeface="Century Gothic" panose="020B0502020202020204" pitchFamily="34" charset="0"/>
                        </a:rPr>
                        <a:t>Mar 11</a:t>
                      </a:r>
                    </a:p>
                  </a:txBody>
                  <a:tcPr marL="28575" marR="28575" marT="19050" marB="19050" anchor="b">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1,301</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38</a:t>
                      </a:r>
                    </a:p>
                  </a:txBody>
                  <a:tcPr marL="28575" marR="28575" marT="19050" marB="1905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546098568"/>
                  </a:ext>
                </a:extLst>
              </a:tr>
              <a:tr h="284057">
                <a:tc>
                  <a:txBody>
                    <a:bodyPr/>
                    <a:lstStyle/>
                    <a:p>
                      <a:pPr algn="ctr" rtl="0" fontAlgn="b"/>
                      <a:r>
                        <a:rPr lang="en-US" sz="1600" dirty="0">
                          <a:effectLst/>
                          <a:latin typeface="Century Gothic" panose="020B0502020202020204" pitchFamily="34" charset="0"/>
                        </a:rPr>
                        <a:t>Mar 18</a:t>
                      </a:r>
                    </a:p>
                  </a:txBody>
                  <a:tcPr marL="28575" marR="28575" marT="19050" marB="19050" anchor="b">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9,197</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150</a:t>
                      </a:r>
                    </a:p>
                  </a:txBody>
                  <a:tcPr marL="28575" marR="28575" marT="19050" marB="1905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928822537"/>
                  </a:ext>
                </a:extLst>
              </a:tr>
              <a:tr h="284057">
                <a:tc>
                  <a:txBody>
                    <a:bodyPr/>
                    <a:lstStyle/>
                    <a:p>
                      <a:pPr algn="ctr" rtl="0" fontAlgn="b"/>
                      <a:r>
                        <a:rPr lang="en-US" sz="1600" dirty="0">
                          <a:effectLst/>
                          <a:latin typeface="Century Gothic" panose="020B0502020202020204" pitchFamily="34" charset="0"/>
                        </a:rPr>
                        <a:t>Mar 25 </a:t>
                      </a:r>
                    </a:p>
                  </a:txBody>
                  <a:tcPr marL="28575" marR="28575" marT="19050" marB="19050" anchor="b">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68,211</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1,027</a:t>
                      </a:r>
                    </a:p>
                  </a:txBody>
                  <a:tcPr marL="28575" marR="28575" marT="19050" marB="1905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20586076"/>
                  </a:ext>
                </a:extLst>
              </a:tr>
              <a:tr h="284057">
                <a:tc>
                  <a:txBody>
                    <a:bodyPr/>
                    <a:lstStyle/>
                    <a:p>
                      <a:pPr algn="ctr" rtl="0" fontAlgn="b"/>
                      <a:r>
                        <a:rPr lang="en-US" sz="1600" dirty="0">
                          <a:effectLst/>
                          <a:latin typeface="Century Gothic" panose="020B0502020202020204" pitchFamily="34" charset="0"/>
                        </a:rPr>
                        <a:t>Apr 1</a:t>
                      </a:r>
                    </a:p>
                  </a:txBody>
                  <a:tcPr marL="28575" marR="28575" marT="19050" marB="19050" anchor="b">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215,003</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5,102</a:t>
                      </a:r>
                    </a:p>
                  </a:txBody>
                  <a:tcPr marL="28575" marR="28575" marT="19050" marB="1905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958589823"/>
                  </a:ext>
                </a:extLst>
              </a:tr>
              <a:tr h="284057">
                <a:tc>
                  <a:txBody>
                    <a:bodyPr/>
                    <a:lstStyle/>
                    <a:p>
                      <a:pPr algn="ctr" rtl="0" fontAlgn="b"/>
                      <a:r>
                        <a:rPr lang="en-US" sz="1600" dirty="0">
                          <a:effectLst/>
                          <a:latin typeface="Century Gothic" panose="020B0502020202020204" pitchFamily="34" charset="0"/>
                        </a:rPr>
                        <a:t>Apr 7</a:t>
                      </a:r>
                    </a:p>
                  </a:txBody>
                  <a:tcPr marL="28575" marR="28575" marT="19050" marB="19050" anchor="b">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393,782</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12,692</a:t>
                      </a:r>
                    </a:p>
                  </a:txBody>
                  <a:tcPr marL="28575" marR="28575" marT="19050" marB="1905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15210716"/>
                  </a:ext>
                </a:extLst>
              </a:tr>
            </a:tbl>
          </a:graphicData>
        </a:graphic>
      </p:graphicFrame>
      <p:pic>
        <p:nvPicPr>
          <p:cNvPr id="15" name="Picture 14">
            <a:extLst>
              <a:ext uri="{FF2B5EF4-FFF2-40B4-BE49-F238E27FC236}">
                <a16:creationId xmlns:a16="http://schemas.microsoft.com/office/drawing/2014/main" id="{CBA3F7F5-C465-AE47-B24E-E4B1FB6C4F7B}"/>
              </a:ext>
            </a:extLst>
          </p:cNvPr>
          <p:cNvPicPr>
            <a:picLocks noChangeAspect="1"/>
          </p:cNvPicPr>
          <p:nvPr/>
        </p:nvPicPr>
        <p:blipFill>
          <a:blip r:embed="rId4"/>
          <a:stretch>
            <a:fillRect/>
          </a:stretch>
        </p:blipFill>
        <p:spPr>
          <a:xfrm>
            <a:off x="0" y="2192272"/>
            <a:ext cx="7315200" cy="1752388"/>
          </a:xfrm>
          <a:prstGeom prst="rect">
            <a:avLst/>
          </a:prstGeom>
        </p:spPr>
      </p:pic>
    </p:spTree>
    <p:extLst>
      <p:ext uri="{BB962C8B-B14F-4D97-AF65-F5344CB8AC3E}">
        <p14:creationId xmlns:p14="http://schemas.microsoft.com/office/powerpoint/2010/main" val="839949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2">
            <a:extLst>
              <a:ext uri="{FF2B5EF4-FFF2-40B4-BE49-F238E27FC236}">
                <a16:creationId xmlns:a16="http://schemas.microsoft.com/office/drawing/2014/main" id="{D58DC948-88B6-4563-B174-11E31AA51347}"/>
              </a:ext>
            </a:extLst>
          </p:cNvPr>
          <p:cNvSpPr txBox="1">
            <a:spLocks/>
          </p:cNvSpPr>
          <p:nvPr/>
        </p:nvSpPr>
        <p:spPr>
          <a:xfrm>
            <a:off x="536476" y="4705261"/>
            <a:ext cx="6242239" cy="4812803"/>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lnSpc>
                <a:spcPct val="100000"/>
              </a:lnSpc>
            </a:pPr>
            <a:endParaRPr lang="en-US" sz="1100" b="1" dirty="0">
              <a:latin typeface="Century Gothic" panose="020B0502020202020204" pitchFamily="34" charset="0"/>
              <a:cs typeface="Arial" panose="020B0604020202020204" pitchFamily="34" charset="0"/>
            </a:endParaRPr>
          </a:p>
        </p:txBody>
      </p:sp>
      <p:sp>
        <p:nvSpPr>
          <p:cNvPr id="7" name="Subtitle 2">
            <a:extLst>
              <a:ext uri="{FF2B5EF4-FFF2-40B4-BE49-F238E27FC236}">
                <a16:creationId xmlns:a16="http://schemas.microsoft.com/office/drawing/2014/main" id="{6C74623F-0D5A-4C84-B050-5866D8764456}"/>
              </a:ext>
            </a:extLst>
          </p:cNvPr>
          <p:cNvSpPr txBox="1">
            <a:spLocks/>
          </p:cNvSpPr>
          <p:nvPr/>
        </p:nvSpPr>
        <p:spPr>
          <a:xfrm>
            <a:off x="536478" y="4705262"/>
            <a:ext cx="6242239" cy="4812803"/>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1200" dirty="0">
              <a:latin typeface="+mj-lt"/>
            </a:endParaRPr>
          </a:p>
        </p:txBody>
      </p:sp>
      <p:sp>
        <p:nvSpPr>
          <p:cNvPr id="2" name="Title 1">
            <a:extLst>
              <a:ext uri="{FF2B5EF4-FFF2-40B4-BE49-F238E27FC236}">
                <a16:creationId xmlns:a16="http://schemas.microsoft.com/office/drawing/2014/main" id="{8B72B224-E69C-4931-A44F-339E3A304B19}"/>
              </a:ext>
            </a:extLst>
          </p:cNvPr>
          <p:cNvSpPr>
            <a:spLocks noGrp="1"/>
          </p:cNvSpPr>
          <p:nvPr>
            <p:ph type="ctrTitle"/>
          </p:nvPr>
        </p:nvSpPr>
        <p:spPr>
          <a:xfrm>
            <a:off x="-461309" y="6826"/>
            <a:ext cx="5143500" cy="849488"/>
          </a:xfrm>
        </p:spPr>
        <p:txBody>
          <a:bodyPr>
            <a:normAutofit/>
          </a:bodyPr>
          <a:lstStyle/>
          <a:p>
            <a:r>
              <a:rPr lang="en-US" sz="3600" b="1" dirty="0">
                <a:latin typeface="Batang" panose="02030600000101010101" pitchFamily="18" charset="-127"/>
                <a:ea typeface="Batang" panose="02030600000101010101" pitchFamily="18" charset="-127"/>
              </a:rPr>
              <a:t>Scientific Citizen</a:t>
            </a:r>
          </a:p>
        </p:txBody>
      </p:sp>
      <p:sp>
        <p:nvSpPr>
          <p:cNvPr id="5" name="TextBox 4">
            <a:extLst>
              <a:ext uri="{FF2B5EF4-FFF2-40B4-BE49-F238E27FC236}">
                <a16:creationId xmlns:a16="http://schemas.microsoft.com/office/drawing/2014/main" id="{C20AE4D3-8AFC-45F7-81A5-79379BF84A3F}"/>
              </a:ext>
            </a:extLst>
          </p:cNvPr>
          <p:cNvSpPr txBox="1"/>
          <p:nvPr/>
        </p:nvSpPr>
        <p:spPr>
          <a:xfrm>
            <a:off x="536476" y="857940"/>
            <a:ext cx="6550125" cy="276999"/>
          </a:xfrm>
          <a:prstGeom prst="rect">
            <a:avLst/>
          </a:prstGeom>
          <a:solidFill>
            <a:schemeClr val="bg1"/>
          </a:solidFill>
          <a:ln>
            <a:noFill/>
          </a:ln>
        </p:spPr>
        <p:txBody>
          <a:bodyPr wrap="square" rtlCol="0">
            <a:spAutoFit/>
          </a:bodyPr>
          <a:lstStyle/>
          <a:p>
            <a:r>
              <a:rPr lang="en-US" sz="1200" b="1" dirty="0">
                <a:latin typeface="Century Gothic" panose="020B0502020202020204" pitchFamily="34" charset="0"/>
                <a:ea typeface="Batang" panose="02030600000101010101" pitchFamily="18" charset="-127"/>
              </a:rPr>
              <a:t>Home	 	Local		 World	     Latest		Subscribe		About Us</a:t>
            </a:r>
          </a:p>
        </p:txBody>
      </p:sp>
      <p:sp>
        <p:nvSpPr>
          <p:cNvPr id="8" name="Rectangle 7">
            <a:extLst>
              <a:ext uri="{FF2B5EF4-FFF2-40B4-BE49-F238E27FC236}">
                <a16:creationId xmlns:a16="http://schemas.microsoft.com/office/drawing/2014/main" id="{97FE3F3D-D317-4881-80E6-9876E7DD4E27}"/>
              </a:ext>
            </a:extLst>
          </p:cNvPr>
          <p:cNvSpPr/>
          <p:nvPr/>
        </p:nvSpPr>
        <p:spPr>
          <a:xfrm>
            <a:off x="277900" y="1239005"/>
            <a:ext cx="6759389" cy="855171"/>
          </a:xfrm>
          <a:prstGeom prst="rect">
            <a:avLst/>
          </a:prstGeom>
        </p:spPr>
        <p:txBody>
          <a:bodyPr wrap="square">
            <a:spAutoFit/>
          </a:bodyPr>
          <a:lstStyle/>
          <a:p>
            <a:pPr>
              <a:lnSpc>
                <a:spcPct val="115000"/>
              </a:lnSpc>
            </a:pPr>
            <a:r>
              <a:rPr lang="en-US" sz="2400" b="1" dirty="0">
                <a:latin typeface="Century Gothic" panose="020B0502020202020204" pitchFamily="34" charset="0"/>
                <a:ea typeface="Arial" panose="020B0604020202020204" pitchFamily="34" charset="0"/>
                <a:cs typeface="Times New Roman" panose="02020603050405020304" pitchFamily="18" charset="0"/>
              </a:rPr>
              <a:t>An Update on COVID-19</a:t>
            </a:r>
          </a:p>
          <a:p>
            <a:pPr>
              <a:lnSpc>
                <a:spcPct val="115000"/>
              </a:lnSpc>
            </a:pPr>
            <a:r>
              <a:rPr lang="en-US" sz="1000" dirty="0">
                <a:latin typeface="Century Gothic" panose="020B0502020202020204" pitchFamily="34" charset="0"/>
                <a:ea typeface="Arial" panose="020B0604020202020204" pitchFamily="34" charset="0"/>
                <a:cs typeface="Times New Roman" panose="02020603050405020304" pitchFamily="18" charset="0"/>
              </a:rPr>
              <a:t>Author: </a:t>
            </a:r>
            <a:r>
              <a:rPr lang="en-US" sz="1000" b="1" dirty="0">
                <a:latin typeface="Century Gothic" panose="020B0502020202020204" pitchFamily="34" charset="0"/>
                <a:ea typeface="Arial" panose="020B0604020202020204" pitchFamily="34" charset="0"/>
                <a:cs typeface="Times New Roman" panose="02020603050405020304" pitchFamily="18" charset="0"/>
              </a:rPr>
              <a:t>Richard Owens</a:t>
            </a:r>
          </a:p>
          <a:p>
            <a:pPr>
              <a:lnSpc>
                <a:spcPct val="115000"/>
              </a:lnSpc>
            </a:pPr>
            <a:r>
              <a:rPr lang="en-US" sz="1000" dirty="0">
                <a:latin typeface="Century Gothic" panose="020B0502020202020204" pitchFamily="34" charset="0"/>
                <a:ea typeface="Arial" panose="020B0604020202020204" pitchFamily="34" charset="0"/>
                <a:cs typeface="Times New Roman" panose="02020603050405020304" pitchFamily="18" charset="0"/>
              </a:rPr>
              <a:t>Published April 7, 2020</a:t>
            </a:r>
          </a:p>
        </p:txBody>
      </p:sp>
      <p:pic>
        <p:nvPicPr>
          <p:cNvPr id="4100" name="Picture 4" descr="Image result for buildings illustration free">
            <a:extLst>
              <a:ext uri="{FF2B5EF4-FFF2-40B4-BE49-F238E27FC236}">
                <a16:creationId xmlns:a16="http://schemas.microsoft.com/office/drawing/2014/main" id="{C53694DF-A4FE-4A9D-981E-CD7E1C20C7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861" b="43564"/>
          <a:stretch/>
        </p:blipFill>
        <p:spPr bwMode="auto">
          <a:xfrm>
            <a:off x="4931000" y="83652"/>
            <a:ext cx="2155600" cy="732747"/>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3A46E09C-5930-41F2-8731-A01A10FC18F3}"/>
              </a:ext>
            </a:extLst>
          </p:cNvPr>
          <p:cNvCxnSpPr>
            <a:cxnSpLocks/>
          </p:cNvCxnSpPr>
          <p:nvPr/>
        </p:nvCxnSpPr>
        <p:spPr>
          <a:xfrm>
            <a:off x="228597" y="856314"/>
            <a:ext cx="6857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AE9DB64-60B1-4BF6-975C-D5CDD19BB6BF}"/>
              </a:ext>
            </a:extLst>
          </p:cNvPr>
          <p:cNvSpPr/>
          <p:nvPr/>
        </p:nvSpPr>
        <p:spPr>
          <a:xfrm>
            <a:off x="228601" y="26294"/>
            <a:ext cx="6867487" cy="7901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41E865E6-1799-4617-ADE3-89EC601E7D3D}"/>
              </a:ext>
            </a:extLst>
          </p:cNvPr>
          <p:cNvSpPr txBox="1">
            <a:spLocks/>
          </p:cNvSpPr>
          <p:nvPr/>
        </p:nvSpPr>
        <p:spPr>
          <a:xfrm>
            <a:off x="1085843" y="6826"/>
            <a:ext cx="5143500" cy="849488"/>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sz="2800" dirty="0">
                <a:solidFill>
                  <a:schemeClr val="bg1"/>
                </a:solidFill>
                <a:latin typeface="Matura MT Script Capitals" panose="03020802060602070202" pitchFamily="66" charset="77"/>
                <a:ea typeface="Batang" panose="02030600000101010101" pitchFamily="18" charset="-127"/>
              </a:rPr>
              <a:t>Scientific Citizen</a:t>
            </a:r>
          </a:p>
        </p:txBody>
      </p:sp>
      <p:sp>
        <p:nvSpPr>
          <p:cNvPr id="45" name="Rectangle 44">
            <a:extLst>
              <a:ext uri="{FF2B5EF4-FFF2-40B4-BE49-F238E27FC236}">
                <a16:creationId xmlns:a16="http://schemas.microsoft.com/office/drawing/2014/main" id="{E84594E0-6822-A543-9119-CA0365C928CD}"/>
              </a:ext>
            </a:extLst>
          </p:cNvPr>
          <p:cNvSpPr/>
          <p:nvPr/>
        </p:nvSpPr>
        <p:spPr>
          <a:xfrm>
            <a:off x="277900" y="4224078"/>
            <a:ext cx="6759389" cy="5755422"/>
          </a:xfrm>
          <a:prstGeom prst="rect">
            <a:avLst/>
          </a:prstGeom>
        </p:spPr>
        <p:txBody>
          <a:bodyPr wrap="square" numCol="1" spcCol="457200">
            <a:spAutoFit/>
          </a:bodyPr>
          <a:lstStyle/>
          <a:p>
            <a:r>
              <a:rPr lang="en-US" sz="3200" b="1" dirty="0"/>
              <a:t>T</a:t>
            </a:r>
            <a:r>
              <a:rPr lang="en-US" sz="1600" dirty="0"/>
              <a:t>he number of confirmed cases of the novel coronavirus has increased dramatically during the past two weeks. Many governments and private businesses are taking precautionary measures to slow the spread of the disease. Some of these measures include cancelling large events such as music festivals, sporting events, and parades, as well as closing public K-12 schools and Universities. </a:t>
            </a:r>
          </a:p>
          <a:p>
            <a:r>
              <a:rPr lang="en-US" sz="1600" dirty="0"/>
              <a:t>	 The first case of coronavirus was reported on December 31, 2019 in Wuhan, China, since then there has been rapid growth in the number of cases, with nearly every country being affected by the virus. The graphs below show the growth of cases in one of the countries affected. Government officials hope that encouraging citizens to take preventative measures, such as frequent hand washing and limiting close contact, will reduce the spread of the disease. </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pic>
        <p:nvPicPr>
          <p:cNvPr id="9" name="Picture 8">
            <a:extLst>
              <a:ext uri="{FF2B5EF4-FFF2-40B4-BE49-F238E27FC236}">
                <a16:creationId xmlns:a16="http://schemas.microsoft.com/office/drawing/2014/main" id="{D3052F6C-9824-524F-AFBD-56E615DADC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7600" y="8047254"/>
            <a:ext cx="3657600" cy="2743200"/>
          </a:xfrm>
          <a:prstGeom prst="rect">
            <a:avLst/>
          </a:prstGeom>
        </p:spPr>
      </p:pic>
      <p:pic>
        <p:nvPicPr>
          <p:cNvPr id="19" name="Picture 18">
            <a:extLst>
              <a:ext uri="{FF2B5EF4-FFF2-40B4-BE49-F238E27FC236}">
                <a16:creationId xmlns:a16="http://schemas.microsoft.com/office/drawing/2014/main" id="{A0968581-A2D6-4248-8B61-484777B847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8047254"/>
            <a:ext cx="3657600" cy="2743200"/>
          </a:xfrm>
          <a:prstGeom prst="rect">
            <a:avLst/>
          </a:prstGeom>
        </p:spPr>
      </p:pic>
      <p:pic>
        <p:nvPicPr>
          <p:cNvPr id="4" name="Picture 3">
            <a:extLst>
              <a:ext uri="{FF2B5EF4-FFF2-40B4-BE49-F238E27FC236}">
                <a16:creationId xmlns:a16="http://schemas.microsoft.com/office/drawing/2014/main" id="{E124F721-292B-9546-B594-1C22FE31AF5B}"/>
              </a:ext>
            </a:extLst>
          </p:cNvPr>
          <p:cNvPicPr>
            <a:picLocks noChangeAspect="1"/>
          </p:cNvPicPr>
          <p:nvPr/>
        </p:nvPicPr>
        <p:blipFill>
          <a:blip r:embed="rId6"/>
          <a:stretch>
            <a:fillRect/>
          </a:stretch>
        </p:blipFill>
        <p:spPr>
          <a:xfrm>
            <a:off x="0" y="2192272"/>
            <a:ext cx="7315200" cy="1752388"/>
          </a:xfrm>
          <a:prstGeom prst="rect">
            <a:avLst/>
          </a:prstGeom>
        </p:spPr>
      </p:pic>
    </p:spTree>
    <p:extLst>
      <p:ext uri="{BB962C8B-B14F-4D97-AF65-F5344CB8AC3E}">
        <p14:creationId xmlns:p14="http://schemas.microsoft.com/office/powerpoint/2010/main" val="26657959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34196</TotalTime>
  <Words>411</Words>
  <Application>Microsoft Macintosh PowerPoint</Application>
  <PresentationFormat>Custom</PresentationFormat>
  <Paragraphs>54</Paragraphs>
  <Slides>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Batang</vt:lpstr>
      <vt:lpstr>Arial</vt:lpstr>
      <vt:lpstr>Calibri</vt:lpstr>
      <vt:lpstr>Calibri Light</vt:lpstr>
      <vt:lpstr>Century Gothic</vt:lpstr>
      <vt:lpstr>Matura MT Script Capitals</vt:lpstr>
      <vt:lpstr>Office Theme</vt:lpstr>
      <vt:lpstr>Scientific Citizen</vt:lpstr>
      <vt:lpstr>Scientific Citizen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CITIZEN</dc:title>
  <dc:creator>Madison J Fansher</dc:creator>
  <cp:lastModifiedBy>Fansher, Madison</cp:lastModifiedBy>
  <cp:revision>98</cp:revision>
  <dcterms:created xsi:type="dcterms:W3CDTF">2019-06-13T14:10:45Z</dcterms:created>
  <dcterms:modified xsi:type="dcterms:W3CDTF">2020-04-24T21:15:42Z</dcterms:modified>
</cp:coreProperties>
</file>