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91" r:id="rId2"/>
    <p:sldId id="293" r:id="rId3"/>
  </p:sldIdLst>
  <p:sldSz cx="73152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son J Fansher" initials="MJF" lastIdx="6" clrIdx="0">
    <p:extLst>
      <p:ext uri="{19B8F6BF-5375-455C-9EA6-DF929625EA0E}">
        <p15:presenceInfo xmlns:p15="http://schemas.microsoft.com/office/powerpoint/2012/main" userId="Madison J Fans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F"/>
    <a:srgbClr val="A40808"/>
    <a:srgbClr val="EBEBEB"/>
    <a:srgbClr val="DDDDDD"/>
    <a:srgbClr val="7E7E7E"/>
    <a:srgbClr val="F4914E"/>
    <a:srgbClr val="AA027A"/>
    <a:srgbClr val="00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7" autoAdjust="0"/>
    <p:restoredTop sz="94625"/>
  </p:normalViewPr>
  <p:slideViewPr>
    <p:cSldViewPr snapToGrid="0">
      <p:cViewPr>
        <p:scale>
          <a:sx n="118" d="100"/>
          <a:sy n="118" d="100"/>
        </p:scale>
        <p:origin x="1992" y="-3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A1C1E-DA64-4F26-818A-A6CA2E72306C}" type="datetimeFigureOut">
              <a:rPr lang="en-US" smtClean="0"/>
              <a:t>4/13/20</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406A-56A4-4034-8266-DD84938D7871}" type="slidenum">
              <a:rPr lang="en-US" smtClean="0"/>
              <a:t>‹#›</a:t>
            </a:fld>
            <a:endParaRPr lang="en-US"/>
          </a:p>
        </p:txBody>
      </p:sp>
    </p:spTree>
    <p:extLst>
      <p:ext uri="{BB962C8B-B14F-4D97-AF65-F5344CB8AC3E}">
        <p14:creationId xmlns:p14="http://schemas.microsoft.com/office/powerpoint/2010/main" val="3357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1</a:t>
            </a:fld>
            <a:endParaRPr lang="en-US"/>
          </a:p>
        </p:txBody>
      </p:sp>
    </p:spTree>
    <p:extLst>
      <p:ext uri="{BB962C8B-B14F-4D97-AF65-F5344CB8AC3E}">
        <p14:creationId xmlns:p14="http://schemas.microsoft.com/office/powerpoint/2010/main" val="81373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2</a:t>
            </a:fld>
            <a:endParaRPr lang="en-US"/>
          </a:p>
        </p:txBody>
      </p:sp>
    </p:spTree>
    <p:extLst>
      <p:ext uri="{BB962C8B-B14F-4D97-AF65-F5344CB8AC3E}">
        <p14:creationId xmlns:p14="http://schemas.microsoft.com/office/powerpoint/2010/main" val="5278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995312"/>
            <a:ext cx="6217920" cy="4244622"/>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6403623"/>
            <a:ext cx="5486400" cy="294357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1010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5451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649111"/>
            <a:ext cx="157734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649111"/>
            <a:ext cx="464058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224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025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3039537"/>
            <a:ext cx="6309360" cy="50715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8159048"/>
            <a:ext cx="6309360" cy="26669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58FE0-E230-4537-92EE-7D012AA3A57E}"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2263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58FE0-E230-4537-92EE-7D012AA3A57E}"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8669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9114"/>
            <a:ext cx="630936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988734"/>
            <a:ext cx="3094672"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4453467"/>
            <a:ext cx="309467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988734"/>
            <a:ext cx="3109913"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4453467"/>
            <a:ext cx="310991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58FE0-E230-4537-92EE-7D012AA3A57E}" type="datetimeFigureOut">
              <a:rPr lang="en-US" smtClean="0"/>
              <a:t>4/13/20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4170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58FE0-E230-4537-92EE-7D012AA3A57E}" type="datetimeFigureOut">
              <a:rPr lang="en-US" smtClean="0"/>
              <a:t>4/13/20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0720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58FE0-E230-4537-92EE-7D012AA3A57E}" type="datetimeFigureOut">
              <a:rPr lang="en-US" smtClean="0"/>
              <a:t>4/13/20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0031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755425"/>
            <a:ext cx="3703320" cy="866422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4174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755425"/>
            <a:ext cx="3703320" cy="866422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982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49114"/>
            <a:ext cx="630936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3245556"/>
            <a:ext cx="630936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1300181"/>
            <a:ext cx="1645920" cy="649111"/>
          </a:xfrm>
          <a:prstGeom prst="rect">
            <a:avLst/>
          </a:prstGeom>
        </p:spPr>
        <p:txBody>
          <a:bodyPr vert="horz" lIns="91440" tIns="45720" rIns="91440" bIns="45720" rtlCol="0" anchor="ctr"/>
          <a:lstStyle>
            <a:lvl1pPr algn="l">
              <a:defRPr sz="960">
                <a:solidFill>
                  <a:schemeClr val="tx1">
                    <a:tint val="75000"/>
                  </a:schemeClr>
                </a:solidFill>
              </a:defRPr>
            </a:lvl1pPr>
          </a:lstStyle>
          <a:p>
            <a:fld id="{30D58FE0-E230-4537-92EE-7D012AA3A57E}" type="datetimeFigureOut">
              <a:rPr lang="en-US" smtClean="0"/>
              <a:t>4/13/20</a:t>
            </a:fld>
            <a:endParaRPr lang="en-US"/>
          </a:p>
        </p:txBody>
      </p:sp>
      <p:sp>
        <p:nvSpPr>
          <p:cNvPr id="5" name="Footer Placeholder 4"/>
          <p:cNvSpPr>
            <a:spLocks noGrp="1"/>
          </p:cNvSpPr>
          <p:nvPr>
            <p:ph type="ftr" sz="quarter" idx="3"/>
          </p:nvPr>
        </p:nvSpPr>
        <p:spPr>
          <a:xfrm>
            <a:off x="2423160" y="11300181"/>
            <a:ext cx="2468880" cy="649111"/>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1300181"/>
            <a:ext cx="1645920" cy="649111"/>
          </a:xfrm>
          <a:prstGeom prst="rect">
            <a:avLst/>
          </a:prstGeom>
        </p:spPr>
        <p:txBody>
          <a:bodyPr vert="horz" lIns="91440" tIns="45720" rIns="91440" bIns="45720" rtlCol="0" anchor="ctr"/>
          <a:lstStyle>
            <a:lvl1pPr algn="r">
              <a:defRPr sz="960">
                <a:solidFill>
                  <a:schemeClr val="tx1">
                    <a:tint val="75000"/>
                  </a:schemeClr>
                </a:solidFill>
              </a:defRPr>
            </a:lvl1pPr>
          </a:lstStyle>
          <a:p>
            <a:fld id="{EECA80A1-497D-4102-8FDC-331017B42D6C}" type="slidenum">
              <a:rPr lang="en-US" smtClean="0"/>
              <a:t>‹#›</a:t>
            </a:fld>
            <a:endParaRPr lang="en-US"/>
          </a:p>
        </p:txBody>
      </p:sp>
    </p:spTree>
    <p:extLst>
      <p:ext uri="{BB962C8B-B14F-4D97-AF65-F5344CB8AC3E}">
        <p14:creationId xmlns:p14="http://schemas.microsoft.com/office/powerpoint/2010/main" val="2343448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6,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38088" y="4255085"/>
            <a:ext cx="6857999" cy="7971413"/>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in the United States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table below shows the growth of cases in the U.S.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first case of COVID-19 in the United States was reported on January 21, 2020. Since the first confirmed case in the United States, the number of cases has changed dramatically, especially in densely populated areas such as New York, New Jersey, California, and Washington. Many states are doing their part to “flatten the curve” by enforcing curfews on residents and closing sit-in restaurants and bars.</a:t>
            </a:r>
          </a:p>
          <a:p>
            <a:r>
              <a:rPr lang="en-US" sz="1600" dirty="0"/>
              <a:t>	Government officials hope that encouraging citizens to take preventative measures, such as frequent hand washing and limiting close contact, will reduce the spread of the disease. </a:t>
            </a:r>
          </a:p>
        </p:txBody>
      </p:sp>
      <p:graphicFrame>
        <p:nvGraphicFramePr>
          <p:cNvPr id="6" name="Table 8">
            <a:extLst>
              <a:ext uri="{FF2B5EF4-FFF2-40B4-BE49-F238E27FC236}">
                <a16:creationId xmlns:a16="http://schemas.microsoft.com/office/drawing/2014/main" id="{9AA2796A-D3AD-4CA0-8EDD-13805CB549FC}"/>
              </a:ext>
            </a:extLst>
          </p:cNvPr>
          <p:cNvGraphicFramePr>
            <a:graphicFrameLocks noGrp="1"/>
          </p:cNvGraphicFramePr>
          <p:nvPr>
            <p:extLst>
              <p:ext uri="{D42A27DB-BD31-4B8C-83A1-F6EECF244321}">
                <p14:modId xmlns:p14="http://schemas.microsoft.com/office/powerpoint/2010/main" val="1530520921"/>
              </p:ext>
            </p:extLst>
          </p:nvPr>
        </p:nvGraphicFramePr>
        <p:xfrm>
          <a:off x="1567109" y="7118271"/>
          <a:ext cx="4180983" cy="2399792"/>
        </p:xfrm>
        <a:graphic>
          <a:graphicData uri="http://schemas.openxmlformats.org/drawingml/2006/table">
            <a:tbl>
              <a:tblPr firstRow="1" bandRow="1">
                <a:tableStyleId>{74C1A8A3-306A-4EB7-A6B1-4F7E0EB9C5D6}</a:tableStyleId>
              </a:tblPr>
              <a:tblGrid>
                <a:gridCol w="1393660">
                  <a:extLst>
                    <a:ext uri="{9D8B030D-6E8A-4147-A177-3AD203B41FA5}">
                      <a16:colId xmlns:a16="http://schemas.microsoft.com/office/drawing/2014/main" val="1937534452"/>
                    </a:ext>
                  </a:extLst>
                </a:gridCol>
                <a:gridCol w="1652024">
                  <a:extLst>
                    <a:ext uri="{9D8B030D-6E8A-4147-A177-3AD203B41FA5}">
                      <a16:colId xmlns:a16="http://schemas.microsoft.com/office/drawing/2014/main" val="217223738"/>
                    </a:ext>
                  </a:extLst>
                </a:gridCol>
                <a:gridCol w="1135299">
                  <a:extLst>
                    <a:ext uri="{9D8B030D-6E8A-4147-A177-3AD203B41FA5}">
                      <a16:colId xmlns:a16="http://schemas.microsoft.com/office/drawing/2014/main" val="2532793304"/>
                    </a:ext>
                  </a:extLst>
                </a:gridCol>
              </a:tblGrid>
              <a:tr h="391803">
                <a:tc gridSpan="3">
                  <a:txBody>
                    <a:bodyPr/>
                    <a:lstStyle/>
                    <a:p>
                      <a:pPr algn="ctr"/>
                      <a:r>
                        <a:rPr lang="en-US" sz="1600" dirty="0">
                          <a:latin typeface="Century Gothic" panose="020B0502020202020204" pitchFamily="34" charset="0"/>
                        </a:rPr>
                        <a:t>COVID-19 Data</a:t>
                      </a:r>
                    </a:p>
                  </a:txBody>
                  <a:tcPr/>
                </a:tc>
                <a:tc hMerge="1">
                  <a:txBody>
                    <a:bodyPr/>
                    <a:lstStyle/>
                    <a:p>
                      <a:pPr algn="ctr"/>
                      <a:endParaRPr lang="en-US" sz="10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val="2769772442"/>
                  </a:ext>
                </a:extLst>
              </a:tr>
              <a:tr h="587704">
                <a:tc>
                  <a:txBody>
                    <a:bodyPr/>
                    <a:lstStyle/>
                    <a:p>
                      <a:r>
                        <a:rPr lang="en-US" sz="1400" b="1" dirty="0">
                          <a:latin typeface="Century Gothic" panose="020B0502020202020204" pitchFamily="34" charset="0"/>
                        </a:rPr>
                        <a:t>Date</a:t>
                      </a:r>
                    </a:p>
                  </a:txBody>
                  <a:tcPr>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Deaths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7333626"/>
                  </a:ext>
                </a:extLst>
              </a:tr>
              <a:tr h="284057">
                <a:tc>
                  <a:txBody>
                    <a:bodyPr/>
                    <a:lstStyle/>
                    <a:p>
                      <a:pPr algn="ctr" rtl="0" fontAlgn="b"/>
                      <a:r>
                        <a:rPr lang="en-US" sz="1600" dirty="0">
                          <a:effectLst/>
                          <a:latin typeface="Century Gothic" panose="020B0502020202020204" pitchFamily="34" charset="0"/>
                        </a:rPr>
                        <a:t>Mar 10</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994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098568"/>
                  </a:ext>
                </a:extLst>
              </a:tr>
              <a:tr h="284057">
                <a:tc>
                  <a:txBody>
                    <a:bodyPr/>
                    <a:lstStyle/>
                    <a:p>
                      <a:pPr algn="ctr" rtl="0" fontAlgn="b"/>
                      <a:r>
                        <a:rPr lang="en-US" sz="1600" dirty="0">
                          <a:effectLst/>
                          <a:latin typeface="Century Gothic" panose="020B0502020202020204" pitchFamily="34" charset="0"/>
                        </a:rPr>
                        <a:t>Mar 17</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6,344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110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8822537"/>
                  </a:ext>
                </a:extLst>
              </a:tr>
              <a:tr h="284057">
                <a:tc>
                  <a:txBody>
                    <a:bodyPr/>
                    <a:lstStyle/>
                    <a:p>
                      <a:pPr algn="ctr" rtl="0" fontAlgn="b"/>
                      <a:r>
                        <a:rPr lang="en-US" sz="1600" dirty="0">
                          <a:effectLst/>
                          <a:latin typeface="Century Gothic" panose="020B0502020202020204" pitchFamily="34" charset="0"/>
                        </a:rPr>
                        <a:t>Mar 24 </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54,856</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780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20586076"/>
                  </a:ext>
                </a:extLst>
              </a:tr>
              <a:tr h="284057">
                <a:tc>
                  <a:txBody>
                    <a:bodyPr/>
                    <a:lstStyle/>
                    <a:p>
                      <a:pPr algn="ctr" rtl="0" fontAlgn="b"/>
                      <a:r>
                        <a:rPr lang="en-US" sz="1600" dirty="0">
                          <a:effectLst/>
                          <a:latin typeface="Century Gothic" panose="020B0502020202020204" pitchFamily="34" charset="0"/>
                        </a:rPr>
                        <a:t>Mar 31</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188,630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4,053</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58589823"/>
                  </a:ext>
                </a:extLst>
              </a:tr>
              <a:tr h="284057">
                <a:tc>
                  <a:txBody>
                    <a:bodyPr/>
                    <a:lstStyle/>
                    <a:p>
                      <a:pPr algn="ctr" rtl="0" fontAlgn="b"/>
                      <a:r>
                        <a:rPr lang="en-US" sz="1600" dirty="0">
                          <a:effectLst/>
                          <a:latin typeface="Century Gothic" panose="020B0502020202020204" pitchFamily="34" charset="0"/>
                        </a:rPr>
                        <a:t>Apr 6</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339,131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9,689</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5210716"/>
                  </a:ext>
                </a:extLst>
              </a:tr>
            </a:tbl>
          </a:graphicData>
        </a:graphic>
      </p:graphicFrame>
      <p:pic>
        <p:nvPicPr>
          <p:cNvPr id="14" name="Picture 13">
            <a:extLst>
              <a:ext uri="{FF2B5EF4-FFF2-40B4-BE49-F238E27FC236}">
                <a16:creationId xmlns:a16="http://schemas.microsoft.com/office/drawing/2014/main" id="{7FD87CC3-640B-894C-ACBA-AED7E9DCB1BC}"/>
              </a:ext>
            </a:extLst>
          </p:cNvPr>
          <p:cNvPicPr>
            <a:picLocks noChangeAspect="1"/>
          </p:cNvPicPr>
          <p:nvPr/>
        </p:nvPicPr>
        <p:blipFill>
          <a:blip r:embed="rId4"/>
          <a:stretch>
            <a:fillRect/>
          </a:stretch>
        </p:blipFill>
        <p:spPr>
          <a:xfrm>
            <a:off x="-7" y="2281665"/>
            <a:ext cx="7315200" cy="1754924"/>
          </a:xfrm>
          <a:prstGeom prst="rect">
            <a:avLst/>
          </a:prstGeom>
        </p:spPr>
      </p:pic>
    </p:spTree>
    <p:extLst>
      <p:ext uri="{BB962C8B-B14F-4D97-AF65-F5344CB8AC3E}">
        <p14:creationId xmlns:p14="http://schemas.microsoft.com/office/powerpoint/2010/main" val="83994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6,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45" name="Rectangle 44">
            <a:extLst>
              <a:ext uri="{FF2B5EF4-FFF2-40B4-BE49-F238E27FC236}">
                <a16:creationId xmlns:a16="http://schemas.microsoft.com/office/drawing/2014/main" id="{E84594E0-6822-A543-9119-CA0365C928CD}"/>
              </a:ext>
            </a:extLst>
          </p:cNvPr>
          <p:cNvSpPr/>
          <p:nvPr/>
        </p:nvSpPr>
        <p:spPr>
          <a:xfrm>
            <a:off x="277900" y="4224078"/>
            <a:ext cx="6759389" cy="8217634"/>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graphs below show the growth of cases in the U.S.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first case of COVID-19 in the United States was reported on January 21, 2020. Since the first confirmed case in the United States, the number of cases has changed dramatically, especially in densely populated areas such as New York, New Jersey, California, and Washington. Many states are doing their part to “flatten the curve” by enforcing curfews on residents and closing sit-in restaurants and bars.</a:t>
            </a:r>
          </a:p>
          <a:p>
            <a:r>
              <a:rPr lang="en-US" sz="1600" dirty="0"/>
              <a:t>	Government officials hope that encouraging citizens to take preventative measures, such as frequent hand washing and limiting close contact, will reduce the spread of the disease. </a:t>
            </a:r>
          </a:p>
        </p:txBody>
      </p:sp>
      <p:pic>
        <p:nvPicPr>
          <p:cNvPr id="3" name="Picture 2">
            <a:extLst>
              <a:ext uri="{FF2B5EF4-FFF2-40B4-BE49-F238E27FC236}">
                <a16:creationId xmlns:a16="http://schemas.microsoft.com/office/drawing/2014/main" id="{3465048D-C03C-A74E-B246-1BEBDD25A025}"/>
              </a:ext>
            </a:extLst>
          </p:cNvPr>
          <p:cNvPicPr>
            <a:picLocks noChangeAspect="1"/>
          </p:cNvPicPr>
          <p:nvPr/>
        </p:nvPicPr>
        <p:blipFill>
          <a:blip r:embed="rId4"/>
          <a:stretch>
            <a:fillRect/>
          </a:stretch>
        </p:blipFill>
        <p:spPr>
          <a:xfrm>
            <a:off x="-7" y="2281665"/>
            <a:ext cx="7315200" cy="1754924"/>
          </a:xfrm>
          <a:prstGeom prst="rect">
            <a:avLst/>
          </a:prstGeom>
        </p:spPr>
      </p:pic>
      <p:pic>
        <p:nvPicPr>
          <p:cNvPr id="6" name="Picture 5">
            <a:extLst>
              <a:ext uri="{FF2B5EF4-FFF2-40B4-BE49-F238E27FC236}">
                <a16:creationId xmlns:a16="http://schemas.microsoft.com/office/drawing/2014/main" id="{E4A3907F-2338-7548-B0A9-E7E8204F0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593" y="6978441"/>
            <a:ext cx="3657600" cy="2743200"/>
          </a:xfrm>
          <a:prstGeom prst="rect">
            <a:avLst/>
          </a:prstGeom>
        </p:spPr>
      </p:pic>
      <p:pic>
        <p:nvPicPr>
          <p:cNvPr id="14" name="Picture 13">
            <a:extLst>
              <a:ext uri="{FF2B5EF4-FFF2-40B4-BE49-F238E27FC236}">
                <a16:creationId xmlns:a16="http://schemas.microsoft.com/office/drawing/2014/main" id="{507074CD-6DA9-F044-971A-D22B5B0399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 y="6981961"/>
            <a:ext cx="3657600" cy="2743200"/>
          </a:xfrm>
          <a:prstGeom prst="rect">
            <a:avLst/>
          </a:prstGeom>
        </p:spPr>
      </p:pic>
    </p:spTree>
    <p:extLst>
      <p:ext uri="{BB962C8B-B14F-4D97-AF65-F5344CB8AC3E}">
        <p14:creationId xmlns:p14="http://schemas.microsoft.com/office/powerpoint/2010/main" val="2665795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21305</TotalTime>
  <Words>573</Words>
  <Application>Microsoft Macintosh PowerPoint</Application>
  <PresentationFormat>Custom</PresentationFormat>
  <Paragraphs>66</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Batang</vt:lpstr>
      <vt:lpstr>Arial</vt:lpstr>
      <vt:lpstr>Calibri</vt:lpstr>
      <vt:lpstr>Calibri Light</vt:lpstr>
      <vt:lpstr>Century Gothic</vt:lpstr>
      <vt:lpstr>Matura MT Script Capitals</vt:lpstr>
      <vt:lpstr>Office Theme</vt:lpstr>
      <vt:lpstr>Scientific Citizen</vt:lpstr>
      <vt:lpstr>Scientific Citizen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CITIZEN</dc:title>
  <dc:creator>Madison J Fansher</dc:creator>
  <cp:lastModifiedBy>Adkins, Tyler</cp:lastModifiedBy>
  <cp:revision>91</cp:revision>
  <dcterms:created xsi:type="dcterms:W3CDTF">2019-06-13T14:10:45Z</dcterms:created>
  <dcterms:modified xsi:type="dcterms:W3CDTF">2020-04-13T16:14:29Z</dcterms:modified>
</cp:coreProperties>
</file>