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91" r:id="rId2"/>
    <p:sldId id="293" r:id="rId3"/>
  </p:sldIdLst>
  <p:sldSz cx="73152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son J Fansher" initials="MJF" lastIdx="6" clrIdx="0">
    <p:extLst>
      <p:ext uri="{19B8F6BF-5375-455C-9EA6-DF929625EA0E}">
        <p15:presenceInfo xmlns:p15="http://schemas.microsoft.com/office/powerpoint/2012/main" userId="Madison J Fans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F"/>
    <a:srgbClr val="A40808"/>
    <a:srgbClr val="EBEBEB"/>
    <a:srgbClr val="DDDDDD"/>
    <a:srgbClr val="7E7E7E"/>
    <a:srgbClr val="F4914E"/>
    <a:srgbClr val="AA027A"/>
    <a:srgbClr val="00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4577"/>
  </p:normalViewPr>
  <p:slideViewPr>
    <p:cSldViewPr snapToGrid="0">
      <p:cViewPr>
        <p:scale>
          <a:sx n="121" d="100"/>
          <a:sy n="121" d="100"/>
        </p:scale>
        <p:origin x="18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A1C1E-DA64-4F26-818A-A6CA2E72306C}" type="datetimeFigureOut">
              <a:rPr lang="en-US" smtClean="0"/>
              <a:t>4/7/20</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406A-56A4-4034-8266-DD84938D7871}" type="slidenum">
              <a:rPr lang="en-US" smtClean="0"/>
              <a:t>‹#›</a:t>
            </a:fld>
            <a:endParaRPr lang="en-US"/>
          </a:p>
        </p:txBody>
      </p:sp>
    </p:spTree>
    <p:extLst>
      <p:ext uri="{BB962C8B-B14F-4D97-AF65-F5344CB8AC3E}">
        <p14:creationId xmlns:p14="http://schemas.microsoft.com/office/powerpoint/2010/main" val="3357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1</a:t>
            </a:fld>
            <a:endParaRPr lang="en-US"/>
          </a:p>
        </p:txBody>
      </p:sp>
    </p:spTree>
    <p:extLst>
      <p:ext uri="{BB962C8B-B14F-4D97-AF65-F5344CB8AC3E}">
        <p14:creationId xmlns:p14="http://schemas.microsoft.com/office/powerpoint/2010/main" val="81373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2</a:t>
            </a:fld>
            <a:endParaRPr lang="en-US"/>
          </a:p>
        </p:txBody>
      </p:sp>
    </p:spTree>
    <p:extLst>
      <p:ext uri="{BB962C8B-B14F-4D97-AF65-F5344CB8AC3E}">
        <p14:creationId xmlns:p14="http://schemas.microsoft.com/office/powerpoint/2010/main" val="5278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995312"/>
            <a:ext cx="6217920" cy="4244622"/>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6403623"/>
            <a:ext cx="5486400" cy="294357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1010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5451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649111"/>
            <a:ext cx="157734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649111"/>
            <a:ext cx="464058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224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025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3039537"/>
            <a:ext cx="6309360" cy="50715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8159048"/>
            <a:ext cx="6309360" cy="26669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58FE0-E230-4537-92EE-7D012AA3A57E}"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2263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58FE0-E230-4537-92EE-7D012AA3A57E}"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8669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9114"/>
            <a:ext cx="630936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988734"/>
            <a:ext cx="3094672"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4453467"/>
            <a:ext cx="309467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988734"/>
            <a:ext cx="3109913"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4453467"/>
            <a:ext cx="310991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58FE0-E230-4537-92EE-7D012AA3A57E}"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4170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58FE0-E230-4537-92EE-7D012AA3A57E}" type="datetimeFigureOut">
              <a:rPr lang="en-US" smtClean="0"/>
              <a:t>4/7/20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0720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58FE0-E230-4537-92EE-7D012AA3A57E}" type="datetimeFigureOut">
              <a:rPr lang="en-US" smtClean="0"/>
              <a:t>4/7/20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0031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755425"/>
            <a:ext cx="3703320" cy="866422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4174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755425"/>
            <a:ext cx="3703320" cy="866422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982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49114"/>
            <a:ext cx="630936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3245556"/>
            <a:ext cx="630936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1300181"/>
            <a:ext cx="1645920" cy="649111"/>
          </a:xfrm>
          <a:prstGeom prst="rect">
            <a:avLst/>
          </a:prstGeom>
        </p:spPr>
        <p:txBody>
          <a:bodyPr vert="horz" lIns="91440" tIns="45720" rIns="91440" bIns="45720" rtlCol="0" anchor="ctr"/>
          <a:lstStyle>
            <a:lvl1pPr algn="l">
              <a:defRPr sz="960">
                <a:solidFill>
                  <a:schemeClr val="tx1">
                    <a:tint val="75000"/>
                  </a:schemeClr>
                </a:solidFill>
              </a:defRPr>
            </a:lvl1pPr>
          </a:lstStyle>
          <a:p>
            <a:fld id="{30D58FE0-E230-4537-92EE-7D012AA3A57E}" type="datetimeFigureOut">
              <a:rPr lang="en-US" smtClean="0"/>
              <a:t>4/7/20</a:t>
            </a:fld>
            <a:endParaRPr lang="en-US"/>
          </a:p>
        </p:txBody>
      </p:sp>
      <p:sp>
        <p:nvSpPr>
          <p:cNvPr id="5" name="Footer Placeholder 4"/>
          <p:cNvSpPr>
            <a:spLocks noGrp="1"/>
          </p:cNvSpPr>
          <p:nvPr>
            <p:ph type="ftr" sz="quarter" idx="3"/>
          </p:nvPr>
        </p:nvSpPr>
        <p:spPr>
          <a:xfrm>
            <a:off x="2423160" y="11300181"/>
            <a:ext cx="2468880" cy="649111"/>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1300181"/>
            <a:ext cx="1645920" cy="649111"/>
          </a:xfrm>
          <a:prstGeom prst="rect">
            <a:avLst/>
          </a:prstGeom>
        </p:spPr>
        <p:txBody>
          <a:bodyPr vert="horz" lIns="91440" tIns="45720" rIns="91440" bIns="45720" rtlCol="0" anchor="ctr"/>
          <a:lstStyle>
            <a:lvl1pPr algn="r">
              <a:defRPr sz="960">
                <a:solidFill>
                  <a:schemeClr val="tx1">
                    <a:tint val="75000"/>
                  </a:schemeClr>
                </a:solidFill>
              </a:defRPr>
            </a:lvl1pPr>
          </a:lstStyle>
          <a:p>
            <a:fld id="{EECA80A1-497D-4102-8FDC-331017B42D6C}" type="slidenum">
              <a:rPr lang="en-US" smtClean="0"/>
              <a:t>‹#›</a:t>
            </a:fld>
            <a:endParaRPr lang="en-US"/>
          </a:p>
        </p:txBody>
      </p:sp>
    </p:spTree>
    <p:extLst>
      <p:ext uri="{BB962C8B-B14F-4D97-AF65-F5344CB8AC3E}">
        <p14:creationId xmlns:p14="http://schemas.microsoft.com/office/powerpoint/2010/main" val="2343448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38088" y="4255085"/>
            <a:ext cx="6857999" cy="5509200"/>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during the past two weeks. Many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table below shows the growth of cases in one of the countries affected. Government officials hope that encouraging citizens to take preventative measures, such as frequent hand washing and limiting close contact, will reduce the spread of the disease.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6" name="Table 8">
            <a:extLst>
              <a:ext uri="{FF2B5EF4-FFF2-40B4-BE49-F238E27FC236}">
                <a16:creationId xmlns:a16="http://schemas.microsoft.com/office/drawing/2014/main" id="{9AA2796A-D3AD-4CA0-8EDD-13805CB549FC}"/>
              </a:ext>
            </a:extLst>
          </p:cNvPr>
          <p:cNvGraphicFramePr>
            <a:graphicFrameLocks noGrp="1"/>
          </p:cNvGraphicFramePr>
          <p:nvPr>
            <p:extLst>
              <p:ext uri="{D42A27DB-BD31-4B8C-83A1-F6EECF244321}">
                <p14:modId xmlns:p14="http://schemas.microsoft.com/office/powerpoint/2010/main" val="246717143"/>
              </p:ext>
            </p:extLst>
          </p:nvPr>
        </p:nvGraphicFramePr>
        <p:xfrm>
          <a:off x="1567101" y="7814669"/>
          <a:ext cx="4180983" cy="2399792"/>
        </p:xfrm>
        <a:graphic>
          <a:graphicData uri="http://schemas.openxmlformats.org/drawingml/2006/table">
            <a:tbl>
              <a:tblPr firstRow="1" bandRow="1">
                <a:tableStyleId>{74C1A8A3-306A-4EB7-A6B1-4F7E0EB9C5D6}</a:tableStyleId>
              </a:tblPr>
              <a:tblGrid>
                <a:gridCol w="1393660">
                  <a:extLst>
                    <a:ext uri="{9D8B030D-6E8A-4147-A177-3AD203B41FA5}">
                      <a16:colId xmlns:a16="http://schemas.microsoft.com/office/drawing/2014/main" val="1937534452"/>
                    </a:ext>
                  </a:extLst>
                </a:gridCol>
                <a:gridCol w="1652024">
                  <a:extLst>
                    <a:ext uri="{9D8B030D-6E8A-4147-A177-3AD203B41FA5}">
                      <a16:colId xmlns:a16="http://schemas.microsoft.com/office/drawing/2014/main" val="217223738"/>
                    </a:ext>
                  </a:extLst>
                </a:gridCol>
                <a:gridCol w="1135299">
                  <a:extLst>
                    <a:ext uri="{9D8B030D-6E8A-4147-A177-3AD203B41FA5}">
                      <a16:colId xmlns:a16="http://schemas.microsoft.com/office/drawing/2014/main" val="2532793304"/>
                    </a:ext>
                  </a:extLst>
                </a:gridCol>
              </a:tblGrid>
              <a:tr h="391803">
                <a:tc gridSpan="3">
                  <a:txBody>
                    <a:bodyPr/>
                    <a:lstStyle/>
                    <a:p>
                      <a:pPr algn="ctr"/>
                      <a:r>
                        <a:rPr lang="en-US" sz="1600" dirty="0">
                          <a:latin typeface="Century Gothic" panose="020B0502020202020204" pitchFamily="34" charset="0"/>
                        </a:rPr>
                        <a:t>COVID-19 Data</a:t>
                      </a:r>
                    </a:p>
                  </a:txBody>
                  <a:tcPr/>
                </a:tc>
                <a:tc hMerge="1">
                  <a:txBody>
                    <a:bodyPr/>
                    <a:lstStyle/>
                    <a:p>
                      <a:pPr algn="ctr"/>
                      <a:endParaRPr lang="en-US" sz="10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val="2769772442"/>
                  </a:ext>
                </a:extLst>
              </a:tr>
              <a:tr h="587704">
                <a:tc>
                  <a:txBody>
                    <a:bodyPr/>
                    <a:lstStyle/>
                    <a:p>
                      <a:r>
                        <a:rPr lang="en-US" sz="1400" b="1" dirty="0">
                          <a:latin typeface="Century Gothic" panose="020B0502020202020204" pitchFamily="34" charset="0"/>
                        </a:rPr>
                        <a:t>Date</a:t>
                      </a:r>
                    </a:p>
                  </a:txBody>
                  <a:tcPr>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Deaths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7333626"/>
                  </a:ext>
                </a:extLst>
              </a:tr>
              <a:tr h="284057">
                <a:tc>
                  <a:txBody>
                    <a:bodyPr/>
                    <a:lstStyle/>
                    <a:p>
                      <a:pPr algn="ctr" rtl="0" fontAlgn="b"/>
                      <a:r>
                        <a:rPr lang="en-US" sz="1600" dirty="0">
                          <a:effectLst/>
                          <a:latin typeface="Century Gothic" panose="020B0502020202020204" pitchFamily="34" charset="0"/>
                        </a:rPr>
                        <a:t>Mar 11</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1,301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38</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098568"/>
                  </a:ext>
                </a:extLst>
              </a:tr>
              <a:tr h="284057">
                <a:tc>
                  <a:txBody>
                    <a:bodyPr/>
                    <a:lstStyle/>
                    <a:p>
                      <a:pPr algn="ctr" rtl="0" fontAlgn="b"/>
                      <a:r>
                        <a:rPr lang="en-US" sz="1600" dirty="0">
                          <a:effectLst/>
                          <a:latin typeface="Century Gothic" panose="020B0502020202020204" pitchFamily="34" charset="0"/>
                        </a:rPr>
                        <a:t>Mar 18</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9,197</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150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8822537"/>
                  </a:ext>
                </a:extLst>
              </a:tr>
              <a:tr h="284057">
                <a:tc>
                  <a:txBody>
                    <a:bodyPr/>
                    <a:lstStyle/>
                    <a:p>
                      <a:pPr algn="ctr" rtl="0" fontAlgn="b"/>
                      <a:r>
                        <a:rPr lang="en-US" sz="1600" dirty="0">
                          <a:effectLst/>
                          <a:latin typeface="Century Gothic" panose="020B0502020202020204" pitchFamily="34" charset="0"/>
                        </a:rPr>
                        <a:t>Mar 25 </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68,211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1,027</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20586076"/>
                  </a:ext>
                </a:extLst>
              </a:tr>
              <a:tr h="284057">
                <a:tc>
                  <a:txBody>
                    <a:bodyPr/>
                    <a:lstStyle/>
                    <a:p>
                      <a:pPr algn="ctr" rtl="0" fontAlgn="b"/>
                      <a:r>
                        <a:rPr lang="en-US" sz="1600" dirty="0">
                          <a:effectLst/>
                          <a:latin typeface="Century Gothic" panose="020B0502020202020204" pitchFamily="34" charset="0"/>
                        </a:rPr>
                        <a:t>Apr 1</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215,003</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5,102</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58589823"/>
                  </a:ext>
                </a:extLst>
              </a:tr>
              <a:tr h="284057">
                <a:tc>
                  <a:txBody>
                    <a:bodyPr/>
                    <a:lstStyle/>
                    <a:p>
                      <a:pPr algn="ctr" rtl="0" fontAlgn="b"/>
                      <a:r>
                        <a:rPr lang="en-US" sz="1600" dirty="0">
                          <a:effectLst/>
                          <a:latin typeface="Century Gothic" panose="020B0502020202020204" pitchFamily="34" charset="0"/>
                        </a:rPr>
                        <a:t>Apr 7</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393,782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12,692</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5210716"/>
                  </a:ext>
                </a:extLst>
              </a:tr>
            </a:tbl>
          </a:graphicData>
        </a:graphic>
      </p:graphicFrame>
      <p:pic>
        <p:nvPicPr>
          <p:cNvPr id="14" name="Picture 13">
            <a:extLst>
              <a:ext uri="{FF2B5EF4-FFF2-40B4-BE49-F238E27FC236}">
                <a16:creationId xmlns:a16="http://schemas.microsoft.com/office/drawing/2014/main" id="{7FD87CC3-640B-894C-ACBA-AED7E9DCB1BC}"/>
              </a:ext>
            </a:extLst>
          </p:cNvPr>
          <p:cNvPicPr>
            <a:picLocks noChangeAspect="1"/>
          </p:cNvPicPr>
          <p:nvPr/>
        </p:nvPicPr>
        <p:blipFill>
          <a:blip r:embed="rId3"/>
          <a:stretch>
            <a:fillRect/>
          </a:stretch>
        </p:blipFill>
        <p:spPr>
          <a:xfrm>
            <a:off x="-7" y="2281665"/>
            <a:ext cx="7315200" cy="1754924"/>
          </a:xfrm>
          <a:prstGeom prst="rect">
            <a:avLst/>
          </a:prstGeom>
        </p:spPr>
      </p:pic>
    </p:spTree>
    <p:extLst>
      <p:ext uri="{BB962C8B-B14F-4D97-AF65-F5344CB8AC3E}">
        <p14:creationId xmlns:p14="http://schemas.microsoft.com/office/powerpoint/2010/main" val="83994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45" name="Rectangle 44">
            <a:extLst>
              <a:ext uri="{FF2B5EF4-FFF2-40B4-BE49-F238E27FC236}">
                <a16:creationId xmlns:a16="http://schemas.microsoft.com/office/drawing/2014/main" id="{E84594E0-6822-A543-9119-CA0365C928CD}"/>
              </a:ext>
            </a:extLst>
          </p:cNvPr>
          <p:cNvSpPr/>
          <p:nvPr/>
        </p:nvSpPr>
        <p:spPr>
          <a:xfrm>
            <a:off x="277900" y="4224078"/>
            <a:ext cx="6759389" cy="5755422"/>
          </a:xfrm>
          <a:prstGeom prst="rect">
            <a:avLst/>
          </a:prstGeom>
        </p:spPr>
        <p:txBody>
          <a:bodyPr wrap="square" numCol="1" spcCol="457200">
            <a:spAutoFit/>
          </a:bodyPr>
          <a:lstStyle/>
          <a:p>
            <a:r>
              <a:rPr lang="en-US" sz="3200" b="1" dirty="0"/>
              <a:t>T</a:t>
            </a:r>
            <a:r>
              <a:rPr lang="en-US" sz="1600" dirty="0"/>
              <a:t>he number of confirmed cases of the novel coronavirus has increased dramatically during the past two weeks. Many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graphs below show the growth of cases in one of the countries affected. Government officials hope that encouraging citizens to take preventative measures, such as frequent hand washing and limiting close contact, will reduce the spread of the disease.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3" name="Picture 2">
            <a:extLst>
              <a:ext uri="{FF2B5EF4-FFF2-40B4-BE49-F238E27FC236}">
                <a16:creationId xmlns:a16="http://schemas.microsoft.com/office/drawing/2014/main" id="{3465048D-C03C-A74E-B246-1BEBDD25A025}"/>
              </a:ext>
            </a:extLst>
          </p:cNvPr>
          <p:cNvPicPr>
            <a:picLocks noChangeAspect="1"/>
          </p:cNvPicPr>
          <p:nvPr/>
        </p:nvPicPr>
        <p:blipFill>
          <a:blip r:embed="rId3"/>
          <a:stretch>
            <a:fillRect/>
          </a:stretch>
        </p:blipFill>
        <p:spPr>
          <a:xfrm>
            <a:off x="-7" y="2281665"/>
            <a:ext cx="7315200" cy="1754924"/>
          </a:xfrm>
          <a:prstGeom prst="rect">
            <a:avLst/>
          </a:prstGeom>
        </p:spPr>
      </p:pic>
      <p:pic>
        <p:nvPicPr>
          <p:cNvPr id="9" name="Picture 8">
            <a:extLst>
              <a:ext uri="{FF2B5EF4-FFF2-40B4-BE49-F238E27FC236}">
                <a16:creationId xmlns:a16="http://schemas.microsoft.com/office/drawing/2014/main" id="{D3052F6C-9824-524F-AFBD-56E615DAD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8047254"/>
            <a:ext cx="3657600" cy="2743200"/>
          </a:xfrm>
          <a:prstGeom prst="rect">
            <a:avLst/>
          </a:prstGeom>
        </p:spPr>
      </p:pic>
      <p:pic>
        <p:nvPicPr>
          <p:cNvPr id="19" name="Picture 18">
            <a:extLst>
              <a:ext uri="{FF2B5EF4-FFF2-40B4-BE49-F238E27FC236}">
                <a16:creationId xmlns:a16="http://schemas.microsoft.com/office/drawing/2014/main" id="{A0968581-A2D6-4248-8B61-484777B84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047254"/>
            <a:ext cx="3657600" cy="2743200"/>
          </a:xfrm>
          <a:prstGeom prst="rect">
            <a:avLst/>
          </a:prstGeom>
        </p:spPr>
      </p:pic>
    </p:spTree>
    <p:extLst>
      <p:ext uri="{BB962C8B-B14F-4D97-AF65-F5344CB8AC3E}">
        <p14:creationId xmlns:p14="http://schemas.microsoft.com/office/powerpoint/2010/main" val="2665795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34194</TotalTime>
  <Words>411</Words>
  <Application>Microsoft Macintosh PowerPoint</Application>
  <PresentationFormat>Custom</PresentationFormat>
  <Paragraphs>54</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Batang</vt:lpstr>
      <vt:lpstr>Arial</vt:lpstr>
      <vt:lpstr>Calibri</vt:lpstr>
      <vt:lpstr>Calibri Light</vt:lpstr>
      <vt:lpstr>Century Gothic</vt:lpstr>
      <vt:lpstr>Matura MT Script Capitals</vt:lpstr>
      <vt:lpstr>Office Theme</vt:lpstr>
      <vt:lpstr>Scientific Citizen</vt:lpstr>
      <vt:lpstr>Scientific Citizen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CITIZEN</dc:title>
  <dc:creator>Madison J Fansher</dc:creator>
  <cp:lastModifiedBy>Fansher, Madison</cp:lastModifiedBy>
  <cp:revision>97</cp:revision>
  <dcterms:created xsi:type="dcterms:W3CDTF">2019-06-13T14:10:45Z</dcterms:created>
  <dcterms:modified xsi:type="dcterms:W3CDTF">2020-04-16T21:02:52Z</dcterms:modified>
</cp:coreProperties>
</file>