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100806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8796"/>
    <p:restoredTop sz="91412"/>
  </p:normalViewPr>
  <p:slideViewPr>
    <p:cSldViewPr snapToGrid="0">
      <p:cViewPr>
        <p:scale>
          <a:sx n="141" d="100"/>
          <a:sy n="141" d="100"/>
        </p:scale>
        <p:origin x="32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DF778-FFF7-FE49-B5CB-1F3248E829EE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0463" y="1143000"/>
            <a:ext cx="45370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AEAD02-A4FE-1346-AC8A-CF5DDDC78545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185715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160463" y="1143000"/>
            <a:ext cx="453707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AEAD02-A4FE-1346-AC8A-CF5DDDC78545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363266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6047" y="1122363"/>
            <a:ext cx="8568531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0078" y="3602038"/>
            <a:ext cx="756046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56039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25790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213948" y="365125"/>
            <a:ext cx="217363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3044" y="365125"/>
            <a:ext cx="6394896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84450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0763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793" y="1709740"/>
            <a:ext cx="8694539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793" y="4589465"/>
            <a:ext cx="869453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68009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3043" y="1825625"/>
            <a:ext cx="42842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03316" y="1825625"/>
            <a:ext cx="4284266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65006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365126"/>
            <a:ext cx="8694539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357" y="1681163"/>
            <a:ext cx="426457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57" y="2505075"/>
            <a:ext cx="4264576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03317" y="1681163"/>
            <a:ext cx="4285579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03317" y="2505075"/>
            <a:ext cx="4285579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95611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844061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40471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5579" y="987426"/>
            <a:ext cx="5103316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836902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356" y="457200"/>
            <a:ext cx="3251264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85579" y="987426"/>
            <a:ext cx="5103316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4356" y="2057400"/>
            <a:ext cx="3251264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524421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3043" y="365126"/>
            <a:ext cx="8694539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3043" y="1825625"/>
            <a:ext cx="869453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3043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9E5242-0199-2345-8FDD-CAC2E561CA3C}" type="datetimeFigureOut">
              <a:rPr lang="en-DE" smtClean="0"/>
              <a:t>29.05.24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9207" y="6356352"/>
            <a:ext cx="3402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19441" y="6356352"/>
            <a:ext cx="226814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27D8D-40EE-3C4F-8EA3-59E599D9A761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3889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oogle.com/url?sa=i&amp;url=https%3A%2F%2Fwww.istockphoto.com%2Fde%2Fgrafiken%2Ftrichter-icon&amp;psig=AOvVaw1JuKbENA1fyVaPKrSMXjJb&amp;ust=1716993317317000&amp;source=images&amp;cd=vfe&amp;opi=89978449&amp;ved=0CBIQjRxqFwoTCPjs4N3IsIYDFQAAAAAdAAAAABAE" TargetMode="External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 descr="A diagram of a function&#10;&#10;Description automatically generated with medium confidence">
            <a:extLst>
              <a:ext uri="{FF2B5EF4-FFF2-40B4-BE49-F238E27FC236}">
                <a16:creationId xmlns:a16="http://schemas.microsoft.com/office/drawing/2014/main" id="{001D69F3-2C15-6DCC-5555-79BEED80CF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9454" y="902991"/>
            <a:ext cx="1649577" cy="2969238"/>
          </a:xfrm>
          <a:prstGeom prst="rect">
            <a:avLst/>
          </a:prstGeom>
        </p:spPr>
      </p:pic>
      <p:pic>
        <p:nvPicPr>
          <p:cNvPr id="7" name="Picture 6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3BEF4FF4-B1BB-6D0A-946F-E838F060A9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1941" y="4260938"/>
            <a:ext cx="3722611" cy="2233567"/>
          </a:xfrm>
          <a:prstGeom prst="rect">
            <a:avLst/>
          </a:prstGeom>
        </p:spPr>
      </p:pic>
      <p:pic>
        <p:nvPicPr>
          <p:cNvPr id="18" name="Picture 17" descr="A graph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5748AE71-FFF0-5C3B-1B32-C2A22821ED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3896" y="4262632"/>
            <a:ext cx="3719787" cy="2231873"/>
          </a:xfrm>
          <a:prstGeom prst="rect">
            <a:avLst/>
          </a:prstGeom>
        </p:spPr>
      </p:pic>
      <p:sp>
        <p:nvSpPr>
          <p:cNvPr id="1056" name="Trapezium 1055">
            <a:extLst>
              <a:ext uri="{FF2B5EF4-FFF2-40B4-BE49-F238E27FC236}">
                <a16:creationId xmlns:a16="http://schemas.microsoft.com/office/drawing/2014/main" id="{EA602210-4FFF-4C56-C898-4A94B7C28908}"/>
              </a:ext>
            </a:extLst>
          </p:cNvPr>
          <p:cNvSpPr/>
          <p:nvPr/>
        </p:nvSpPr>
        <p:spPr>
          <a:xfrm rot="16200000">
            <a:off x="4542240" y="4529632"/>
            <a:ext cx="1307347" cy="1716168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945B9EB-DF0B-1C5A-2D47-ADE2FCFED9BD}"/>
              </a:ext>
            </a:extLst>
          </p:cNvPr>
          <p:cNvSpPr/>
          <p:nvPr/>
        </p:nvSpPr>
        <p:spPr>
          <a:xfrm>
            <a:off x="791055" y="425885"/>
            <a:ext cx="2052735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0B21124-78AD-15FB-91B6-C5B1413971D5}"/>
              </a:ext>
            </a:extLst>
          </p:cNvPr>
          <p:cNvSpPr/>
          <p:nvPr/>
        </p:nvSpPr>
        <p:spPr>
          <a:xfrm>
            <a:off x="1031449" y="836905"/>
            <a:ext cx="1571945" cy="3193855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CCA765-E9F7-5DF7-F177-5666965B3A09}"/>
              </a:ext>
            </a:extLst>
          </p:cNvPr>
          <p:cNvSpPr txBox="1"/>
          <p:nvPr/>
        </p:nvSpPr>
        <p:spPr>
          <a:xfrm>
            <a:off x="1294494" y="866045"/>
            <a:ext cx="104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ARC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2CBA09-E213-5356-F6BE-6124FFF4E7AB}"/>
              </a:ext>
            </a:extLst>
          </p:cNvPr>
          <p:cNvCxnSpPr>
            <a:cxnSpLocks/>
          </p:cNvCxnSpPr>
          <p:nvPr/>
        </p:nvCxnSpPr>
        <p:spPr>
          <a:xfrm flipH="1">
            <a:off x="1031449" y="1237012"/>
            <a:ext cx="157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C5A3A9-AA5C-BEB4-E854-B065DB8D08E0}"/>
              </a:ext>
            </a:extLst>
          </p:cNvPr>
          <p:cNvSpPr txBox="1"/>
          <p:nvPr/>
        </p:nvSpPr>
        <p:spPr>
          <a:xfrm>
            <a:off x="1294494" y="1260661"/>
            <a:ext cx="104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GSM8K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0418095-8AAA-45FD-E8A3-4BB545C553F5}"/>
              </a:ext>
            </a:extLst>
          </p:cNvPr>
          <p:cNvCxnSpPr>
            <a:cxnSpLocks/>
          </p:cNvCxnSpPr>
          <p:nvPr/>
        </p:nvCxnSpPr>
        <p:spPr>
          <a:xfrm flipH="1">
            <a:off x="1031448" y="1631628"/>
            <a:ext cx="157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156E8C0-2434-E9E9-046F-BCF36C780A32}"/>
              </a:ext>
            </a:extLst>
          </p:cNvPr>
          <p:cNvSpPr txBox="1"/>
          <p:nvPr/>
        </p:nvSpPr>
        <p:spPr>
          <a:xfrm>
            <a:off x="1294494" y="1936073"/>
            <a:ext cx="104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HellaSwag</a:t>
            </a:r>
            <a:endParaRPr lang="en-DE" sz="1400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B99B2B-6696-BD9F-F3B3-18A32BD4E5FB}"/>
              </a:ext>
            </a:extLst>
          </p:cNvPr>
          <p:cNvCxnSpPr>
            <a:cxnSpLocks/>
          </p:cNvCxnSpPr>
          <p:nvPr/>
        </p:nvCxnSpPr>
        <p:spPr>
          <a:xfrm flipH="1">
            <a:off x="1030420" y="2590992"/>
            <a:ext cx="157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785AB9D-67F3-4B1D-83C7-811CD0C64D29}"/>
              </a:ext>
            </a:extLst>
          </p:cNvPr>
          <p:cNvCxnSpPr>
            <a:cxnSpLocks/>
          </p:cNvCxnSpPr>
          <p:nvPr/>
        </p:nvCxnSpPr>
        <p:spPr>
          <a:xfrm flipH="1">
            <a:off x="1030420" y="3308353"/>
            <a:ext cx="157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F3A34899-F0DB-14ED-6552-A6BA20D81411}"/>
              </a:ext>
            </a:extLst>
          </p:cNvPr>
          <p:cNvSpPr txBox="1"/>
          <p:nvPr/>
        </p:nvSpPr>
        <p:spPr>
          <a:xfrm>
            <a:off x="1275352" y="2805744"/>
            <a:ext cx="10437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MMLU</a:t>
            </a:r>
            <a:endParaRPr lang="en-DE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E7267AE-FEB8-EA29-B488-6281A4F85875}"/>
              </a:ext>
            </a:extLst>
          </p:cNvPr>
          <p:cNvSpPr txBox="1"/>
          <p:nvPr/>
        </p:nvSpPr>
        <p:spPr>
          <a:xfrm>
            <a:off x="1218647" y="3308353"/>
            <a:ext cx="119548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TruthfulQA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18988B7-20ED-6B79-AF10-77CD172B8F76}"/>
              </a:ext>
            </a:extLst>
          </p:cNvPr>
          <p:cNvCxnSpPr>
            <a:cxnSpLocks/>
          </p:cNvCxnSpPr>
          <p:nvPr/>
        </p:nvCxnSpPr>
        <p:spPr>
          <a:xfrm flipH="1">
            <a:off x="1030420" y="3684868"/>
            <a:ext cx="1571945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0108BE8-C81A-EC99-6967-2C8502E5FC56}"/>
              </a:ext>
            </a:extLst>
          </p:cNvPr>
          <p:cNvSpPr txBox="1"/>
          <p:nvPr/>
        </p:nvSpPr>
        <p:spPr>
          <a:xfrm>
            <a:off x="1161945" y="3673589"/>
            <a:ext cx="13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Winogrande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98866D7-B1AC-42E6-6F94-1C40E9B47B5A}"/>
              </a:ext>
            </a:extLst>
          </p:cNvPr>
          <p:cNvGrpSpPr/>
          <p:nvPr/>
        </p:nvGrpSpPr>
        <p:grpSpPr>
          <a:xfrm rot="20896425">
            <a:off x="1473861" y="3949798"/>
            <a:ext cx="713922" cy="801136"/>
            <a:chOff x="1022486" y="3992154"/>
            <a:chExt cx="713922" cy="789473"/>
          </a:xfrm>
        </p:grpSpPr>
        <p:sp>
          <p:nvSpPr>
            <p:cNvPr id="49" name="Arc 48">
              <a:extLst>
                <a:ext uri="{FF2B5EF4-FFF2-40B4-BE49-F238E27FC236}">
                  <a16:creationId xmlns:a16="http://schemas.microsoft.com/office/drawing/2014/main" id="{7F84E20D-074D-D510-8DE6-9D4550E08CD1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50" name="Triangle 49">
              <a:extLst>
                <a:ext uri="{FF2B5EF4-FFF2-40B4-BE49-F238E27FC236}">
                  <a16:creationId xmlns:a16="http://schemas.microsoft.com/office/drawing/2014/main" id="{0B3A7418-D1F5-91DC-83C6-537EE875E31C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</p:grpSp>
      <p:sp>
        <p:nvSpPr>
          <p:cNvPr id="51" name="Trapezium 50">
            <a:extLst>
              <a:ext uri="{FF2B5EF4-FFF2-40B4-BE49-F238E27FC236}">
                <a16:creationId xmlns:a16="http://schemas.microsoft.com/office/drawing/2014/main" id="{A8B7F045-3BC5-0446-83FB-C1148C5199D7}"/>
              </a:ext>
            </a:extLst>
          </p:cNvPr>
          <p:cNvSpPr/>
          <p:nvPr/>
        </p:nvSpPr>
        <p:spPr>
          <a:xfrm rot="5400000">
            <a:off x="2154981" y="1844381"/>
            <a:ext cx="2879722" cy="1127717"/>
          </a:xfrm>
          <a:prstGeom prst="trapezoid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59E369E-DBF3-2F8C-E8FA-1824E3CF61B6}"/>
              </a:ext>
            </a:extLst>
          </p:cNvPr>
          <p:cNvSpPr txBox="1"/>
          <p:nvPr/>
        </p:nvSpPr>
        <p:spPr>
          <a:xfrm>
            <a:off x="3068439" y="1434871"/>
            <a:ext cx="10437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Preselect</a:t>
            </a:r>
          </a:p>
        </p:txBody>
      </p:sp>
      <p:pic>
        <p:nvPicPr>
          <p:cNvPr id="1026" name="Picture 2" descr="15.100+ Grafiken, lizenzfreie Vektorgrafiken und Clipart zu Trichter Icon -  iStock | Filter icon">
            <a:hlinkClick r:id="rId6"/>
            <a:extLst>
              <a:ext uri="{FF2B5EF4-FFF2-40B4-BE49-F238E27FC236}">
                <a16:creationId xmlns:a16="http://schemas.microsoft.com/office/drawing/2014/main" id="{E6B47FAE-0134-9A78-E31A-929ACC348FB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669" t="23308" r="25439" b="24116"/>
          <a:stretch/>
        </p:blipFill>
        <p:spPr bwMode="auto">
          <a:xfrm>
            <a:off x="3355721" y="2918503"/>
            <a:ext cx="418015" cy="4495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" name="Rectangle 55">
            <a:extLst>
              <a:ext uri="{FF2B5EF4-FFF2-40B4-BE49-F238E27FC236}">
                <a16:creationId xmlns:a16="http://schemas.microsoft.com/office/drawing/2014/main" id="{9BF3988C-94A5-B54B-2A4E-B77EB13371B6}"/>
              </a:ext>
            </a:extLst>
          </p:cNvPr>
          <p:cNvSpPr/>
          <p:nvPr/>
        </p:nvSpPr>
        <p:spPr>
          <a:xfrm>
            <a:off x="4337829" y="1260661"/>
            <a:ext cx="1716167" cy="2276286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EB4F9DD-3829-EE85-22F9-6A9194B60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9385" y="2779323"/>
            <a:ext cx="649677" cy="649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178EA6A8-C71B-432D-C82D-0B027208CBD6}"/>
              </a:ext>
            </a:extLst>
          </p:cNvPr>
          <p:cNvSpPr txBox="1"/>
          <p:nvPr/>
        </p:nvSpPr>
        <p:spPr>
          <a:xfrm>
            <a:off x="4684276" y="1444324"/>
            <a:ext cx="10437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Fit IRT</a:t>
            </a:r>
          </a:p>
        </p:txBody>
      </p:sp>
      <p:sp>
        <p:nvSpPr>
          <p:cNvPr id="1084" name="TextBox 1083">
            <a:extLst>
              <a:ext uri="{FF2B5EF4-FFF2-40B4-BE49-F238E27FC236}">
                <a16:creationId xmlns:a16="http://schemas.microsoft.com/office/drawing/2014/main" id="{D61399CE-2BC7-D82C-F458-0275D9A03080}"/>
              </a:ext>
            </a:extLst>
          </p:cNvPr>
          <p:cNvSpPr txBox="1"/>
          <p:nvPr/>
        </p:nvSpPr>
        <p:spPr>
          <a:xfrm>
            <a:off x="1108514" y="473205"/>
            <a:ext cx="143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# 22.6k</a:t>
            </a:r>
            <a:endParaRPr lang="en-DE" sz="1400" i="1" dirty="0">
              <a:latin typeface="Crimson Pro ExtraLight" pitchFamily="2" charset="77"/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2D95796-3FAD-55A0-F0F4-7EFBE4FD9734}"/>
              </a:ext>
            </a:extLst>
          </p:cNvPr>
          <p:cNvSpPr/>
          <p:nvPr/>
        </p:nvSpPr>
        <p:spPr>
          <a:xfrm>
            <a:off x="7853504" y="416505"/>
            <a:ext cx="1207284" cy="3836747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16BBB2A0-049E-921F-31C6-C8CFA1CBE6A4}"/>
              </a:ext>
            </a:extLst>
          </p:cNvPr>
          <p:cNvSpPr/>
          <p:nvPr/>
        </p:nvSpPr>
        <p:spPr>
          <a:xfrm>
            <a:off x="7988255" y="827522"/>
            <a:ext cx="946184" cy="3203234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DE" dirty="0">
              <a:highlight>
                <a:srgbClr val="00FF00"/>
              </a:highlight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F5ABD3-52E2-6B32-6E0E-A15EBB6E5F35}"/>
              </a:ext>
            </a:extLst>
          </p:cNvPr>
          <p:cNvSpPr txBox="1"/>
          <p:nvPr/>
        </p:nvSpPr>
        <p:spPr>
          <a:xfrm>
            <a:off x="7935961" y="878571"/>
            <a:ext cx="1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ARC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5E3356C-2D4D-BAFC-005C-1B4E11CE2B11}"/>
              </a:ext>
            </a:extLst>
          </p:cNvPr>
          <p:cNvCxnSpPr>
            <a:cxnSpLocks/>
          </p:cNvCxnSpPr>
          <p:nvPr/>
        </p:nvCxnSpPr>
        <p:spPr>
          <a:xfrm flipH="1">
            <a:off x="7988255" y="1197141"/>
            <a:ext cx="94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F62826A-5053-A486-C322-7BFDE97979AE}"/>
              </a:ext>
            </a:extLst>
          </p:cNvPr>
          <p:cNvSpPr txBox="1"/>
          <p:nvPr/>
        </p:nvSpPr>
        <p:spPr>
          <a:xfrm>
            <a:off x="7971005" y="1313463"/>
            <a:ext cx="1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GSM8K</a:t>
            </a:r>
            <a:endParaRPr lang="en-DE" sz="1600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690CBCD-AD41-49B1-FE98-E751C824D79F}"/>
              </a:ext>
            </a:extLst>
          </p:cNvPr>
          <p:cNvCxnSpPr>
            <a:cxnSpLocks/>
          </p:cNvCxnSpPr>
          <p:nvPr/>
        </p:nvCxnSpPr>
        <p:spPr>
          <a:xfrm flipH="1">
            <a:off x="7988255" y="1719902"/>
            <a:ext cx="94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FB7A9B-F1D4-3184-78A8-3B7039B13CC0}"/>
              </a:ext>
            </a:extLst>
          </p:cNvPr>
          <p:cNvSpPr txBox="1"/>
          <p:nvPr/>
        </p:nvSpPr>
        <p:spPr>
          <a:xfrm>
            <a:off x="7950718" y="1871339"/>
            <a:ext cx="1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HellaSwag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C96813-EBC4-8B2C-760B-E1E8345B06B0}"/>
              </a:ext>
            </a:extLst>
          </p:cNvPr>
          <p:cNvSpPr txBox="1"/>
          <p:nvPr/>
        </p:nvSpPr>
        <p:spPr>
          <a:xfrm>
            <a:off x="7950718" y="2590105"/>
            <a:ext cx="104379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MMLU</a:t>
            </a:r>
            <a:endParaRPr lang="en-DE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4E116F7-80AC-718F-8870-F4BBAD05919D}"/>
              </a:ext>
            </a:extLst>
          </p:cNvPr>
          <p:cNvSpPr txBox="1"/>
          <p:nvPr/>
        </p:nvSpPr>
        <p:spPr>
          <a:xfrm>
            <a:off x="7865302" y="3223112"/>
            <a:ext cx="119548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2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TruthfulQA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AE1061C-E468-B017-055B-68B34830A3B9}"/>
              </a:ext>
            </a:extLst>
          </p:cNvPr>
          <p:cNvSpPr txBox="1"/>
          <p:nvPr/>
        </p:nvSpPr>
        <p:spPr>
          <a:xfrm>
            <a:off x="7818170" y="3677748"/>
            <a:ext cx="13088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1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Winogrande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3578E3C-8D9D-D6FD-77E0-3ECB84E69EDB}"/>
              </a:ext>
            </a:extLst>
          </p:cNvPr>
          <p:cNvSpPr txBox="1"/>
          <p:nvPr/>
        </p:nvSpPr>
        <p:spPr>
          <a:xfrm>
            <a:off x="7768349" y="473205"/>
            <a:ext cx="14373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400" i="1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#0.9k</a:t>
            </a:r>
            <a:endParaRPr lang="en-DE" sz="1400" i="1" dirty="0">
              <a:latin typeface="Crimson Pro ExtraLight" pitchFamily="2" charset="77"/>
            </a:endParaRP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DC51FFD-075E-8852-6BDD-75E69235CC99}"/>
              </a:ext>
            </a:extLst>
          </p:cNvPr>
          <p:cNvGrpSpPr/>
          <p:nvPr/>
        </p:nvGrpSpPr>
        <p:grpSpPr>
          <a:xfrm rot="703575" flipH="1">
            <a:off x="8089347" y="3928397"/>
            <a:ext cx="713922" cy="801136"/>
            <a:chOff x="1022486" y="3992154"/>
            <a:chExt cx="713922" cy="789473"/>
          </a:xfrm>
        </p:grpSpPr>
        <p:sp>
          <p:nvSpPr>
            <p:cNvPr id="46" name="Arc 45">
              <a:extLst>
                <a:ext uri="{FF2B5EF4-FFF2-40B4-BE49-F238E27FC236}">
                  <a16:creationId xmlns:a16="http://schemas.microsoft.com/office/drawing/2014/main" id="{EAB6DCDD-BA4D-A020-4623-47E6F4184CC5}"/>
                </a:ext>
              </a:extLst>
            </p:cNvPr>
            <p:cNvSpPr/>
            <p:nvPr/>
          </p:nvSpPr>
          <p:spPr>
            <a:xfrm rot="14189176">
              <a:off x="986466" y="4031686"/>
              <a:ext cx="789473" cy="710410"/>
            </a:xfrm>
            <a:prstGeom prst="arc">
              <a:avLst>
                <a:gd name="adj1" fmla="val 16200000"/>
                <a:gd name="adj2" fmla="val 19607497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DE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C2EB67EC-128D-96A5-D3F1-59C307E9E290}"/>
                </a:ext>
              </a:extLst>
            </p:cNvPr>
            <p:cNvSpPr/>
            <p:nvPr/>
          </p:nvSpPr>
          <p:spPr>
            <a:xfrm rot="8984135">
              <a:off x="1022486" y="4532415"/>
              <a:ext cx="93629" cy="51872"/>
            </a:xfrm>
            <a:prstGeom prst="triangle">
              <a:avLst>
                <a:gd name="adj" fmla="val 49182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495DB72-303F-A312-5175-7F24C62CDB21}"/>
              </a:ext>
            </a:extLst>
          </p:cNvPr>
          <p:cNvGrpSpPr/>
          <p:nvPr/>
        </p:nvGrpSpPr>
        <p:grpSpPr>
          <a:xfrm>
            <a:off x="4564591" y="2041456"/>
            <a:ext cx="1283173" cy="638297"/>
            <a:chOff x="4593797" y="1876673"/>
            <a:chExt cx="1283173" cy="638297"/>
          </a:xfrm>
        </p:grpSpPr>
        <p:pic>
          <p:nvPicPr>
            <p:cNvPr id="60" name="Picture 59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9E924CF4-B18D-B909-8A67-6F1F73F39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b="66680"/>
            <a:stretch/>
          </p:blipFill>
          <p:spPr>
            <a:xfrm>
              <a:off x="4617703" y="1876673"/>
              <a:ext cx="1259267" cy="290040"/>
            </a:xfrm>
            <a:prstGeom prst="rect">
              <a:avLst/>
            </a:prstGeom>
          </p:spPr>
        </p:pic>
        <p:pic>
          <p:nvPicPr>
            <p:cNvPr id="61" name="Picture 60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D899E212-5804-42A7-4B84-780560206B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59993"/>
            <a:stretch/>
          </p:blipFill>
          <p:spPr>
            <a:xfrm>
              <a:off x="4593797" y="2166713"/>
              <a:ext cx="1259267" cy="348257"/>
            </a:xfrm>
            <a:prstGeom prst="rect">
              <a:avLst/>
            </a:prstGeom>
          </p:spPr>
        </p:pic>
        <p:pic>
          <p:nvPicPr>
            <p:cNvPr id="62" name="Picture 61" descr="A black background with a black square&#10;&#10;Description automatically generated with medium confidence">
              <a:extLst>
                <a:ext uri="{FF2B5EF4-FFF2-40B4-BE49-F238E27FC236}">
                  <a16:creationId xmlns:a16="http://schemas.microsoft.com/office/drawing/2014/main" id="{3EAA4C62-F2EC-57C9-E07B-EE7E85125E3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t="36404" b="29768"/>
            <a:stretch/>
          </p:blipFill>
          <p:spPr>
            <a:xfrm>
              <a:off x="4605750" y="2055843"/>
              <a:ext cx="1259267" cy="294466"/>
            </a:xfrm>
            <a:prstGeom prst="rect">
              <a:avLst/>
            </a:prstGeom>
          </p:spPr>
        </p:pic>
      </p:grpSp>
      <p:sp>
        <p:nvSpPr>
          <p:cNvPr id="1034" name="TextBox 1033">
            <a:extLst>
              <a:ext uri="{FF2B5EF4-FFF2-40B4-BE49-F238E27FC236}">
                <a16:creationId xmlns:a16="http://schemas.microsoft.com/office/drawing/2014/main" id="{A7C6D244-1CB0-6CFF-53A3-DFDE2B83A77E}"/>
              </a:ext>
            </a:extLst>
          </p:cNvPr>
          <p:cNvSpPr txBox="1"/>
          <p:nvPr/>
        </p:nvSpPr>
        <p:spPr>
          <a:xfrm>
            <a:off x="6106287" y="2294487"/>
            <a:ext cx="1791606" cy="2693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50" dirty="0">
                <a:latin typeface="Crimson Pro ExtraLight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remove redundancies</a:t>
            </a:r>
            <a:endParaRPr lang="en-DE" sz="1150" dirty="0">
              <a:latin typeface="Crimson Pro ExtraLight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sp>
        <p:nvSpPr>
          <p:cNvPr id="1051" name="TextBox 1050">
            <a:extLst>
              <a:ext uri="{FF2B5EF4-FFF2-40B4-BE49-F238E27FC236}">
                <a16:creationId xmlns:a16="http://schemas.microsoft.com/office/drawing/2014/main" id="{F7D782FA-645E-9A96-7B40-E14DCE93B7EA}"/>
              </a:ext>
            </a:extLst>
          </p:cNvPr>
          <p:cNvSpPr txBox="1"/>
          <p:nvPr/>
        </p:nvSpPr>
        <p:spPr>
          <a:xfrm>
            <a:off x="2189339" y="6041390"/>
            <a:ext cx="130889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point score</a:t>
            </a:r>
          </a:p>
        </p:txBody>
      </p:sp>
      <p:sp>
        <p:nvSpPr>
          <p:cNvPr id="1052" name="TextBox 1051">
            <a:extLst>
              <a:ext uri="{FF2B5EF4-FFF2-40B4-BE49-F238E27FC236}">
                <a16:creationId xmlns:a16="http://schemas.microsoft.com/office/drawing/2014/main" id="{C1541439-AF85-3AC0-0881-6DA2FA96CE40}"/>
              </a:ext>
            </a:extLst>
          </p:cNvPr>
          <p:cNvSpPr txBox="1"/>
          <p:nvPr/>
        </p:nvSpPr>
        <p:spPr>
          <a:xfrm>
            <a:off x="6709991" y="6045822"/>
            <a:ext cx="14994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latent ability</a:t>
            </a:r>
            <a:endParaRPr lang="en-DE" sz="1600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pic>
        <p:nvPicPr>
          <p:cNvPr id="1055" name="Picture 105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6EAA0F3-988B-5966-82BC-E910F6978C9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922" y="5207610"/>
            <a:ext cx="1088594" cy="360212"/>
          </a:xfrm>
          <a:prstGeom prst="rect">
            <a:avLst/>
          </a:prstGeom>
        </p:spPr>
      </p:pic>
      <p:sp>
        <p:nvSpPr>
          <p:cNvPr id="1057" name="TextBox 1056">
            <a:extLst>
              <a:ext uri="{FF2B5EF4-FFF2-40B4-BE49-F238E27FC236}">
                <a16:creationId xmlns:a16="http://schemas.microsoft.com/office/drawing/2014/main" id="{D1B23F7C-43D3-94AC-0EC6-188A45AAF134}"/>
              </a:ext>
            </a:extLst>
          </p:cNvPr>
          <p:cNvSpPr txBox="1"/>
          <p:nvPr/>
        </p:nvSpPr>
        <p:spPr>
          <a:xfrm rot="5400000">
            <a:off x="5378206" y="5255378"/>
            <a:ext cx="10437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DE" sz="14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reconstruct</a:t>
            </a:r>
          </a:p>
        </p:txBody>
      </p:sp>
      <p:sp>
        <p:nvSpPr>
          <p:cNvPr id="1059" name="TextBox 1058">
            <a:extLst>
              <a:ext uri="{FF2B5EF4-FFF2-40B4-BE49-F238E27FC236}">
                <a16:creationId xmlns:a16="http://schemas.microsoft.com/office/drawing/2014/main" id="{776BD945-026E-A81B-F8F5-782CAE88A522}"/>
              </a:ext>
            </a:extLst>
          </p:cNvPr>
          <p:cNvSpPr txBox="1"/>
          <p:nvPr/>
        </p:nvSpPr>
        <p:spPr>
          <a:xfrm>
            <a:off x="3033846" y="1994405"/>
            <a:ext cx="112771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challenging</a:t>
            </a:r>
          </a:p>
          <a:p>
            <a:pPr algn="ctr"/>
            <a:r>
              <a:rPr lang="en-GB" sz="11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+</a:t>
            </a:r>
          </a:p>
          <a:p>
            <a:pPr algn="ctr"/>
            <a:r>
              <a:rPr lang="en-GB" sz="1100" dirty="0">
                <a:latin typeface="Crimson Pro" pitchFamily="2" charset="77"/>
                <a:ea typeface="JetBrainsMono NF" panose="02000009000000000000" pitchFamily="49" charset="0"/>
                <a:cs typeface="JetBrainsMono NF" panose="02000009000000000000" pitchFamily="49" charset="0"/>
              </a:rPr>
              <a:t>corr. w/ score</a:t>
            </a:r>
            <a:endParaRPr lang="en-DE" sz="1100" dirty="0">
              <a:latin typeface="Crimson Pro" pitchFamily="2" charset="77"/>
              <a:ea typeface="JetBrainsMono NF" panose="02000009000000000000" pitchFamily="49" charset="0"/>
              <a:cs typeface="JetBrainsMono NF" panose="02000009000000000000" pitchFamily="49" charset="0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4A3F9F6F-A10C-4DA8-C8CB-A749A81B5E2B}"/>
              </a:ext>
            </a:extLst>
          </p:cNvPr>
          <p:cNvCxnSpPr>
            <a:cxnSpLocks/>
          </p:cNvCxnSpPr>
          <p:nvPr/>
        </p:nvCxnSpPr>
        <p:spPr>
          <a:xfrm flipH="1">
            <a:off x="7988255" y="2331493"/>
            <a:ext cx="94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467EB04-7D57-17DE-681F-F311A9608332}"/>
              </a:ext>
            </a:extLst>
          </p:cNvPr>
          <p:cNvCxnSpPr>
            <a:cxnSpLocks/>
          </p:cNvCxnSpPr>
          <p:nvPr/>
        </p:nvCxnSpPr>
        <p:spPr>
          <a:xfrm flipH="1">
            <a:off x="7988158" y="3080617"/>
            <a:ext cx="94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0E569DA-84FD-5464-F32A-82B633BEDD10}"/>
              </a:ext>
            </a:extLst>
          </p:cNvPr>
          <p:cNvCxnSpPr>
            <a:cxnSpLocks/>
          </p:cNvCxnSpPr>
          <p:nvPr/>
        </p:nvCxnSpPr>
        <p:spPr>
          <a:xfrm flipH="1">
            <a:off x="7988158" y="3635983"/>
            <a:ext cx="94618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820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269</TotalTime>
  <Words>34</Words>
  <Application>Microsoft Macintosh PowerPoint</Application>
  <PresentationFormat>Custom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Crimson Pro</vt:lpstr>
      <vt:lpstr>Crimson Pro ExtraLight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Alexander Daniel Kipnis</dc:creator>
  <cp:lastModifiedBy>Alexander Daniel Kipnis</cp:lastModifiedBy>
  <cp:revision>17</cp:revision>
  <dcterms:created xsi:type="dcterms:W3CDTF">2024-05-28T13:22:08Z</dcterms:created>
  <dcterms:modified xsi:type="dcterms:W3CDTF">2024-05-29T12:14:20Z</dcterms:modified>
</cp:coreProperties>
</file>