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1" r:id="rId3"/>
    <p:sldId id="260" r:id="rId4"/>
    <p:sldId id="261" r:id="rId5"/>
    <p:sldId id="263" r:id="rId6"/>
    <p:sldId id="262" r:id="rId7"/>
    <p:sldId id="269" r:id="rId8"/>
    <p:sldId id="273" r:id="rId9"/>
    <p:sldId id="272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0D5-5E86-CAE0-0213-1828CEF6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045E7-A67F-B5E1-EBD5-F6F40E504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D46C-E20F-CF58-4B1D-A86C7D47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E477-D3E6-77CB-604D-A899ACA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4964-1B29-366F-AF17-462D580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60D6-0370-CDBD-E355-AF364A1D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E53-198E-D676-09D0-2608BCD4A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663E-733C-F541-3798-0253102E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3A81-489D-F9C2-7B6B-AF48AFE2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48AE-C89E-3E42-939C-0EA19A86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7507D-7AC3-25C5-E2F4-D041B88A1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54F5-B86C-DBFB-86B8-0568FD47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0181-09B2-B6F7-33CC-26303F15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A7D8-8064-B7F9-DEC8-5B5CE35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AA29-0467-4289-2DBA-E25D9941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B6EB-69BF-7B64-9C9D-225CDB4F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C97-452F-1FB5-9E34-42471E97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EEB2-FC73-EB7A-881B-9B7EDB3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6FAB-7D06-7332-45B0-A5945EDE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AB8D-EF87-F871-2304-A1593A58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3EC1-6299-066E-F7FD-55C1B902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6B2-BC7A-67F2-D07D-E735C827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AF12-7842-36C3-08C4-15472EC9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8FED-046A-42F2-6B2E-D17C0251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570E-3A65-E940-086E-55A286DF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1F9A-F84C-A558-596B-24C4ADFB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C175-540B-C2C4-46FE-9FF9100E7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3B2F-8AB9-EFDB-102D-C5A60874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EC71-53DD-0BD7-7E9D-6FF429E5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ADC5-6055-F7BE-47C7-744B6953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1095-6D45-D219-3DA7-96879B80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1307-6664-7E0E-015F-A82C275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5465-D837-3B27-6526-B15D1E13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C39A-405F-9A6E-E1B3-354B318F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4F087-4AAA-3C0E-3A5E-CA293C56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9BEFE-A79A-8677-1B42-F90F96C0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A0759-1C5B-12C6-2D46-2F621C1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25345-EA85-969D-CA5D-F7203FA2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F8827-40BF-77B8-30A7-B81CA74C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508-416E-8CF8-09B3-95316125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E4E21-8B64-94EA-CEF2-B5F72A9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3EC5-7273-8101-5DAE-B6416C9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F67C-C8B8-9656-4C15-F20182E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E2E78-8828-FA9F-4472-0724D74A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2672-6149-4663-F6C7-6AD08BA2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88EF-1B94-3FFA-955E-914145E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CD2F-43ED-E52C-9682-A8E09242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DDE0-B13B-74E4-037D-E2991BA3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1160-54ED-2BAB-259F-08F6414B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D342-D266-F675-1D94-D595A9C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BBA6-A804-E5AE-33F7-1FE0782A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CBC3-98EB-16F7-7EC8-69FDC87C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1B71-534A-C1C3-02C8-2C2B5173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0B475-812A-D33D-D9E2-3749E1872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2C29E-3EE5-2648-BAA6-DE11DF38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0254-9FF0-C0FF-CA32-7C409E96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EC85-93AC-E89E-EAF8-B4909746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CAE54-9476-1A63-8601-6585187E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74732-4B69-7B11-2153-720F7907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66CB-7966-9524-4085-80A68C62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147F-03DF-91D1-D526-D9C68393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261F-6951-124B-B906-B9435B51CEA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1840-E92B-5734-A0AE-C3396F5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739D-B266-65E3-1159-EC2E79E4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5C32-2232-764F-96BA-F46BDAD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1A197-34F9-4E45-B061-1BABE4F0A0E2}"/>
              </a:ext>
            </a:extLst>
          </p:cNvPr>
          <p:cNvSpPr/>
          <p:nvPr/>
        </p:nvSpPr>
        <p:spPr>
          <a:xfrm>
            <a:off x="1308989" y="1124467"/>
            <a:ext cx="7792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New Scheduler Design</a:t>
            </a:r>
          </a:p>
        </p:txBody>
      </p:sp>
      <p:pic>
        <p:nvPicPr>
          <p:cNvPr id="1026" name="Picture 2" descr="Kubernetes Logo and symbol, meaning, history, PNG, brand">
            <a:extLst>
              <a:ext uri="{FF2B5EF4-FFF2-40B4-BE49-F238E27FC236}">
                <a16:creationId xmlns:a16="http://schemas.microsoft.com/office/drawing/2014/main" id="{F0341FBE-78EC-4F79-8305-E90C3DB9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0276"/>
            <a:ext cx="3470031" cy="19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8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5B625-11BF-45F4-9962-B8B220F02834}"/>
              </a:ext>
            </a:extLst>
          </p:cNvPr>
          <p:cNvSpPr txBox="1"/>
          <p:nvPr/>
        </p:nvSpPr>
        <p:spPr>
          <a:xfrm>
            <a:off x="815226" y="2791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List View of Schedules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8CCCF-5F59-4E70-AB17-BB18D7AC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89" y="4501368"/>
            <a:ext cx="571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4073D-6943-481C-82D4-DA803F1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89" y="3340574"/>
            <a:ext cx="571500" cy="190500"/>
          </a:xfrm>
          <a:prstGeom prst="rect">
            <a:avLst/>
          </a:prstGeom>
        </p:spPr>
      </p:pic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F0CF302-1EEC-422C-87B6-0090503D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899666"/>
            <a:ext cx="12192000" cy="50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4DD5F-5556-400C-9FDD-78A8EB202BEB}"/>
              </a:ext>
            </a:extLst>
          </p:cNvPr>
          <p:cNvSpPr txBox="1"/>
          <p:nvPr/>
        </p:nvSpPr>
        <p:spPr>
          <a:xfrm>
            <a:off x="413755" y="3333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DB LEVEL CHANGES AND TABLES: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64319-B47E-45C2-8E2D-3C4E7DA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218891"/>
            <a:ext cx="798306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8F399-DCC6-4F85-B094-C3108DE0857B}"/>
              </a:ext>
            </a:extLst>
          </p:cNvPr>
          <p:cNvSpPr txBox="1"/>
          <p:nvPr/>
        </p:nvSpPr>
        <p:spPr>
          <a:xfrm>
            <a:off x="413755" y="3333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Things to Design and Discuss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DAD91-C0B4-4E5A-8D25-94C8F8137888}"/>
              </a:ext>
            </a:extLst>
          </p:cNvPr>
          <p:cNvSpPr txBox="1"/>
          <p:nvPr/>
        </p:nvSpPr>
        <p:spPr>
          <a:xfrm>
            <a:off x="413755" y="1477108"/>
            <a:ext cx="9672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latin typeface="-apple-system"/>
              </a:rPr>
              <a:t>  </a:t>
            </a:r>
            <a:r>
              <a:rPr lang="en-US" sz="2000" dirty="0" err="1">
                <a:solidFill>
                  <a:srgbClr val="242424"/>
                </a:solidFill>
                <a:latin typeface="-apple-system"/>
              </a:rPr>
              <a:t>A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-apple-system"/>
              </a:rPr>
              <a:t>pi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of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-apple-system"/>
              </a:rPr>
              <a:t>kubespawner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and how workflow backend will communicate with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-apple-system"/>
              </a:rPr>
              <a:t>kubespawner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service.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How we can schedule custom plugins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3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389EC5-EAAC-E99F-40E8-A46050870FBE}"/>
              </a:ext>
            </a:extLst>
          </p:cNvPr>
          <p:cNvSpPr txBox="1"/>
          <p:nvPr/>
        </p:nvSpPr>
        <p:spPr>
          <a:xfrm>
            <a:off x="313005" y="605615"/>
            <a:ext cx="1209728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indent="-2286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Problem Definition :-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2286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Current Scheduler backend service having Azkaban as Scheduler Manager which is having many issues like as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Azkaban does not provide a proper user guide and lacks contributions to community service.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known and unknown issues are encountered on a day to days basis.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support the issue and vulnerabilities fixes.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observed the frequently releases on Azkaban.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workflow manager for scheduler.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Unnecessary services have involved to support schedule feature.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3 services (Azkaban, Scheduler -backend and Scheduler-frontend) to provide scheduling feature.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database management for the scheduler feature.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Hence, we are Deprecating the existing scheduler and we will implement this feature as in Notebook Front End 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Workflow Front End and Workflow backed for scheduling purpose and new scheduler API’s will be added in workflow backend.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Initial Level we will thinking to use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Kubernetes default scheduler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feature instead of Azkaban as Scheduler Manager.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5E9D77-D526-3933-CA55-7CAC32268CBA}"/>
              </a:ext>
            </a:extLst>
          </p:cNvPr>
          <p:cNvSpPr/>
          <p:nvPr/>
        </p:nvSpPr>
        <p:spPr>
          <a:xfrm>
            <a:off x="2803504" y="1036112"/>
            <a:ext cx="1784411" cy="1235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Monitor-backend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8AFE7-79D3-31CC-7A60-988FA0E58228}"/>
              </a:ext>
            </a:extLst>
          </p:cNvPr>
          <p:cNvSpPr/>
          <p:nvPr/>
        </p:nvSpPr>
        <p:spPr>
          <a:xfrm>
            <a:off x="89168" y="1009920"/>
            <a:ext cx="1592500" cy="1173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Monitor-Frontend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9939E-E513-BDF3-57E7-5BA095273869}"/>
              </a:ext>
            </a:extLst>
          </p:cNvPr>
          <p:cNvSpPr txBox="1"/>
          <p:nvPr/>
        </p:nvSpPr>
        <p:spPr>
          <a:xfrm>
            <a:off x="124287" y="292960"/>
            <a:ext cx="315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 Scheduler 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868D4-74EE-CE64-E5D6-B8AE43165E66}"/>
              </a:ext>
            </a:extLst>
          </p:cNvPr>
          <p:cNvSpPr txBox="1"/>
          <p:nvPr/>
        </p:nvSpPr>
        <p:spPr>
          <a:xfrm>
            <a:off x="9542860" y="3111886"/>
            <a:ext cx="845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Kubernetes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76F5813-7F76-078F-AFE6-D3D2B534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4170" y="2855334"/>
            <a:ext cx="1169238" cy="1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957C31-6AB6-C227-7E68-D5F3F406CBD7}"/>
              </a:ext>
            </a:extLst>
          </p:cNvPr>
          <p:cNvSpPr txBox="1"/>
          <p:nvPr/>
        </p:nvSpPr>
        <p:spPr>
          <a:xfrm>
            <a:off x="6083214" y="3826938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Callback URL to run workflow / Notebooks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F891-95ED-98B8-F7AE-199ACAACDCA9}"/>
              </a:ext>
            </a:extLst>
          </p:cNvPr>
          <p:cNvSpPr/>
          <p:nvPr/>
        </p:nvSpPr>
        <p:spPr>
          <a:xfrm>
            <a:off x="1617457" y="3218194"/>
            <a:ext cx="1481098" cy="399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Notebook Frontend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AE92C-2FF8-B555-D7A1-EA6C049484F6}"/>
              </a:ext>
            </a:extLst>
          </p:cNvPr>
          <p:cNvSpPr txBox="1"/>
          <p:nvPr/>
        </p:nvSpPr>
        <p:spPr>
          <a:xfrm>
            <a:off x="1655423" y="3749994"/>
            <a:ext cx="193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Schedule Notebooks/ Workflow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8B8403-F81C-ECC1-76E3-C05C7BE46468}"/>
              </a:ext>
            </a:extLst>
          </p:cNvPr>
          <p:cNvSpPr txBox="1"/>
          <p:nvPr/>
        </p:nvSpPr>
        <p:spPr>
          <a:xfrm>
            <a:off x="1749117" y="1676665"/>
            <a:ext cx="1256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Monitoring/logs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5AC792-09AA-B871-C376-05A8D21A1D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81668" y="1596886"/>
            <a:ext cx="1112635" cy="16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339E69-F9EF-24EC-97A4-FFA81A1D0126}"/>
              </a:ext>
            </a:extLst>
          </p:cNvPr>
          <p:cNvSpPr/>
          <p:nvPr/>
        </p:nvSpPr>
        <p:spPr>
          <a:xfrm>
            <a:off x="9151448" y="698596"/>
            <a:ext cx="2729151" cy="3850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104" descr="Kubernetes&#10;">
            <a:extLst>
              <a:ext uri="{FF2B5EF4-FFF2-40B4-BE49-F238E27FC236}">
                <a16:creationId xmlns:a16="http://schemas.microsoft.com/office/drawing/2014/main" id="{E95DB567-711B-1A47-93B3-A9E39F86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16" y="2435716"/>
            <a:ext cx="2240059" cy="9932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FD9ECB3-3D12-ECF7-C68B-4BD197CFC5AA}"/>
              </a:ext>
            </a:extLst>
          </p:cNvPr>
          <p:cNvSpPr txBox="1"/>
          <p:nvPr/>
        </p:nvSpPr>
        <p:spPr>
          <a:xfrm>
            <a:off x="11085132" y="4542454"/>
            <a:ext cx="11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Kubernetes</a:t>
            </a:r>
          </a:p>
        </p:txBody>
      </p:sp>
      <p:sp>
        <p:nvSpPr>
          <p:cNvPr id="107" name="Bevel 106">
            <a:extLst>
              <a:ext uri="{FF2B5EF4-FFF2-40B4-BE49-F238E27FC236}">
                <a16:creationId xmlns:a16="http://schemas.microsoft.com/office/drawing/2014/main" id="{47B34612-B30F-1EBB-FD3F-8AB702B650E7}"/>
              </a:ext>
            </a:extLst>
          </p:cNvPr>
          <p:cNvSpPr/>
          <p:nvPr/>
        </p:nvSpPr>
        <p:spPr>
          <a:xfrm>
            <a:off x="9405938" y="806396"/>
            <a:ext cx="1106796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Workflow execution pod1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9E82A-39CD-49E2-6882-935EDACF7EC8}"/>
              </a:ext>
            </a:extLst>
          </p:cNvPr>
          <p:cNvSpPr txBox="1"/>
          <p:nvPr/>
        </p:nvSpPr>
        <p:spPr>
          <a:xfrm>
            <a:off x="5680964" y="955976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Executing /Monitoring workflow execution pod </a:t>
            </a:r>
          </a:p>
        </p:txBody>
      </p:sp>
      <p:sp>
        <p:nvSpPr>
          <p:cNvPr id="119" name="Bevel 118">
            <a:extLst>
              <a:ext uri="{FF2B5EF4-FFF2-40B4-BE49-F238E27FC236}">
                <a16:creationId xmlns:a16="http://schemas.microsoft.com/office/drawing/2014/main" id="{524D40EA-8EB6-F88A-1336-4B6C073864EE}"/>
              </a:ext>
            </a:extLst>
          </p:cNvPr>
          <p:cNvSpPr/>
          <p:nvPr/>
        </p:nvSpPr>
        <p:spPr>
          <a:xfrm>
            <a:off x="10616197" y="804245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Notebooks Pod1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FB1DB-F98A-B185-6D4B-3A09AD50008C}"/>
              </a:ext>
            </a:extLst>
          </p:cNvPr>
          <p:cNvSpPr/>
          <p:nvPr/>
        </p:nvSpPr>
        <p:spPr>
          <a:xfrm>
            <a:off x="1566952" y="4124053"/>
            <a:ext cx="1473600" cy="399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Workflow Frontend</a:t>
            </a:r>
          </a:p>
        </p:txBody>
      </p:sp>
      <p:sp>
        <p:nvSpPr>
          <p:cNvPr id="85" name="Bevel 84">
            <a:extLst>
              <a:ext uri="{FF2B5EF4-FFF2-40B4-BE49-F238E27FC236}">
                <a16:creationId xmlns:a16="http://schemas.microsoft.com/office/drawing/2014/main" id="{8BB2E59E-B2F6-D99E-493A-0D9E23DFCD09}"/>
              </a:ext>
            </a:extLst>
          </p:cNvPr>
          <p:cNvSpPr/>
          <p:nvPr/>
        </p:nvSpPr>
        <p:spPr>
          <a:xfrm>
            <a:off x="9393746" y="1297124"/>
            <a:ext cx="1106796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Workflow execution pod1</a:t>
            </a:r>
          </a:p>
        </p:txBody>
      </p:sp>
      <p:sp>
        <p:nvSpPr>
          <p:cNvPr id="87" name="Bevel 86">
            <a:extLst>
              <a:ext uri="{FF2B5EF4-FFF2-40B4-BE49-F238E27FC236}">
                <a16:creationId xmlns:a16="http://schemas.microsoft.com/office/drawing/2014/main" id="{B6C85D7E-8910-14E6-2918-713DCB418FE5}"/>
              </a:ext>
            </a:extLst>
          </p:cNvPr>
          <p:cNvSpPr/>
          <p:nvPr/>
        </p:nvSpPr>
        <p:spPr>
          <a:xfrm>
            <a:off x="10604005" y="1294973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Notebooks Pod1</a:t>
            </a:r>
          </a:p>
        </p:txBody>
      </p:sp>
      <p:sp>
        <p:nvSpPr>
          <p:cNvPr id="22" name="Bevel 21">
            <a:extLst>
              <a:ext uri="{FF2B5EF4-FFF2-40B4-BE49-F238E27FC236}">
                <a16:creationId xmlns:a16="http://schemas.microsoft.com/office/drawing/2014/main" id="{09AE3E10-32F7-B0E1-9458-828B9B138C04}"/>
              </a:ext>
            </a:extLst>
          </p:cNvPr>
          <p:cNvSpPr/>
          <p:nvPr/>
        </p:nvSpPr>
        <p:spPr>
          <a:xfrm>
            <a:off x="9719613" y="3628666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Scheduled Jobs</a:t>
            </a:r>
          </a:p>
        </p:txBody>
      </p:sp>
      <p:sp>
        <p:nvSpPr>
          <p:cNvPr id="89" name="Bevel 88">
            <a:extLst>
              <a:ext uri="{FF2B5EF4-FFF2-40B4-BE49-F238E27FC236}">
                <a16:creationId xmlns:a16="http://schemas.microsoft.com/office/drawing/2014/main" id="{3D9CBBC5-9B04-EB56-0B7C-EEAD2A152793}"/>
              </a:ext>
            </a:extLst>
          </p:cNvPr>
          <p:cNvSpPr/>
          <p:nvPr/>
        </p:nvSpPr>
        <p:spPr>
          <a:xfrm>
            <a:off x="9402890" y="1809188"/>
            <a:ext cx="1106796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Workflow execution </a:t>
            </a:r>
            <a:r>
              <a:rPr lang="en-US" sz="1000" dirty="0" err="1"/>
              <a:t>podN</a:t>
            </a:r>
            <a:endParaRPr lang="en-US" sz="1000" dirty="0"/>
          </a:p>
        </p:txBody>
      </p:sp>
      <p:sp>
        <p:nvSpPr>
          <p:cNvPr id="91" name="Bevel 90">
            <a:extLst>
              <a:ext uri="{FF2B5EF4-FFF2-40B4-BE49-F238E27FC236}">
                <a16:creationId xmlns:a16="http://schemas.microsoft.com/office/drawing/2014/main" id="{009524BC-DF46-D2A8-2A2F-D61CE72E6225}"/>
              </a:ext>
            </a:extLst>
          </p:cNvPr>
          <p:cNvSpPr/>
          <p:nvPr/>
        </p:nvSpPr>
        <p:spPr>
          <a:xfrm>
            <a:off x="10613149" y="1807037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Notebooks Pod N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8E688AB-D9AE-A581-8912-984DE2C52325}"/>
              </a:ext>
            </a:extLst>
          </p:cNvPr>
          <p:cNvSpPr/>
          <p:nvPr/>
        </p:nvSpPr>
        <p:spPr>
          <a:xfrm>
            <a:off x="9470121" y="3656596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Scheduled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889DF-8BD2-246E-AB24-972904D8A2BA}"/>
              </a:ext>
            </a:extLst>
          </p:cNvPr>
          <p:cNvSpPr txBox="1"/>
          <p:nvPr/>
        </p:nvSpPr>
        <p:spPr>
          <a:xfrm>
            <a:off x="7360920" y="4818888"/>
            <a:ext cx="2699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Schedule the job with callback URL and object Id</a:t>
            </a:r>
          </a:p>
        </p:txBody>
      </p:sp>
      <p:sp>
        <p:nvSpPr>
          <p:cNvPr id="93" name="Round Single Corner of Rectangle 92">
            <a:extLst>
              <a:ext uri="{FF2B5EF4-FFF2-40B4-BE49-F238E27FC236}">
                <a16:creationId xmlns:a16="http://schemas.microsoft.com/office/drawing/2014/main" id="{886B41EF-D822-FA00-653C-E0267399DFF0}"/>
              </a:ext>
            </a:extLst>
          </p:cNvPr>
          <p:cNvSpPr/>
          <p:nvPr/>
        </p:nvSpPr>
        <p:spPr>
          <a:xfrm>
            <a:off x="9393747" y="3575974"/>
            <a:ext cx="2521084" cy="646063"/>
          </a:xfrm>
          <a:prstGeom prst="round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Bevel 93">
            <a:extLst>
              <a:ext uri="{FF2B5EF4-FFF2-40B4-BE49-F238E27FC236}">
                <a16:creationId xmlns:a16="http://schemas.microsoft.com/office/drawing/2014/main" id="{CA6671EB-2BE9-4176-DEC1-718F78C8A664}"/>
              </a:ext>
            </a:extLst>
          </p:cNvPr>
          <p:cNvSpPr/>
          <p:nvPr/>
        </p:nvSpPr>
        <p:spPr>
          <a:xfrm>
            <a:off x="10701513" y="3662692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Scheduled Jobs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AC54F8-90D4-C511-3205-A5A845D10224}"/>
              </a:ext>
            </a:extLst>
          </p:cNvPr>
          <p:cNvSpPr txBox="1"/>
          <p:nvPr/>
        </p:nvSpPr>
        <p:spPr>
          <a:xfrm>
            <a:off x="10005304" y="4272507"/>
            <a:ext cx="133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CRON JOBS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5DAB193-2618-366C-76D8-5B0B8B7F60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9678" y="2739995"/>
            <a:ext cx="178990" cy="3607952"/>
          </a:xfrm>
          <a:prstGeom prst="bentConnector3">
            <a:avLst>
              <a:gd name="adj1" fmla="val -127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F48FDB9-7DD9-88E3-39B2-176614FEDA27}"/>
              </a:ext>
            </a:extLst>
          </p:cNvPr>
          <p:cNvSpPr/>
          <p:nvPr/>
        </p:nvSpPr>
        <p:spPr>
          <a:xfrm>
            <a:off x="6033470" y="4027147"/>
            <a:ext cx="2058744" cy="701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Scheduler Spawner</a:t>
            </a:r>
          </a:p>
        </p:txBody>
      </p:sp>
      <p:sp>
        <p:nvSpPr>
          <p:cNvPr id="219" name="Bevel 218">
            <a:extLst>
              <a:ext uri="{FF2B5EF4-FFF2-40B4-BE49-F238E27FC236}">
                <a16:creationId xmlns:a16="http://schemas.microsoft.com/office/drawing/2014/main" id="{4EC9F3F6-E47C-A573-B972-69173CCA1A9F}"/>
              </a:ext>
            </a:extLst>
          </p:cNvPr>
          <p:cNvSpPr/>
          <p:nvPr/>
        </p:nvSpPr>
        <p:spPr>
          <a:xfrm>
            <a:off x="9427449" y="3687076"/>
            <a:ext cx="1158032" cy="403506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Scheduled Jobs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DCE2315-CAF9-CBDD-C0CC-032090A92B55}"/>
              </a:ext>
            </a:extLst>
          </p:cNvPr>
          <p:cNvCxnSpPr>
            <a:cxnSpLocks/>
          </p:cNvCxnSpPr>
          <p:nvPr/>
        </p:nvCxnSpPr>
        <p:spPr>
          <a:xfrm>
            <a:off x="8092213" y="3774529"/>
            <a:ext cx="108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806AEB3-5B44-0E34-3B63-1E80ED8EF65C}"/>
              </a:ext>
            </a:extLst>
          </p:cNvPr>
          <p:cNvCxnSpPr>
            <a:cxnSpLocks/>
          </p:cNvCxnSpPr>
          <p:nvPr/>
        </p:nvCxnSpPr>
        <p:spPr>
          <a:xfrm flipH="1" flipV="1">
            <a:off x="8079719" y="1979823"/>
            <a:ext cx="12494" cy="179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FB4C07F-03A1-C0AC-146D-82E5C129A69E}"/>
              </a:ext>
            </a:extLst>
          </p:cNvPr>
          <p:cNvCxnSpPr>
            <a:cxnSpLocks/>
          </p:cNvCxnSpPr>
          <p:nvPr/>
        </p:nvCxnSpPr>
        <p:spPr>
          <a:xfrm flipH="1">
            <a:off x="4587915" y="1981492"/>
            <a:ext cx="349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4900A149-C77C-030A-A6D9-C6A086BE12F9}"/>
              </a:ext>
            </a:extLst>
          </p:cNvPr>
          <p:cNvCxnSpPr>
            <a:cxnSpLocks/>
            <a:stCxn id="111" idx="3"/>
            <a:endCxn id="85" idx="4"/>
          </p:cNvCxnSpPr>
          <p:nvPr/>
        </p:nvCxnSpPr>
        <p:spPr>
          <a:xfrm flipV="1">
            <a:off x="8092214" y="1498877"/>
            <a:ext cx="1301532" cy="2878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8872A3-D035-48EB-8C24-5D30C84C8483}"/>
              </a:ext>
            </a:extLst>
          </p:cNvPr>
          <p:cNvSpPr/>
          <p:nvPr/>
        </p:nvSpPr>
        <p:spPr>
          <a:xfrm>
            <a:off x="3860422" y="3417762"/>
            <a:ext cx="1468036" cy="1305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Workflow-Backend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CDF89D-6AEB-4687-B569-C47B032DFBC9}"/>
              </a:ext>
            </a:extLst>
          </p:cNvPr>
          <p:cNvCxnSpPr>
            <a:cxnSpLocks/>
          </p:cNvCxnSpPr>
          <p:nvPr/>
        </p:nvCxnSpPr>
        <p:spPr>
          <a:xfrm>
            <a:off x="3101208" y="3533637"/>
            <a:ext cx="74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69143A-D772-47C2-99A7-38B79E7519FC}"/>
              </a:ext>
            </a:extLst>
          </p:cNvPr>
          <p:cNvCxnSpPr>
            <a:cxnSpLocks/>
          </p:cNvCxnSpPr>
          <p:nvPr/>
        </p:nvCxnSpPr>
        <p:spPr>
          <a:xfrm>
            <a:off x="3040552" y="4272369"/>
            <a:ext cx="81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DF8625-8EAE-4322-9371-B2931B56C9BC}"/>
              </a:ext>
            </a:extLst>
          </p:cNvPr>
          <p:cNvCxnSpPr>
            <a:cxnSpLocks/>
          </p:cNvCxnSpPr>
          <p:nvPr/>
        </p:nvCxnSpPr>
        <p:spPr>
          <a:xfrm>
            <a:off x="5328458" y="4377821"/>
            <a:ext cx="70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C88CFF-F9FA-4AB8-AC75-C8F5B9A2B84C}"/>
              </a:ext>
            </a:extLst>
          </p:cNvPr>
          <p:cNvCxnSpPr>
            <a:cxnSpLocks/>
          </p:cNvCxnSpPr>
          <p:nvPr/>
        </p:nvCxnSpPr>
        <p:spPr>
          <a:xfrm>
            <a:off x="4587915" y="1188247"/>
            <a:ext cx="46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81118-24BA-46F7-ABF1-F253D6E2ED89}"/>
              </a:ext>
            </a:extLst>
          </p:cNvPr>
          <p:cNvSpPr txBox="1"/>
          <p:nvPr/>
        </p:nvSpPr>
        <p:spPr>
          <a:xfrm>
            <a:off x="1160583" y="250742"/>
            <a:ext cx="9418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Workflow backend will handle all scheduling task like CURD Operation APIs in 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Basic API’s for Scheduler are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4C460-9CFA-43BF-A01E-69AA0151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65597"/>
              </p:ext>
            </p:extLst>
          </p:nvPr>
        </p:nvGraphicFramePr>
        <p:xfrm>
          <a:off x="1786597" y="1451060"/>
          <a:ext cx="9653077" cy="41390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5192">
                  <a:extLst>
                    <a:ext uri="{9D8B030D-6E8A-4147-A177-3AD203B41FA5}">
                      <a16:colId xmlns:a16="http://schemas.microsoft.com/office/drawing/2014/main" val="4193395387"/>
                    </a:ext>
                  </a:extLst>
                </a:gridCol>
                <a:gridCol w="743434">
                  <a:extLst>
                    <a:ext uri="{9D8B030D-6E8A-4147-A177-3AD203B41FA5}">
                      <a16:colId xmlns:a16="http://schemas.microsoft.com/office/drawing/2014/main" val="665143708"/>
                    </a:ext>
                  </a:extLst>
                </a:gridCol>
                <a:gridCol w="3285383">
                  <a:extLst>
                    <a:ext uri="{9D8B030D-6E8A-4147-A177-3AD203B41FA5}">
                      <a16:colId xmlns:a16="http://schemas.microsoft.com/office/drawing/2014/main" val="376121074"/>
                    </a:ext>
                  </a:extLst>
                </a:gridCol>
                <a:gridCol w="2033450">
                  <a:extLst>
                    <a:ext uri="{9D8B030D-6E8A-4147-A177-3AD203B41FA5}">
                      <a16:colId xmlns:a16="http://schemas.microsoft.com/office/drawing/2014/main" val="3683726545"/>
                    </a:ext>
                  </a:extLst>
                </a:gridCol>
                <a:gridCol w="2855618">
                  <a:extLst>
                    <a:ext uri="{9D8B030D-6E8A-4147-A177-3AD203B41FA5}">
                      <a16:colId xmlns:a16="http://schemas.microsoft.com/office/drawing/2014/main" val="2929097750"/>
                    </a:ext>
                  </a:extLst>
                </a:gridCol>
              </a:tblGrid>
              <a:tr h="182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Sr 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Http Method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API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API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Payload or Response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803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/ </a:t>
                      </a:r>
                      <a:r>
                        <a:rPr lang="en-IN" sz="1200" dirty="0" err="1">
                          <a:effectLst/>
                        </a:rPr>
                        <a:t>api</a:t>
                      </a:r>
                      <a:r>
                        <a:rPr lang="en-IN" sz="1200" dirty="0">
                          <a:effectLst/>
                        </a:rPr>
                        <a:t>/v1/schedules/create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It is used to create schedule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Payload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{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displayName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projectId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workflowId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“</a:t>
                      </a:r>
                      <a:r>
                        <a:rPr lang="en-IN" sz="1200" dirty="0" err="1">
                          <a:effectLst/>
                        </a:rPr>
                        <a:t>notebookId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scheduleObjectName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scheduleDescription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scheduleObjectType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cronExpression</a:t>
                      </a:r>
                      <a:r>
                        <a:rPr lang="en-IN" sz="1200" dirty="0">
                          <a:effectLst/>
                        </a:rPr>
                        <a:t>": null,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scheduleGraphJson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createdBy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createdDate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updatedBy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updatedDate</a:t>
                      </a:r>
                      <a:r>
                        <a:rPr lang="en-IN" sz="1200" dirty="0">
                          <a:effectLst/>
                        </a:rPr>
                        <a:t>": ""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06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9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81118-24BA-46F7-ABF1-F253D6E2ED89}"/>
              </a:ext>
            </a:extLst>
          </p:cNvPr>
          <p:cNvSpPr txBox="1"/>
          <p:nvPr/>
        </p:nvSpPr>
        <p:spPr>
          <a:xfrm>
            <a:off x="1160583" y="250742"/>
            <a:ext cx="9418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Workflow backend will handle all scheduling task like CURD Operation APIs in 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Basic API’s for Scheduler are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24F6EF-6434-4EF8-ADF8-3F5219491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59687"/>
              </p:ext>
            </p:extLst>
          </p:nvPr>
        </p:nvGraphicFramePr>
        <p:xfrm>
          <a:off x="838200" y="1825625"/>
          <a:ext cx="9653077" cy="41816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5192">
                  <a:extLst>
                    <a:ext uri="{9D8B030D-6E8A-4147-A177-3AD203B41FA5}">
                      <a16:colId xmlns:a16="http://schemas.microsoft.com/office/drawing/2014/main" val="1335203720"/>
                    </a:ext>
                  </a:extLst>
                </a:gridCol>
                <a:gridCol w="743434">
                  <a:extLst>
                    <a:ext uri="{9D8B030D-6E8A-4147-A177-3AD203B41FA5}">
                      <a16:colId xmlns:a16="http://schemas.microsoft.com/office/drawing/2014/main" val="1423712319"/>
                    </a:ext>
                  </a:extLst>
                </a:gridCol>
                <a:gridCol w="3285383">
                  <a:extLst>
                    <a:ext uri="{9D8B030D-6E8A-4147-A177-3AD203B41FA5}">
                      <a16:colId xmlns:a16="http://schemas.microsoft.com/office/drawing/2014/main" val="337286372"/>
                    </a:ext>
                  </a:extLst>
                </a:gridCol>
                <a:gridCol w="2033450">
                  <a:extLst>
                    <a:ext uri="{9D8B030D-6E8A-4147-A177-3AD203B41FA5}">
                      <a16:colId xmlns:a16="http://schemas.microsoft.com/office/drawing/2014/main" val="3898389339"/>
                    </a:ext>
                  </a:extLst>
                </a:gridCol>
                <a:gridCol w="2855618">
                  <a:extLst>
                    <a:ext uri="{9D8B030D-6E8A-4147-A177-3AD203B41FA5}">
                      <a16:colId xmlns:a16="http://schemas.microsoft.com/office/drawing/2014/main" val="4278914909"/>
                    </a:ext>
                  </a:extLst>
                </a:gridCol>
              </a:tblGrid>
              <a:tr h="1303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/ </a:t>
                      </a:r>
                      <a:r>
                        <a:rPr lang="en-IN" sz="1200" dirty="0" err="1">
                          <a:effectLst/>
                        </a:rPr>
                        <a:t>api</a:t>
                      </a:r>
                      <a:r>
                        <a:rPr lang="en-IN" sz="1200" dirty="0">
                          <a:effectLst/>
                        </a:rPr>
                        <a:t>/v1/schedules/update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It is used to Update the schedule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{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displayName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projectId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workflowId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“</a:t>
                      </a:r>
                      <a:r>
                        <a:rPr lang="en-IN" sz="1200" dirty="0" err="1">
                          <a:effectLst/>
                        </a:rPr>
                        <a:t>notebookId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scheduleObjectId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scheduleObjectName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scheduleDescription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scheduleObjectType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cronExpression</a:t>
                      </a:r>
                      <a:r>
                        <a:rPr lang="en-IN" sz="1200" dirty="0">
                          <a:effectLst/>
                        </a:rPr>
                        <a:t>": null,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scheduleGraphJson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createdBy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createdDate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updatedBy</a:t>
                      </a:r>
                      <a:r>
                        <a:rPr lang="en-IN" sz="1200" dirty="0">
                          <a:effectLst/>
                        </a:rPr>
                        <a:t>": "",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    "</a:t>
                      </a:r>
                      <a:r>
                        <a:rPr lang="en-IN" sz="1200" dirty="0" err="1">
                          <a:effectLst/>
                        </a:rPr>
                        <a:t>updatedDate</a:t>
                      </a:r>
                      <a:r>
                        <a:rPr lang="en-IN" sz="1200" dirty="0">
                          <a:effectLst/>
                        </a:rPr>
                        <a:t>": ""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24222"/>
                  </a:ext>
                </a:extLst>
              </a:tr>
              <a:tr h="2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DELETE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/ api/v1/schedules/delete ?scheduleId={scheduleId}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It will delete the schedule based on Schedule 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Response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True if deleted successfully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Other wise 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7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8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DD5242-42BD-4219-A266-1CAD6E59C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20373"/>
              </p:ext>
            </p:extLst>
          </p:nvPr>
        </p:nvGraphicFramePr>
        <p:xfrm>
          <a:off x="1680029" y="285051"/>
          <a:ext cx="9129931" cy="58672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5192">
                  <a:extLst>
                    <a:ext uri="{9D8B030D-6E8A-4147-A177-3AD203B41FA5}">
                      <a16:colId xmlns:a16="http://schemas.microsoft.com/office/drawing/2014/main" val="901489669"/>
                    </a:ext>
                  </a:extLst>
                </a:gridCol>
                <a:gridCol w="743434">
                  <a:extLst>
                    <a:ext uri="{9D8B030D-6E8A-4147-A177-3AD203B41FA5}">
                      <a16:colId xmlns:a16="http://schemas.microsoft.com/office/drawing/2014/main" val="282303015"/>
                    </a:ext>
                  </a:extLst>
                </a:gridCol>
                <a:gridCol w="2762237">
                  <a:extLst>
                    <a:ext uri="{9D8B030D-6E8A-4147-A177-3AD203B41FA5}">
                      <a16:colId xmlns:a16="http://schemas.microsoft.com/office/drawing/2014/main" val="419054616"/>
                    </a:ext>
                  </a:extLst>
                </a:gridCol>
                <a:gridCol w="2033450">
                  <a:extLst>
                    <a:ext uri="{9D8B030D-6E8A-4147-A177-3AD203B41FA5}">
                      <a16:colId xmlns:a16="http://schemas.microsoft.com/office/drawing/2014/main" val="1490538727"/>
                    </a:ext>
                  </a:extLst>
                </a:gridCol>
                <a:gridCol w="2855618">
                  <a:extLst>
                    <a:ext uri="{9D8B030D-6E8A-4147-A177-3AD203B41FA5}">
                      <a16:colId xmlns:a16="http://schemas.microsoft.com/office/drawing/2014/main" val="1383251195"/>
                    </a:ext>
                  </a:extLst>
                </a:gridCol>
              </a:tblGrid>
              <a:tr h="1440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/ </a:t>
                      </a:r>
                      <a:r>
                        <a:rPr lang="en-IN" sz="1200" dirty="0" err="1">
                          <a:effectLst/>
                        </a:rPr>
                        <a:t>api</a:t>
                      </a:r>
                      <a:r>
                        <a:rPr lang="en-IN" sz="1200" dirty="0">
                          <a:effectLst/>
                        </a:rPr>
                        <a:t>/v1/schedules/search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?</a:t>
                      </a:r>
                      <a:r>
                        <a:rPr lang="en-IN" sz="1200" dirty="0" err="1">
                          <a:effectLst/>
                        </a:rPr>
                        <a:t>projectId</a:t>
                      </a:r>
                      <a:r>
                        <a:rPr lang="en-IN" sz="1200" dirty="0">
                          <a:effectLst/>
                        </a:rPr>
                        <a:t>={</a:t>
                      </a:r>
                      <a:r>
                        <a:rPr lang="en-IN" sz="1200" dirty="0" err="1">
                          <a:effectLst/>
                        </a:rPr>
                        <a:t>projectId</a:t>
                      </a:r>
                      <a:r>
                        <a:rPr lang="en-IN" sz="1200" dirty="0">
                          <a:effectLst/>
                        </a:rPr>
                        <a:t>}&amp;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searchString</a:t>
                      </a:r>
                      <a:r>
                        <a:rPr lang="en-IN" sz="1200" dirty="0">
                          <a:effectLst/>
                        </a:rPr>
                        <a:t>=&amp;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scheduleSubType</a:t>
                      </a:r>
                      <a:r>
                        <a:rPr lang="en-IN" sz="1200" dirty="0">
                          <a:effectLst/>
                        </a:rPr>
                        <a:t>=all&amp;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profile=DETAILED&amp;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offset=0&amp;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limit=10&amp;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order=</a:t>
                      </a:r>
                      <a:r>
                        <a:rPr lang="en-IN" sz="1200" dirty="0" err="1">
                          <a:effectLst/>
                        </a:rPr>
                        <a:t>updatedDate.desc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It will search or list all the schedules present in current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Response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{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totalRecordCount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"data":[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{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displayName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projectId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scheduleObjectId</a:t>
                      </a:r>
                      <a:r>
                        <a:rPr lang="en-IN" sz="1200" dirty="0">
                          <a:effectLst/>
                        </a:rPr>
                        <a:t>":"",          "</a:t>
                      </a:r>
                      <a:r>
                        <a:rPr lang="en-IN" sz="1200" dirty="0" err="1">
                          <a:effectLst/>
                        </a:rPr>
                        <a:t>scheduleObjectName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scheduleDescription</a:t>
                      </a:r>
                      <a:r>
                        <a:rPr lang="en-IN" sz="1200" dirty="0">
                          <a:effectLst/>
                        </a:rPr>
                        <a:t>":null,     "</a:t>
                      </a:r>
                      <a:r>
                        <a:rPr lang="en-IN" sz="1200" dirty="0" err="1">
                          <a:effectLst/>
                        </a:rPr>
                        <a:t>scheduleObjectType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cronExpression</a:t>
                      </a:r>
                      <a:r>
                        <a:rPr lang="en-IN" sz="1200" dirty="0">
                          <a:effectLst/>
                        </a:rPr>
                        <a:t>":null,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scheduleGraphJson</a:t>
                      </a:r>
                      <a:r>
                        <a:rPr lang="en-IN" sz="1200" dirty="0">
                          <a:effectLst/>
                        </a:rPr>
                        <a:t>":null,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createdBy</a:t>
                      </a:r>
                      <a:r>
                        <a:rPr lang="en-IN" sz="1200" dirty="0">
                          <a:effectLst/>
                        </a:rPr>
                        <a:t>":"mosaic",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createdDate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updatedBy</a:t>
                      </a:r>
                      <a:r>
                        <a:rPr lang="en-IN" sz="1200" dirty="0">
                          <a:effectLst/>
                        </a:rPr>
                        <a:t>":"",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"</a:t>
                      </a:r>
                      <a:r>
                        <a:rPr lang="en-IN" sz="1200" dirty="0" err="1">
                          <a:effectLst/>
                        </a:rPr>
                        <a:t>updatedDate</a:t>
                      </a:r>
                      <a:r>
                        <a:rPr lang="en-IN" sz="1200" dirty="0">
                          <a:effectLst/>
                        </a:rPr>
                        <a:t>":""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93234"/>
                  </a:ext>
                </a:extLst>
              </a:tr>
              <a:tr h="3644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/</a:t>
                      </a:r>
                      <a:r>
                        <a:rPr lang="en-IN" sz="1200" dirty="0" err="1">
                          <a:effectLst/>
                        </a:rPr>
                        <a:t>api</a:t>
                      </a:r>
                      <a:r>
                        <a:rPr lang="en-IN" sz="1200" dirty="0">
                          <a:effectLst/>
                        </a:rPr>
                        <a:t>/v1/schedules/execute?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={</a:t>
                      </a: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}&amp;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scheduleObjectName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={</a:t>
                      </a:r>
                      <a:r>
                        <a:rPr lang="en-IN" sz="1200" dirty="0" err="1">
                          <a:effectLst/>
                        </a:rPr>
                        <a:t>scheduleObjectName</a:t>
                      </a: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It will execute the schedule based on schedule Id and schedule Object Name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26796"/>
                  </a:ext>
                </a:extLst>
              </a:tr>
              <a:tr h="3644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/</a:t>
                      </a:r>
                      <a:r>
                        <a:rPr lang="en-IN" sz="1200" dirty="0" err="1">
                          <a:effectLst/>
                        </a:rPr>
                        <a:t>api</a:t>
                      </a:r>
                      <a:r>
                        <a:rPr lang="en-IN" sz="1200" dirty="0">
                          <a:effectLst/>
                        </a:rPr>
                        <a:t>/v1/schedules/suspend/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{</a:t>
                      </a:r>
                      <a:r>
                        <a:rPr lang="en-IN" sz="1200" dirty="0" err="1">
                          <a:effectLst/>
                        </a:rPr>
                        <a:t>scheduleId</a:t>
                      </a:r>
                      <a:r>
                        <a:rPr lang="en-IN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It will stop or suspend the executing schedule based on schedule id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7409" marR="17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C9C555-B6A2-46A6-9539-B7328575A676}"/>
              </a:ext>
            </a:extLst>
          </p:cNvPr>
          <p:cNvSpPr txBox="1"/>
          <p:nvPr/>
        </p:nvSpPr>
        <p:spPr>
          <a:xfrm>
            <a:off x="574709" y="2372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Schedule Notebook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111691-E166-4BA1-851A-8BE45BC4DC59}"/>
              </a:ext>
            </a:extLst>
          </p:cNvPr>
          <p:cNvSpPr/>
          <p:nvPr/>
        </p:nvSpPr>
        <p:spPr>
          <a:xfrm>
            <a:off x="10760825" y="2456121"/>
            <a:ext cx="584115" cy="244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18C1-FF14-2876-9403-35E4AB3B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A7C25-D155-A568-1FF3-88CBEA42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971636"/>
            <a:ext cx="11648048" cy="5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909DD-3F52-42C3-8C79-3EEF0E05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29" y="1162377"/>
            <a:ext cx="11727551" cy="43240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9C555-B6A2-46A6-9539-B7328575A676}"/>
              </a:ext>
            </a:extLst>
          </p:cNvPr>
          <p:cNvSpPr txBox="1"/>
          <p:nvPr/>
        </p:nvSpPr>
        <p:spPr>
          <a:xfrm>
            <a:off x="574709" y="2372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Schedule Workflow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111691-E166-4BA1-851A-8BE45BC4DC59}"/>
              </a:ext>
            </a:extLst>
          </p:cNvPr>
          <p:cNvSpPr/>
          <p:nvPr/>
        </p:nvSpPr>
        <p:spPr>
          <a:xfrm>
            <a:off x="10760825" y="2456121"/>
            <a:ext cx="584115" cy="244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6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C9C555-B6A2-46A6-9539-B7328575A676}"/>
              </a:ext>
            </a:extLst>
          </p:cNvPr>
          <p:cNvSpPr txBox="1"/>
          <p:nvPr/>
        </p:nvSpPr>
        <p:spPr>
          <a:xfrm>
            <a:off x="574709" y="2372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Monitor tab we have Scheduled option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111691-E166-4BA1-851A-8BE45BC4DC59}"/>
              </a:ext>
            </a:extLst>
          </p:cNvPr>
          <p:cNvSpPr/>
          <p:nvPr/>
        </p:nvSpPr>
        <p:spPr>
          <a:xfrm>
            <a:off x="10760825" y="2456121"/>
            <a:ext cx="584115" cy="244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DCA865-6EB3-44A2-8B66-5A9CBC0AA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9" y="1253330"/>
            <a:ext cx="10595039" cy="5058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20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761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Aavesh Verma</dc:creator>
  <cp:lastModifiedBy>Vaibhav Pakhare</cp:lastModifiedBy>
  <cp:revision>23</cp:revision>
  <dcterms:created xsi:type="dcterms:W3CDTF">2022-11-17T05:11:11Z</dcterms:created>
  <dcterms:modified xsi:type="dcterms:W3CDTF">2023-04-04T12:59:18Z</dcterms:modified>
</cp:coreProperties>
</file>