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1217-D046-4336-9C7B-9CED108CD177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3609-4D3C-4D23-9B71-E0C477723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2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1217-D046-4336-9C7B-9CED108CD177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3609-4D3C-4D23-9B71-E0C477723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3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1217-D046-4336-9C7B-9CED108CD177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3609-4D3C-4D23-9B71-E0C477723E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4547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1217-D046-4336-9C7B-9CED108CD177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3609-4D3C-4D23-9B71-E0C477723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06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1217-D046-4336-9C7B-9CED108CD177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3609-4D3C-4D23-9B71-E0C477723ED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097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1217-D046-4336-9C7B-9CED108CD177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3609-4D3C-4D23-9B71-E0C477723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88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1217-D046-4336-9C7B-9CED108CD177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3609-4D3C-4D23-9B71-E0C477723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09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1217-D046-4336-9C7B-9CED108CD177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3609-4D3C-4D23-9B71-E0C477723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6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1217-D046-4336-9C7B-9CED108CD177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3609-4D3C-4D23-9B71-E0C477723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0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1217-D046-4336-9C7B-9CED108CD177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3609-4D3C-4D23-9B71-E0C477723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9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1217-D046-4336-9C7B-9CED108CD177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3609-4D3C-4D23-9B71-E0C477723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1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1217-D046-4336-9C7B-9CED108CD177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3609-4D3C-4D23-9B71-E0C477723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0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1217-D046-4336-9C7B-9CED108CD177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3609-4D3C-4D23-9B71-E0C477723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1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1217-D046-4336-9C7B-9CED108CD177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3609-4D3C-4D23-9B71-E0C477723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7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1217-D046-4336-9C7B-9CED108CD177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3609-4D3C-4D23-9B71-E0C477723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1217-D046-4336-9C7B-9CED108CD177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3609-4D3C-4D23-9B71-E0C477723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7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71217-D046-4336-9C7B-9CED108CD177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5D23609-4D3C-4D23-9B71-E0C477723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16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803642"/>
            <a:ext cx="7766936" cy="1646302"/>
          </a:xfrm>
        </p:spPr>
        <p:txBody>
          <a:bodyPr/>
          <a:lstStyle/>
          <a:p>
            <a:r>
              <a:rPr lang="en-US" dirty="0" smtClean="0"/>
              <a:t>Python vs Java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 smtClean="0"/>
              <a:t>Performance Comparison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833119"/>
            <a:ext cx="7766936" cy="1096899"/>
          </a:xfrm>
        </p:spPr>
        <p:txBody>
          <a:bodyPr/>
          <a:lstStyle/>
          <a:p>
            <a:r>
              <a:rPr lang="en-US" dirty="0" smtClean="0"/>
              <a:t>By Prajwal Adhikari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1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8571"/>
          </a:xfrm>
        </p:spPr>
        <p:txBody>
          <a:bodyPr/>
          <a:lstStyle/>
          <a:p>
            <a:r>
              <a:rPr lang="en-US" dirty="0" smtClean="0"/>
              <a:t>Printing first N </a:t>
            </a:r>
            <a:r>
              <a:rPr lang="en-US" dirty="0"/>
              <a:t>Prime </a:t>
            </a:r>
            <a:r>
              <a:rPr lang="en-US" dirty="0" smtClean="0"/>
              <a:t>numbers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210027"/>
              </p:ext>
            </p:extLst>
          </p:nvPr>
        </p:nvGraphicFramePr>
        <p:xfrm>
          <a:off x="677334" y="1611086"/>
          <a:ext cx="8596312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4151807571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848841803"/>
                    </a:ext>
                  </a:extLst>
                </a:gridCol>
              </a:tblGrid>
              <a:tr h="4502331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accent1"/>
                          </a:solidFill>
                        </a:rPr>
                        <a:t>PYTHON</a:t>
                      </a:r>
                    </a:p>
                    <a:p>
                      <a:r>
                        <a:rPr lang="en-US" sz="2000" dirty="0" smtClean="0"/>
                        <a:t>For</a:t>
                      </a:r>
                      <a:r>
                        <a:rPr lang="en-US" sz="2000" baseline="0" dirty="0" smtClean="0"/>
                        <a:t> N = 100</a:t>
                      </a:r>
                    </a:p>
                    <a:p>
                      <a:r>
                        <a:rPr lang="en-US" sz="2000" baseline="0" dirty="0" smtClean="0"/>
                        <a:t>Execution time = 0.00732053 sec</a:t>
                      </a:r>
                    </a:p>
                    <a:p>
                      <a:endParaRPr lang="en-US" sz="2000" baseline="0" dirty="0" smtClean="0"/>
                    </a:p>
                    <a:p>
                      <a:r>
                        <a:rPr lang="en-US" sz="2000" baseline="0" dirty="0" smtClean="0"/>
                        <a:t>For N = 1000</a:t>
                      </a:r>
                    </a:p>
                    <a:p>
                      <a:r>
                        <a:rPr lang="en-US" sz="2000" baseline="0" dirty="0" smtClean="0"/>
                        <a:t>Execution time = 0.44825825 sec</a:t>
                      </a:r>
                    </a:p>
                    <a:p>
                      <a:endParaRPr lang="en-US" sz="2000" baseline="0" dirty="0" smtClean="0"/>
                    </a:p>
                    <a:p>
                      <a:r>
                        <a:rPr lang="en-US" sz="2000" baseline="0" dirty="0" smtClean="0"/>
                        <a:t>For N = 5000</a:t>
                      </a:r>
                    </a:p>
                    <a:p>
                      <a:r>
                        <a:rPr lang="en-US" sz="2000" baseline="0" dirty="0" smtClean="0"/>
                        <a:t>Execution time = 8.94219846 sec</a:t>
                      </a:r>
                    </a:p>
                    <a:p>
                      <a:endParaRPr lang="en-US" sz="2000" baseline="0" dirty="0" smtClean="0"/>
                    </a:p>
                    <a:p>
                      <a:r>
                        <a:rPr lang="en-US" sz="2000" baseline="0" dirty="0" smtClean="0"/>
                        <a:t>For N = 10000</a:t>
                      </a:r>
                    </a:p>
                    <a:p>
                      <a:r>
                        <a:rPr lang="en-US" sz="2000" baseline="0" dirty="0" smtClean="0"/>
                        <a:t>Execution time = 35.2075053 sec</a:t>
                      </a:r>
                      <a:endParaRPr lang="en-US" sz="2000" dirty="0" smtClean="0"/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For</a:t>
                      </a:r>
                      <a:r>
                        <a:rPr lang="en-US" sz="2000" baseline="0" dirty="0" smtClean="0"/>
                        <a:t> N = 100000</a:t>
                      </a:r>
                    </a:p>
                    <a:p>
                      <a:r>
                        <a:rPr lang="en-US" sz="2000" baseline="0" dirty="0" smtClean="0"/>
                        <a:t>Execution time </a:t>
                      </a:r>
                      <a:r>
                        <a:rPr lang="en-US" sz="2000" baseline="0" smtClean="0"/>
                        <a:t>= 3917.00034 sec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accent1"/>
                          </a:solidFill>
                        </a:rPr>
                        <a:t>JAVA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For</a:t>
                      </a:r>
                      <a:r>
                        <a:rPr lang="en-US" sz="2000" baseline="0" dirty="0" smtClean="0"/>
                        <a:t> N = 100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Execution time = 0.016 sec</a:t>
                      </a:r>
                      <a:endParaRPr lang="en-US" sz="2000" dirty="0" smtClean="0"/>
                    </a:p>
                    <a:p>
                      <a:endParaRPr lang="en-US" sz="2000" dirty="0" smtClean="0"/>
                    </a:p>
                    <a:p>
                      <a:r>
                        <a:rPr lang="en-US" sz="2000" baseline="0" dirty="0" smtClean="0"/>
                        <a:t>For N = 1000</a:t>
                      </a:r>
                    </a:p>
                    <a:p>
                      <a:r>
                        <a:rPr lang="en-US" sz="2000" baseline="0" dirty="0" smtClean="0"/>
                        <a:t>Execution time = 0.125 sec</a:t>
                      </a:r>
                    </a:p>
                    <a:p>
                      <a:endParaRPr lang="en-US" sz="2000" baseline="0" dirty="0" smtClean="0"/>
                    </a:p>
                    <a:p>
                      <a:r>
                        <a:rPr lang="en-US" sz="2000" baseline="0" dirty="0" smtClean="0"/>
                        <a:t>For N = 5000</a:t>
                      </a:r>
                    </a:p>
                    <a:p>
                      <a:r>
                        <a:rPr lang="en-US" sz="2000" baseline="0" dirty="0" smtClean="0"/>
                        <a:t>Execution time = 1.203 seconds</a:t>
                      </a:r>
                      <a:endParaRPr lang="en-US" sz="2000" dirty="0" smtClean="0"/>
                    </a:p>
                    <a:p>
                      <a:endParaRPr lang="en-US" sz="2000" dirty="0" smtClean="0"/>
                    </a:p>
                    <a:p>
                      <a:r>
                        <a:rPr lang="en-US" sz="2000" baseline="0" dirty="0" smtClean="0"/>
                        <a:t>For N = 10000</a:t>
                      </a:r>
                    </a:p>
                    <a:p>
                      <a:r>
                        <a:rPr lang="en-US" sz="2000" baseline="0" dirty="0" smtClean="0"/>
                        <a:t>Execution time = 3.798 sec</a:t>
                      </a:r>
                      <a:endParaRPr lang="en-US" sz="2000" dirty="0" smtClean="0"/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For N =</a:t>
                      </a:r>
                      <a:r>
                        <a:rPr lang="en-US" sz="2000" baseline="0" dirty="0" smtClean="0"/>
                        <a:t> 100000</a:t>
                      </a:r>
                    </a:p>
                    <a:p>
                      <a:r>
                        <a:rPr lang="en-US" sz="2000" baseline="0" dirty="0" smtClean="0"/>
                        <a:t>Execution time = 272.32 sec</a:t>
                      </a:r>
                      <a:endParaRPr lang="en-US" sz="2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61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55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85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Printing Fibonacci series of N </a:t>
            </a:r>
            <a:r>
              <a:rPr lang="en-US" dirty="0" smtClean="0"/>
              <a:t>terms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(Recursive Way)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743145"/>
              </p:ext>
            </p:extLst>
          </p:nvPr>
        </p:nvGraphicFramePr>
        <p:xfrm>
          <a:off x="677863" y="1828800"/>
          <a:ext cx="8596312" cy="4040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4151807571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848841803"/>
                    </a:ext>
                  </a:extLst>
                </a:gridCol>
              </a:tblGrid>
              <a:tr h="4040777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accent1"/>
                          </a:solidFill>
                        </a:rPr>
                        <a:t>PYTHON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For N = 10</a:t>
                      </a:r>
                    </a:p>
                    <a:p>
                      <a:r>
                        <a:rPr lang="en-US" sz="2000" dirty="0" smtClean="0"/>
                        <a:t>Execution time</a:t>
                      </a:r>
                      <a:r>
                        <a:rPr lang="en-US" sz="2000" baseline="0" dirty="0" smtClean="0"/>
                        <a:t> = 0.0203 sec</a:t>
                      </a:r>
                    </a:p>
                    <a:p>
                      <a:endParaRPr lang="en-US" sz="2000" baseline="0" dirty="0" smtClean="0"/>
                    </a:p>
                    <a:p>
                      <a:r>
                        <a:rPr lang="en-US" sz="2000" dirty="0" smtClean="0"/>
                        <a:t>For N = 20</a:t>
                      </a:r>
                    </a:p>
                    <a:p>
                      <a:r>
                        <a:rPr lang="en-US" sz="2000" dirty="0" smtClean="0"/>
                        <a:t>Execution time</a:t>
                      </a:r>
                      <a:r>
                        <a:rPr lang="en-US" sz="2000" baseline="0" dirty="0" smtClean="0"/>
                        <a:t> = 0.0501 sec</a:t>
                      </a:r>
                      <a:endParaRPr lang="en-US" sz="2000" dirty="0" smtClean="0"/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For N = 30</a:t>
                      </a:r>
                    </a:p>
                    <a:p>
                      <a:r>
                        <a:rPr lang="en-US" sz="2000" dirty="0" smtClean="0"/>
                        <a:t>Execution time</a:t>
                      </a:r>
                      <a:r>
                        <a:rPr lang="en-US" sz="2000" baseline="0" dirty="0" smtClean="0"/>
                        <a:t> = 0.8436 sec</a:t>
                      </a:r>
                      <a:endParaRPr lang="en-US" sz="2000" dirty="0" smtClean="0"/>
                    </a:p>
                    <a:p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800" dirty="0" smtClean="0">
                          <a:solidFill>
                            <a:schemeClr val="accent1"/>
                          </a:solidFill>
                        </a:rPr>
                        <a:t>JAVA</a:t>
                      </a:r>
                    </a:p>
                    <a:p>
                      <a:pPr marL="0" algn="l" defTabSz="457200" rtl="0" eaLnBrk="1" latinLnBrk="0" hangingPunct="1"/>
                      <a:endParaRPr lang="en-US" sz="2800" b="1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dirty="0" smtClean="0"/>
                        <a:t>For N = 10</a:t>
                      </a:r>
                    </a:p>
                    <a:p>
                      <a:r>
                        <a:rPr lang="en-US" sz="2000" dirty="0" smtClean="0"/>
                        <a:t>Execution time</a:t>
                      </a:r>
                      <a:r>
                        <a:rPr lang="en-US" sz="2000" baseline="0" dirty="0" smtClean="0"/>
                        <a:t> = 0.004 sec</a:t>
                      </a:r>
                      <a:endParaRPr lang="en-US" sz="2000" dirty="0" smtClean="0"/>
                    </a:p>
                    <a:p>
                      <a:pPr marL="0" algn="l" defTabSz="457200" rtl="0" eaLnBrk="1" latinLnBrk="0" hangingPunct="1"/>
                      <a:endParaRPr lang="en-US" sz="2000" b="1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dirty="0" smtClean="0"/>
                        <a:t>For N = 20</a:t>
                      </a:r>
                    </a:p>
                    <a:p>
                      <a:r>
                        <a:rPr lang="en-US" sz="2000" dirty="0" smtClean="0"/>
                        <a:t>Execution time</a:t>
                      </a:r>
                      <a:r>
                        <a:rPr lang="en-US" sz="2000" baseline="0" dirty="0" smtClean="0"/>
                        <a:t> = 0.006 sec</a:t>
                      </a:r>
                      <a:endParaRPr lang="en-US" sz="2000" dirty="0" smtClean="0"/>
                    </a:p>
                    <a:p>
                      <a:pPr marL="0" algn="l" defTabSz="457200" rtl="0" eaLnBrk="1" latinLnBrk="0" hangingPunct="1"/>
                      <a:endParaRPr lang="en-US" sz="2000" b="1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dirty="0" smtClean="0"/>
                        <a:t>For N = 30</a:t>
                      </a:r>
                    </a:p>
                    <a:p>
                      <a:r>
                        <a:rPr lang="en-US" sz="2000" dirty="0" smtClean="0"/>
                        <a:t>Execution time</a:t>
                      </a:r>
                      <a:r>
                        <a:rPr lang="en-US" sz="2000" baseline="0" dirty="0" smtClean="0"/>
                        <a:t> = 0.008 sec</a:t>
                      </a:r>
                      <a:endParaRPr lang="en-US" sz="2000" dirty="0" smtClean="0"/>
                    </a:p>
                    <a:p>
                      <a:pPr marL="0" algn="l" defTabSz="457200" rtl="0" eaLnBrk="1" latinLnBrk="0" hangingPunct="1"/>
                      <a:endParaRPr lang="en-US" sz="28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61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99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Fibonacci series of N terms</a:t>
            </a:r>
            <a:br>
              <a:rPr lang="en-US" dirty="0" smtClean="0"/>
            </a:br>
            <a:r>
              <a:rPr lang="en-US" dirty="0" smtClean="0"/>
              <a:t>(Iterative Way)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133225"/>
              </p:ext>
            </p:extLst>
          </p:nvPr>
        </p:nvGraphicFramePr>
        <p:xfrm>
          <a:off x="677863" y="2160587"/>
          <a:ext cx="8596312" cy="4222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207593093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308592788"/>
                    </a:ext>
                  </a:extLst>
                </a:gridCol>
              </a:tblGrid>
              <a:tr h="4222795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accent1"/>
                          </a:solidFill>
                        </a:rPr>
                        <a:t>PYTHON</a:t>
                      </a:r>
                    </a:p>
                    <a:p>
                      <a:r>
                        <a:rPr lang="en-US" sz="2000" dirty="0" smtClean="0"/>
                        <a:t>For N = 10</a:t>
                      </a:r>
                    </a:p>
                    <a:p>
                      <a:r>
                        <a:rPr lang="en-US" sz="2000" dirty="0" smtClean="0"/>
                        <a:t>Execution time</a:t>
                      </a:r>
                      <a:r>
                        <a:rPr lang="en-US" sz="2000" baseline="0" dirty="0" smtClean="0"/>
                        <a:t> =  0.0141 sec</a:t>
                      </a:r>
                    </a:p>
                    <a:p>
                      <a:endParaRPr lang="en-US" sz="2000" baseline="0" dirty="0" smtClean="0"/>
                    </a:p>
                    <a:p>
                      <a:r>
                        <a:rPr lang="en-US" sz="2000" dirty="0" smtClean="0"/>
                        <a:t>For N = 20</a:t>
                      </a:r>
                    </a:p>
                    <a:p>
                      <a:r>
                        <a:rPr lang="en-US" sz="2000" dirty="0" smtClean="0"/>
                        <a:t>Execution time</a:t>
                      </a:r>
                      <a:r>
                        <a:rPr lang="en-US" sz="2000" baseline="0" dirty="0" smtClean="0"/>
                        <a:t> =  0.0365 sec</a:t>
                      </a:r>
                      <a:endParaRPr lang="en-US" sz="2000" dirty="0" smtClean="0"/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For N = 30</a:t>
                      </a:r>
                    </a:p>
                    <a:p>
                      <a:r>
                        <a:rPr lang="en-US" sz="2000" dirty="0" smtClean="0"/>
                        <a:t>Execution time</a:t>
                      </a:r>
                      <a:r>
                        <a:rPr lang="en-US" sz="2000" baseline="0" dirty="0" smtClean="0"/>
                        <a:t> =  0.0542 sec</a:t>
                      </a:r>
                      <a:endParaRPr lang="en-US" sz="2000" dirty="0" smtClean="0"/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For N = 100</a:t>
                      </a:r>
                    </a:p>
                    <a:p>
                      <a:r>
                        <a:rPr lang="en-US" sz="2000" dirty="0" smtClean="0"/>
                        <a:t>Execution time</a:t>
                      </a:r>
                      <a:r>
                        <a:rPr lang="en-US" sz="2000" baseline="0" dirty="0" smtClean="0"/>
                        <a:t> =  0.1762 sec</a:t>
                      </a:r>
                      <a:endParaRPr lang="en-US" sz="2000" dirty="0" smtClean="0"/>
                    </a:p>
                    <a:p>
                      <a:endParaRPr lang="en-US" sz="200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accent1"/>
                          </a:solidFill>
                        </a:rPr>
                        <a:t>JAVA</a:t>
                      </a:r>
                      <a:endParaRPr lang="en-US" sz="2000" dirty="0" smtClean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US" sz="2000" dirty="0" smtClean="0"/>
                        <a:t>For N = 10</a:t>
                      </a:r>
                    </a:p>
                    <a:p>
                      <a:r>
                        <a:rPr lang="en-US" sz="2000" dirty="0" smtClean="0"/>
                        <a:t>Execution time</a:t>
                      </a:r>
                      <a:r>
                        <a:rPr lang="en-US" sz="2000" baseline="0" dirty="0" smtClean="0"/>
                        <a:t> =  0.017 sec</a:t>
                      </a:r>
                    </a:p>
                    <a:p>
                      <a:endParaRPr lang="en-US" sz="2000" baseline="0" dirty="0" smtClean="0"/>
                    </a:p>
                    <a:p>
                      <a:r>
                        <a:rPr lang="en-US" sz="2000" dirty="0" smtClean="0"/>
                        <a:t>For N = 20</a:t>
                      </a:r>
                    </a:p>
                    <a:p>
                      <a:r>
                        <a:rPr lang="en-US" sz="2000" dirty="0" smtClean="0"/>
                        <a:t>Execution time</a:t>
                      </a:r>
                      <a:r>
                        <a:rPr lang="en-US" sz="2000" baseline="0" dirty="0" smtClean="0"/>
                        <a:t> =  0.033 sec</a:t>
                      </a:r>
                      <a:endParaRPr lang="en-US" sz="2000" dirty="0" smtClean="0"/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For N = 30</a:t>
                      </a:r>
                    </a:p>
                    <a:p>
                      <a:r>
                        <a:rPr lang="en-US" sz="2000" dirty="0" smtClean="0"/>
                        <a:t>Execution time</a:t>
                      </a:r>
                      <a:r>
                        <a:rPr lang="en-US" sz="2000" baseline="0" dirty="0" smtClean="0"/>
                        <a:t> =  0.057 sec</a:t>
                      </a:r>
                      <a:endParaRPr lang="en-US" sz="2000" dirty="0" smtClean="0"/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For N = 100</a:t>
                      </a:r>
                    </a:p>
                    <a:p>
                      <a:r>
                        <a:rPr lang="en-US" sz="2000" dirty="0" smtClean="0"/>
                        <a:t>Execution</a:t>
                      </a:r>
                      <a:r>
                        <a:rPr lang="en-US" sz="2000" baseline="0" dirty="0" smtClean="0"/>
                        <a:t> time =  0.187 sec</a:t>
                      </a:r>
                      <a:endParaRPr lang="en-US" sz="2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93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28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Fibonacci series of N terms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2964252"/>
              </p:ext>
            </p:extLst>
          </p:nvPr>
        </p:nvGraphicFramePr>
        <p:xfrm>
          <a:off x="677863" y="2160587"/>
          <a:ext cx="8596312" cy="4222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207593093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308592788"/>
                    </a:ext>
                  </a:extLst>
                </a:gridCol>
              </a:tblGrid>
              <a:tr h="4222795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accent1"/>
                          </a:solidFill>
                        </a:rPr>
                        <a:t>ITERATIVE</a:t>
                      </a:r>
                    </a:p>
                    <a:p>
                      <a:endParaRPr lang="en-US" sz="2800" dirty="0" smtClean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US" sz="2000" dirty="0" smtClean="0"/>
                        <a:t>For N = 10</a:t>
                      </a:r>
                    </a:p>
                    <a:p>
                      <a:r>
                        <a:rPr lang="en-US" sz="2000" dirty="0" smtClean="0"/>
                        <a:t>Execution time</a:t>
                      </a:r>
                      <a:r>
                        <a:rPr lang="en-US" sz="2000" baseline="0" dirty="0" smtClean="0"/>
                        <a:t> =  0.0141 sec</a:t>
                      </a:r>
                    </a:p>
                    <a:p>
                      <a:endParaRPr lang="en-US" sz="2000" baseline="0" dirty="0" smtClean="0"/>
                    </a:p>
                    <a:p>
                      <a:r>
                        <a:rPr lang="en-US" sz="2000" dirty="0" smtClean="0"/>
                        <a:t>For N = 20</a:t>
                      </a:r>
                    </a:p>
                    <a:p>
                      <a:r>
                        <a:rPr lang="en-US" sz="2000" dirty="0" smtClean="0"/>
                        <a:t>Execution time</a:t>
                      </a:r>
                      <a:r>
                        <a:rPr lang="en-US" sz="2000" baseline="0" dirty="0" smtClean="0"/>
                        <a:t> =  0.0365 sec</a:t>
                      </a:r>
                      <a:endParaRPr lang="en-US" sz="2000" dirty="0" smtClean="0"/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For N = 30</a:t>
                      </a:r>
                    </a:p>
                    <a:p>
                      <a:r>
                        <a:rPr lang="en-US" sz="2000" dirty="0" smtClean="0"/>
                        <a:t>Execution time</a:t>
                      </a:r>
                      <a:r>
                        <a:rPr lang="en-US" sz="2000" baseline="0" dirty="0" smtClean="0"/>
                        <a:t> =  0.0542 sec</a:t>
                      </a:r>
                      <a:endParaRPr lang="en-US" sz="2000" dirty="0" smtClean="0"/>
                    </a:p>
                    <a:p>
                      <a:endParaRPr lang="en-US" sz="200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accent1"/>
                          </a:solidFill>
                        </a:rPr>
                        <a:t>RECURSIVE</a:t>
                      </a:r>
                    </a:p>
                    <a:p>
                      <a:endParaRPr lang="en-US" sz="2800" dirty="0" smtClean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US" sz="2000" dirty="0" smtClean="0"/>
                        <a:t>For N = 10</a:t>
                      </a:r>
                    </a:p>
                    <a:p>
                      <a:r>
                        <a:rPr lang="en-US" sz="2000" dirty="0" smtClean="0"/>
                        <a:t>Execution time</a:t>
                      </a:r>
                      <a:r>
                        <a:rPr lang="en-US" sz="2000" baseline="0" dirty="0" smtClean="0"/>
                        <a:t> = 0.0203 sec</a:t>
                      </a:r>
                    </a:p>
                    <a:p>
                      <a:endParaRPr lang="en-US" sz="2000" baseline="0" dirty="0" smtClean="0"/>
                    </a:p>
                    <a:p>
                      <a:r>
                        <a:rPr lang="en-US" sz="2000" dirty="0" smtClean="0"/>
                        <a:t>For N = 20</a:t>
                      </a:r>
                    </a:p>
                    <a:p>
                      <a:r>
                        <a:rPr lang="en-US" sz="2000" dirty="0" smtClean="0"/>
                        <a:t>Execution time</a:t>
                      </a:r>
                      <a:r>
                        <a:rPr lang="en-US" sz="2000" baseline="0" dirty="0" smtClean="0"/>
                        <a:t> = 0.0501 sec</a:t>
                      </a:r>
                      <a:endParaRPr lang="en-US" sz="2000" dirty="0" smtClean="0"/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For N = 30</a:t>
                      </a:r>
                    </a:p>
                    <a:p>
                      <a:r>
                        <a:rPr lang="en-US" sz="2000" dirty="0" smtClean="0"/>
                        <a:t>Execution time</a:t>
                      </a:r>
                      <a:r>
                        <a:rPr lang="en-US" sz="2000" baseline="0" dirty="0" smtClean="0"/>
                        <a:t> = 0.8436 sec</a:t>
                      </a:r>
                      <a:endParaRPr lang="en-US" sz="20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93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89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Fibonacci series of N terms</a:t>
            </a:r>
            <a:br>
              <a:rPr lang="en-US" dirty="0" smtClean="0"/>
            </a:br>
            <a:r>
              <a:rPr lang="en-US" dirty="0" smtClean="0"/>
              <a:t>in JAVA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223603"/>
              </p:ext>
            </p:extLst>
          </p:nvPr>
        </p:nvGraphicFramePr>
        <p:xfrm>
          <a:off x="677863" y="2160587"/>
          <a:ext cx="8596312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207593093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308592788"/>
                    </a:ext>
                  </a:extLst>
                </a:gridCol>
              </a:tblGrid>
              <a:tr h="4222795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accent1"/>
                          </a:solidFill>
                        </a:rPr>
                        <a:t>ITERATIVE</a:t>
                      </a:r>
                    </a:p>
                    <a:p>
                      <a:endParaRPr lang="en-US" sz="2800" dirty="0" smtClean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US" sz="2000" dirty="0" smtClean="0"/>
                        <a:t>For N = 10</a:t>
                      </a:r>
                    </a:p>
                    <a:p>
                      <a:r>
                        <a:rPr lang="en-US" sz="2000" dirty="0" smtClean="0"/>
                        <a:t>Execution time</a:t>
                      </a:r>
                      <a:r>
                        <a:rPr lang="en-US" sz="2000" baseline="0" dirty="0" smtClean="0"/>
                        <a:t> =  0.017 sec</a:t>
                      </a:r>
                    </a:p>
                    <a:p>
                      <a:endParaRPr lang="en-US" sz="2000" baseline="0" dirty="0" smtClean="0"/>
                    </a:p>
                    <a:p>
                      <a:r>
                        <a:rPr lang="en-US" sz="2000" dirty="0" smtClean="0"/>
                        <a:t>For N = 20</a:t>
                      </a:r>
                    </a:p>
                    <a:p>
                      <a:r>
                        <a:rPr lang="en-US" sz="2000" dirty="0" smtClean="0"/>
                        <a:t>Execution time</a:t>
                      </a:r>
                      <a:r>
                        <a:rPr lang="en-US" sz="2000" baseline="0" dirty="0" smtClean="0"/>
                        <a:t> =  0.033 sec</a:t>
                      </a:r>
                      <a:endParaRPr lang="en-US" sz="2000" dirty="0" smtClean="0"/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For N = 30</a:t>
                      </a:r>
                    </a:p>
                    <a:p>
                      <a:r>
                        <a:rPr lang="en-US" sz="2000" dirty="0" smtClean="0"/>
                        <a:t>Execution time</a:t>
                      </a:r>
                      <a:r>
                        <a:rPr lang="en-US" sz="2000" baseline="0" dirty="0" smtClean="0"/>
                        <a:t> =  0.057 sec</a:t>
                      </a:r>
                      <a:endParaRPr lang="en-US" sz="2000" dirty="0" smtClean="0"/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For N = 100</a:t>
                      </a:r>
                    </a:p>
                    <a:p>
                      <a:r>
                        <a:rPr lang="en-US" sz="2000" dirty="0" smtClean="0"/>
                        <a:t>Execution</a:t>
                      </a:r>
                      <a:r>
                        <a:rPr lang="en-US" sz="2000" baseline="0" dirty="0" smtClean="0"/>
                        <a:t> time =  0.187 sec</a:t>
                      </a:r>
                      <a:endParaRPr lang="en-US" sz="2000" dirty="0" smtClean="0"/>
                    </a:p>
                    <a:p>
                      <a:endParaRPr lang="en-US" sz="200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accent1"/>
                          </a:solidFill>
                        </a:rPr>
                        <a:t>RECURSIVE</a:t>
                      </a:r>
                    </a:p>
                    <a:p>
                      <a:endParaRPr lang="en-US" sz="2800" dirty="0" smtClean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US" sz="2000" dirty="0" smtClean="0"/>
                        <a:t>For N = 10</a:t>
                      </a:r>
                    </a:p>
                    <a:p>
                      <a:r>
                        <a:rPr lang="en-US" sz="2000" dirty="0" smtClean="0"/>
                        <a:t>Execution time</a:t>
                      </a:r>
                      <a:r>
                        <a:rPr lang="en-US" sz="2000" baseline="0" dirty="0" smtClean="0"/>
                        <a:t> = 0.004 sec</a:t>
                      </a:r>
                      <a:endParaRPr lang="en-US" sz="2000" dirty="0" smtClean="0"/>
                    </a:p>
                    <a:p>
                      <a:pPr marL="0" algn="l" defTabSz="457200" rtl="0" eaLnBrk="1" latinLnBrk="0" hangingPunct="1"/>
                      <a:endParaRPr lang="en-US" sz="2000" b="1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dirty="0" smtClean="0"/>
                        <a:t>For N = 20</a:t>
                      </a:r>
                    </a:p>
                    <a:p>
                      <a:r>
                        <a:rPr lang="en-US" sz="2000" dirty="0" smtClean="0"/>
                        <a:t>Execution time</a:t>
                      </a:r>
                      <a:r>
                        <a:rPr lang="en-US" sz="2000" baseline="0" dirty="0" smtClean="0"/>
                        <a:t> = 0.006 sec</a:t>
                      </a:r>
                      <a:endParaRPr lang="en-US" sz="2000" dirty="0" smtClean="0"/>
                    </a:p>
                    <a:p>
                      <a:pPr marL="0" algn="l" defTabSz="457200" rtl="0" eaLnBrk="1" latinLnBrk="0" hangingPunct="1"/>
                      <a:endParaRPr lang="en-US" sz="2000" b="1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dirty="0" smtClean="0"/>
                        <a:t>For N = 30</a:t>
                      </a:r>
                    </a:p>
                    <a:p>
                      <a:r>
                        <a:rPr lang="en-US" sz="2000" dirty="0" smtClean="0"/>
                        <a:t>Execution time</a:t>
                      </a:r>
                      <a:r>
                        <a:rPr lang="en-US" sz="2000" baseline="0" dirty="0" smtClean="0"/>
                        <a:t> = 0.008 sec</a:t>
                      </a:r>
                      <a:endParaRPr lang="en-US" sz="2000" dirty="0" smtClean="0"/>
                    </a:p>
                    <a:p>
                      <a:endParaRPr lang="en-US" sz="2000" dirty="0" smtClean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US" sz="2000" dirty="0" smtClean="0"/>
                        <a:t>For N = 100</a:t>
                      </a:r>
                    </a:p>
                    <a:p>
                      <a:r>
                        <a:rPr lang="en-US" sz="2000" dirty="0" smtClean="0"/>
                        <a:t>Execution</a:t>
                      </a:r>
                      <a:r>
                        <a:rPr lang="en-US" sz="2000" baseline="0" dirty="0" smtClean="0"/>
                        <a:t> time =  0.023 sec</a:t>
                      </a:r>
                      <a:endParaRPr lang="en-US" sz="2000" dirty="0" smtClean="0"/>
                    </a:p>
                    <a:p>
                      <a:endParaRPr lang="en-US" sz="20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93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39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vs Iteration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523038"/>
              </p:ext>
            </p:extLst>
          </p:nvPr>
        </p:nvGraphicFramePr>
        <p:xfrm>
          <a:off x="677863" y="1454331"/>
          <a:ext cx="8596312" cy="508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625770493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103426613"/>
                    </a:ext>
                  </a:extLst>
                </a:gridCol>
              </a:tblGrid>
              <a:tr h="508580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Recursion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every recursion (i.e.) for every return value a new stack is created.</a:t>
                      </a:r>
                    </a:p>
                    <a:p>
                      <a:endParaRPr lang="en-US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for application which have abundant storage</a:t>
                      </a:r>
                    </a:p>
                    <a:p>
                      <a:endParaRPr lang="en-US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Backtracking</a:t>
                      </a:r>
                      <a:r>
                        <a:rPr lang="en-US" sz="18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possible</a:t>
                      </a:r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Iteration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loops, we have may have defined set of iterations based on given conditions. So for example for 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 after the condition has been satisfied it executes the set of instructions in the loop when it finishes execution then the instance created for 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 is no more exits in memory.</a:t>
                      </a:r>
                    </a:p>
                    <a:p>
                      <a:endParaRPr lang="en-US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for application which have just</a:t>
                      </a:r>
                      <a:r>
                        <a:rPr lang="en-US" sz="18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enough storage</a:t>
                      </a:r>
                    </a:p>
                    <a:p>
                      <a:endParaRPr lang="en-US" sz="1800" b="0" i="0" kern="1200" baseline="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Backtracking is not possible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664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3284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446</TotalTime>
  <Words>487</Words>
  <Application>Microsoft Office PowerPoint</Application>
  <PresentationFormat>Widescreen</PresentationFormat>
  <Paragraphs>140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Python vs Java Performance Comparison</vt:lpstr>
      <vt:lpstr>Printing first N Prime numbers</vt:lpstr>
      <vt:lpstr>Printing Fibonacci series of N terms (Recursive Way)</vt:lpstr>
      <vt:lpstr>Printing Fibonacci series of N terms (Iterative Way)</vt:lpstr>
      <vt:lpstr>Printing Fibonacci series of N terms in PYTHON</vt:lpstr>
      <vt:lpstr>Printing Fibonacci series of N terms in JAVA</vt:lpstr>
      <vt:lpstr>Recursion vs Iteration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vs Java Performance Comparison</dc:title>
  <dc:creator>Prajwal Adhikari</dc:creator>
  <cp:lastModifiedBy>Prajwal Adhikari</cp:lastModifiedBy>
  <cp:revision>53</cp:revision>
  <dcterms:created xsi:type="dcterms:W3CDTF">2019-01-03T15:37:59Z</dcterms:created>
  <dcterms:modified xsi:type="dcterms:W3CDTF">2019-01-06T14:58:10Z</dcterms:modified>
</cp:coreProperties>
</file>