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1" r:id="rId4"/>
    <p:sldId id="262" r:id="rId5"/>
    <p:sldId id="283" r:id="rId6"/>
    <p:sldId id="264" r:id="rId7"/>
    <p:sldId id="285" r:id="rId8"/>
    <p:sldId id="265" r:id="rId9"/>
    <p:sldId id="266" r:id="rId10"/>
    <p:sldId id="286" r:id="rId11"/>
    <p:sldId id="276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vanmelchior/RPi_Cam_Web_Interfac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lesharp.github.io/" TargetMode="External"/><Relationship Id="rId4" Type="http://schemas.openxmlformats.org/officeDocument/2006/relationships/hyperlink" Target="https://github.com/richardghirst/PiBits/tree/master/ServoBlast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dkurylev@edu.hse.ru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b="1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«Система слежения за удаленным помещением на основе интернета вещей»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endParaRPr lang="en-US" sz="2900" dirty="0">
              <a:solidFill>
                <a:srgbClr val="FF0000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БПИ-184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cs typeface="+mj-lt"/>
            </a:endParaRPr>
          </a:p>
          <a:p>
            <a:pPr algn="r" eaLnBrk="1" hangingPunct="1"/>
            <a:r>
              <a:rPr kumimoji="1" lang="ru-RU" sz="1800" b="1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Курылев Александр Дмитриевич</a:t>
            </a:r>
            <a:endParaRPr kumimoji="1" lang="ru-RU" sz="1800" b="1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Доцент департамента программной 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инженерии факультета компьютерных наук, к. т. н. </a:t>
            </a:r>
          </a:p>
          <a:p>
            <a:pPr algn="r" eaLnBrk="1" hangingPunct="1"/>
            <a:r>
              <a:rPr kumimoji="1" lang="ru-RU" sz="1800" b="1" dirty="0">
                <a:solidFill>
                  <a:srgbClr val="000066"/>
                </a:solidFill>
                <a:latin typeface="+mj-lt"/>
                <a:cs typeface="+mj-lt"/>
              </a:rPr>
              <a:t>Макаров Сергей Львович</a:t>
            </a:r>
            <a:endParaRPr kumimoji="1" lang="ru-RU" sz="1200" b="1" dirty="0">
              <a:solidFill>
                <a:srgbClr val="FF0000"/>
              </a:solidFill>
              <a:latin typeface="+mj-lt"/>
              <a:cs typeface="+mj-lt"/>
            </a:endParaRPr>
          </a:p>
          <a:p>
            <a:pPr algn="r" eaLnBrk="1" hangingPunct="1"/>
            <a:endParaRPr kumimoji="1" lang="ru-RU" sz="1800" dirty="0">
              <a:solidFill>
                <a:srgbClr val="000066"/>
              </a:solidFill>
              <a:latin typeface="+mj-lt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C3A64BC-FBA8-4A39-96BD-4B5B9F9D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479550"/>
            <a:ext cx="8575521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</a:rPr>
              <a:t>Планируется доработать существующие решения и добавить такие, как:</a:t>
            </a:r>
          </a:p>
          <a:p>
            <a:r>
              <a:rPr lang="ru-RU" sz="1600" dirty="0">
                <a:latin typeface="Segoe UI" panose="020B0502040204020203" pitchFamily="34" charset="0"/>
              </a:rPr>
              <a:t>-Возможность подключения нескольких камер</a:t>
            </a:r>
          </a:p>
          <a:p>
            <a:r>
              <a:rPr lang="ru-RU" sz="1600" dirty="0">
                <a:latin typeface="Segoe UI" panose="020B0502040204020203" pitchFamily="34" charset="0"/>
              </a:rPr>
              <a:t>-Полностью автономная работа</a:t>
            </a:r>
          </a:p>
          <a:p>
            <a:r>
              <a:rPr lang="ru-RU" sz="1600" dirty="0">
                <a:latin typeface="Segoe UI" panose="020B0502040204020203" pitchFamily="34" charset="0"/>
              </a:rPr>
              <a:t>-Автоматическое включение записи видео по времени</a:t>
            </a:r>
          </a:p>
          <a:p>
            <a:r>
              <a:rPr lang="ru-RU" sz="1600" dirty="0">
                <a:latin typeface="Segoe UI" panose="020B0502040204020203" pitchFamily="34" charset="0"/>
              </a:rPr>
              <a:t>-Вывод звук с камер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C3FA61D-659E-4005-9EBF-CB331374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479550"/>
            <a:ext cx="8575521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Segoe UI" panose="020B0502040204020203" pitchFamily="34" charset="0"/>
              </a:rPr>
              <a:t>Библиотека </a:t>
            </a:r>
            <a:r>
              <a:rPr lang="en-US" sz="1600" b="1" dirty="0" err="1">
                <a:latin typeface="Segoe UI" panose="020B0502040204020203" pitchFamily="34" charset="0"/>
              </a:rPr>
              <a:t>RPi</a:t>
            </a:r>
            <a:r>
              <a:rPr lang="en-US" sz="1600" b="1" dirty="0">
                <a:latin typeface="Segoe UI" panose="020B0502040204020203" pitchFamily="34" charset="0"/>
              </a:rPr>
              <a:t>-Cam-Web-Interface</a:t>
            </a:r>
            <a:r>
              <a:rPr lang="ru-RU" sz="1600" b="1" dirty="0">
                <a:latin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</a:rPr>
              <a:t>[</a:t>
            </a:r>
            <a:r>
              <a:rPr lang="ru-RU" sz="1600" dirty="0">
                <a:latin typeface="Segoe UI" panose="020B0502040204020203" pitchFamily="34" charset="0"/>
              </a:rPr>
              <a:t>Электронный ресурс</a:t>
            </a:r>
            <a:r>
              <a:rPr lang="en-US" sz="1600" dirty="0">
                <a:latin typeface="Segoe UI" panose="020B0502040204020203" pitchFamily="34" charset="0"/>
              </a:rPr>
              <a:t>]</a:t>
            </a:r>
            <a:r>
              <a:rPr lang="ru-RU" sz="1600" dirty="0">
                <a:latin typeface="Segoe UI" panose="020B0502040204020203" pitchFamily="34" charset="0"/>
              </a:rPr>
              <a:t> //</a:t>
            </a:r>
            <a:r>
              <a:rPr lang="en-US" sz="1600" dirty="0">
                <a:latin typeface="Segoe UI" panose="020B0502040204020203" pitchFamily="34" charset="0"/>
              </a:rPr>
              <a:t>URL:</a:t>
            </a:r>
            <a:r>
              <a:rPr lang="ru-RU" sz="1600" dirty="0">
                <a:latin typeface="Segoe UI" panose="020B0502040204020203" pitchFamily="34" charset="0"/>
              </a:rPr>
              <a:t> </a:t>
            </a:r>
            <a:r>
              <a:rPr lang="en-US" sz="1600" dirty="0">
                <a:hlinkClick r:id="rId3"/>
              </a:rPr>
              <a:t>https://github.com/silvanmelchior/RPi_Cam_Web_Interface</a:t>
            </a:r>
            <a:r>
              <a:rPr lang="en-US" sz="1600" dirty="0">
                <a:latin typeface="Segoe UI" panose="020B0502040204020203" pitchFamily="34" charset="0"/>
              </a:rPr>
              <a:t> (</a:t>
            </a:r>
            <a:r>
              <a:rPr lang="ru-RU" sz="1600" dirty="0">
                <a:latin typeface="Segoe UI" panose="020B0502040204020203" pitchFamily="34" charset="0"/>
              </a:rPr>
              <a:t>Дата обращения: 02.03.2019,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Segoe UI" panose="020B0502040204020203" pitchFamily="34" charset="0"/>
              </a:rPr>
              <a:t>Библиотека </a:t>
            </a:r>
            <a:r>
              <a:rPr lang="en-US" sz="1600" b="1" dirty="0" err="1">
                <a:latin typeface="Segoe UI" panose="020B0502040204020203" pitchFamily="34" charset="0"/>
              </a:rPr>
              <a:t>Servoblaster</a:t>
            </a:r>
            <a:r>
              <a:rPr lang="en-US" sz="1600" b="1" dirty="0">
                <a:latin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</a:rPr>
              <a:t>[</a:t>
            </a:r>
            <a:r>
              <a:rPr lang="ru-RU" sz="1600" dirty="0">
                <a:latin typeface="Segoe UI" panose="020B0502040204020203" pitchFamily="34" charset="0"/>
              </a:rPr>
              <a:t>Электронный ресурс</a:t>
            </a:r>
            <a:r>
              <a:rPr lang="en-US" sz="1600" dirty="0">
                <a:latin typeface="Segoe UI" panose="020B0502040204020203" pitchFamily="34" charset="0"/>
              </a:rPr>
              <a:t>]</a:t>
            </a:r>
            <a:r>
              <a:rPr lang="ru-RU" sz="1600" dirty="0">
                <a:latin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</a:rPr>
              <a:t>//URL: </a:t>
            </a:r>
            <a:r>
              <a:rPr lang="en-US" sz="1600" dirty="0">
                <a:hlinkClick r:id="rId4"/>
              </a:rPr>
              <a:t>https://github.com/richardghirst/PiBits/tree/master/ServoBlaster</a:t>
            </a:r>
            <a:r>
              <a:rPr lang="en-US" sz="1600" dirty="0"/>
              <a:t> (</a:t>
            </a:r>
            <a:r>
              <a:rPr lang="ru-RU" sz="1600" dirty="0"/>
              <a:t>Дата обращение: 02.03.2019, режим доступа: свободный)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Segoe UI" panose="020B0502040204020203" pitchFamily="34" charset="0"/>
              </a:rPr>
              <a:t>Библиотека </a:t>
            </a:r>
            <a:r>
              <a:rPr lang="en-US" sz="1600" b="1" dirty="0" err="1">
                <a:latin typeface="Segoe UI" panose="020B0502040204020203" pitchFamily="34" charset="0"/>
              </a:rPr>
              <a:t>AngleSharp</a:t>
            </a:r>
            <a:r>
              <a:rPr lang="ru-RU" sz="1600" b="1" dirty="0">
                <a:latin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</a:rPr>
              <a:t>[</a:t>
            </a:r>
            <a:r>
              <a:rPr lang="ru-RU" sz="1600" dirty="0">
                <a:latin typeface="Segoe UI" panose="020B0502040204020203" pitchFamily="34" charset="0"/>
              </a:rPr>
              <a:t>Электронный ресурс</a:t>
            </a:r>
            <a:r>
              <a:rPr lang="en-US" sz="1600" dirty="0">
                <a:latin typeface="Segoe UI" panose="020B0502040204020203" pitchFamily="34" charset="0"/>
              </a:rPr>
              <a:t>] </a:t>
            </a:r>
            <a:r>
              <a:rPr lang="ru-RU" sz="1600" dirty="0">
                <a:latin typeface="Segoe UI" panose="020B0502040204020203" pitchFamily="34" charset="0"/>
              </a:rPr>
              <a:t>//</a:t>
            </a:r>
            <a:r>
              <a:rPr lang="en-US" sz="1600" dirty="0">
                <a:latin typeface="Segoe UI" panose="020B0502040204020203" pitchFamily="34" charset="0"/>
              </a:rPr>
              <a:t>URL: </a:t>
            </a:r>
            <a:r>
              <a:rPr lang="en-US" sz="1600" dirty="0">
                <a:hlinkClick r:id="rId5"/>
              </a:rPr>
              <a:t>https://anglesharp.github.io/</a:t>
            </a:r>
            <a:r>
              <a:rPr lang="en-US" sz="1600" dirty="0"/>
              <a:t> (</a:t>
            </a:r>
            <a:r>
              <a:rPr lang="ru-RU" sz="1600" dirty="0"/>
              <a:t>Дата обращения: 02.03.2019,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cs typeface="Arial" panose="020B0604020202020204" pitchFamily="34" charset="0"/>
              </a:rPr>
              <a:t>C# 4.0: полное руководство </a:t>
            </a:r>
            <a:r>
              <a:rPr lang="en-US" sz="1600" b="1" dirty="0">
                <a:cs typeface="Arial" panose="020B0604020202020204" pitchFamily="34" charset="0"/>
              </a:rPr>
              <a:t>//</a:t>
            </a:r>
            <a:r>
              <a:rPr lang="ru-RU" sz="1600" dirty="0" err="1">
                <a:cs typeface="Arial" panose="020B0604020202020204" pitchFamily="34" charset="0"/>
              </a:rPr>
              <a:t>Шилдт</a:t>
            </a:r>
            <a:r>
              <a:rPr lang="ru-RU" sz="1600" dirty="0">
                <a:cs typeface="Arial" panose="020B0604020202020204" pitchFamily="34" charset="0"/>
              </a:rPr>
              <a:t>, Г. : пер. с англ. – М.: ООО «И. Д. Вильямс», 2013.</a:t>
            </a:r>
            <a:endParaRPr lang="en-US" sz="1600" b="1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Курылев Александр Дмитриевич</a:t>
            </a:r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  <a:hlinkClick r:id="rId3"/>
              </a:rPr>
              <a:t>adkurylev@edu.hse.ru</a:t>
            </a:r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ВИДЕОНАБЛЮДЕНИЕ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EA0D0-E1BD-489F-8ADC-D27348FC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56" y="1969294"/>
            <a:ext cx="5178263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Задачей данной работы является написание программы, помогающей пользователю установить видеонаблюдение за помещением с использованием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Raspberry Pi 3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ÐÐ°ÑÑÐ¸Ð½ÐºÐ¸ Ð¿Ð¾ Ð·Ð°Ð¿ÑÐ¾ÑÑ raspberry pi logo">
            <a:extLst>
              <a:ext uri="{FF2B5EF4-FFF2-40B4-BE49-F238E27FC236}">
                <a16:creationId xmlns:a16="http://schemas.microsoft.com/office/drawing/2014/main" id="{AA8B9B46-A435-42C5-A959-7C6A4C80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66" y="3750050"/>
            <a:ext cx="2779713" cy="15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Raspberry Pi</a:t>
            </a:r>
            <a:r>
              <a:rPr lang="ru-RU" sz="1600" dirty="0">
                <a:latin typeface="Segoe UI" panose="020B0502040204020203" pitchFamily="34" charset="0"/>
              </a:rPr>
              <a:t> – одноплатный компьютер.</a:t>
            </a:r>
          </a:p>
          <a:p>
            <a:r>
              <a:rPr lang="en-US" sz="1600" b="1" dirty="0">
                <a:latin typeface="Segoe UI" panose="020B0502040204020203" pitchFamily="34" charset="0"/>
              </a:rPr>
              <a:t>Windows Forms – </a:t>
            </a:r>
            <a:r>
              <a:rPr lang="ru-RU" sz="1600" dirty="0">
                <a:latin typeface="Segoe UI" panose="020B0502040204020203" pitchFamily="34" charset="0"/>
              </a:rPr>
              <a:t>тип графического интерфейса</a:t>
            </a:r>
            <a:endParaRPr lang="en-US" sz="1600" dirty="0">
              <a:latin typeface="Segoe UI" panose="020B0502040204020203" pitchFamily="34" charset="0"/>
            </a:endParaRPr>
          </a:p>
          <a:p>
            <a:r>
              <a:rPr lang="ru-RU" sz="1600" b="1" dirty="0">
                <a:latin typeface="Segoe UI" panose="020B0502040204020203" pitchFamily="34" charset="0"/>
              </a:rPr>
              <a:t>Интернет вещей – </a:t>
            </a:r>
            <a:r>
              <a:rPr lang="ru-RU" sz="1600" dirty="0">
                <a:latin typeface="Segoe UI" panose="020B0502040204020203" pitchFamily="34" charset="0"/>
              </a:rPr>
              <a:t>концепция физических вещей, связанных между собой сетью 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18056FC-149E-4A08-9B71-CD3FA78A784B}"/>
              </a:ext>
            </a:extLst>
          </p:cNvPr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600" dirty="0"/>
              <a:t>Обеспечение возможности видеонаблюдения за помещением посредством приложения на </a:t>
            </a:r>
            <a:r>
              <a:rPr lang="en-US" sz="1600" dirty="0"/>
              <a:t>Windows Forms</a:t>
            </a:r>
            <a:r>
              <a:rPr lang="ru-RU" sz="1600" dirty="0"/>
              <a:t> и</a:t>
            </a:r>
            <a:r>
              <a:rPr lang="en-US" sz="1600" dirty="0"/>
              <a:t> Raspberry Pi</a:t>
            </a:r>
            <a:endParaRPr lang="ru-RU" sz="1600" dirty="0"/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ru-RU" sz="1600" dirty="0"/>
              <a:t>Показ транслируемого в интернет видео;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600" dirty="0"/>
              <a:t>Сохранение кадров с камеры в формате .</a:t>
            </a:r>
            <a:r>
              <a:rPr lang="en-US" sz="1600" dirty="0"/>
              <a:t>jpg </a:t>
            </a:r>
            <a:r>
              <a:rPr lang="ru-RU" sz="1600" dirty="0"/>
              <a:t>и .</a:t>
            </a:r>
            <a:r>
              <a:rPr lang="en-US" sz="1600" dirty="0"/>
              <a:t>mp</a:t>
            </a:r>
            <a:r>
              <a:rPr lang="ru-RU" sz="1600" dirty="0"/>
              <a:t>4;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600" dirty="0"/>
              <a:t>Поворот камеры по команде пользователя;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600" dirty="0"/>
              <a:t>Режим обнаружения движений</a:t>
            </a:r>
            <a:r>
              <a:rPr lang="en-US" sz="1600" dirty="0"/>
              <a:t>;</a:t>
            </a:r>
            <a:endParaRPr lang="ru-RU" sz="1600" dirty="0"/>
          </a:p>
          <a:p>
            <a:pPr marL="228600" lvl="0" indent="-228600">
              <a:buFont typeface="+mj-lt"/>
              <a:buAutoNum type="arabicPeriod"/>
            </a:pPr>
            <a:r>
              <a:rPr lang="ru-RU" sz="1600" dirty="0"/>
              <a:t>Импорт и экспорт файлов настройки.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98B799-D745-4CF6-905E-D0613B7083A9}"/>
              </a:ext>
            </a:extLst>
          </p:cNvPr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АРХИТЕКТУРА ПРИЛОЖЕНИЯ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32DB5D-57DF-437C-801B-C988BEC68F6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47" y="2341372"/>
            <a:ext cx="4143375" cy="3251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7E5A6A9-E7BC-40C2-A091-E09A896B9453}"/>
              </a:ext>
            </a:extLst>
          </p:cNvPr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66D427F-AF14-4F0E-81B8-CE5C8714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" y="1538519"/>
            <a:ext cx="8784377" cy="4525963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Для реализации данного проекта было решено применить следующие инструменты: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C# 6.0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.NET Framework 4.6.1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Visual Studio 2017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PHP 7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Raspbian 4.14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Сторонние библиотеки: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RPi_Cam_Web_Interface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v.6.4.5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[1] 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Servoblaster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[2] 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AngleSharp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v.0.12.1 [3]</a:t>
            </a:r>
          </a:p>
          <a:p>
            <a:pPr marL="0" indent="0">
              <a:buNone/>
            </a:pP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10B0AD-CE6D-4098-AF02-0B1E18C94153}"/>
              </a:ext>
            </a:extLst>
          </p:cNvPr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ТЕСТИРОВАНИЕ ПРОГРАММЫ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7DB21CB-6855-4915-8B27-D1B7FCBB4492}"/>
              </a:ext>
            </a:extLst>
          </p:cNvPr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4816E97-FE0A-4643-B44E-40D17F03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4" y="1734282"/>
            <a:ext cx="8784377" cy="1222437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Тестирование программы проводилось при различных условиях, в том числе при недоступности сервера, при вводе некорректных данных и т.п.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910585-B273-404B-A0D1-3BC809042F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22" y="3692208"/>
            <a:ext cx="1798955" cy="128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9CA292F-C11A-4903-9981-ED42ED22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479550"/>
            <a:ext cx="857552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/>
            <a:r>
              <a:rPr lang="ru-RU" sz="1600" dirty="0"/>
              <a:t>Были реализованы все поставленные задачи.</a:t>
            </a:r>
            <a:r>
              <a:rPr lang="en-US" sz="1600" dirty="0"/>
              <a:t> </a:t>
            </a:r>
            <a:r>
              <a:rPr lang="ru-RU" sz="1600" dirty="0"/>
              <a:t>Ниже представлены результаты.</a:t>
            </a:r>
          </a:p>
          <a:p>
            <a:endParaRPr lang="ru-RU" sz="1600" dirty="0">
              <a:latin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84A38C-61B7-4D26-9ED4-5A2404C6EB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8" y="2064325"/>
            <a:ext cx="3082500" cy="18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583199-73AF-434F-B86B-575183711F5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8" y="3946724"/>
            <a:ext cx="3153062" cy="18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BE4E0E6-C0B8-4CD7-9477-48048FDE8FF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29" y="2077402"/>
            <a:ext cx="2581923" cy="135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6A23B4A-52B8-434B-AB5B-B807FE1A0DE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80" y="4219785"/>
            <a:ext cx="3495074" cy="93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853947EB-0D40-4F0F-9BFB-3D933AF4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479550"/>
            <a:ext cx="8575521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</a:rPr>
              <a:t>Данная работа имеет практическую значимость в сфере видеонаблюдения. Предназначен для потребителей, которые хотят установить наблюдение за своим помещением. Также может применяться в различных автономных проектах, так как размеры устройства, транслирующего видео, позволяют встроить его в небольшой корпус.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529</Words>
  <Application>Microsoft Office PowerPoint</Application>
  <PresentationFormat>Экран (4:3)</PresentationFormat>
  <Paragraphs>110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Факультет компьютерных наук Департамент программной инженерии Курсовая работа «Система слежения за удаленным помещением на основе интернета вещей»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Курылев Александр Дмитриевич</cp:lastModifiedBy>
  <cp:revision>57</cp:revision>
  <dcterms:created xsi:type="dcterms:W3CDTF">2010-09-30T06:45:00Z</dcterms:created>
  <dcterms:modified xsi:type="dcterms:W3CDTF">2019-05-24T08:21:27Z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