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1"/>
  </p:notesMasterIdLst>
  <p:sldIdLst>
    <p:sldId id="358" r:id="rId4"/>
    <p:sldId id="372" r:id="rId5"/>
    <p:sldId id="284" r:id="rId6"/>
    <p:sldId id="450" r:id="rId7"/>
    <p:sldId id="365" r:id="rId8"/>
    <p:sldId id="389" r:id="rId9"/>
    <p:sldId id="390" r:id="rId10"/>
    <p:sldId id="435" r:id="rId11"/>
    <p:sldId id="391" r:id="rId12"/>
    <p:sldId id="395" r:id="rId13"/>
    <p:sldId id="396" r:id="rId14"/>
    <p:sldId id="397" r:id="rId15"/>
    <p:sldId id="451" r:id="rId16"/>
    <p:sldId id="398" r:id="rId17"/>
    <p:sldId id="446" r:id="rId18"/>
    <p:sldId id="447" r:id="rId19"/>
    <p:sldId id="350" r:id="rId20"/>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B8D1"/>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84460" autoAdjust="0"/>
  </p:normalViewPr>
  <p:slideViewPr>
    <p:cSldViewPr snapToGrid="0">
      <p:cViewPr varScale="1">
        <p:scale>
          <a:sx n="41" d="100"/>
          <a:sy n="41" d="100"/>
        </p:scale>
        <p:origin x="1290" y="48"/>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pPr/>
              <a:t>2020/7/6</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pPr/>
              <a:t>‹N°›</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2C70492-AA3B-4A7A-A600-1D8FBFB13F9E}" type="slidenum">
              <a:rPr lang="fr-FR" smtClean="0"/>
              <a:pPr/>
              <a:t>2</a:t>
            </a:fld>
            <a:endParaRPr lang="fr-FR"/>
          </a:p>
        </p:txBody>
      </p:sp>
    </p:spTree>
    <p:extLst>
      <p:ext uri="{BB962C8B-B14F-4D97-AF65-F5344CB8AC3E}">
        <p14:creationId xmlns:p14="http://schemas.microsoft.com/office/powerpoint/2010/main" val="62064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A0F6D12-D0E5-42E3-AE9E-4CBB24513023}" type="slidenum">
              <a:rPr kumimoji="1" lang="ja-JP" altLang="en-US" smtClean="0"/>
              <a:pPr/>
              <a:t>10</a:t>
            </a:fld>
            <a:endParaRPr kumimoji="1" lang="ja-JP" altLang="en-US"/>
          </a:p>
        </p:txBody>
      </p:sp>
    </p:spTree>
    <p:extLst>
      <p:ext uri="{BB962C8B-B14F-4D97-AF65-F5344CB8AC3E}">
        <p14:creationId xmlns:p14="http://schemas.microsoft.com/office/powerpoint/2010/main" val="328164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A0F6D12-D0E5-42E3-AE9E-4CBB24513023}" type="slidenum">
              <a:rPr kumimoji="1" lang="ja-JP" altLang="en-US" smtClean="0"/>
              <a:pPr/>
              <a:t>11</a:t>
            </a:fld>
            <a:endParaRPr kumimoji="1" lang="ja-JP" altLang="en-US"/>
          </a:p>
        </p:txBody>
      </p:sp>
    </p:spTree>
    <p:extLst>
      <p:ext uri="{BB962C8B-B14F-4D97-AF65-F5344CB8AC3E}">
        <p14:creationId xmlns:p14="http://schemas.microsoft.com/office/powerpoint/2010/main" val="111207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A0F6D12-D0E5-42E3-AE9E-4CBB24513023}" type="slidenum">
              <a:rPr kumimoji="1" lang="ja-JP" altLang="en-US" smtClean="0"/>
              <a:pPr/>
              <a:t>12</a:t>
            </a:fld>
            <a:endParaRPr kumimoji="1" lang="ja-JP" altLang="en-US"/>
          </a:p>
        </p:txBody>
      </p:sp>
    </p:spTree>
    <p:extLst>
      <p:ext uri="{BB962C8B-B14F-4D97-AF65-F5344CB8AC3E}">
        <p14:creationId xmlns:p14="http://schemas.microsoft.com/office/powerpoint/2010/main" val="43922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A0F6D12-D0E5-42E3-AE9E-4CBB24513023}" type="slidenum">
              <a:rPr kumimoji="1" lang="ja-JP" altLang="en-US" smtClean="0"/>
              <a:pPr/>
              <a:t>13</a:t>
            </a:fld>
            <a:endParaRPr kumimoji="1" lang="ja-JP" altLang="en-US"/>
          </a:p>
        </p:txBody>
      </p:sp>
    </p:spTree>
    <p:extLst>
      <p:ext uri="{BB962C8B-B14F-4D97-AF65-F5344CB8AC3E}">
        <p14:creationId xmlns:p14="http://schemas.microsoft.com/office/powerpoint/2010/main" val="216430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A0F6D12-D0E5-42E3-AE9E-4CBB24513023}" type="slidenum">
              <a:rPr kumimoji="1" lang="ja-JP" altLang="en-US" smtClean="0"/>
              <a:pPr/>
              <a:t>14</a:t>
            </a:fld>
            <a:endParaRPr kumimoji="1" lang="ja-JP" altLang="en-US"/>
          </a:p>
        </p:txBody>
      </p:sp>
    </p:spTree>
    <p:extLst>
      <p:ext uri="{BB962C8B-B14F-4D97-AF65-F5344CB8AC3E}">
        <p14:creationId xmlns:p14="http://schemas.microsoft.com/office/powerpoint/2010/main" val="155460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cstate="print">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‹N°›</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‹N°›</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dirty="0"/>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‹N°›</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fr-FR" altLang="ja-JP" sz="6000" dirty="0" err="1"/>
              <a:t>Presentation</a:t>
            </a:r>
            <a:r>
              <a:rPr kumimoji="1" lang="fr-FR" altLang="ja-JP" sz="6000" dirty="0"/>
              <a:t> IHM</a:t>
            </a:r>
            <a:endParaRPr kumimoji="1" lang="ja-JP" altLang="en-US" sz="6000" dirty="0"/>
          </a:p>
        </p:txBody>
      </p:sp>
      <p:sp>
        <p:nvSpPr>
          <p:cNvPr id="7" name="テキスト プレースホルダー 6"/>
          <p:cNvSpPr>
            <a:spLocks noGrp="1"/>
          </p:cNvSpPr>
          <p:nvPr>
            <p:ph type="body" sz="quarter" idx="10"/>
          </p:nvPr>
        </p:nvSpPr>
        <p:spPr>
          <a:xfrm>
            <a:off x="5319385" y="6073639"/>
            <a:ext cx="7998492" cy="1939453"/>
          </a:xfrm>
        </p:spPr>
        <p:txBody>
          <a:bodyPr>
            <a:noAutofit/>
          </a:bodyPr>
          <a:lstStyle/>
          <a:p>
            <a:pPr algn="l"/>
            <a:r>
              <a:rPr lang="fr-FR" sz="2000" b="1" dirty="0">
                <a:latin typeface="+mn-lt"/>
              </a:rPr>
              <a:t>Proposé par:</a:t>
            </a:r>
          </a:p>
          <a:p>
            <a:pPr marL="571500" indent="-571500" algn="l">
              <a:buFont typeface="Arial" panose="020B0604020202020204" pitchFamily="34" charset="0"/>
              <a:buChar char="•"/>
            </a:pPr>
            <a:r>
              <a:rPr lang="fr-FR" sz="2000" b="1" cap="all" dirty="0" err="1">
                <a:latin typeface="+mn-lt"/>
              </a:rPr>
              <a:t>Adla</a:t>
            </a:r>
            <a:r>
              <a:rPr lang="fr-FR" sz="2000" b="1" cap="all" dirty="0">
                <a:latin typeface="+mn-lt"/>
              </a:rPr>
              <a:t> </a:t>
            </a:r>
            <a:r>
              <a:rPr lang="fr-FR" sz="2000" b="1" cap="all" dirty="0" err="1">
                <a:latin typeface="+mn-lt"/>
              </a:rPr>
              <a:t>ilyes</a:t>
            </a:r>
            <a:endParaRPr lang="fr-FR" sz="2000" b="1" cap="all" dirty="0">
              <a:latin typeface="+mn-lt"/>
            </a:endParaRPr>
          </a:p>
          <a:p>
            <a:pPr marL="571500" indent="-571500" algn="l">
              <a:buFont typeface="Arial" panose="020B0604020202020204" pitchFamily="34" charset="0"/>
              <a:buChar char="•"/>
            </a:pPr>
            <a:r>
              <a:rPr lang="fr-FR" sz="2000" b="1" dirty="0">
                <a:latin typeface="+mn-lt"/>
              </a:rPr>
              <a:t>IASSAMEN BILAL </a:t>
            </a:r>
          </a:p>
          <a:p>
            <a:pPr marL="571500" indent="-571500" algn="l">
              <a:buFont typeface="Arial" panose="020B0604020202020204" pitchFamily="34" charset="0"/>
              <a:buChar char="•"/>
            </a:pPr>
            <a:r>
              <a:rPr lang="fr-FR" sz="2000" b="1" dirty="0">
                <a:latin typeface="+mn-lt"/>
              </a:rPr>
              <a:t>KARASAD CHABANE</a:t>
            </a:r>
          </a:p>
          <a:p>
            <a:pPr marL="571500" indent="-571500" algn="l">
              <a:buFont typeface="Arial" panose="020B0604020202020204" pitchFamily="34" charset="0"/>
              <a:buChar char="•"/>
            </a:pPr>
            <a:r>
              <a:rPr lang="fr-FR" sz="2000" b="1" dirty="0">
                <a:latin typeface="+mn-lt"/>
              </a:rPr>
              <a:t>FIRAS IMENE</a:t>
            </a:r>
          </a:p>
          <a:p>
            <a:pPr marL="571500" indent="-571500" algn="l">
              <a:buFont typeface="Arial" panose="020B0604020202020204" pitchFamily="34" charset="0"/>
              <a:buChar char="•"/>
            </a:pPr>
            <a:r>
              <a:rPr lang="fr-FR" altLang="ja-JP" sz="2000" b="1" dirty="0">
                <a:latin typeface="+mn-lt"/>
              </a:rPr>
              <a:t>SIT 01</a:t>
            </a:r>
            <a:endParaRPr lang="ja-JP" altLang="en-US" sz="2000" b="1" dirty="0">
              <a:latin typeface="+mn-lt"/>
            </a:endParaRPr>
          </a:p>
        </p:txBody>
      </p:sp>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3) </a:t>
            </a:r>
            <a:r>
              <a:rPr lang="fr-FR" altLang="fr-FR" sz="6000" i="0" dirty="0">
                <a:solidFill>
                  <a:schemeClr val="tx2"/>
                </a:solidFill>
                <a:cs typeface="+mn-cs"/>
              </a:rPr>
              <a:t>Les outils utilisés </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6" name="Espace réservé du texte 5">
            <a:extLst>
              <a:ext uri="{FF2B5EF4-FFF2-40B4-BE49-F238E27FC236}">
                <a16:creationId xmlns:a16="http://schemas.microsoft.com/office/drawing/2014/main" id="{13B6DE24-9FAE-4643-8B96-6E9588EAE91D}"/>
              </a:ext>
            </a:extLst>
          </p:cNvPr>
          <p:cNvSpPr>
            <a:spLocks noGrp="1"/>
          </p:cNvSpPr>
          <p:nvPr>
            <p:ph type="body" sz="quarter" idx="14"/>
          </p:nvPr>
        </p:nvSpPr>
        <p:spPr>
          <a:xfrm>
            <a:off x="1043049" y="7746593"/>
            <a:ext cx="16200313" cy="1353161"/>
          </a:xfrm>
        </p:spPr>
        <p:txBody>
          <a:bodyPr/>
          <a:lstStyle/>
          <a:p>
            <a:r>
              <a:rPr lang="fr-FR" sz="1800" dirty="0">
                <a:effectLst/>
                <a:latin typeface="Times New Roman" panose="02020603050405020304" pitchFamily="18" charset="0"/>
                <a:ea typeface="Calibri" panose="020F0502020204030204" pitchFamily="34" charset="0"/>
                <a:cs typeface="Arial" panose="020B0604020202020204" pitchFamily="34" charset="0"/>
              </a:rPr>
              <a:t>Adobe XD est un outil vectoriel développé et publié par Adobe </a:t>
            </a:r>
            <a:r>
              <a:rPr lang="fr-FR" sz="1800" dirty="0" err="1">
                <a:effectLst/>
                <a:latin typeface="Times New Roman" panose="02020603050405020304" pitchFamily="18" charset="0"/>
                <a:ea typeface="Calibri" panose="020F0502020204030204" pitchFamily="34" charset="0"/>
                <a:cs typeface="Arial" panose="020B0604020202020204" pitchFamily="34" charset="0"/>
              </a:rPr>
              <a:t>Inc</a:t>
            </a:r>
            <a:r>
              <a:rPr lang="fr-FR" sz="1800" dirty="0">
                <a:effectLst/>
                <a:latin typeface="Times New Roman" panose="02020603050405020304" pitchFamily="18" charset="0"/>
                <a:ea typeface="Calibri" panose="020F0502020204030204" pitchFamily="34" charset="0"/>
                <a:cs typeface="Arial" panose="020B0604020202020204" pitchFamily="34" charset="0"/>
              </a:rPr>
              <a:t> pour la conception et le prototypage </a:t>
            </a:r>
            <a:r>
              <a:rPr lang="fr-FR" sz="1800" dirty="0">
                <a:latin typeface="Times New Roman" panose="02020603050405020304" pitchFamily="18" charset="0"/>
                <a:ea typeface="Calibri" panose="020F0502020204030204" pitchFamily="34" charset="0"/>
                <a:cs typeface="Arial" panose="020B0604020202020204" pitchFamily="34" charset="0"/>
              </a:rPr>
              <a:t>d</a:t>
            </a:r>
            <a:r>
              <a:rPr lang="fr-FR" sz="1800" dirty="0">
                <a:effectLst/>
                <a:latin typeface="Times New Roman" panose="02020603050405020304" pitchFamily="18" charset="0"/>
                <a:ea typeface="Calibri" panose="020F0502020204030204" pitchFamily="34" charset="0"/>
                <a:cs typeface="Arial" panose="020B0604020202020204" pitchFamily="34" charset="0"/>
              </a:rPr>
              <a:t>es applications Web et Mobiles</a:t>
            </a:r>
            <a:endParaRPr lang="fr-FR" dirty="0"/>
          </a:p>
        </p:txBody>
      </p:sp>
      <p:sp>
        <p:nvSpPr>
          <p:cNvPr id="7" name="ZoneTexte 6">
            <a:extLst>
              <a:ext uri="{FF2B5EF4-FFF2-40B4-BE49-F238E27FC236}">
                <a16:creationId xmlns:a16="http://schemas.microsoft.com/office/drawing/2014/main" id="{83028ED2-E675-42A5-839D-642D804B548D}"/>
              </a:ext>
            </a:extLst>
          </p:cNvPr>
          <p:cNvSpPr txBox="1"/>
          <p:nvPr/>
        </p:nvSpPr>
        <p:spPr>
          <a:xfrm>
            <a:off x="1221884" y="3533680"/>
            <a:ext cx="13201650" cy="584775"/>
          </a:xfrm>
          <a:prstGeom prst="rect">
            <a:avLst/>
          </a:prstGeom>
          <a:noFill/>
        </p:spPr>
        <p:txBody>
          <a:bodyPr wrap="square" rtlCol="0">
            <a:spAutoFit/>
          </a:bodyPr>
          <a:lstStyle/>
          <a:p>
            <a:r>
              <a:rPr lang="fr-FR" altLang="fr-FR" b="1" dirty="0"/>
              <a:t>Adobe </a:t>
            </a:r>
            <a:r>
              <a:rPr lang="fr-FR" altLang="fr-FR" b="1" dirty="0" err="1"/>
              <a:t>Xd</a:t>
            </a:r>
            <a:endParaRPr lang="fr-FR" b="1" dirty="0"/>
          </a:p>
        </p:txBody>
      </p:sp>
      <p:pic>
        <p:nvPicPr>
          <p:cNvPr id="8" name="Image 7" descr="Une image contenant dessin, signe&#10;&#10;Description générée automatiquement">
            <a:extLst>
              <a:ext uri="{FF2B5EF4-FFF2-40B4-BE49-F238E27FC236}">
                <a16:creationId xmlns:a16="http://schemas.microsoft.com/office/drawing/2014/main" id="{0E17E40A-795C-487D-A2FD-DB1896CE53A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21677" y="4601497"/>
            <a:ext cx="2551471" cy="2477052"/>
          </a:xfrm>
          <a:prstGeom prst="rect">
            <a:avLst/>
          </a:prstGeom>
        </p:spPr>
      </p:pic>
    </p:spTree>
    <p:extLst>
      <p:ext uri="{BB962C8B-B14F-4D97-AF65-F5344CB8AC3E}">
        <p14:creationId xmlns:p14="http://schemas.microsoft.com/office/powerpoint/2010/main" val="7161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3) </a:t>
            </a:r>
            <a:r>
              <a:rPr lang="fr-FR" altLang="fr-FR" sz="6000" i="0" dirty="0">
                <a:solidFill>
                  <a:schemeClr val="tx2"/>
                </a:solidFill>
                <a:cs typeface="+mn-cs"/>
              </a:rPr>
              <a:t>Les outils utilisés </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6" name="Espace réservé du texte 5">
            <a:extLst>
              <a:ext uri="{FF2B5EF4-FFF2-40B4-BE49-F238E27FC236}">
                <a16:creationId xmlns:a16="http://schemas.microsoft.com/office/drawing/2014/main" id="{13B6DE24-9FAE-4643-8B96-6E9588EAE91D}"/>
              </a:ext>
            </a:extLst>
          </p:cNvPr>
          <p:cNvSpPr>
            <a:spLocks noGrp="1"/>
          </p:cNvSpPr>
          <p:nvPr>
            <p:ph type="body" sz="quarter" idx="14"/>
          </p:nvPr>
        </p:nvSpPr>
        <p:spPr>
          <a:xfrm>
            <a:off x="950855" y="7603790"/>
            <a:ext cx="16200313" cy="1381125"/>
          </a:xfrm>
        </p:spPr>
        <p:txBody>
          <a:bodyPr/>
          <a:lstStyle/>
          <a:p>
            <a:r>
              <a:rPr lang="fr-FR" sz="1800" dirty="0" err="1">
                <a:effectLst/>
                <a:latin typeface="Times New Roman" panose="02020603050405020304" pitchFamily="18" charset="0"/>
                <a:ea typeface="Calibri" panose="020F0502020204030204" pitchFamily="34" charset="0"/>
                <a:cs typeface="Arial" panose="020B0604020202020204" pitchFamily="34" charset="0"/>
              </a:rPr>
              <a:t>Balsamiq</a:t>
            </a:r>
            <a:r>
              <a:rPr lang="fr-FR" sz="1800" dirty="0">
                <a:effectLst/>
                <a:latin typeface="Times New Roman" panose="02020603050405020304" pitchFamily="18" charset="0"/>
                <a:ea typeface="Calibri" panose="020F0502020204030204" pitchFamily="34" charset="0"/>
                <a:cs typeface="Arial" panose="020B0604020202020204" pitchFamily="34" charset="0"/>
              </a:rPr>
              <a:t> est un logiciel Desktop et un outil très populairement utilisé par les chefs de produits ou chefs de projets web et mobile</a:t>
            </a:r>
            <a:endParaRPr lang="fr-FR" dirty="0"/>
          </a:p>
        </p:txBody>
      </p:sp>
      <p:sp>
        <p:nvSpPr>
          <p:cNvPr id="7" name="ZoneTexte 6">
            <a:extLst>
              <a:ext uri="{FF2B5EF4-FFF2-40B4-BE49-F238E27FC236}">
                <a16:creationId xmlns:a16="http://schemas.microsoft.com/office/drawing/2014/main" id="{83028ED2-E675-42A5-839D-642D804B548D}"/>
              </a:ext>
            </a:extLst>
          </p:cNvPr>
          <p:cNvSpPr txBox="1"/>
          <p:nvPr/>
        </p:nvSpPr>
        <p:spPr>
          <a:xfrm>
            <a:off x="1221884" y="3533342"/>
            <a:ext cx="13201650" cy="584775"/>
          </a:xfrm>
          <a:prstGeom prst="rect">
            <a:avLst/>
          </a:prstGeom>
          <a:noFill/>
        </p:spPr>
        <p:txBody>
          <a:bodyPr wrap="square" rtlCol="0">
            <a:spAutoFit/>
          </a:bodyPr>
          <a:lstStyle/>
          <a:p>
            <a:r>
              <a:rPr lang="fr-FR" b="1" dirty="0" err="1"/>
              <a:t>Balsamiq</a:t>
            </a:r>
            <a:endParaRPr lang="fr-FR" b="1" dirty="0"/>
          </a:p>
        </p:txBody>
      </p:sp>
      <p:pic>
        <p:nvPicPr>
          <p:cNvPr id="8" name="Image 7" descr="Une image contenant arrêt, signe, dessin, rouge&#10;&#10;Description générée automatiquement">
            <a:extLst>
              <a:ext uri="{FF2B5EF4-FFF2-40B4-BE49-F238E27FC236}">
                <a16:creationId xmlns:a16="http://schemas.microsoft.com/office/drawing/2014/main" id="{225C5759-3F5A-4FF3-8701-887049C0B3B0}"/>
              </a:ext>
            </a:extLst>
          </p:cNvPr>
          <p:cNvPicPr/>
          <p:nvPr/>
        </p:nvPicPr>
        <p:blipFill>
          <a:blip r:embed="rId3">
            <a:extLst>
              <a:ext uri="{28A0092B-C50C-407E-A947-70E740481C1C}">
                <a14:useLocalDpi xmlns:a14="http://schemas.microsoft.com/office/drawing/2010/main" val="0"/>
              </a:ext>
            </a:extLst>
          </a:blip>
          <a:stretch>
            <a:fillRect/>
          </a:stretch>
        </p:blipFill>
        <p:spPr>
          <a:xfrm>
            <a:off x="7701535" y="4538508"/>
            <a:ext cx="2698955" cy="2452227"/>
          </a:xfrm>
          <a:prstGeom prst="rect">
            <a:avLst/>
          </a:prstGeom>
        </p:spPr>
      </p:pic>
    </p:spTree>
    <p:extLst>
      <p:ext uri="{BB962C8B-B14F-4D97-AF65-F5344CB8AC3E}">
        <p14:creationId xmlns:p14="http://schemas.microsoft.com/office/powerpoint/2010/main" val="411033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4) </a:t>
            </a:r>
            <a:r>
              <a:rPr lang="fr-FR" altLang="fr-FR" sz="6000" i="0" dirty="0">
                <a:solidFill>
                  <a:schemeClr val="tx2"/>
                </a:solidFill>
                <a:cs typeface="+mn-cs"/>
              </a:rPr>
              <a:t>Présentation du prototype</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6" name="ZoneTexte 5">
            <a:extLst>
              <a:ext uri="{FF2B5EF4-FFF2-40B4-BE49-F238E27FC236}">
                <a16:creationId xmlns:a16="http://schemas.microsoft.com/office/drawing/2014/main" id="{83028ED2-E675-42A5-839D-642D804B548D}"/>
              </a:ext>
            </a:extLst>
          </p:cNvPr>
          <p:cNvSpPr txBox="1"/>
          <p:nvPr/>
        </p:nvSpPr>
        <p:spPr>
          <a:xfrm>
            <a:off x="1221884" y="3505333"/>
            <a:ext cx="13201650" cy="584775"/>
          </a:xfrm>
          <a:prstGeom prst="rect">
            <a:avLst/>
          </a:prstGeom>
          <a:noFill/>
        </p:spPr>
        <p:txBody>
          <a:bodyPr wrap="square" rtlCol="0">
            <a:spAutoFit/>
          </a:bodyPr>
          <a:lstStyle/>
          <a:p>
            <a:r>
              <a:rPr lang="fr-FR" dirty="0"/>
              <a:t>Version Web du site</a:t>
            </a:r>
          </a:p>
        </p:txBody>
      </p:sp>
    </p:spTree>
    <p:extLst>
      <p:ext uri="{BB962C8B-B14F-4D97-AF65-F5344CB8AC3E}">
        <p14:creationId xmlns:p14="http://schemas.microsoft.com/office/powerpoint/2010/main" val="257616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4) </a:t>
            </a:r>
            <a:r>
              <a:rPr lang="fr-FR" altLang="fr-FR" sz="6000" i="0" dirty="0">
                <a:solidFill>
                  <a:schemeClr val="tx2"/>
                </a:solidFill>
                <a:cs typeface="+mn-cs"/>
              </a:rPr>
              <a:t>Présentation du prototype</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6" name="ZoneTexte 5">
            <a:extLst>
              <a:ext uri="{FF2B5EF4-FFF2-40B4-BE49-F238E27FC236}">
                <a16:creationId xmlns:a16="http://schemas.microsoft.com/office/drawing/2014/main" id="{83028ED2-E675-42A5-839D-642D804B548D}"/>
              </a:ext>
            </a:extLst>
          </p:cNvPr>
          <p:cNvSpPr txBox="1"/>
          <p:nvPr/>
        </p:nvSpPr>
        <p:spPr>
          <a:xfrm>
            <a:off x="1221884" y="3505333"/>
            <a:ext cx="13201650" cy="584775"/>
          </a:xfrm>
          <a:prstGeom prst="rect">
            <a:avLst/>
          </a:prstGeom>
          <a:noFill/>
        </p:spPr>
        <p:txBody>
          <a:bodyPr wrap="square" rtlCol="0">
            <a:spAutoFit/>
          </a:bodyPr>
          <a:lstStyle/>
          <a:p>
            <a:r>
              <a:rPr lang="fr-FR" dirty="0"/>
              <a:t>Version mobile du site</a:t>
            </a:r>
          </a:p>
        </p:txBody>
      </p:sp>
    </p:spTree>
    <p:extLst>
      <p:ext uri="{BB962C8B-B14F-4D97-AF65-F5344CB8AC3E}">
        <p14:creationId xmlns:p14="http://schemas.microsoft.com/office/powerpoint/2010/main" val="4869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5) Evaluation Heuristique</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7" name="ZoneTexte 6">
            <a:extLst>
              <a:ext uri="{FF2B5EF4-FFF2-40B4-BE49-F238E27FC236}">
                <a16:creationId xmlns:a16="http://schemas.microsoft.com/office/drawing/2014/main" id="{83028ED2-E675-42A5-839D-642D804B548D}"/>
              </a:ext>
            </a:extLst>
          </p:cNvPr>
          <p:cNvSpPr txBox="1"/>
          <p:nvPr/>
        </p:nvSpPr>
        <p:spPr>
          <a:xfrm>
            <a:off x="1237926" y="3416587"/>
            <a:ext cx="13201650" cy="584775"/>
          </a:xfrm>
          <a:prstGeom prst="rect">
            <a:avLst/>
          </a:prstGeom>
          <a:noFill/>
        </p:spPr>
        <p:txBody>
          <a:bodyPr wrap="square" rtlCol="0">
            <a:spAutoFit/>
          </a:bodyPr>
          <a:lstStyle/>
          <a:p>
            <a:r>
              <a:rPr lang="fr-FR" altLang="fr-FR" dirty="0"/>
              <a:t>Les critères de Bastien et Scapin</a:t>
            </a:r>
            <a:endParaRPr lang="fr-FR" dirty="0"/>
          </a:p>
        </p:txBody>
      </p:sp>
      <p:sp>
        <p:nvSpPr>
          <p:cNvPr id="3" name="Rectangle 2"/>
          <p:cNvSpPr/>
          <p:nvPr/>
        </p:nvSpPr>
        <p:spPr>
          <a:xfrm>
            <a:off x="9938926" y="3416587"/>
            <a:ext cx="7212243" cy="2554545"/>
          </a:xfrm>
          <a:prstGeom prst="rect">
            <a:avLst/>
          </a:prstGeom>
        </p:spPr>
        <p:txBody>
          <a:bodyPr wrap="square">
            <a:spAutoFit/>
          </a:bodyPr>
          <a:lstStyle/>
          <a:p>
            <a:r>
              <a:rPr lang="fr-FR" b="1" dirty="0"/>
              <a:t>n° 2 - La flexibilité: </a:t>
            </a:r>
            <a:r>
              <a:rPr lang="fr-FR" b="1" i="1" dirty="0">
                <a:solidFill>
                  <a:schemeClr val="accent3"/>
                </a:solidFill>
              </a:rPr>
              <a:t>vérifié</a:t>
            </a:r>
            <a:endParaRPr lang="fr-FR" b="1" dirty="0"/>
          </a:p>
          <a:p>
            <a:pPr marL="285750" lvl="0" indent="-285750">
              <a:buClr>
                <a:schemeClr val="tx1"/>
              </a:buClr>
              <a:buFont typeface="Arial" panose="020B0604020202020204" pitchFamily="34" charset="0"/>
              <a:buChar char="•"/>
            </a:pPr>
            <a:r>
              <a:rPr lang="fr-FR" dirty="0"/>
              <a:t>Un très bon design par rapport au précédent.</a:t>
            </a:r>
          </a:p>
          <a:p>
            <a:pPr marL="285750" indent="-285750">
              <a:buClr>
                <a:schemeClr val="tx1"/>
              </a:buClr>
              <a:buFont typeface="Arial" panose="020B0604020202020204" pitchFamily="34" charset="0"/>
              <a:buChar char="•"/>
            </a:pPr>
            <a:r>
              <a:rPr lang="fr-FR" dirty="0"/>
              <a:t>Affichage des éléments utiles et l’essentiels pour l’utilisateur.</a:t>
            </a:r>
          </a:p>
        </p:txBody>
      </p:sp>
      <p:sp>
        <p:nvSpPr>
          <p:cNvPr id="5" name="Rectangle 4"/>
          <p:cNvSpPr/>
          <p:nvPr/>
        </p:nvSpPr>
        <p:spPr>
          <a:xfrm>
            <a:off x="1237926" y="4862306"/>
            <a:ext cx="7809821" cy="3046988"/>
          </a:xfrm>
          <a:prstGeom prst="rect">
            <a:avLst/>
          </a:prstGeom>
        </p:spPr>
        <p:txBody>
          <a:bodyPr wrap="square">
            <a:spAutoFit/>
          </a:bodyPr>
          <a:lstStyle/>
          <a:p>
            <a:pPr lvl="0"/>
            <a:r>
              <a:rPr lang="fr-FR" b="1" dirty="0"/>
              <a:t>n° 1 - Le guidage : </a:t>
            </a:r>
            <a:r>
              <a:rPr lang="fr-FR" b="1" i="1" dirty="0">
                <a:solidFill>
                  <a:schemeClr val="accent3"/>
                </a:solidFill>
              </a:rPr>
              <a:t>vérifié</a:t>
            </a:r>
          </a:p>
          <a:p>
            <a:pPr marL="285750" lvl="0" indent="-285750">
              <a:buFont typeface="Arial" panose="020B0604020202020204" pitchFamily="34" charset="0"/>
              <a:buChar char="•"/>
            </a:pPr>
            <a:r>
              <a:rPr lang="fr-FR" dirty="0"/>
              <a:t>Présence des messages d’erreurs lors d’inscription ,notifications concernant les départs des voyages.</a:t>
            </a:r>
          </a:p>
          <a:p>
            <a:pPr marL="285750" lvl="0" indent="-285750">
              <a:buFont typeface="Arial" panose="020B0604020202020204" pitchFamily="34" charset="0"/>
              <a:buChar char="•"/>
            </a:pPr>
            <a:r>
              <a:rPr lang="fr-FR" dirty="0"/>
              <a:t>Les actualités sont regroupés avec les évènements.</a:t>
            </a:r>
          </a:p>
        </p:txBody>
      </p:sp>
      <p:sp>
        <p:nvSpPr>
          <p:cNvPr id="9" name="Rectangle 8"/>
          <p:cNvSpPr/>
          <p:nvPr/>
        </p:nvSpPr>
        <p:spPr>
          <a:xfrm>
            <a:off x="9938926" y="6878243"/>
            <a:ext cx="7212243" cy="2062103"/>
          </a:xfrm>
          <a:prstGeom prst="rect">
            <a:avLst/>
          </a:prstGeom>
        </p:spPr>
        <p:txBody>
          <a:bodyPr wrap="square">
            <a:spAutoFit/>
          </a:bodyPr>
          <a:lstStyle/>
          <a:p>
            <a:r>
              <a:rPr lang="fr-FR" b="1" dirty="0"/>
              <a:t>n° 3 - La signifiance: </a:t>
            </a:r>
            <a:r>
              <a:rPr lang="fr-FR" b="1" i="1" dirty="0">
                <a:solidFill>
                  <a:schemeClr val="accent3"/>
                </a:solidFill>
              </a:rPr>
              <a:t>vérifié</a:t>
            </a:r>
            <a:endParaRPr lang="fr-FR" b="1" dirty="0"/>
          </a:p>
          <a:p>
            <a:pPr marL="285750" lvl="0" indent="-285750">
              <a:buClr>
                <a:schemeClr val="tx1"/>
              </a:buClr>
              <a:buFont typeface="Arial" panose="020B0604020202020204" pitchFamily="34" charset="0"/>
              <a:buChar char="•"/>
            </a:pPr>
            <a:r>
              <a:rPr lang="fr-FR" dirty="0"/>
              <a:t>Utilisation de vocabulaire simple.</a:t>
            </a:r>
          </a:p>
          <a:p>
            <a:pPr marL="285750" indent="-285750">
              <a:buClr>
                <a:schemeClr val="tx1"/>
              </a:buClr>
              <a:buFont typeface="Arial" panose="020B0604020202020204" pitchFamily="34" charset="0"/>
              <a:buChar char="•"/>
            </a:pPr>
            <a:r>
              <a:rPr lang="fr-FR" dirty="0"/>
              <a:t>Correspondance entre les intitulés des champs et leurs contenus.</a:t>
            </a:r>
          </a:p>
        </p:txBody>
      </p:sp>
    </p:spTree>
    <p:extLst>
      <p:ext uri="{BB962C8B-B14F-4D97-AF65-F5344CB8AC3E}">
        <p14:creationId xmlns:p14="http://schemas.microsoft.com/office/powerpoint/2010/main" val="171434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218985-F9CD-4E05-922C-6A5DBA4AA2CB}"/>
              </a:ext>
            </a:extLst>
          </p:cNvPr>
          <p:cNvSpPr>
            <a:spLocks noGrp="1"/>
          </p:cNvSpPr>
          <p:nvPr>
            <p:ph type="title"/>
          </p:nvPr>
        </p:nvSpPr>
        <p:spPr/>
        <p:txBody>
          <a:bodyPr/>
          <a:lstStyle/>
          <a:p>
            <a:r>
              <a:rPr lang="fr-FR" altLang="fr-FR" dirty="0"/>
              <a:t>5) Evaluation Heuristique</a:t>
            </a:r>
            <a:endParaRPr lang="fr-FR" dirty="0"/>
          </a:p>
        </p:txBody>
      </p:sp>
      <p:sp>
        <p:nvSpPr>
          <p:cNvPr id="4" name="Espace réservé du numéro de diapositive 3">
            <a:extLst>
              <a:ext uri="{FF2B5EF4-FFF2-40B4-BE49-F238E27FC236}">
                <a16:creationId xmlns:a16="http://schemas.microsoft.com/office/drawing/2014/main" id="{B694DFD2-9631-43A4-8AF7-0F7F6F5C6C14}"/>
              </a:ext>
            </a:extLst>
          </p:cNvPr>
          <p:cNvSpPr>
            <a:spLocks noGrp="1"/>
          </p:cNvSpPr>
          <p:nvPr>
            <p:ph type="sldNum" sz="quarter" idx="11"/>
          </p:nvPr>
        </p:nvSpPr>
        <p:spPr/>
        <p:txBody>
          <a:bodyPr/>
          <a:lstStyle/>
          <a:p>
            <a:fld id="{E6459DFB-86F3-43FA-8567-2EA6E426AE90}" type="slidenum">
              <a:rPr lang="ja-JP" altLang="en-US" smtClean="0"/>
              <a:pPr/>
              <a:t>15</a:t>
            </a:fld>
            <a:endParaRPr lang="ja-JP" altLang="en-US"/>
          </a:p>
        </p:txBody>
      </p:sp>
      <p:sp>
        <p:nvSpPr>
          <p:cNvPr id="5" name="Titre 1">
            <a:extLst>
              <a:ext uri="{FF2B5EF4-FFF2-40B4-BE49-F238E27FC236}">
                <a16:creationId xmlns:a16="http://schemas.microsoft.com/office/drawing/2014/main" id="{AB5DB0BD-9370-4634-AD35-108AFE69BCB1}"/>
              </a:ext>
            </a:extLst>
          </p:cNvPr>
          <p:cNvSpPr txBox="1">
            <a:spLocks/>
          </p:cNvSpPr>
          <p:nvPr/>
        </p:nvSpPr>
        <p:spPr>
          <a:xfrm>
            <a:off x="3072630" y="246956"/>
            <a:ext cx="14349567" cy="1203151"/>
          </a:xfrm>
          <a:prstGeom prst="rect">
            <a:avLst/>
          </a:prstGeom>
        </p:spPr>
        <p:txBody>
          <a:bodyPr vert="horz" lIns="163275" tIns="81638" rIns="163275" bIns="81638" rtlCol="0" anchor="ctr">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fr-FR" altLang="fr-FR"/>
              <a:t>5) Evaluation Heuristique</a:t>
            </a:r>
            <a:endParaRPr lang="fr-FR" dirty="0"/>
          </a:p>
        </p:txBody>
      </p:sp>
      <p:sp>
        <p:nvSpPr>
          <p:cNvPr id="6" name="Espace réservé du numéro de diapositive 3">
            <a:extLst>
              <a:ext uri="{FF2B5EF4-FFF2-40B4-BE49-F238E27FC236}">
                <a16:creationId xmlns:a16="http://schemas.microsoft.com/office/drawing/2014/main" id="{9258054E-CBE2-4C34-982F-8EAB9435BFC9}"/>
              </a:ext>
            </a:extLst>
          </p:cNvPr>
          <p:cNvSpPr txBox="1">
            <a:spLocks/>
          </p:cNvSpPr>
          <p:nvPr/>
        </p:nvSpPr>
        <p:spPr>
          <a:xfrm>
            <a:off x="17151170" y="9432788"/>
            <a:ext cx="1080120" cy="547688"/>
          </a:xfrm>
          <a:prstGeom prst="rect">
            <a:avLst/>
          </a:prstGeom>
        </p:spPr>
        <p:txBody>
          <a:bodyPr vert="horz" lIns="163275" tIns="81638" rIns="163275" bIns="81638" rtlCol="0" anchor="ctr"/>
          <a:lstStyle>
            <a:defPPr>
              <a:defRPr lang="ja-JP"/>
            </a:defPPr>
            <a:lvl1pPr marL="0" algn="ctr" defTabSz="1632753" rtl="0" eaLnBrk="1" latinLnBrk="0" hangingPunct="1">
              <a:defRPr kumimoji="1" sz="2800" kern="1200">
                <a:solidFill>
                  <a:schemeClr val="bg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a:lstStyle>
          <a:p>
            <a:fld id="{E6459DFB-86F3-43FA-8567-2EA6E426AE90}" type="slidenum">
              <a:rPr lang="ja-JP" altLang="en-US" smtClean="0"/>
              <a:pPr/>
              <a:t>15</a:t>
            </a:fld>
            <a:endParaRPr lang="ja-JP" altLang="en-US"/>
          </a:p>
        </p:txBody>
      </p:sp>
      <p:sp>
        <p:nvSpPr>
          <p:cNvPr id="8" name="Rectangle 7">
            <a:extLst>
              <a:ext uri="{FF2B5EF4-FFF2-40B4-BE49-F238E27FC236}">
                <a16:creationId xmlns:a16="http://schemas.microsoft.com/office/drawing/2014/main" id="{86160F8E-9196-429B-83B4-0DD5FF331C09}"/>
              </a:ext>
            </a:extLst>
          </p:cNvPr>
          <p:cNvSpPr/>
          <p:nvPr/>
        </p:nvSpPr>
        <p:spPr>
          <a:xfrm>
            <a:off x="766528" y="6993567"/>
            <a:ext cx="7809821" cy="1569660"/>
          </a:xfrm>
          <a:prstGeom prst="rect">
            <a:avLst/>
          </a:prstGeom>
        </p:spPr>
        <p:txBody>
          <a:bodyPr wrap="square">
            <a:spAutoFit/>
          </a:bodyPr>
          <a:lstStyle/>
          <a:p>
            <a:r>
              <a:rPr lang="fr-FR" b="1" dirty="0"/>
              <a:t>n° 5 - Le concision</a:t>
            </a:r>
            <a:r>
              <a:rPr lang="fr-FR" dirty="0"/>
              <a:t> </a:t>
            </a:r>
            <a:r>
              <a:rPr lang="fr-FR" b="1" dirty="0"/>
              <a:t>: </a:t>
            </a:r>
            <a:r>
              <a:rPr lang="fr-FR" b="1" i="1" dirty="0">
                <a:solidFill>
                  <a:schemeClr val="accent3"/>
                </a:solidFill>
              </a:rPr>
              <a:t>vérifié</a:t>
            </a:r>
            <a:endParaRPr lang="fr-FR" dirty="0"/>
          </a:p>
          <a:p>
            <a:pPr marL="457200" lvl="0" indent="-457200">
              <a:buFont typeface="Arial" panose="020B0604020202020204" pitchFamily="34" charset="0"/>
              <a:buChar char="•"/>
            </a:pPr>
            <a:r>
              <a:rPr lang="fr-FR" dirty="0"/>
              <a:t>Elimination des informations inutiles, </a:t>
            </a:r>
          </a:p>
          <a:p>
            <a:pPr marL="457200" lvl="0" indent="-457200">
              <a:buFont typeface="Arial" panose="020B0604020202020204" pitchFamily="34" charset="0"/>
              <a:buChar char="•"/>
            </a:pPr>
            <a:r>
              <a:rPr lang="fr-FR" dirty="0"/>
              <a:t>nombre d’actions minimale</a:t>
            </a:r>
            <a:endParaRPr lang="fr-FR" b="1" dirty="0"/>
          </a:p>
        </p:txBody>
      </p:sp>
      <p:sp>
        <p:nvSpPr>
          <p:cNvPr id="9" name="Rectangle 8">
            <a:extLst>
              <a:ext uri="{FF2B5EF4-FFF2-40B4-BE49-F238E27FC236}">
                <a16:creationId xmlns:a16="http://schemas.microsoft.com/office/drawing/2014/main" id="{A321116D-1C53-491D-86AD-B6E320C5FD17}"/>
              </a:ext>
            </a:extLst>
          </p:cNvPr>
          <p:cNvSpPr/>
          <p:nvPr/>
        </p:nvSpPr>
        <p:spPr>
          <a:xfrm>
            <a:off x="10247411" y="2796521"/>
            <a:ext cx="7809821" cy="3539430"/>
          </a:xfrm>
          <a:prstGeom prst="rect">
            <a:avLst/>
          </a:prstGeom>
        </p:spPr>
        <p:txBody>
          <a:bodyPr wrap="square">
            <a:spAutoFit/>
          </a:bodyPr>
          <a:lstStyle/>
          <a:p>
            <a:r>
              <a:rPr lang="fr-FR" b="1" dirty="0"/>
              <a:t>n° 6 - La comptabilité: </a:t>
            </a:r>
            <a:r>
              <a:rPr lang="fr-FR" b="1" i="1" dirty="0">
                <a:solidFill>
                  <a:schemeClr val="accent3"/>
                </a:solidFill>
              </a:rPr>
              <a:t>vérifié</a:t>
            </a:r>
            <a:endParaRPr lang="fr-FR" b="1" dirty="0"/>
          </a:p>
          <a:p>
            <a:pPr marL="457200" lvl="0" indent="-457200">
              <a:buFont typeface="Arial" panose="020B0604020202020204" pitchFamily="34" charset="0"/>
              <a:buChar char="•"/>
            </a:pPr>
            <a:r>
              <a:rPr lang="fr-FR" dirty="0"/>
              <a:t>les </a:t>
            </a:r>
            <a:r>
              <a:rPr lang="fr-FR" dirty="0" err="1"/>
              <a:t>ihms</a:t>
            </a:r>
            <a:r>
              <a:rPr lang="fr-FR" dirty="0"/>
              <a:t> s’intègrent bien dans l’activité de l’utilisateur </a:t>
            </a:r>
          </a:p>
          <a:p>
            <a:pPr marL="457200" lvl="0" indent="-457200">
              <a:buFont typeface="Arial" panose="020B0604020202020204" pitchFamily="34" charset="0"/>
              <a:buChar char="•"/>
            </a:pPr>
            <a:r>
              <a:rPr lang="fr-FR" dirty="0"/>
              <a:t>la pertinence de l’enchaînement des écrans, les opérations et les informations disponibles qui représentent ce qui fait l'utilisateur</a:t>
            </a:r>
            <a:endParaRPr lang="fr-FR" b="1" dirty="0"/>
          </a:p>
        </p:txBody>
      </p:sp>
      <p:sp>
        <p:nvSpPr>
          <p:cNvPr id="10" name="Rectangle 9">
            <a:extLst>
              <a:ext uri="{FF2B5EF4-FFF2-40B4-BE49-F238E27FC236}">
                <a16:creationId xmlns:a16="http://schemas.microsoft.com/office/drawing/2014/main" id="{7CD23CC2-A1CB-4558-8A7E-892AC0E13688}"/>
              </a:ext>
            </a:extLst>
          </p:cNvPr>
          <p:cNvSpPr/>
          <p:nvPr/>
        </p:nvSpPr>
        <p:spPr>
          <a:xfrm>
            <a:off x="766528" y="2796521"/>
            <a:ext cx="7809821" cy="4031873"/>
          </a:xfrm>
          <a:prstGeom prst="rect">
            <a:avLst/>
          </a:prstGeom>
        </p:spPr>
        <p:txBody>
          <a:bodyPr wrap="square">
            <a:spAutoFit/>
          </a:bodyPr>
          <a:lstStyle/>
          <a:p>
            <a:r>
              <a:rPr lang="fr-FR" b="1" dirty="0"/>
              <a:t>n° 4 - L’homogénéité: </a:t>
            </a:r>
            <a:r>
              <a:rPr lang="fr-FR" b="1" i="1" dirty="0">
                <a:solidFill>
                  <a:schemeClr val="accent3"/>
                </a:solidFill>
              </a:rPr>
              <a:t>vérifié</a:t>
            </a:r>
            <a:endParaRPr lang="fr-FR" b="1" dirty="0"/>
          </a:p>
          <a:p>
            <a:pPr marL="457200" lvl="0" indent="-457200">
              <a:buFont typeface="Arial" panose="020B0604020202020204" pitchFamily="34" charset="0"/>
              <a:buChar char="•"/>
            </a:pPr>
            <a:r>
              <a:rPr lang="fr-FR" dirty="0"/>
              <a:t>même logique dans la conception création des </a:t>
            </a:r>
            <a:r>
              <a:rPr lang="fr-FR" dirty="0" err="1"/>
              <a:t>ihms</a:t>
            </a:r>
            <a:r>
              <a:rPr lang="fr-FR" dirty="0"/>
              <a:t> ( les zones d’affichage, l’emplacement, les tailles, la police de caractères, les messages, etc. )</a:t>
            </a:r>
          </a:p>
          <a:p>
            <a:pPr marL="457200" lvl="0" indent="-457200">
              <a:buFont typeface="Arial" panose="020B0604020202020204" pitchFamily="34" charset="0"/>
              <a:buChar char="•"/>
            </a:pPr>
            <a:r>
              <a:rPr lang="fr-FR"/>
              <a:t>on peut prévenir </a:t>
            </a:r>
            <a:r>
              <a:rPr lang="fr-FR" dirty="0"/>
              <a:t>le comportement du système et diminuer de recherche de l information</a:t>
            </a:r>
            <a:endParaRPr lang="fr-FR" b="1" dirty="0"/>
          </a:p>
        </p:txBody>
      </p:sp>
      <p:sp>
        <p:nvSpPr>
          <p:cNvPr id="11" name="Rectangle 10">
            <a:extLst>
              <a:ext uri="{FF2B5EF4-FFF2-40B4-BE49-F238E27FC236}">
                <a16:creationId xmlns:a16="http://schemas.microsoft.com/office/drawing/2014/main" id="{E011776B-6F29-48B7-9B81-88D4B3BE7FCC}"/>
              </a:ext>
            </a:extLst>
          </p:cNvPr>
          <p:cNvSpPr/>
          <p:nvPr/>
        </p:nvSpPr>
        <p:spPr>
          <a:xfrm>
            <a:off x="10247411" y="6500614"/>
            <a:ext cx="7809821" cy="2062103"/>
          </a:xfrm>
          <a:prstGeom prst="rect">
            <a:avLst/>
          </a:prstGeom>
        </p:spPr>
        <p:txBody>
          <a:bodyPr wrap="square">
            <a:spAutoFit/>
          </a:bodyPr>
          <a:lstStyle/>
          <a:p>
            <a:r>
              <a:rPr lang="fr-FR" b="1" dirty="0"/>
              <a:t>n° 7 – Pilotage et assistance : </a:t>
            </a:r>
            <a:r>
              <a:rPr lang="fr-FR" b="1" i="1" dirty="0">
                <a:solidFill>
                  <a:schemeClr val="accent3"/>
                </a:solidFill>
              </a:rPr>
              <a:t>vérifié partiellement </a:t>
            </a:r>
            <a:endParaRPr lang="fr-FR" b="1" dirty="0"/>
          </a:p>
          <a:p>
            <a:pPr marL="457200" lvl="0" indent="-457200">
              <a:buFont typeface="Arial" panose="020B0604020202020204" pitchFamily="34" charset="0"/>
              <a:buChar char="•"/>
            </a:pPr>
            <a:r>
              <a:rPr lang="fr-FR" dirty="0"/>
              <a:t>Possibilité de quitter, annuler, revenir au menu principal, etc.</a:t>
            </a:r>
            <a:endParaRPr lang="fr-FR" b="1" dirty="0"/>
          </a:p>
        </p:txBody>
      </p:sp>
    </p:spTree>
    <p:extLst>
      <p:ext uri="{BB962C8B-B14F-4D97-AF65-F5344CB8AC3E}">
        <p14:creationId xmlns:p14="http://schemas.microsoft.com/office/powerpoint/2010/main" val="48021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A38AEDC5-9228-4D16-AE90-AF0CE694F41B}"/>
              </a:ext>
            </a:extLst>
          </p:cNvPr>
          <p:cNvSpPr>
            <a:spLocks noGrp="1"/>
          </p:cNvSpPr>
          <p:nvPr>
            <p:ph type="body" sz="quarter" idx="11"/>
          </p:nvPr>
        </p:nvSpPr>
        <p:spPr/>
        <p:txBody>
          <a:bodyPr/>
          <a:lstStyle/>
          <a:p>
            <a:endParaRPr lang="fr-FR" dirty="0"/>
          </a:p>
        </p:txBody>
      </p:sp>
      <p:sp>
        <p:nvSpPr>
          <p:cNvPr id="4" name="Espace réservé du texte 3">
            <a:extLst>
              <a:ext uri="{FF2B5EF4-FFF2-40B4-BE49-F238E27FC236}">
                <a16:creationId xmlns:a16="http://schemas.microsoft.com/office/drawing/2014/main" id="{4F4B827F-3E8B-41A8-84CA-90624925F9C5}"/>
              </a:ext>
            </a:extLst>
          </p:cNvPr>
          <p:cNvSpPr>
            <a:spLocks noGrp="1"/>
          </p:cNvSpPr>
          <p:nvPr>
            <p:ph type="body" sz="quarter" idx="12"/>
          </p:nvPr>
        </p:nvSpPr>
        <p:spPr/>
        <p:txBody>
          <a:bodyPr/>
          <a:lstStyle/>
          <a:p>
            <a:endParaRPr lang="fr-FR"/>
          </a:p>
        </p:txBody>
      </p:sp>
      <p:sp>
        <p:nvSpPr>
          <p:cNvPr id="5" name="Espace réservé du texte 4">
            <a:extLst>
              <a:ext uri="{FF2B5EF4-FFF2-40B4-BE49-F238E27FC236}">
                <a16:creationId xmlns:a16="http://schemas.microsoft.com/office/drawing/2014/main" id="{616CBF15-7F65-47B2-BA3D-6C413700C216}"/>
              </a:ext>
            </a:extLst>
          </p:cNvPr>
          <p:cNvSpPr>
            <a:spLocks noGrp="1"/>
          </p:cNvSpPr>
          <p:nvPr>
            <p:ph type="body" sz="quarter" idx="13"/>
          </p:nvPr>
        </p:nvSpPr>
        <p:spPr/>
        <p:txBody>
          <a:bodyPr/>
          <a:lstStyle/>
          <a:p>
            <a:endParaRPr lang="fr-FR"/>
          </a:p>
        </p:txBody>
      </p:sp>
      <p:sp>
        <p:nvSpPr>
          <p:cNvPr id="6" name="Espace réservé du texte 5">
            <a:extLst>
              <a:ext uri="{FF2B5EF4-FFF2-40B4-BE49-F238E27FC236}">
                <a16:creationId xmlns:a16="http://schemas.microsoft.com/office/drawing/2014/main" id="{624FABE0-7350-4CBA-AFA9-759463A0898D}"/>
              </a:ext>
            </a:extLst>
          </p:cNvPr>
          <p:cNvSpPr>
            <a:spLocks noGrp="1"/>
          </p:cNvSpPr>
          <p:nvPr>
            <p:ph type="body" sz="quarter" idx="14"/>
          </p:nvPr>
        </p:nvSpPr>
        <p:spPr/>
        <p:txBody>
          <a:bodyPr/>
          <a:lstStyle/>
          <a:p>
            <a:endParaRPr lang="fr-FR"/>
          </a:p>
        </p:txBody>
      </p:sp>
      <p:sp>
        <p:nvSpPr>
          <p:cNvPr id="9" name="Espace réservé du texte 8">
            <a:extLst>
              <a:ext uri="{FF2B5EF4-FFF2-40B4-BE49-F238E27FC236}">
                <a16:creationId xmlns:a16="http://schemas.microsoft.com/office/drawing/2014/main" id="{F0A8F823-9252-4E1B-8AF0-8D8679D8DBF9}"/>
              </a:ext>
            </a:extLst>
          </p:cNvPr>
          <p:cNvSpPr>
            <a:spLocks noGrp="1"/>
          </p:cNvSpPr>
          <p:nvPr>
            <p:ph type="body" sz="quarter" idx="17"/>
          </p:nvPr>
        </p:nvSpPr>
        <p:spPr>
          <a:xfrm>
            <a:off x="865661" y="5038229"/>
            <a:ext cx="6336704" cy="2089211"/>
          </a:xfrm>
        </p:spPr>
        <p:txBody>
          <a:bodyPr>
            <a:normAutofit fontScale="92500"/>
          </a:bodyPr>
          <a:lstStyle/>
          <a:p>
            <a:r>
              <a:rPr lang="fr-FR" sz="8000" b="1" dirty="0"/>
              <a:t>Conclusion</a:t>
            </a:r>
          </a:p>
        </p:txBody>
      </p:sp>
      <p:sp>
        <p:nvSpPr>
          <p:cNvPr id="10" name="Espace réservé du texte 9">
            <a:extLst>
              <a:ext uri="{FF2B5EF4-FFF2-40B4-BE49-F238E27FC236}">
                <a16:creationId xmlns:a16="http://schemas.microsoft.com/office/drawing/2014/main" id="{4CB2AD4F-617C-413D-A52C-1522F26A4204}"/>
              </a:ext>
            </a:extLst>
          </p:cNvPr>
          <p:cNvSpPr>
            <a:spLocks noGrp="1"/>
          </p:cNvSpPr>
          <p:nvPr>
            <p:ph type="body" sz="quarter" idx="18"/>
          </p:nvPr>
        </p:nvSpPr>
        <p:spPr/>
        <p:txBody>
          <a:bodyPr/>
          <a:lstStyle/>
          <a:p>
            <a:endParaRPr lang="fr-FR"/>
          </a:p>
        </p:txBody>
      </p:sp>
      <p:sp>
        <p:nvSpPr>
          <p:cNvPr id="11" name="Espace réservé du texte 10">
            <a:extLst>
              <a:ext uri="{FF2B5EF4-FFF2-40B4-BE49-F238E27FC236}">
                <a16:creationId xmlns:a16="http://schemas.microsoft.com/office/drawing/2014/main" id="{E0571F12-02CC-44D2-AC4F-C425EC4D8ADA}"/>
              </a:ext>
            </a:extLst>
          </p:cNvPr>
          <p:cNvSpPr>
            <a:spLocks noGrp="1"/>
          </p:cNvSpPr>
          <p:nvPr>
            <p:ph type="body" sz="quarter" idx="19"/>
          </p:nvPr>
        </p:nvSpPr>
        <p:spPr/>
        <p:txBody>
          <a:bodyPr>
            <a:normAutofit fontScale="92500" lnSpcReduction="10000"/>
          </a:bodyPr>
          <a:lstStyle/>
          <a:p>
            <a:endParaRPr lang="fr-FR"/>
          </a:p>
        </p:txBody>
      </p:sp>
    </p:spTree>
    <p:extLst>
      <p:ext uri="{BB962C8B-B14F-4D97-AF65-F5344CB8AC3E}">
        <p14:creationId xmlns:p14="http://schemas.microsoft.com/office/powerpoint/2010/main" val="189808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Merci!</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a:gradFill>
            <a:gsLst>
              <a:gs pos="0">
                <a:srgbClr val="5E9EFF"/>
              </a:gs>
              <a:gs pos="39999">
                <a:srgbClr val="85C2FF"/>
              </a:gs>
              <a:gs pos="70000">
                <a:srgbClr val="C4D6EB"/>
              </a:gs>
              <a:gs pos="100000">
                <a:srgbClr val="FFEBFA"/>
              </a:gs>
            </a:gsLst>
            <a:lin ang="5400000" scaled="0"/>
          </a:gradFill>
        </p:spPr>
      </p:sp>
      <p:sp>
        <p:nvSpPr>
          <p:cNvPr id="24" name="テキスト プレースホルダー 23"/>
          <p:cNvSpPr>
            <a:spLocks noGrp="1"/>
          </p:cNvSpPr>
          <p:nvPr>
            <p:ph type="body" sz="quarter" idx="11"/>
          </p:nvPr>
        </p:nvSpPr>
        <p:spPr>
          <a:solidFill>
            <a:srgbClr val="3C475B">
              <a:alpha val="40000"/>
            </a:srgbClr>
          </a:solidFill>
          <a:ln>
            <a:solidFill>
              <a:srgbClr val="78D2D2"/>
            </a:solidFill>
          </a:ln>
        </p:spPr>
        <p:txBody>
          <a:bodyPr/>
          <a:lstStyle/>
          <a:p>
            <a:endParaRPr kumimoji="1" lang="ja-JP" altLang="en-US" dirty="0"/>
          </a:p>
        </p:txBody>
      </p:sp>
      <p:sp>
        <p:nvSpPr>
          <p:cNvPr id="25" name="テキスト プレースホルダー 24"/>
          <p:cNvSpPr>
            <a:spLocks noGrp="1"/>
          </p:cNvSpPr>
          <p:nvPr>
            <p:ph type="body" sz="quarter" idx="13"/>
          </p:nvPr>
        </p:nvSpPr>
        <p:spPr>
          <a:solidFill>
            <a:srgbClr val="3C475B">
              <a:alpha val="40000"/>
            </a:srgbClr>
          </a:solidFill>
        </p:spPr>
        <p:txBody>
          <a:bodyPr/>
          <a:lstStyle/>
          <a:p>
            <a:endParaRPr kumimoji="1" lang="ja-JP" altLang="en-US" dirty="0"/>
          </a:p>
        </p:txBody>
      </p:sp>
      <p:sp>
        <p:nvSpPr>
          <p:cNvPr id="27" name="テキスト プレースホルダー 26"/>
          <p:cNvSpPr>
            <a:spLocks noGrp="1"/>
          </p:cNvSpPr>
          <p:nvPr>
            <p:ph type="body" sz="quarter" idx="15"/>
          </p:nvPr>
        </p:nvSpPr>
        <p:spPr>
          <a:xfrm flipH="1">
            <a:off x="-2001122" y="0"/>
            <a:ext cx="10436903" cy="10287000"/>
          </a:xfrm>
          <a:solidFill>
            <a:srgbClr val="3C475B"/>
          </a:solidFill>
        </p:spPr>
        <p:txBody>
          <a:bodyPr/>
          <a:lstStyle/>
          <a:p>
            <a:endParaRPr kumimoji="1" lang="ja-JP" altLang="en-US" dirty="0"/>
          </a:p>
        </p:txBody>
      </p:sp>
      <p:sp>
        <p:nvSpPr>
          <p:cNvPr id="28" name="テキスト プレースホルダー 27"/>
          <p:cNvSpPr>
            <a:spLocks noGrp="1"/>
          </p:cNvSpPr>
          <p:nvPr>
            <p:ph type="body" sz="quarter" idx="16"/>
          </p:nvPr>
        </p:nvSpPr>
        <p:spPr>
          <a:solidFill>
            <a:srgbClr val="78D2D2"/>
          </a:solidFill>
          <a:ln>
            <a:solidFill>
              <a:srgbClr val="78D2D2"/>
            </a:solidFill>
          </a:ln>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dirty="0"/>
          </a:p>
        </p:txBody>
      </p:sp>
      <p:sp>
        <p:nvSpPr>
          <p:cNvPr id="23" name="タイトル 22"/>
          <p:cNvSpPr>
            <a:spLocks noGrp="1"/>
          </p:cNvSpPr>
          <p:nvPr>
            <p:ph type="title"/>
          </p:nvPr>
        </p:nvSpPr>
        <p:spPr>
          <a:xfrm>
            <a:off x="559004" y="4055836"/>
            <a:ext cx="10436903" cy="3312381"/>
          </a:xfrm>
        </p:spPr>
        <p:txBody>
          <a:bodyPr>
            <a:normAutofit fontScale="90000"/>
          </a:bodyPr>
          <a:lstStyle/>
          <a:p>
            <a:r>
              <a:rPr lang="fr-FR" altLang="fr-FR" sz="8000" b="1" dirty="0"/>
              <a:t>La refonte du site Web </a:t>
            </a:r>
            <a:br>
              <a:rPr lang="fr-FR" altLang="fr-FR" sz="8000" b="1" dirty="0"/>
            </a:br>
            <a:r>
              <a:rPr lang="fr-FR" altLang="fr-FR" sz="8000" b="1" dirty="0"/>
              <a:t>SOGRAL</a:t>
            </a:r>
            <a:endParaRPr lang="ja-JP" altLang="en-US" sz="7500" dirty="0">
              <a:latin typeface="Bahnschrift SemiBold" pitchFamily="34" charset="0"/>
            </a:endParaRPr>
          </a:p>
        </p:txBody>
      </p:sp>
      <p:sp>
        <p:nvSpPr>
          <p:cNvPr id="33" name="テキスト プレースホルダー 32"/>
          <p:cNvSpPr>
            <a:spLocks noGrp="1"/>
          </p:cNvSpPr>
          <p:nvPr>
            <p:ph type="body" sz="quarter" idx="44"/>
          </p:nvPr>
        </p:nvSpPr>
        <p:spPr>
          <a:xfrm>
            <a:off x="2781388" y="7485853"/>
            <a:ext cx="3790050" cy="68579"/>
          </a:xfrm>
        </p:spPr>
        <p:txBody>
          <a:bodyPr/>
          <a:lstStyle/>
          <a:p>
            <a:endParaRPr kumimoji="1" lang="ja-JP" altLang="en-US" dirty="0"/>
          </a:p>
        </p:txBody>
      </p:sp>
      <p:sp>
        <p:nvSpPr>
          <p:cNvPr id="4" name="Espace réservé du texte 3">
            <a:extLst>
              <a:ext uri="{FF2B5EF4-FFF2-40B4-BE49-F238E27FC236}">
                <a16:creationId xmlns:a16="http://schemas.microsoft.com/office/drawing/2014/main" id="{D4A187DC-DA22-4F3D-B7C8-4E61F1DF73AC}"/>
              </a:ext>
            </a:extLst>
          </p:cNvPr>
          <p:cNvSpPr>
            <a:spLocks noGrp="1"/>
          </p:cNvSpPr>
          <p:nvPr>
            <p:ph type="body" sz="quarter" idx="42"/>
          </p:nvPr>
        </p:nvSpPr>
        <p:spPr/>
        <p:txBody>
          <a:bodyPr/>
          <a:lstStyle/>
          <a:p>
            <a:endParaRPr lang="fr-FR" dirty="0"/>
          </a:p>
        </p:txBody>
      </p:sp>
    </p:spTree>
    <p:extLst>
      <p:ext uri="{BB962C8B-B14F-4D97-AF65-F5344CB8AC3E}">
        <p14:creationId xmlns:p14="http://schemas.microsoft.com/office/powerpoint/2010/main" val="372806740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normAutofit/>
          </a:bodyPr>
          <a:lstStyle/>
          <a:p>
            <a:r>
              <a:rPr lang="en-US" altLang="ja-JP" sz="5100" dirty="0">
                <a:latin typeface="Segoe UI" pitchFamily="34" charset="0"/>
                <a:cs typeface="Segoe UI" pitchFamily="34" charset="0"/>
              </a:rPr>
              <a:t>Plan de la </a:t>
            </a:r>
            <a:r>
              <a:rPr lang="fr-FR" altLang="ja-JP" sz="5100" dirty="0">
                <a:latin typeface="Segoe UI" pitchFamily="34" charset="0"/>
                <a:cs typeface="Segoe UI" pitchFamily="34" charset="0"/>
              </a:rPr>
              <a:t>présentation</a:t>
            </a:r>
            <a:br>
              <a:rPr lang="fr-FR" dirty="0"/>
            </a:br>
            <a:endParaRPr lang="fr-FR" altLang="ja-JP" sz="5100" dirty="0">
              <a:solidFill>
                <a:schemeClr val="accent1"/>
              </a:solidFill>
              <a:latin typeface="Segoe UI" pitchFamily="34" charset="0"/>
              <a:cs typeface="Segoe UI" pitchFamily="34" charset="0"/>
            </a:endParaRPr>
          </a:p>
        </p:txBody>
      </p:sp>
      <p:sp>
        <p:nvSpPr>
          <p:cNvPr id="10" name="テキスト プレースホルダー 9"/>
          <p:cNvSpPr>
            <a:spLocks noGrp="1"/>
          </p:cNvSpPr>
          <p:nvPr>
            <p:ph type="body" sz="quarter" idx="15"/>
          </p:nvPr>
        </p:nvSpPr>
        <p:spPr/>
        <p:txBody>
          <a:bodyPr>
            <a:normAutofit/>
          </a:bodyPr>
          <a:lstStyle/>
          <a:p>
            <a:r>
              <a:rPr lang="fr-FR" altLang="fr-FR" dirty="0" err="1"/>
              <a:t>Context</a:t>
            </a:r>
            <a:r>
              <a:rPr lang="fr-FR" altLang="fr-FR" dirty="0"/>
              <a:t> &amp; Objectifs</a:t>
            </a:r>
          </a:p>
        </p:txBody>
      </p:sp>
      <p:sp>
        <p:nvSpPr>
          <p:cNvPr id="14" name="テキスト プレースホルダー 13"/>
          <p:cNvSpPr>
            <a:spLocks noGrp="1"/>
          </p:cNvSpPr>
          <p:nvPr>
            <p:ph type="body" sz="quarter" idx="19"/>
          </p:nvPr>
        </p:nvSpPr>
        <p:spPr/>
        <p:txBody>
          <a:bodyPr>
            <a:noAutofit/>
          </a:bodyPr>
          <a:lstStyle/>
          <a:p>
            <a:r>
              <a:rPr lang="fr-FR" altLang="fr-FR" dirty="0"/>
              <a:t>Acteurs &amp; Fonctionnalités </a:t>
            </a:r>
          </a:p>
        </p:txBody>
      </p:sp>
      <p:sp>
        <p:nvSpPr>
          <p:cNvPr id="16" name="テキスト プレースホルダー 15"/>
          <p:cNvSpPr>
            <a:spLocks noGrp="1"/>
          </p:cNvSpPr>
          <p:nvPr>
            <p:ph type="body" sz="quarter" idx="21"/>
          </p:nvPr>
        </p:nvSpPr>
        <p:spPr/>
        <p:txBody>
          <a:bodyPr>
            <a:normAutofit fontScale="77500" lnSpcReduction="20000"/>
          </a:bodyPr>
          <a:lstStyle/>
          <a:p>
            <a:r>
              <a:rPr lang="fr-FR" altLang="fr-FR" dirty="0"/>
              <a:t>Outils utilisés pour le </a:t>
            </a:r>
            <a:r>
              <a:rPr lang="fr-FR" altLang="fr-FR" dirty="0" err="1"/>
              <a:t>developpement</a:t>
            </a:r>
            <a:endParaRPr lang="fr-FR" altLang="fr-FR" dirty="0"/>
          </a:p>
        </p:txBody>
      </p:sp>
      <p:sp>
        <p:nvSpPr>
          <p:cNvPr id="18" name="テキスト プレースホルダー 17"/>
          <p:cNvSpPr>
            <a:spLocks noGrp="1"/>
          </p:cNvSpPr>
          <p:nvPr>
            <p:ph type="body" sz="quarter" idx="23"/>
          </p:nvPr>
        </p:nvSpPr>
        <p:spPr/>
        <p:txBody>
          <a:bodyPr>
            <a:normAutofit/>
          </a:bodyPr>
          <a:lstStyle/>
          <a:p>
            <a:r>
              <a:rPr lang="fr-FR" altLang="fr-FR" dirty="0"/>
              <a:t>Scénario type d ’</a:t>
            </a:r>
            <a:r>
              <a:rPr lang="fr-FR" altLang="fr-FR" dirty="0" err="1"/>
              <a:t>execution</a:t>
            </a:r>
            <a:endParaRPr lang="fr-FR" altLang="fr-FR" dirty="0"/>
          </a:p>
        </p:txBody>
      </p:sp>
      <p:sp>
        <p:nvSpPr>
          <p:cNvPr id="6" name="Espace réservé du texte 5">
            <a:extLst>
              <a:ext uri="{FF2B5EF4-FFF2-40B4-BE49-F238E27FC236}">
                <a16:creationId xmlns:a16="http://schemas.microsoft.com/office/drawing/2014/main" id="{CEDF362D-3FF3-4A08-839C-34D85F5C1A7F}"/>
              </a:ext>
            </a:extLst>
          </p:cNvPr>
          <p:cNvSpPr>
            <a:spLocks noGrp="1"/>
          </p:cNvSpPr>
          <p:nvPr>
            <p:ph type="body" sz="quarter" idx="25"/>
          </p:nvPr>
        </p:nvSpPr>
        <p:spPr/>
        <p:txBody>
          <a:bodyPr>
            <a:normAutofit/>
          </a:bodyPr>
          <a:lstStyle/>
          <a:p>
            <a:r>
              <a:rPr lang="fr-FR" altLang="fr-FR" dirty="0"/>
              <a:t>Evaluation heuristique</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3</a:t>
            </a:fld>
            <a:endParaRPr lang="ja-JP" altLang="en-US" dirty="0"/>
          </a:p>
        </p:txBody>
      </p:sp>
      <p:sp>
        <p:nvSpPr>
          <p:cNvPr id="29" name="Espace réservé du texte 28">
            <a:extLst>
              <a:ext uri="{FF2B5EF4-FFF2-40B4-BE49-F238E27FC236}">
                <a16:creationId xmlns:a16="http://schemas.microsoft.com/office/drawing/2014/main" id="{6FDFD11C-BB50-4915-B2A1-04E0B2D1B7FA}"/>
              </a:ext>
            </a:extLst>
          </p:cNvPr>
          <p:cNvSpPr>
            <a:spLocks noGrp="1"/>
          </p:cNvSpPr>
          <p:nvPr>
            <p:ph type="body" sz="quarter" idx="17"/>
          </p:nvPr>
        </p:nvSpPr>
        <p:spPr/>
        <p:txBody>
          <a:bodyPr/>
          <a:lstStyle/>
          <a:p>
            <a:r>
              <a:rPr lang="fr-FR" dirty="0"/>
              <a:t>Conclusion</a:t>
            </a:r>
          </a:p>
        </p:txBody>
      </p:sp>
    </p:spTree>
    <p:extLst>
      <p:ext uri="{BB962C8B-B14F-4D97-AF65-F5344CB8AC3E}">
        <p14:creationId xmlns:p14="http://schemas.microsoft.com/office/powerpoint/2010/main" val="3047896318"/>
      </p:ext>
    </p:extLst>
  </p:cSld>
  <p:clrMapOvr>
    <a:masterClrMapping/>
  </p:clrMapOvr>
  <p:transition spd="slow" advTm="6197">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42CFC8-6F4D-4803-94BD-199B81E2B76C}"/>
              </a:ext>
            </a:extLst>
          </p:cNvPr>
          <p:cNvSpPr>
            <a:spLocks noGrp="1"/>
          </p:cNvSpPr>
          <p:nvPr>
            <p:ph type="ctrTitle"/>
          </p:nvPr>
        </p:nvSpPr>
        <p:spPr>
          <a:xfrm>
            <a:off x="1371480" y="4699688"/>
            <a:ext cx="15543451" cy="1585999"/>
          </a:xfrm>
        </p:spPr>
        <p:txBody>
          <a:bodyPr/>
          <a:lstStyle/>
          <a:p>
            <a:r>
              <a:rPr lang="fr-FR" altLang="fr-FR" b="1" dirty="0"/>
              <a:t>Description du Projet</a:t>
            </a:r>
            <a:endParaRPr lang="fr-FR" dirty="0"/>
          </a:p>
        </p:txBody>
      </p:sp>
    </p:spTree>
    <p:extLst>
      <p:ext uri="{BB962C8B-B14F-4D97-AF65-F5344CB8AC3E}">
        <p14:creationId xmlns:p14="http://schemas.microsoft.com/office/powerpoint/2010/main" val="403615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72630" y="306524"/>
            <a:ext cx="14349567" cy="1203151"/>
          </a:xfrm>
        </p:spPr>
        <p:txBody>
          <a:bodyPr>
            <a:normAutofit/>
          </a:bodyPr>
          <a:lstStyle/>
          <a:p>
            <a:r>
              <a:rPr lang="fr-FR" altLang="fr-FR" dirty="0"/>
              <a:t>1) </a:t>
            </a:r>
            <a:r>
              <a:rPr lang="fr-FR" altLang="fr-FR" dirty="0" err="1"/>
              <a:t>Context</a:t>
            </a:r>
            <a:r>
              <a:rPr lang="fr-FR" altLang="fr-FR" dirty="0"/>
              <a:t> &amp; Objectifs </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6" name="Espace réservé du texte 5">
            <a:extLst>
              <a:ext uri="{FF2B5EF4-FFF2-40B4-BE49-F238E27FC236}">
                <a16:creationId xmlns:a16="http://schemas.microsoft.com/office/drawing/2014/main" id="{13B6DE24-9FAE-4643-8B96-6E9588EAE91D}"/>
              </a:ext>
            </a:extLst>
          </p:cNvPr>
          <p:cNvSpPr>
            <a:spLocks noGrp="1"/>
          </p:cNvSpPr>
          <p:nvPr>
            <p:ph type="body" sz="quarter" idx="14"/>
          </p:nvPr>
        </p:nvSpPr>
        <p:spPr>
          <a:xfrm>
            <a:off x="1221884" y="4292608"/>
            <a:ext cx="16200313" cy="4556424"/>
          </a:xfrm>
        </p:spPr>
        <p:txBody>
          <a:bodyPr>
            <a:normAutofit lnSpcReduction="10000"/>
          </a:bodyPr>
          <a:lstStyle/>
          <a:p>
            <a:r>
              <a:rPr lang="fr-FR" altLang="fr-FR" sz="2800" dirty="0"/>
              <a:t>La Société </a:t>
            </a:r>
            <a:r>
              <a:rPr lang="fr-FR" altLang="fr-FR" sz="2800" dirty="0" err="1"/>
              <a:t>Sogral</a:t>
            </a:r>
            <a:r>
              <a:rPr lang="fr-FR" altLang="fr-FR" sz="2800" dirty="0"/>
              <a:t> est une société de gestion des gares routières d'Algérie qui mise actuellement sur la modernisation des systèmes d’information pour l’exploitation et la gestion des gares routières ainsi que sur la refonte d’un site web dans le cadre des objectifs tracés par l’entreprise dans le but de se rapprocher de ses clients, et en leur dédiant un espace d’informations susceptible de leur faciliter les déplacements et les voyages.</a:t>
            </a:r>
          </a:p>
          <a:p>
            <a:r>
              <a:rPr lang="fr-FR" altLang="fr-FR" sz="2800" dirty="0"/>
              <a:t> Cependant, malgré les services que SOGRAL  se voit offrir à ses clients, elle se retrouve contrainte par son interface très peu ergonomique engendrant une grande difficulté dans la navigation des internautes notamment durant la  consultation, ce qui réduit leur profitabilité de son contenu pourtant riche.</a:t>
            </a:r>
          </a:p>
        </p:txBody>
      </p:sp>
      <p:sp>
        <p:nvSpPr>
          <p:cNvPr id="8" name="ZoneTexte 7">
            <a:extLst>
              <a:ext uri="{FF2B5EF4-FFF2-40B4-BE49-F238E27FC236}">
                <a16:creationId xmlns:a16="http://schemas.microsoft.com/office/drawing/2014/main" id="{EDC1554E-117A-469B-AE81-B63778057487}"/>
              </a:ext>
            </a:extLst>
          </p:cNvPr>
          <p:cNvSpPr txBox="1"/>
          <p:nvPr/>
        </p:nvSpPr>
        <p:spPr>
          <a:xfrm>
            <a:off x="1088534" y="3549937"/>
            <a:ext cx="13201650" cy="584775"/>
          </a:xfrm>
          <a:prstGeom prst="rect">
            <a:avLst/>
          </a:prstGeom>
          <a:noFill/>
        </p:spPr>
        <p:txBody>
          <a:bodyPr wrap="square" rtlCol="0">
            <a:spAutoFit/>
          </a:bodyPr>
          <a:lstStyle/>
          <a:p>
            <a:r>
              <a:rPr lang="fr-FR" altLang="fr-FR" dirty="0" err="1"/>
              <a:t>Context</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t>1) </a:t>
            </a:r>
            <a:r>
              <a:rPr lang="fr-FR" altLang="fr-FR" dirty="0" err="1"/>
              <a:t>Context</a:t>
            </a:r>
            <a:r>
              <a:rPr lang="fr-FR" altLang="fr-FR" dirty="0"/>
              <a:t> &amp; Objectifs </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6" name="Espace réservé du texte 5">
            <a:extLst>
              <a:ext uri="{FF2B5EF4-FFF2-40B4-BE49-F238E27FC236}">
                <a16:creationId xmlns:a16="http://schemas.microsoft.com/office/drawing/2014/main" id="{13B6DE24-9FAE-4643-8B96-6E9588EAE91D}"/>
              </a:ext>
            </a:extLst>
          </p:cNvPr>
          <p:cNvSpPr>
            <a:spLocks noGrp="1"/>
          </p:cNvSpPr>
          <p:nvPr>
            <p:ph type="body" sz="quarter" idx="14"/>
          </p:nvPr>
        </p:nvSpPr>
        <p:spPr>
          <a:xfrm>
            <a:off x="1221884" y="4292608"/>
            <a:ext cx="16200313" cy="3312368"/>
          </a:xfrm>
        </p:spPr>
        <p:txBody>
          <a:bodyPr>
            <a:normAutofit lnSpcReduction="10000"/>
          </a:bodyPr>
          <a:lstStyle/>
          <a:p>
            <a:r>
              <a:rPr lang="fr-FR" altLang="fr-FR" sz="2800" dirty="0"/>
              <a:t>Ce projet consiste à réactualiser totalement le site internet de l’entreprise SOGRAL, de le rendre beaucoup plus attrayant du point de vue ergonomique, mais surtout plus professionnel que l’existant.</a:t>
            </a:r>
          </a:p>
          <a:p>
            <a:r>
              <a:rPr lang="fr-FR" altLang="fr-FR" sz="2800" dirty="0"/>
              <a:t> Le nouveau site assurera non seulement une meilleure promotion et un meilleur échange d’informations avec les clients mais aussi une représentation des pages web plus séduisantes et dynamiques dans leurs arborescences et leurs contenus.</a:t>
            </a:r>
            <a:endParaRPr lang="fr-FR" dirty="0"/>
          </a:p>
        </p:txBody>
      </p:sp>
      <p:sp>
        <p:nvSpPr>
          <p:cNvPr id="7" name="ZoneTexte 6">
            <a:extLst>
              <a:ext uri="{FF2B5EF4-FFF2-40B4-BE49-F238E27FC236}">
                <a16:creationId xmlns:a16="http://schemas.microsoft.com/office/drawing/2014/main" id="{83028ED2-E675-42A5-839D-642D804B548D}"/>
              </a:ext>
            </a:extLst>
          </p:cNvPr>
          <p:cNvSpPr txBox="1"/>
          <p:nvPr/>
        </p:nvSpPr>
        <p:spPr>
          <a:xfrm>
            <a:off x="1088534" y="3549937"/>
            <a:ext cx="13201650" cy="584775"/>
          </a:xfrm>
          <a:prstGeom prst="rect">
            <a:avLst/>
          </a:prstGeom>
          <a:noFill/>
        </p:spPr>
        <p:txBody>
          <a:bodyPr wrap="square" rtlCol="0">
            <a:spAutoFit/>
          </a:bodyPr>
          <a:lstStyle/>
          <a:p>
            <a:r>
              <a:rPr lang="fr-FR" altLang="fr-FR" dirty="0"/>
              <a:t>Objectifs</a:t>
            </a:r>
            <a:endParaRPr lang="fr-FR" dirty="0"/>
          </a:p>
        </p:txBody>
      </p:sp>
    </p:spTree>
    <p:extLst>
      <p:ext uri="{BB962C8B-B14F-4D97-AF65-F5344CB8AC3E}">
        <p14:creationId xmlns:p14="http://schemas.microsoft.com/office/powerpoint/2010/main" val="425883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altLang="fr-FR" dirty="0"/>
              <a:t>2) Acteurs &amp; Fonctionnalités </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7" name="ZoneTexte 6">
            <a:extLst>
              <a:ext uri="{FF2B5EF4-FFF2-40B4-BE49-F238E27FC236}">
                <a16:creationId xmlns:a16="http://schemas.microsoft.com/office/drawing/2014/main" id="{83028ED2-E675-42A5-839D-642D804B548D}"/>
              </a:ext>
            </a:extLst>
          </p:cNvPr>
          <p:cNvSpPr txBox="1"/>
          <p:nvPr/>
        </p:nvSpPr>
        <p:spPr>
          <a:xfrm>
            <a:off x="1834434" y="3434995"/>
            <a:ext cx="13201650" cy="584775"/>
          </a:xfrm>
          <a:prstGeom prst="rect">
            <a:avLst/>
          </a:prstGeom>
          <a:noFill/>
        </p:spPr>
        <p:txBody>
          <a:bodyPr wrap="square" rtlCol="0">
            <a:spAutoFit/>
          </a:bodyPr>
          <a:lstStyle/>
          <a:p>
            <a:r>
              <a:rPr lang="fr-FR" dirty="0"/>
              <a:t>Acteurs </a:t>
            </a:r>
          </a:p>
        </p:txBody>
      </p:sp>
      <p:pic>
        <p:nvPicPr>
          <p:cNvPr id="1026" name="Picture 2" descr="Icône de utilisateur, homme, client, personne">
            <a:extLst>
              <a:ext uri="{FF2B5EF4-FFF2-40B4-BE49-F238E27FC236}">
                <a16:creationId xmlns:a16="http://schemas.microsoft.com/office/drawing/2014/main" id="{2B997D0B-40B5-459D-ABCD-42E81EE43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326" y="4900246"/>
            <a:ext cx="2572376" cy="33091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cône de utilisateur, homme, client, personne">
            <a:extLst>
              <a:ext uri="{FF2B5EF4-FFF2-40B4-BE49-F238E27FC236}">
                <a16:creationId xmlns:a16="http://schemas.microsoft.com/office/drawing/2014/main" id="{B0A1ADD6-E14E-4831-9E93-4A63690FA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3708" y="4900246"/>
            <a:ext cx="2572376" cy="33091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cône de utilisateur, homme, client, personne">
            <a:extLst>
              <a:ext uri="{FF2B5EF4-FFF2-40B4-BE49-F238E27FC236}">
                <a16:creationId xmlns:a16="http://schemas.microsoft.com/office/drawing/2014/main" id="{3B8EE572-523F-43E9-AD53-539B941FE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037" y="4900246"/>
            <a:ext cx="2572376" cy="3309188"/>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FEEA800-91A5-4E2D-8FB2-8CCDF400B990}"/>
              </a:ext>
            </a:extLst>
          </p:cNvPr>
          <p:cNvSpPr txBox="1"/>
          <p:nvPr/>
        </p:nvSpPr>
        <p:spPr>
          <a:xfrm>
            <a:off x="12463708" y="8377681"/>
            <a:ext cx="2823184" cy="523220"/>
          </a:xfrm>
          <a:prstGeom prst="rect">
            <a:avLst/>
          </a:prstGeom>
          <a:noFill/>
        </p:spPr>
        <p:txBody>
          <a:bodyPr wrap="square" rtlCol="0">
            <a:spAutoFit/>
          </a:bodyPr>
          <a:lstStyle/>
          <a:p>
            <a:r>
              <a:rPr lang="en-GB" sz="2800" dirty="0"/>
              <a:t>L’administrateur</a:t>
            </a:r>
            <a:endParaRPr lang="fr-FR" sz="2800" dirty="0"/>
          </a:p>
        </p:txBody>
      </p:sp>
      <p:sp>
        <p:nvSpPr>
          <p:cNvPr id="14" name="ZoneTexte 13">
            <a:extLst>
              <a:ext uri="{FF2B5EF4-FFF2-40B4-BE49-F238E27FC236}">
                <a16:creationId xmlns:a16="http://schemas.microsoft.com/office/drawing/2014/main" id="{C964D8CA-2E40-4287-A25F-D35633568D51}"/>
              </a:ext>
            </a:extLst>
          </p:cNvPr>
          <p:cNvSpPr txBox="1"/>
          <p:nvPr/>
        </p:nvSpPr>
        <p:spPr>
          <a:xfrm>
            <a:off x="2542383" y="8377681"/>
            <a:ext cx="2823184" cy="523220"/>
          </a:xfrm>
          <a:prstGeom prst="rect">
            <a:avLst/>
          </a:prstGeom>
          <a:noFill/>
        </p:spPr>
        <p:txBody>
          <a:bodyPr wrap="square" rtlCol="0">
            <a:spAutoFit/>
          </a:bodyPr>
          <a:lstStyle/>
          <a:p>
            <a:pPr algn="ctr"/>
            <a:r>
              <a:rPr lang="en-GB" sz="2800" dirty="0"/>
              <a:t>Le </a:t>
            </a:r>
            <a:r>
              <a:rPr lang="en-GB" sz="2800" dirty="0" err="1"/>
              <a:t>visiteur</a:t>
            </a:r>
            <a:endParaRPr lang="fr-FR" sz="2800" dirty="0"/>
          </a:p>
        </p:txBody>
      </p:sp>
      <p:sp>
        <p:nvSpPr>
          <p:cNvPr id="15" name="ZoneTexte 14">
            <a:extLst>
              <a:ext uri="{FF2B5EF4-FFF2-40B4-BE49-F238E27FC236}">
                <a16:creationId xmlns:a16="http://schemas.microsoft.com/office/drawing/2014/main" id="{E0092533-C6B9-48B5-A9AF-4EDB10A11E0A}"/>
              </a:ext>
            </a:extLst>
          </p:cNvPr>
          <p:cNvSpPr txBox="1"/>
          <p:nvPr/>
        </p:nvSpPr>
        <p:spPr>
          <a:xfrm>
            <a:off x="7731614" y="8377681"/>
            <a:ext cx="2823184" cy="523220"/>
          </a:xfrm>
          <a:prstGeom prst="rect">
            <a:avLst/>
          </a:prstGeom>
          <a:noFill/>
        </p:spPr>
        <p:txBody>
          <a:bodyPr wrap="square" rtlCol="0">
            <a:spAutoFit/>
          </a:bodyPr>
          <a:lstStyle/>
          <a:p>
            <a:pPr algn="ctr"/>
            <a:r>
              <a:rPr lang="en-GB" sz="2800" dirty="0"/>
              <a:t>L’</a:t>
            </a:r>
            <a:r>
              <a:rPr lang="fr-FR" sz="2800" dirty="0"/>
              <a:t>é</a:t>
            </a:r>
            <a:r>
              <a:rPr lang="en-GB" sz="2800" dirty="0" err="1"/>
              <a:t>diteur</a:t>
            </a:r>
            <a:endParaRPr lang="fr-FR" sz="2800" dirty="0"/>
          </a:p>
        </p:txBody>
      </p:sp>
    </p:spTree>
    <p:extLst>
      <p:ext uri="{BB962C8B-B14F-4D97-AF65-F5344CB8AC3E}">
        <p14:creationId xmlns:p14="http://schemas.microsoft.com/office/powerpoint/2010/main" val="311037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altLang="fr-FR" dirty="0"/>
              <a:t>2) Acteurs &amp; Fonctionnalités </a:t>
            </a:r>
            <a:endParaRPr lang="fr-FR" dirty="0"/>
          </a:p>
        </p:txBody>
      </p:sp>
      <p:sp>
        <p:nvSpPr>
          <p:cNvPr id="4" name="Espace réservé du numéro de diapositive 3"/>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7" name="ZoneTexte 6">
            <a:extLst>
              <a:ext uri="{FF2B5EF4-FFF2-40B4-BE49-F238E27FC236}">
                <a16:creationId xmlns:a16="http://schemas.microsoft.com/office/drawing/2014/main" id="{83028ED2-E675-42A5-839D-642D804B548D}"/>
              </a:ext>
            </a:extLst>
          </p:cNvPr>
          <p:cNvSpPr txBox="1"/>
          <p:nvPr/>
        </p:nvSpPr>
        <p:spPr>
          <a:xfrm>
            <a:off x="1221884" y="3505333"/>
            <a:ext cx="13201650" cy="584775"/>
          </a:xfrm>
          <a:prstGeom prst="rect">
            <a:avLst/>
          </a:prstGeom>
          <a:noFill/>
        </p:spPr>
        <p:txBody>
          <a:bodyPr wrap="square" rtlCol="0">
            <a:spAutoFit/>
          </a:bodyPr>
          <a:lstStyle/>
          <a:p>
            <a:r>
              <a:rPr lang="fr-FR" dirty="0"/>
              <a:t>Fonctionnalités</a:t>
            </a:r>
          </a:p>
        </p:txBody>
      </p:sp>
      <p:pic>
        <p:nvPicPr>
          <p:cNvPr id="15" name="Image 14">
            <a:extLst>
              <a:ext uri="{FF2B5EF4-FFF2-40B4-BE49-F238E27FC236}">
                <a16:creationId xmlns:a16="http://schemas.microsoft.com/office/drawing/2014/main" id="{7A78FA30-25A2-463E-A418-FA603F903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283" y="4879665"/>
            <a:ext cx="2385646" cy="2385646"/>
          </a:xfrm>
          <a:prstGeom prst="rect">
            <a:avLst/>
          </a:prstGeom>
        </p:spPr>
      </p:pic>
      <p:pic>
        <p:nvPicPr>
          <p:cNvPr id="17" name="Image 16">
            <a:extLst>
              <a:ext uri="{FF2B5EF4-FFF2-40B4-BE49-F238E27FC236}">
                <a16:creationId xmlns:a16="http://schemas.microsoft.com/office/drawing/2014/main" id="{F30AB92E-9A8B-4231-8766-F6FCC496E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552" y="4629277"/>
            <a:ext cx="2661772" cy="2661772"/>
          </a:xfrm>
          <a:prstGeom prst="rect">
            <a:avLst/>
          </a:prstGeom>
        </p:spPr>
      </p:pic>
      <p:pic>
        <p:nvPicPr>
          <p:cNvPr id="19" name="Image 18">
            <a:extLst>
              <a:ext uri="{FF2B5EF4-FFF2-40B4-BE49-F238E27FC236}">
                <a16:creationId xmlns:a16="http://schemas.microsoft.com/office/drawing/2014/main" id="{4795C152-024C-4752-8A54-36355E64B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8481" y="4629277"/>
            <a:ext cx="2634456" cy="2634456"/>
          </a:xfrm>
          <a:prstGeom prst="rect">
            <a:avLst/>
          </a:prstGeom>
        </p:spPr>
      </p:pic>
      <p:pic>
        <p:nvPicPr>
          <p:cNvPr id="21" name="Image 20">
            <a:extLst>
              <a:ext uri="{FF2B5EF4-FFF2-40B4-BE49-F238E27FC236}">
                <a16:creationId xmlns:a16="http://schemas.microsoft.com/office/drawing/2014/main" id="{5E79C342-DB05-497E-B979-0155129F5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5841" y="4256988"/>
            <a:ext cx="3406350" cy="3406350"/>
          </a:xfrm>
          <a:prstGeom prst="rect">
            <a:avLst/>
          </a:prstGeom>
        </p:spPr>
      </p:pic>
      <p:sp>
        <p:nvSpPr>
          <p:cNvPr id="22" name="ZoneTexte 21">
            <a:extLst>
              <a:ext uri="{FF2B5EF4-FFF2-40B4-BE49-F238E27FC236}">
                <a16:creationId xmlns:a16="http://schemas.microsoft.com/office/drawing/2014/main" id="{5DFAADFA-A142-40C3-92E1-63FDA5A7368B}"/>
              </a:ext>
            </a:extLst>
          </p:cNvPr>
          <p:cNvSpPr txBox="1"/>
          <p:nvPr/>
        </p:nvSpPr>
        <p:spPr>
          <a:xfrm>
            <a:off x="961291" y="7663338"/>
            <a:ext cx="2553637" cy="1384995"/>
          </a:xfrm>
          <a:prstGeom prst="rect">
            <a:avLst/>
          </a:prstGeom>
          <a:noFill/>
        </p:spPr>
        <p:txBody>
          <a:bodyPr wrap="square" rtlCol="0">
            <a:spAutoFit/>
          </a:bodyPr>
          <a:lstStyle/>
          <a:p>
            <a:pPr algn="ctr"/>
            <a:r>
              <a:rPr lang="fr-FR" sz="2800" b="1" dirty="0"/>
              <a:t>Consulter la section des agences</a:t>
            </a:r>
            <a:endParaRPr lang="fr-FR" sz="2800" dirty="0"/>
          </a:p>
        </p:txBody>
      </p:sp>
      <p:sp>
        <p:nvSpPr>
          <p:cNvPr id="23" name="ZoneTexte 22">
            <a:extLst>
              <a:ext uri="{FF2B5EF4-FFF2-40B4-BE49-F238E27FC236}">
                <a16:creationId xmlns:a16="http://schemas.microsoft.com/office/drawing/2014/main" id="{D5A20E3E-807A-4AB1-B5A1-B0B9D22AC45F}"/>
              </a:ext>
            </a:extLst>
          </p:cNvPr>
          <p:cNvSpPr txBox="1"/>
          <p:nvPr/>
        </p:nvSpPr>
        <p:spPr>
          <a:xfrm>
            <a:off x="13948481" y="7663336"/>
            <a:ext cx="2553637" cy="1384995"/>
          </a:xfrm>
          <a:prstGeom prst="rect">
            <a:avLst/>
          </a:prstGeom>
          <a:noFill/>
        </p:spPr>
        <p:txBody>
          <a:bodyPr wrap="square" rtlCol="0">
            <a:spAutoFit/>
          </a:bodyPr>
          <a:lstStyle/>
          <a:p>
            <a:pPr algn="ctr"/>
            <a:r>
              <a:rPr lang="fr-FR" sz="2800" b="1" dirty="0"/>
              <a:t> Consulter la section de voyageur </a:t>
            </a:r>
            <a:endParaRPr lang="fr-FR" sz="2800" dirty="0"/>
          </a:p>
        </p:txBody>
      </p:sp>
      <p:sp>
        <p:nvSpPr>
          <p:cNvPr id="24" name="ZoneTexte 23">
            <a:extLst>
              <a:ext uri="{FF2B5EF4-FFF2-40B4-BE49-F238E27FC236}">
                <a16:creationId xmlns:a16="http://schemas.microsoft.com/office/drawing/2014/main" id="{33F7A5D4-CBBD-4DAF-A84C-B92A29C4B09F}"/>
              </a:ext>
            </a:extLst>
          </p:cNvPr>
          <p:cNvSpPr txBox="1"/>
          <p:nvPr/>
        </p:nvSpPr>
        <p:spPr>
          <a:xfrm>
            <a:off x="9449611" y="7649111"/>
            <a:ext cx="2553637" cy="1384995"/>
          </a:xfrm>
          <a:prstGeom prst="rect">
            <a:avLst/>
          </a:prstGeom>
          <a:noFill/>
        </p:spPr>
        <p:txBody>
          <a:bodyPr wrap="square" rtlCol="0">
            <a:spAutoFit/>
          </a:bodyPr>
          <a:lstStyle/>
          <a:p>
            <a:pPr algn="ctr"/>
            <a:r>
              <a:rPr lang="fr-FR" sz="2800" b="1" dirty="0"/>
              <a:t>Effectuer une demande de réservation</a:t>
            </a:r>
            <a:endParaRPr lang="fr-FR" sz="2800" dirty="0"/>
          </a:p>
        </p:txBody>
      </p:sp>
      <p:sp>
        <p:nvSpPr>
          <p:cNvPr id="25" name="ZoneTexte 24">
            <a:extLst>
              <a:ext uri="{FF2B5EF4-FFF2-40B4-BE49-F238E27FC236}">
                <a16:creationId xmlns:a16="http://schemas.microsoft.com/office/drawing/2014/main" id="{F1966808-65B4-43CE-B37E-DAF76AD75E84}"/>
              </a:ext>
            </a:extLst>
          </p:cNvPr>
          <p:cNvSpPr txBox="1"/>
          <p:nvPr/>
        </p:nvSpPr>
        <p:spPr>
          <a:xfrm>
            <a:off x="5240620" y="7649111"/>
            <a:ext cx="2553637" cy="1384995"/>
          </a:xfrm>
          <a:prstGeom prst="rect">
            <a:avLst/>
          </a:prstGeom>
          <a:noFill/>
        </p:spPr>
        <p:txBody>
          <a:bodyPr wrap="square" rtlCol="0">
            <a:spAutoFit/>
          </a:bodyPr>
          <a:lstStyle/>
          <a:p>
            <a:pPr algn="ctr"/>
            <a:r>
              <a:rPr lang="fr-FR" sz="2800" b="1" dirty="0"/>
              <a:t>Consulter le planning des départs</a:t>
            </a:r>
            <a:endParaRPr lang="fr-FR" sz="2800" dirty="0"/>
          </a:p>
        </p:txBody>
      </p:sp>
    </p:spTree>
    <p:extLst>
      <p:ext uri="{BB962C8B-B14F-4D97-AF65-F5344CB8AC3E}">
        <p14:creationId xmlns:p14="http://schemas.microsoft.com/office/powerpoint/2010/main" val="79622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CA0F79-75EE-4A3C-93CE-545C2DD6C6ED}"/>
              </a:ext>
            </a:extLst>
          </p:cNvPr>
          <p:cNvSpPr>
            <a:spLocks noGrp="1"/>
          </p:cNvSpPr>
          <p:nvPr>
            <p:ph type="title"/>
          </p:nvPr>
        </p:nvSpPr>
        <p:spPr/>
        <p:txBody>
          <a:bodyPr/>
          <a:lstStyle/>
          <a:p>
            <a:r>
              <a:rPr lang="fr-FR" b="1" dirty="0"/>
              <a:t>Présentation du prototype</a:t>
            </a:r>
          </a:p>
        </p:txBody>
      </p:sp>
      <p:sp>
        <p:nvSpPr>
          <p:cNvPr id="4" name="Espace réservé du numéro de diapositive 3">
            <a:extLst>
              <a:ext uri="{FF2B5EF4-FFF2-40B4-BE49-F238E27FC236}">
                <a16:creationId xmlns:a16="http://schemas.microsoft.com/office/drawing/2014/main" id="{716EE5B7-6908-47FB-A456-075B1DE07ADB}"/>
              </a:ext>
            </a:extLst>
          </p:cNvPr>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5" name="Espace réservé du texte 4">
            <a:extLst>
              <a:ext uri="{FF2B5EF4-FFF2-40B4-BE49-F238E27FC236}">
                <a16:creationId xmlns:a16="http://schemas.microsoft.com/office/drawing/2014/main" id="{F98D2069-3827-4AFA-BCFD-C9CA14B25417}"/>
              </a:ext>
            </a:extLst>
          </p:cNvPr>
          <p:cNvSpPr>
            <a:spLocks noGrp="1"/>
          </p:cNvSpPr>
          <p:nvPr>
            <p:ph type="body" sz="quarter" idx="13"/>
          </p:nvPr>
        </p:nvSpPr>
        <p:spPr>
          <a:xfrm>
            <a:off x="1375842" y="3848150"/>
            <a:ext cx="14329592" cy="4133800"/>
          </a:xfrm>
        </p:spPr>
        <p:txBody>
          <a:bodyPr>
            <a:normAutofit/>
          </a:bodyPr>
          <a:lstStyle/>
          <a:p>
            <a:pPr marL="514350" indent="-514350">
              <a:lnSpc>
                <a:spcPct val="130000"/>
              </a:lnSpc>
              <a:buFont typeface="+mj-lt"/>
              <a:buAutoNum type="arabicPeriod"/>
            </a:pPr>
            <a:r>
              <a:rPr lang="fr-FR" altLang="fr-FR" sz="4000" i="0" dirty="0">
                <a:solidFill>
                  <a:schemeClr val="tx2"/>
                </a:solidFill>
                <a:cs typeface="+mn-cs"/>
              </a:rPr>
              <a:t>Les outils utilisés pour le développement</a:t>
            </a:r>
          </a:p>
          <a:p>
            <a:pPr marL="514350" indent="-514350">
              <a:lnSpc>
                <a:spcPct val="130000"/>
              </a:lnSpc>
              <a:buFont typeface="+mj-lt"/>
              <a:buAutoNum type="arabicPeriod"/>
            </a:pPr>
            <a:r>
              <a:rPr lang="fr-FR" altLang="fr-FR" sz="4000" i="0" dirty="0">
                <a:solidFill>
                  <a:schemeClr val="tx2"/>
                </a:solidFill>
                <a:cs typeface="+mn-cs"/>
              </a:rPr>
              <a:t>le déroulement d’un scenario type d’</a:t>
            </a:r>
            <a:r>
              <a:rPr lang="fr-FR" altLang="fr-FR" sz="4000" i="0" dirty="0" err="1">
                <a:solidFill>
                  <a:schemeClr val="tx2"/>
                </a:solidFill>
                <a:cs typeface="+mn-cs"/>
              </a:rPr>
              <a:t>éxecution</a:t>
            </a:r>
            <a:endParaRPr lang="fr-FR" altLang="fr-FR" sz="4000" i="0" dirty="0">
              <a:solidFill>
                <a:schemeClr val="tx2"/>
              </a:solidFill>
              <a:cs typeface="+mn-cs"/>
            </a:endParaRPr>
          </a:p>
          <a:p>
            <a:endParaRPr lang="fr-FR" dirty="0"/>
          </a:p>
        </p:txBody>
      </p:sp>
    </p:spTree>
    <p:extLst>
      <p:ext uri="{BB962C8B-B14F-4D97-AF65-F5344CB8AC3E}">
        <p14:creationId xmlns:p14="http://schemas.microsoft.com/office/powerpoint/2010/main" val="3566890144"/>
      </p:ext>
    </p:extLst>
  </p:cSld>
  <p:clrMapOvr>
    <a:masterClrMapping/>
  </p:clrMapOvr>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22373</TotalTime>
  <Words>624</Words>
  <Application>Microsoft Office PowerPoint</Application>
  <PresentationFormat>Personnalisé</PresentationFormat>
  <Paragraphs>93</Paragraphs>
  <Slides>17</Slides>
  <Notes>6</Notes>
  <HiddenSlides>0</HiddenSlides>
  <MMClips>0</MMClips>
  <ScaleCrop>false</ScaleCrop>
  <HeadingPairs>
    <vt:vector size="6" baseType="variant">
      <vt:variant>
        <vt:lpstr>Polices utilisées</vt:lpstr>
      </vt:variant>
      <vt:variant>
        <vt:i4>13</vt:i4>
      </vt:variant>
      <vt:variant>
        <vt:lpstr>Thème</vt:lpstr>
      </vt:variant>
      <vt:variant>
        <vt:i4>3</vt:i4>
      </vt:variant>
      <vt:variant>
        <vt:lpstr>Titres des diapositives</vt:lpstr>
      </vt:variant>
      <vt:variant>
        <vt:i4>17</vt:i4>
      </vt:variant>
    </vt:vector>
  </HeadingPairs>
  <TitlesOfParts>
    <vt:vector size="33" baseType="lpstr">
      <vt:lpstr>Arial</vt:lpstr>
      <vt:lpstr>Bahnschrift SemiBold</vt:lpstr>
      <vt:lpstr>Calibri</vt:lpstr>
      <vt:lpstr>Open Sans</vt:lpstr>
      <vt:lpstr>Open Sans Light</vt:lpstr>
      <vt:lpstr>Open Sans Semibold</vt:lpstr>
      <vt:lpstr>Route 159 Bold</vt:lpstr>
      <vt:lpstr>Route 159 Light</vt:lpstr>
      <vt:lpstr>Route 159 SemiBold</vt:lpstr>
      <vt:lpstr>Route 159 UltraLight</vt:lpstr>
      <vt:lpstr>Segoe UI</vt:lpstr>
      <vt:lpstr>Times New Roman</vt:lpstr>
      <vt:lpstr>Wingdings</vt:lpstr>
      <vt:lpstr>Vega - Header</vt:lpstr>
      <vt:lpstr>Vega - Footer Only</vt:lpstr>
      <vt:lpstr>Vega - Free</vt:lpstr>
      <vt:lpstr>Presentation IHM</vt:lpstr>
      <vt:lpstr>La refonte du site Web  SOGRAL</vt:lpstr>
      <vt:lpstr>Plan de la présentation </vt:lpstr>
      <vt:lpstr>Description du Projet</vt:lpstr>
      <vt:lpstr>1) Context &amp; Objectifs </vt:lpstr>
      <vt:lpstr>1) Context &amp; Objectifs </vt:lpstr>
      <vt:lpstr>2) Acteurs &amp; Fonctionnalités </vt:lpstr>
      <vt:lpstr>2) Acteurs &amp; Fonctionnalités </vt:lpstr>
      <vt:lpstr>Présentation du prototype</vt:lpstr>
      <vt:lpstr>3) Les outils utilisés </vt:lpstr>
      <vt:lpstr>3) Les outils utilisés </vt:lpstr>
      <vt:lpstr>4) Présentation du prototype</vt:lpstr>
      <vt:lpstr>4) Présentation du prototype</vt:lpstr>
      <vt:lpstr>5) Evaluation Heuristique</vt:lpstr>
      <vt:lpstr>5) Evaluation Heuristique</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Ilyes Chiheb Eddine Adla</cp:lastModifiedBy>
  <cp:revision>440</cp:revision>
  <dcterms:created xsi:type="dcterms:W3CDTF">2015-09-05T11:42:45Z</dcterms:created>
  <dcterms:modified xsi:type="dcterms:W3CDTF">2020-07-06T10:19:01Z</dcterms:modified>
</cp:coreProperties>
</file>