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90" r:id="rId102"/>
    <p:sldId id="391" r:id="rId103"/>
    <p:sldId id="392" r:id="rId104"/>
    <p:sldId id="393" r:id="rId105"/>
    <p:sldId id="394" r:id="rId106"/>
    <p:sldId id="395" r:id="rId107"/>
    <p:sldId id="396" r:id="rId108"/>
    <p:sldId id="397" r:id="rId109"/>
    <p:sldId id="398"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p:txBody>
          <a:bodyPr/>
          <a:lstStyle/>
          <a:p>
            <a:r>
              <a:rPr lang="en-PH" dirty="0"/>
              <a:t>My journal to python</a:t>
            </a:r>
            <a:endParaRPr lang="en-US"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629101" y="4682062"/>
            <a:ext cx="8936846" cy="700643"/>
          </a:xfrm>
        </p:spPr>
        <p:txBody>
          <a:bodyPr/>
          <a:lstStyle/>
          <a:p>
            <a:r>
              <a:rPr lang="en-US" altLang="zh-TW" dirty="0"/>
              <a:t>4110E202  </a:t>
            </a:r>
          </a:p>
          <a:p>
            <a:r>
              <a:rPr lang="en-US" altLang="zh-TW" dirty="0"/>
              <a:t>MY DEAR GREAT TEACHER</a:t>
            </a:r>
            <a:endParaRPr lang="zh-TW" altLang="en-US" dirty="0"/>
          </a:p>
          <a:p>
            <a:endParaRPr lang="en-US" altLang="zh-TW" dirty="0"/>
          </a:p>
          <a:p>
            <a:endParaRPr lang="en-US" dirty="0"/>
          </a:p>
        </p:txBody>
      </p:sp>
      <p:sp>
        <p:nvSpPr>
          <p:cNvPr id="4" name="Rectangle 1">
            <a:extLst>
              <a:ext uri="{FF2B5EF4-FFF2-40B4-BE49-F238E27FC236}">
                <a16:creationId xmlns:a16="http://schemas.microsoft.com/office/drawing/2014/main" id="{02758407-A036-89AB-E8B1-731B527774E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Arial Unicode MS"/>
              </a:rPr>
              <a:t>艾晨阳</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F54999D-6965-4F60-5140-C172C108DE31}"/>
              </a:ext>
            </a:extLst>
          </p:cNvPr>
          <p:cNvSpPr>
            <a:spLocks noChangeArrowheads="1"/>
          </p:cNvSpPr>
          <p:nvPr/>
        </p:nvSpPr>
        <p:spPr bwMode="auto">
          <a:xfrm>
            <a:off x="6826577" y="4787551"/>
            <a:ext cx="6976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Arial Unicode MS"/>
              </a:rPr>
              <a:t>艾晨阳</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2F2B-8DE5-C38E-6CEC-8497AD7927DC}"/>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EC400360-0615-B805-6915-66EC357D3DBE}"/>
              </a:ext>
            </a:extLst>
          </p:cNvPr>
          <p:cNvSpPr>
            <a:spLocks noGrp="1"/>
          </p:cNvSpPr>
          <p:nvPr>
            <p:ph idx="1"/>
          </p:nvPr>
        </p:nvSpPr>
        <p:spPr/>
        <p:txBody>
          <a:bodyPr/>
          <a:lstStyle/>
          <a:p>
            <a:r>
              <a:rPr lang="en-US" altLang="zh-TW" sz="1600" b="1" dirty="0"/>
              <a:t>Example </a:t>
            </a:r>
            <a:endParaRPr lang="en-PH" dirty="0"/>
          </a:p>
        </p:txBody>
      </p:sp>
      <p:pic>
        <p:nvPicPr>
          <p:cNvPr id="4" name="Content Placeholder 4">
            <a:extLst>
              <a:ext uri="{FF2B5EF4-FFF2-40B4-BE49-F238E27FC236}">
                <a16:creationId xmlns:a16="http://schemas.microsoft.com/office/drawing/2014/main" id="{932EF1C5-739C-A1DF-F55F-457649C7184C}"/>
              </a:ext>
            </a:extLst>
          </p:cNvPr>
          <p:cNvPicPr>
            <a:picLocks noChangeAspect="1"/>
          </p:cNvPicPr>
          <p:nvPr/>
        </p:nvPicPr>
        <p:blipFill>
          <a:blip r:embed="rId2"/>
          <a:stretch>
            <a:fillRect/>
          </a:stretch>
        </p:blipFill>
        <p:spPr>
          <a:xfrm>
            <a:off x="3899515" y="2593214"/>
            <a:ext cx="6319905" cy="3041412"/>
          </a:xfrm>
          <a:prstGeom prst="rect">
            <a:avLst/>
          </a:prstGeom>
        </p:spPr>
      </p:pic>
    </p:spTree>
    <p:extLst>
      <p:ext uri="{BB962C8B-B14F-4D97-AF65-F5344CB8AC3E}">
        <p14:creationId xmlns:p14="http://schemas.microsoft.com/office/powerpoint/2010/main" val="29778085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1E2F-472D-58B0-ED60-22C6746A67AF}"/>
              </a:ext>
            </a:extLst>
          </p:cNvPr>
          <p:cNvSpPr>
            <a:spLocks noGrp="1"/>
          </p:cNvSpPr>
          <p:nvPr>
            <p:ph type="title"/>
          </p:nvPr>
        </p:nvSpPr>
        <p:spPr/>
        <p:txBody>
          <a:bodyPr/>
          <a:lstStyle/>
          <a:p>
            <a:r>
              <a:rPr lang="en-PH" sz="4000" b="1" dirty="0"/>
              <a:t>Python - String Concatenation</a:t>
            </a:r>
            <a:endParaRPr lang="en-PH" dirty="0"/>
          </a:p>
        </p:txBody>
      </p:sp>
      <p:sp>
        <p:nvSpPr>
          <p:cNvPr id="3" name="Content Placeholder 2">
            <a:extLst>
              <a:ext uri="{FF2B5EF4-FFF2-40B4-BE49-F238E27FC236}">
                <a16:creationId xmlns:a16="http://schemas.microsoft.com/office/drawing/2014/main" id="{F58AA7AC-1924-61A0-9C5B-2F2032F2D834}"/>
              </a:ext>
            </a:extLst>
          </p:cNvPr>
          <p:cNvSpPr>
            <a:spLocks noGrp="1"/>
          </p:cNvSpPr>
          <p:nvPr>
            <p:ph idx="1"/>
          </p:nvPr>
        </p:nvSpPr>
        <p:spPr/>
        <p:txBody>
          <a:bodyPr/>
          <a:lstStyle/>
          <a:p>
            <a:r>
              <a:rPr lang="en-US" sz="3600" b="1" dirty="0"/>
              <a:t>String Concatenation</a:t>
            </a:r>
          </a:p>
          <a:p>
            <a:r>
              <a:rPr lang="en-US" sz="3600" dirty="0"/>
              <a:t>To concatenate, or combine, two strings you can use the + operator</a:t>
            </a:r>
            <a:r>
              <a:rPr lang="en-US" sz="1600" dirty="0"/>
              <a:t>.</a:t>
            </a:r>
          </a:p>
          <a:p>
            <a:endParaRPr lang="en-PH" dirty="0"/>
          </a:p>
        </p:txBody>
      </p:sp>
    </p:spTree>
    <p:extLst>
      <p:ext uri="{BB962C8B-B14F-4D97-AF65-F5344CB8AC3E}">
        <p14:creationId xmlns:p14="http://schemas.microsoft.com/office/powerpoint/2010/main" val="20635730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87B6-C2AF-2CCC-4DDC-98802949E6BD}"/>
              </a:ext>
            </a:extLst>
          </p:cNvPr>
          <p:cNvSpPr>
            <a:spLocks noGrp="1"/>
          </p:cNvSpPr>
          <p:nvPr>
            <p:ph type="title"/>
          </p:nvPr>
        </p:nvSpPr>
        <p:spPr/>
        <p:txBody>
          <a:bodyPr/>
          <a:lstStyle/>
          <a:p>
            <a:r>
              <a:rPr lang="en-PH" sz="4000" b="1" dirty="0"/>
              <a:t>Example</a:t>
            </a:r>
            <a:endParaRPr lang="en-PH" dirty="0"/>
          </a:p>
        </p:txBody>
      </p:sp>
      <p:sp>
        <p:nvSpPr>
          <p:cNvPr id="3" name="Content Placeholder 2">
            <a:extLst>
              <a:ext uri="{FF2B5EF4-FFF2-40B4-BE49-F238E27FC236}">
                <a16:creationId xmlns:a16="http://schemas.microsoft.com/office/drawing/2014/main" id="{1983F580-8DFB-0318-4C5A-6513CE58F3E6}"/>
              </a:ext>
            </a:extLst>
          </p:cNvPr>
          <p:cNvSpPr>
            <a:spLocks noGrp="1"/>
          </p:cNvSpPr>
          <p:nvPr>
            <p:ph idx="1"/>
          </p:nvPr>
        </p:nvSpPr>
        <p:spPr/>
        <p:txBody>
          <a:bodyPr/>
          <a:lstStyle/>
          <a:p>
            <a:r>
              <a:rPr lang="en-US" sz="2800" dirty="0"/>
              <a:t>Merge variable a with variable b into variable c:</a:t>
            </a:r>
            <a:endParaRPr lang="en-PH" sz="2800" dirty="0"/>
          </a:p>
          <a:p>
            <a:endParaRPr lang="en-PH" dirty="0"/>
          </a:p>
        </p:txBody>
      </p:sp>
      <p:pic>
        <p:nvPicPr>
          <p:cNvPr id="4" name="Picture 3">
            <a:extLst>
              <a:ext uri="{FF2B5EF4-FFF2-40B4-BE49-F238E27FC236}">
                <a16:creationId xmlns:a16="http://schemas.microsoft.com/office/drawing/2014/main" id="{D0866008-6125-1C2D-876B-BE435BA6DFF3}"/>
              </a:ext>
            </a:extLst>
          </p:cNvPr>
          <p:cNvPicPr>
            <a:picLocks noChangeAspect="1"/>
          </p:cNvPicPr>
          <p:nvPr/>
        </p:nvPicPr>
        <p:blipFill>
          <a:blip r:embed="rId2"/>
          <a:stretch>
            <a:fillRect/>
          </a:stretch>
        </p:blipFill>
        <p:spPr>
          <a:xfrm>
            <a:off x="4070457" y="2873705"/>
            <a:ext cx="4979275" cy="2273330"/>
          </a:xfrm>
          <a:prstGeom prst="rect">
            <a:avLst/>
          </a:prstGeom>
        </p:spPr>
      </p:pic>
    </p:spTree>
    <p:extLst>
      <p:ext uri="{BB962C8B-B14F-4D97-AF65-F5344CB8AC3E}">
        <p14:creationId xmlns:p14="http://schemas.microsoft.com/office/powerpoint/2010/main" val="25377121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5499-A406-4D3A-64BD-EA918CB390E2}"/>
              </a:ext>
            </a:extLst>
          </p:cNvPr>
          <p:cNvSpPr>
            <a:spLocks noGrp="1"/>
          </p:cNvSpPr>
          <p:nvPr>
            <p:ph type="title"/>
          </p:nvPr>
        </p:nvSpPr>
        <p:spPr/>
        <p:txBody>
          <a:bodyPr/>
          <a:lstStyle/>
          <a:p>
            <a:r>
              <a:rPr lang="en-PH" sz="4000" b="1" dirty="0"/>
              <a:t>Example</a:t>
            </a:r>
            <a:endParaRPr lang="en-PH" dirty="0"/>
          </a:p>
        </p:txBody>
      </p:sp>
      <p:sp>
        <p:nvSpPr>
          <p:cNvPr id="3" name="Content Placeholder 2">
            <a:extLst>
              <a:ext uri="{FF2B5EF4-FFF2-40B4-BE49-F238E27FC236}">
                <a16:creationId xmlns:a16="http://schemas.microsoft.com/office/drawing/2014/main" id="{0F72E39C-FA80-457D-65B3-4FDF96063336}"/>
              </a:ext>
            </a:extLst>
          </p:cNvPr>
          <p:cNvSpPr>
            <a:spLocks noGrp="1"/>
          </p:cNvSpPr>
          <p:nvPr>
            <p:ph idx="1"/>
          </p:nvPr>
        </p:nvSpPr>
        <p:spPr/>
        <p:txBody>
          <a:bodyPr/>
          <a:lstStyle/>
          <a:p>
            <a:r>
              <a:rPr lang="en-US" sz="2800" dirty="0"/>
              <a:t>To add a space between them, add a " ":</a:t>
            </a:r>
            <a:endParaRPr lang="en-PH" sz="2800" dirty="0"/>
          </a:p>
          <a:p>
            <a:endParaRPr lang="en-PH" dirty="0"/>
          </a:p>
        </p:txBody>
      </p:sp>
      <p:pic>
        <p:nvPicPr>
          <p:cNvPr id="4" name="Picture 3">
            <a:extLst>
              <a:ext uri="{FF2B5EF4-FFF2-40B4-BE49-F238E27FC236}">
                <a16:creationId xmlns:a16="http://schemas.microsoft.com/office/drawing/2014/main" id="{C6209707-B14F-0EDB-7CAB-5F12B94733FC}"/>
              </a:ext>
            </a:extLst>
          </p:cNvPr>
          <p:cNvPicPr>
            <a:picLocks noChangeAspect="1"/>
          </p:cNvPicPr>
          <p:nvPr/>
        </p:nvPicPr>
        <p:blipFill>
          <a:blip r:embed="rId2"/>
          <a:stretch>
            <a:fillRect/>
          </a:stretch>
        </p:blipFill>
        <p:spPr>
          <a:xfrm>
            <a:off x="3986829" y="2807521"/>
            <a:ext cx="4714111" cy="2536276"/>
          </a:xfrm>
          <a:prstGeom prst="rect">
            <a:avLst/>
          </a:prstGeom>
        </p:spPr>
      </p:pic>
    </p:spTree>
    <p:extLst>
      <p:ext uri="{BB962C8B-B14F-4D97-AF65-F5344CB8AC3E}">
        <p14:creationId xmlns:p14="http://schemas.microsoft.com/office/powerpoint/2010/main" val="32571359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198B-8924-C626-2AC7-616D505C0419}"/>
              </a:ext>
            </a:extLst>
          </p:cNvPr>
          <p:cNvSpPr>
            <a:spLocks noGrp="1"/>
          </p:cNvSpPr>
          <p:nvPr>
            <p:ph type="title"/>
          </p:nvPr>
        </p:nvSpPr>
        <p:spPr/>
        <p:txBody>
          <a:bodyPr>
            <a:normAutofit/>
          </a:bodyPr>
          <a:lstStyle/>
          <a:p>
            <a:r>
              <a:rPr lang="en-PH" sz="4400" b="1" dirty="0"/>
              <a:t>Python - Format - Strings</a:t>
            </a:r>
            <a:br>
              <a:rPr lang="en-PH" sz="4400" b="1" dirty="0"/>
            </a:br>
            <a:endParaRPr lang="en-PH" sz="4400" dirty="0"/>
          </a:p>
        </p:txBody>
      </p:sp>
      <p:sp>
        <p:nvSpPr>
          <p:cNvPr id="3" name="Content Placeholder 2">
            <a:extLst>
              <a:ext uri="{FF2B5EF4-FFF2-40B4-BE49-F238E27FC236}">
                <a16:creationId xmlns:a16="http://schemas.microsoft.com/office/drawing/2014/main" id="{CBF8C192-6318-8B9F-C71B-D4CF16B4E2C4}"/>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19219154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76E9-7376-0DEA-D450-30CDED912C20}"/>
              </a:ext>
            </a:extLst>
          </p:cNvPr>
          <p:cNvSpPr>
            <a:spLocks noGrp="1"/>
          </p:cNvSpPr>
          <p:nvPr>
            <p:ph type="title"/>
          </p:nvPr>
        </p:nvSpPr>
        <p:spPr/>
        <p:txBody>
          <a:bodyPr>
            <a:normAutofit fontScale="90000"/>
          </a:bodyPr>
          <a:lstStyle/>
          <a:p>
            <a:r>
              <a:rPr lang="en-US" sz="4000" b="1" dirty="0"/>
              <a:t>As we learned in the Python Variables chapter, we cannot combine strings and numbers like this:</a:t>
            </a:r>
            <a:br>
              <a:rPr lang="en-PH" sz="4000" b="1" dirty="0"/>
            </a:br>
            <a:endParaRPr lang="en-PH" b="1" dirty="0"/>
          </a:p>
        </p:txBody>
      </p:sp>
      <p:sp>
        <p:nvSpPr>
          <p:cNvPr id="3" name="Content Placeholder 2">
            <a:extLst>
              <a:ext uri="{FF2B5EF4-FFF2-40B4-BE49-F238E27FC236}">
                <a16:creationId xmlns:a16="http://schemas.microsoft.com/office/drawing/2014/main" id="{32804726-CE48-353F-B033-4046684D1D66}"/>
              </a:ext>
            </a:extLst>
          </p:cNvPr>
          <p:cNvSpPr>
            <a:spLocks noGrp="1"/>
          </p:cNvSpPr>
          <p:nvPr>
            <p:ph idx="1"/>
          </p:nvPr>
        </p:nvSpPr>
        <p:spPr/>
        <p:txBody>
          <a:bodyPr/>
          <a:lstStyle/>
          <a:p>
            <a:r>
              <a:rPr lang="en-PH" sz="2000" b="1" dirty="0"/>
              <a:t>Example</a:t>
            </a:r>
          </a:p>
          <a:p>
            <a:endParaRPr lang="en-PH" dirty="0"/>
          </a:p>
        </p:txBody>
      </p:sp>
      <p:pic>
        <p:nvPicPr>
          <p:cNvPr id="4" name="Picture 3">
            <a:extLst>
              <a:ext uri="{FF2B5EF4-FFF2-40B4-BE49-F238E27FC236}">
                <a16:creationId xmlns:a16="http://schemas.microsoft.com/office/drawing/2014/main" id="{D16BA525-4435-E33D-C88B-03F53D6420AB}"/>
              </a:ext>
            </a:extLst>
          </p:cNvPr>
          <p:cNvPicPr>
            <a:picLocks noChangeAspect="1"/>
          </p:cNvPicPr>
          <p:nvPr/>
        </p:nvPicPr>
        <p:blipFill>
          <a:blip r:embed="rId2"/>
          <a:stretch>
            <a:fillRect/>
          </a:stretch>
        </p:blipFill>
        <p:spPr>
          <a:xfrm>
            <a:off x="3256094" y="3123189"/>
            <a:ext cx="6050804" cy="2829555"/>
          </a:xfrm>
          <a:prstGeom prst="rect">
            <a:avLst/>
          </a:prstGeom>
        </p:spPr>
      </p:pic>
    </p:spTree>
    <p:extLst>
      <p:ext uri="{BB962C8B-B14F-4D97-AF65-F5344CB8AC3E}">
        <p14:creationId xmlns:p14="http://schemas.microsoft.com/office/powerpoint/2010/main" val="35090227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BDDA-0E00-F511-4C04-EDC7FF7A21C1}"/>
              </a:ext>
            </a:extLst>
          </p:cNvPr>
          <p:cNvSpPr>
            <a:spLocks noGrp="1"/>
          </p:cNvSpPr>
          <p:nvPr>
            <p:ph type="title"/>
          </p:nvPr>
        </p:nvSpPr>
        <p:spPr/>
        <p:txBody>
          <a:bodyPr/>
          <a:lstStyle/>
          <a:p>
            <a:r>
              <a:rPr lang="en-PH" b="1" dirty="0"/>
              <a:t>Example</a:t>
            </a:r>
            <a:endParaRPr lang="en-PH" dirty="0"/>
          </a:p>
        </p:txBody>
      </p:sp>
      <p:sp>
        <p:nvSpPr>
          <p:cNvPr id="3" name="Content Placeholder 2">
            <a:extLst>
              <a:ext uri="{FF2B5EF4-FFF2-40B4-BE49-F238E27FC236}">
                <a16:creationId xmlns:a16="http://schemas.microsoft.com/office/drawing/2014/main" id="{297711C0-EF96-7CB5-4011-1DCE4BAE9878}"/>
              </a:ext>
            </a:extLst>
          </p:cNvPr>
          <p:cNvSpPr>
            <a:spLocks noGrp="1"/>
          </p:cNvSpPr>
          <p:nvPr>
            <p:ph idx="1"/>
          </p:nvPr>
        </p:nvSpPr>
        <p:spPr/>
        <p:txBody>
          <a:bodyPr/>
          <a:lstStyle/>
          <a:p>
            <a:r>
              <a:rPr kumimoji="0" lang="en-US" altLang="en-US" sz="3200" b="0" i="0" u="none" strike="noStrike" cap="none" normalizeH="0" baseline="0" dirty="0">
                <a:ln>
                  <a:noFill/>
                </a:ln>
                <a:solidFill>
                  <a:schemeClr val="tx1"/>
                </a:solidFill>
                <a:effectLst/>
                <a:latin typeface="Arial" panose="020B0604020202020204" pitchFamily="34" charset="0"/>
              </a:rPr>
              <a:t>Use the </a:t>
            </a:r>
            <a:r>
              <a:rPr kumimoji="0" lang="en-US" altLang="en-US" sz="3200" b="0" i="0" u="none" strike="noStrike" cap="none" normalizeH="0" baseline="0" dirty="0">
                <a:ln>
                  <a:noFill/>
                </a:ln>
                <a:solidFill>
                  <a:schemeClr val="tx1"/>
                </a:solidFill>
                <a:effectLst/>
                <a:latin typeface="Arial Unicode MS"/>
              </a:rPr>
              <a:t>format()</a:t>
            </a:r>
            <a:r>
              <a:rPr kumimoji="0" lang="en-US" altLang="en-US" sz="3200" b="0" i="0" u="none" strike="noStrike" cap="none" normalizeH="0" baseline="0" dirty="0">
                <a:ln>
                  <a:noFill/>
                </a:ln>
                <a:solidFill>
                  <a:schemeClr val="tx1"/>
                </a:solidFill>
                <a:effectLst/>
              </a:rPr>
              <a:t> method to insert numbers into strings: </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PH" dirty="0"/>
          </a:p>
        </p:txBody>
      </p:sp>
      <p:pic>
        <p:nvPicPr>
          <p:cNvPr id="4" name="Picture 3">
            <a:extLst>
              <a:ext uri="{FF2B5EF4-FFF2-40B4-BE49-F238E27FC236}">
                <a16:creationId xmlns:a16="http://schemas.microsoft.com/office/drawing/2014/main" id="{59A65830-D563-B20E-EA17-E1B44DC71FF6}"/>
              </a:ext>
            </a:extLst>
          </p:cNvPr>
          <p:cNvPicPr>
            <a:picLocks noChangeAspect="1"/>
          </p:cNvPicPr>
          <p:nvPr/>
        </p:nvPicPr>
        <p:blipFill>
          <a:blip r:embed="rId2"/>
          <a:stretch>
            <a:fillRect/>
          </a:stretch>
        </p:blipFill>
        <p:spPr>
          <a:xfrm>
            <a:off x="3929752" y="3429000"/>
            <a:ext cx="4609222" cy="2416781"/>
          </a:xfrm>
          <a:prstGeom prst="rect">
            <a:avLst/>
          </a:prstGeom>
        </p:spPr>
      </p:pic>
    </p:spTree>
    <p:extLst>
      <p:ext uri="{BB962C8B-B14F-4D97-AF65-F5344CB8AC3E}">
        <p14:creationId xmlns:p14="http://schemas.microsoft.com/office/powerpoint/2010/main" val="1008789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E13A-25D2-469A-1A11-32F57EBFB4CA}"/>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2E7F6CBD-439B-FB39-5515-9D52F52106C2}"/>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417599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D3AD-DC99-FAD6-174D-C3F85088BBC9}"/>
              </a:ext>
            </a:extLst>
          </p:cNvPr>
          <p:cNvSpPr>
            <a:spLocks noGrp="1"/>
          </p:cNvSpPr>
          <p:nvPr>
            <p:ph type="title"/>
          </p:nvPr>
        </p:nvSpPr>
        <p:spPr/>
        <p:txBody>
          <a:bodyPr>
            <a:normAutofit fontScale="90000"/>
          </a:bodyPr>
          <a:lstStyle/>
          <a:p>
            <a:r>
              <a:rPr lang="en-US" altLang="zh-TW" sz="4000" b="1" dirty="0"/>
              <a:t>You have to use the same number of spaces in the same block of code, otherwise Python will give you an error:</a:t>
            </a:r>
            <a:br>
              <a:rPr lang="en-US" altLang="zh-TW" sz="4000" b="1" dirty="0"/>
            </a:br>
            <a:endParaRPr lang="en-PH" b="1" dirty="0"/>
          </a:p>
        </p:txBody>
      </p:sp>
      <p:pic>
        <p:nvPicPr>
          <p:cNvPr id="4" name="Content Placeholder 4">
            <a:extLst>
              <a:ext uri="{FF2B5EF4-FFF2-40B4-BE49-F238E27FC236}">
                <a16:creationId xmlns:a16="http://schemas.microsoft.com/office/drawing/2014/main" id="{C47972B0-F97C-2A58-F39E-9EB1ECDF871E}"/>
              </a:ext>
            </a:extLst>
          </p:cNvPr>
          <p:cNvPicPr>
            <a:picLocks noGrp="1" noChangeAspect="1"/>
          </p:cNvPicPr>
          <p:nvPr>
            <p:ph idx="1"/>
          </p:nvPr>
        </p:nvPicPr>
        <p:blipFill>
          <a:blip r:embed="rId2"/>
          <a:stretch>
            <a:fillRect/>
          </a:stretch>
        </p:blipFill>
        <p:spPr>
          <a:xfrm>
            <a:off x="3026005" y="2496643"/>
            <a:ext cx="7824248" cy="3621352"/>
          </a:xfrm>
        </p:spPr>
      </p:pic>
    </p:spTree>
    <p:extLst>
      <p:ext uri="{BB962C8B-B14F-4D97-AF65-F5344CB8AC3E}">
        <p14:creationId xmlns:p14="http://schemas.microsoft.com/office/powerpoint/2010/main" val="328108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54DC-35C9-4F70-9197-4AC7618DBF26}"/>
              </a:ext>
            </a:extLst>
          </p:cNvPr>
          <p:cNvSpPr>
            <a:spLocks noGrp="1"/>
          </p:cNvSpPr>
          <p:nvPr>
            <p:ph type="title"/>
          </p:nvPr>
        </p:nvSpPr>
        <p:spPr/>
        <p:txBody>
          <a:bodyPr/>
          <a:lstStyle/>
          <a:p>
            <a:r>
              <a:rPr lang="en-US" b="1" dirty="0"/>
              <a:t>In Python, variables are created when you assign a value to it:</a:t>
            </a:r>
            <a:endParaRPr lang="en-PH" b="1" dirty="0"/>
          </a:p>
        </p:txBody>
      </p:sp>
      <p:sp>
        <p:nvSpPr>
          <p:cNvPr id="3" name="Content Placeholder 2">
            <a:extLst>
              <a:ext uri="{FF2B5EF4-FFF2-40B4-BE49-F238E27FC236}">
                <a16:creationId xmlns:a16="http://schemas.microsoft.com/office/drawing/2014/main" id="{B6BE5684-B5FF-E3B1-A421-86F5E32C7E7E}"/>
              </a:ext>
            </a:extLst>
          </p:cNvPr>
          <p:cNvSpPr>
            <a:spLocks noGrp="1"/>
          </p:cNvSpPr>
          <p:nvPr>
            <p:ph idx="1"/>
          </p:nvPr>
        </p:nvSpPr>
        <p:spPr/>
        <p:txBody>
          <a:bodyPr/>
          <a:lstStyle/>
          <a:p>
            <a:r>
              <a:rPr lang="en-PH" sz="1600" b="1" dirty="0"/>
              <a:t>Example</a:t>
            </a:r>
          </a:p>
          <a:p>
            <a:r>
              <a:rPr lang="en-PH" dirty="0"/>
              <a:t> </a:t>
            </a:r>
          </a:p>
        </p:txBody>
      </p:sp>
      <p:pic>
        <p:nvPicPr>
          <p:cNvPr id="4" name="Picture 3">
            <a:extLst>
              <a:ext uri="{FF2B5EF4-FFF2-40B4-BE49-F238E27FC236}">
                <a16:creationId xmlns:a16="http://schemas.microsoft.com/office/drawing/2014/main" id="{67C63EE5-99ED-AD6A-0C9D-5B6F3B89EE70}"/>
              </a:ext>
            </a:extLst>
          </p:cNvPr>
          <p:cNvPicPr>
            <a:picLocks noChangeAspect="1"/>
          </p:cNvPicPr>
          <p:nvPr/>
        </p:nvPicPr>
        <p:blipFill>
          <a:blip r:embed="rId2"/>
          <a:stretch>
            <a:fillRect/>
          </a:stretch>
        </p:blipFill>
        <p:spPr>
          <a:xfrm>
            <a:off x="4034672" y="2606515"/>
            <a:ext cx="4920792" cy="2607029"/>
          </a:xfrm>
          <a:prstGeom prst="rect">
            <a:avLst/>
          </a:prstGeom>
        </p:spPr>
      </p:pic>
    </p:spTree>
    <p:extLst>
      <p:ext uri="{BB962C8B-B14F-4D97-AF65-F5344CB8AC3E}">
        <p14:creationId xmlns:p14="http://schemas.microsoft.com/office/powerpoint/2010/main" val="157442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032A-4E68-3EDF-007A-99B372419A18}"/>
              </a:ext>
            </a:extLst>
          </p:cNvPr>
          <p:cNvSpPr>
            <a:spLocks noGrp="1"/>
          </p:cNvSpPr>
          <p:nvPr>
            <p:ph type="title"/>
          </p:nvPr>
        </p:nvSpPr>
        <p:spPr/>
        <p:txBody>
          <a:bodyPr>
            <a:normAutofit fontScale="90000"/>
          </a:bodyPr>
          <a:lstStyle/>
          <a:p>
            <a:r>
              <a:rPr lang="en-US" b="1" dirty="0"/>
              <a:t>Python has no command for declaring a variable.</a:t>
            </a:r>
            <a:br>
              <a:rPr lang="en-US" b="1" dirty="0"/>
            </a:br>
            <a:endParaRPr lang="en-PH" b="1" dirty="0"/>
          </a:p>
        </p:txBody>
      </p:sp>
      <p:sp>
        <p:nvSpPr>
          <p:cNvPr id="3" name="Content Placeholder 2">
            <a:extLst>
              <a:ext uri="{FF2B5EF4-FFF2-40B4-BE49-F238E27FC236}">
                <a16:creationId xmlns:a16="http://schemas.microsoft.com/office/drawing/2014/main" id="{B5DACB09-4795-DDB2-4225-FA9352BB9E7C}"/>
              </a:ext>
            </a:extLst>
          </p:cNvPr>
          <p:cNvSpPr>
            <a:spLocks noGrp="1"/>
          </p:cNvSpPr>
          <p:nvPr>
            <p:ph idx="1"/>
          </p:nvPr>
        </p:nvSpPr>
        <p:spPr/>
        <p:txBody>
          <a:bodyPr/>
          <a:lstStyle/>
          <a:p>
            <a:r>
              <a:rPr lang="en-PH" sz="1600" b="1" dirty="0"/>
              <a:t>Comments </a:t>
            </a:r>
          </a:p>
          <a:p>
            <a:r>
              <a:rPr lang="en-US" sz="1600" dirty="0"/>
              <a:t>Python has commenting capability for the purpose of in-code documentation.</a:t>
            </a:r>
          </a:p>
          <a:p>
            <a:r>
              <a:rPr lang="en-US" sz="1600" dirty="0"/>
              <a:t>Comments start with a #, and Python will render the rest of the line as a comment: </a:t>
            </a:r>
          </a:p>
          <a:p>
            <a:r>
              <a:rPr lang="en-US" sz="1600" dirty="0"/>
              <a:t>Python 	has no command for declaring a variable.</a:t>
            </a:r>
          </a:p>
          <a:p>
            <a:pPr marL="0" indent="0">
              <a:buNone/>
            </a:pPr>
            <a:r>
              <a:rPr lang="en-US" sz="1600" b="1" dirty="0"/>
              <a:t>                                                          </a:t>
            </a:r>
          </a:p>
          <a:p>
            <a:pPr marL="0" indent="0">
              <a:buNone/>
            </a:pPr>
            <a:r>
              <a:rPr lang="en-US" sz="1600" b="1" dirty="0"/>
              <a:t>                                                          </a:t>
            </a:r>
            <a:r>
              <a:rPr lang="en-PH" sz="1600" b="1" dirty="0"/>
              <a:t> Example</a:t>
            </a:r>
          </a:p>
          <a:p>
            <a:endParaRPr lang="en-PH" dirty="0"/>
          </a:p>
        </p:txBody>
      </p:sp>
      <p:pic>
        <p:nvPicPr>
          <p:cNvPr id="7" name="Picture 6">
            <a:extLst>
              <a:ext uri="{FF2B5EF4-FFF2-40B4-BE49-F238E27FC236}">
                <a16:creationId xmlns:a16="http://schemas.microsoft.com/office/drawing/2014/main" id="{41068A2C-D882-C96B-BFE1-723BF20043BE}"/>
              </a:ext>
            </a:extLst>
          </p:cNvPr>
          <p:cNvPicPr>
            <a:picLocks noChangeAspect="1"/>
          </p:cNvPicPr>
          <p:nvPr/>
        </p:nvPicPr>
        <p:blipFill>
          <a:blip r:embed="rId2"/>
          <a:stretch>
            <a:fillRect/>
          </a:stretch>
        </p:blipFill>
        <p:spPr>
          <a:xfrm>
            <a:off x="6251966" y="3346515"/>
            <a:ext cx="3495349" cy="2011213"/>
          </a:xfrm>
          <a:prstGeom prst="rect">
            <a:avLst/>
          </a:prstGeom>
        </p:spPr>
      </p:pic>
    </p:spTree>
    <p:extLst>
      <p:ext uri="{BB962C8B-B14F-4D97-AF65-F5344CB8AC3E}">
        <p14:creationId xmlns:p14="http://schemas.microsoft.com/office/powerpoint/2010/main" val="2222786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1E53-769B-3446-5593-594CC0F78716}"/>
              </a:ext>
            </a:extLst>
          </p:cNvPr>
          <p:cNvSpPr>
            <a:spLocks noGrp="1"/>
          </p:cNvSpPr>
          <p:nvPr>
            <p:ph type="title"/>
          </p:nvPr>
        </p:nvSpPr>
        <p:spPr/>
        <p:txBody>
          <a:bodyPr>
            <a:normAutofit/>
          </a:bodyPr>
          <a:lstStyle/>
          <a:p>
            <a:r>
              <a:rPr lang="en-PH" sz="6600" b="1" dirty="0"/>
              <a:t>Python Variables</a:t>
            </a:r>
            <a:endParaRPr lang="en-PH" sz="6600" dirty="0"/>
          </a:p>
        </p:txBody>
      </p:sp>
      <p:sp>
        <p:nvSpPr>
          <p:cNvPr id="3" name="Content Placeholder 2">
            <a:extLst>
              <a:ext uri="{FF2B5EF4-FFF2-40B4-BE49-F238E27FC236}">
                <a16:creationId xmlns:a16="http://schemas.microsoft.com/office/drawing/2014/main" id="{01E451B5-5ACB-2BC9-9C2C-11BC2FE17DA2}"/>
              </a:ext>
            </a:extLst>
          </p:cNvPr>
          <p:cNvSpPr>
            <a:spLocks noGrp="1"/>
          </p:cNvSpPr>
          <p:nvPr>
            <p:ph idx="1"/>
          </p:nvPr>
        </p:nvSpPr>
        <p:spPr/>
        <p:txBody>
          <a:bodyPr/>
          <a:lstStyle/>
          <a:p>
            <a:r>
              <a:rPr lang="en-US" sz="1600" dirty="0"/>
              <a:t>In Python, variables are created when you assign a value to it: </a:t>
            </a:r>
            <a:endParaRPr lang="en-PH" sz="1600" dirty="0"/>
          </a:p>
          <a:p>
            <a:endParaRPr lang="en-PH" dirty="0"/>
          </a:p>
        </p:txBody>
      </p:sp>
    </p:spTree>
    <p:extLst>
      <p:ext uri="{BB962C8B-B14F-4D97-AF65-F5344CB8AC3E}">
        <p14:creationId xmlns:p14="http://schemas.microsoft.com/office/powerpoint/2010/main" val="375214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1EC6-15D3-685E-AC76-11E40E51ED52}"/>
              </a:ext>
            </a:extLst>
          </p:cNvPr>
          <p:cNvSpPr>
            <a:spLocks noGrp="1"/>
          </p:cNvSpPr>
          <p:nvPr>
            <p:ph type="title"/>
          </p:nvPr>
        </p:nvSpPr>
        <p:spPr/>
        <p:txBody>
          <a:bodyPr/>
          <a:lstStyle/>
          <a:p>
            <a:r>
              <a:rPr lang="en-US" sz="4000" b="1" dirty="0"/>
              <a:t>Example</a:t>
            </a:r>
            <a:endParaRPr lang="en-PH" b="1" dirty="0"/>
          </a:p>
        </p:txBody>
      </p:sp>
      <p:sp>
        <p:nvSpPr>
          <p:cNvPr id="3" name="Content Placeholder 2">
            <a:extLst>
              <a:ext uri="{FF2B5EF4-FFF2-40B4-BE49-F238E27FC236}">
                <a16:creationId xmlns:a16="http://schemas.microsoft.com/office/drawing/2014/main" id="{A80843C1-3DB3-EE54-75CD-D6D5D8A78E25}"/>
              </a:ext>
            </a:extLst>
          </p:cNvPr>
          <p:cNvSpPr>
            <a:spLocks noGrp="1"/>
          </p:cNvSpPr>
          <p:nvPr>
            <p:ph idx="1"/>
          </p:nvPr>
        </p:nvSpPr>
        <p:spPr/>
        <p:txBody>
          <a:bodyPr/>
          <a:lstStyle/>
          <a:p>
            <a:pPr lvl="1"/>
            <a:r>
              <a:rPr lang="en-PH" dirty="0"/>
              <a:t>Variable in python:</a:t>
            </a:r>
          </a:p>
          <a:p>
            <a:pPr lvl="1"/>
            <a:endParaRPr lang="en-PH" dirty="0"/>
          </a:p>
        </p:txBody>
      </p:sp>
      <p:sp>
        <p:nvSpPr>
          <p:cNvPr id="5" name="TextBox 4">
            <a:extLst>
              <a:ext uri="{FF2B5EF4-FFF2-40B4-BE49-F238E27FC236}">
                <a16:creationId xmlns:a16="http://schemas.microsoft.com/office/drawing/2014/main" id="{5E907C4A-A686-30CE-CD4C-5C67B43B7589}"/>
              </a:ext>
            </a:extLst>
          </p:cNvPr>
          <p:cNvSpPr txBox="1"/>
          <p:nvPr/>
        </p:nvSpPr>
        <p:spPr>
          <a:xfrm>
            <a:off x="1609627" y="5243363"/>
            <a:ext cx="6103854" cy="646331"/>
          </a:xfrm>
          <a:prstGeom prst="rect">
            <a:avLst/>
          </a:prstGeom>
          <a:noFill/>
        </p:spPr>
        <p:txBody>
          <a:bodyPr wrap="square">
            <a:spAutoFit/>
          </a:bodyPr>
          <a:lstStyle/>
          <a:p>
            <a:r>
              <a:rPr lang="en-US" dirty="0"/>
              <a:t>You will learn more about variables in the Python Variables chapter.</a:t>
            </a:r>
            <a:endParaRPr lang="en-PH" dirty="0"/>
          </a:p>
        </p:txBody>
      </p:sp>
      <p:pic>
        <p:nvPicPr>
          <p:cNvPr id="7" name="Picture 6">
            <a:extLst>
              <a:ext uri="{FF2B5EF4-FFF2-40B4-BE49-F238E27FC236}">
                <a16:creationId xmlns:a16="http://schemas.microsoft.com/office/drawing/2014/main" id="{235B37F0-FA29-D08E-7883-5FB9AFBA92E5}"/>
              </a:ext>
            </a:extLst>
          </p:cNvPr>
          <p:cNvPicPr>
            <a:picLocks noChangeAspect="1"/>
          </p:cNvPicPr>
          <p:nvPr/>
        </p:nvPicPr>
        <p:blipFill>
          <a:blip r:embed="rId2"/>
          <a:stretch>
            <a:fillRect/>
          </a:stretch>
        </p:blipFill>
        <p:spPr>
          <a:xfrm>
            <a:off x="4661554" y="2476764"/>
            <a:ext cx="5512386" cy="2198929"/>
          </a:xfrm>
          <a:prstGeom prst="rect">
            <a:avLst/>
          </a:prstGeom>
        </p:spPr>
      </p:pic>
    </p:spTree>
    <p:extLst>
      <p:ext uri="{BB962C8B-B14F-4D97-AF65-F5344CB8AC3E}">
        <p14:creationId xmlns:p14="http://schemas.microsoft.com/office/powerpoint/2010/main" val="2105179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1E86-8D66-35DA-2693-62D0F7641CCB}"/>
              </a:ext>
            </a:extLst>
          </p:cNvPr>
          <p:cNvSpPr>
            <a:spLocks noGrp="1"/>
          </p:cNvSpPr>
          <p:nvPr>
            <p:ph type="title"/>
          </p:nvPr>
        </p:nvSpPr>
        <p:spPr/>
        <p:txBody>
          <a:bodyPr/>
          <a:lstStyle/>
          <a:p>
            <a:r>
              <a:rPr lang="en-PH" sz="4000" b="1" dirty="0"/>
              <a:t>Comments</a:t>
            </a:r>
            <a:endParaRPr lang="en-PH" dirty="0"/>
          </a:p>
        </p:txBody>
      </p:sp>
      <p:sp>
        <p:nvSpPr>
          <p:cNvPr id="3" name="Content Placeholder 2">
            <a:extLst>
              <a:ext uri="{FF2B5EF4-FFF2-40B4-BE49-F238E27FC236}">
                <a16:creationId xmlns:a16="http://schemas.microsoft.com/office/drawing/2014/main" id="{176BB3B5-1977-D109-3F4A-04B81B71B577}"/>
              </a:ext>
            </a:extLst>
          </p:cNvPr>
          <p:cNvSpPr>
            <a:spLocks noGrp="1"/>
          </p:cNvSpPr>
          <p:nvPr>
            <p:ph idx="1"/>
          </p:nvPr>
        </p:nvSpPr>
        <p:spPr/>
        <p:txBody>
          <a:bodyPr/>
          <a:lstStyle/>
          <a:p>
            <a:r>
              <a:rPr lang="en-US" dirty="0"/>
              <a:t>Python has commenting capability for the purpose of in-code documentation.</a:t>
            </a:r>
          </a:p>
          <a:p>
            <a:r>
              <a:rPr lang="en-US" dirty="0"/>
              <a:t>Comments start with a #, and Python will render the rest of the line as a comment: </a:t>
            </a:r>
            <a:endParaRPr lang="en-PH" dirty="0"/>
          </a:p>
          <a:p>
            <a:endParaRPr lang="en-PH" dirty="0"/>
          </a:p>
          <a:p>
            <a:r>
              <a:rPr lang="en-PH" sz="1600" b="1" dirty="0"/>
              <a:t>Example</a:t>
            </a:r>
          </a:p>
          <a:p>
            <a:r>
              <a:rPr lang="en-PH" dirty="0"/>
              <a:t> </a:t>
            </a:r>
          </a:p>
        </p:txBody>
      </p:sp>
      <p:pic>
        <p:nvPicPr>
          <p:cNvPr id="6" name="Picture 5">
            <a:extLst>
              <a:ext uri="{FF2B5EF4-FFF2-40B4-BE49-F238E27FC236}">
                <a16:creationId xmlns:a16="http://schemas.microsoft.com/office/drawing/2014/main" id="{D3774BA4-4074-3564-C8E0-CD7396727450}"/>
              </a:ext>
            </a:extLst>
          </p:cNvPr>
          <p:cNvPicPr>
            <a:picLocks noChangeAspect="1"/>
          </p:cNvPicPr>
          <p:nvPr/>
        </p:nvPicPr>
        <p:blipFill>
          <a:blip r:embed="rId2"/>
          <a:stretch>
            <a:fillRect/>
          </a:stretch>
        </p:blipFill>
        <p:spPr>
          <a:xfrm>
            <a:off x="4971089" y="3588288"/>
            <a:ext cx="3971999" cy="1643587"/>
          </a:xfrm>
          <a:prstGeom prst="rect">
            <a:avLst/>
          </a:prstGeom>
        </p:spPr>
      </p:pic>
    </p:spTree>
    <p:extLst>
      <p:ext uri="{BB962C8B-B14F-4D97-AF65-F5344CB8AC3E}">
        <p14:creationId xmlns:p14="http://schemas.microsoft.com/office/powerpoint/2010/main" val="97373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78B6-1A8B-CADD-1D79-2B98DCFD9B2E}"/>
              </a:ext>
            </a:extLst>
          </p:cNvPr>
          <p:cNvSpPr>
            <a:spLocks noGrp="1"/>
          </p:cNvSpPr>
          <p:nvPr>
            <p:ph type="title"/>
          </p:nvPr>
        </p:nvSpPr>
        <p:spPr/>
        <p:txBody>
          <a:bodyPr>
            <a:norm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Comments can be used to explain Python code.</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Comments can be used to make the code more readable.</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Comments can be used to prevent execution when testing code.</a:t>
            </a:r>
            <a:endParaRPr lang="en-PH" sz="2400" dirty="0"/>
          </a:p>
        </p:txBody>
      </p:sp>
      <p:sp>
        <p:nvSpPr>
          <p:cNvPr id="3" name="Content Placeholder 2">
            <a:extLst>
              <a:ext uri="{FF2B5EF4-FFF2-40B4-BE49-F238E27FC236}">
                <a16:creationId xmlns:a16="http://schemas.microsoft.com/office/drawing/2014/main" id="{0CFD3142-CA62-8D5B-C45C-8C9E18C364F7}"/>
              </a:ext>
            </a:extLst>
          </p:cNvPr>
          <p:cNvSpPr>
            <a:spLocks noGrp="1"/>
          </p:cNvSpPr>
          <p:nvPr>
            <p:ph idx="1"/>
          </p:nvPr>
        </p:nvSpPr>
        <p:spPr/>
        <p:txBody>
          <a:bodyPr/>
          <a:lstStyle/>
          <a:p>
            <a:r>
              <a:rPr lang="en-PH" b="1"/>
              <a:t>Creating a Comment</a:t>
            </a:r>
          </a:p>
          <a:p>
            <a:endParaRPr lang="en-PH" dirty="0"/>
          </a:p>
        </p:txBody>
      </p:sp>
      <p:pic>
        <p:nvPicPr>
          <p:cNvPr id="5" name="Picture 4">
            <a:extLst>
              <a:ext uri="{FF2B5EF4-FFF2-40B4-BE49-F238E27FC236}">
                <a16:creationId xmlns:a16="http://schemas.microsoft.com/office/drawing/2014/main" id="{7840D463-B9C4-73FD-2941-35AB61C903D6}"/>
              </a:ext>
            </a:extLst>
          </p:cNvPr>
          <p:cNvPicPr>
            <a:picLocks noChangeAspect="1"/>
          </p:cNvPicPr>
          <p:nvPr/>
        </p:nvPicPr>
        <p:blipFill>
          <a:blip r:embed="rId2"/>
          <a:stretch>
            <a:fillRect/>
          </a:stretch>
        </p:blipFill>
        <p:spPr>
          <a:xfrm>
            <a:off x="4305494" y="3014092"/>
            <a:ext cx="5512386" cy="2198929"/>
          </a:xfrm>
          <a:prstGeom prst="rect">
            <a:avLst/>
          </a:prstGeom>
        </p:spPr>
      </p:pic>
    </p:spTree>
    <p:extLst>
      <p:ext uri="{BB962C8B-B14F-4D97-AF65-F5344CB8AC3E}">
        <p14:creationId xmlns:p14="http://schemas.microsoft.com/office/powerpoint/2010/main" val="203115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A2B2-C37F-9969-6AA4-BA7A89971BEB}"/>
              </a:ext>
            </a:extLst>
          </p:cNvPr>
          <p:cNvSpPr>
            <a:spLocks noGrp="1"/>
          </p:cNvSpPr>
          <p:nvPr>
            <p:ph type="title"/>
          </p:nvPr>
        </p:nvSpPr>
        <p:spPr/>
        <p:txBody>
          <a:bodyPr/>
          <a:lstStyle/>
          <a:p>
            <a:r>
              <a:rPr lang="en-PH" sz="4000" b="1" dirty="0"/>
              <a:t>Python Comments</a:t>
            </a:r>
            <a:endParaRPr lang="en-PH" dirty="0"/>
          </a:p>
        </p:txBody>
      </p:sp>
      <p:sp>
        <p:nvSpPr>
          <p:cNvPr id="3" name="Content Placeholder 2">
            <a:extLst>
              <a:ext uri="{FF2B5EF4-FFF2-40B4-BE49-F238E27FC236}">
                <a16:creationId xmlns:a16="http://schemas.microsoft.com/office/drawing/2014/main" id="{BF554CA2-66FC-4BDE-27EF-A08EE5E11698}"/>
              </a:ext>
            </a:extLst>
          </p:cNvPr>
          <p:cNvSpPr>
            <a:spLocks noGrp="1"/>
          </p:cNvSpPr>
          <p:nvPr>
            <p:ph idx="1"/>
          </p:nvPr>
        </p:nvSpPr>
        <p:spPr/>
        <p:txBody>
          <a:bodyPr/>
          <a:lstStyle/>
          <a:p>
            <a:r>
              <a:rPr lang="en-US" dirty="0"/>
              <a:t>Comments can be used to explain Python code.</a:t>
            </a:r>
          </a:p>
          <a:p>
            <a:endParaRPr lang="en-US" dirty="0"/>
          </a:p>
          <a:p>
            <a:r>
              <a:rPr lang="en-US" dirty="0"/>
              <a:t>Comments can be used to make the code more readable.</a:t>
            </a:r>
          </a:p>
          <a:p>
            <a:endParaRPr lang="en-PH" dirty="0"/>
          </a:p>
          <a:p>
            <a:r>
              <a:rPr lang="en-US" sz="1600" b="1" dirty="0"/>
              <a:t>Creating a Comment</a:t>
            </a:r>
          </a:p>
          <a:p>
            <a:endParaRPr lang="en-PH" dirty="0"/>
          </a:p>
        </p:txBody>
      </p:sp>
      <p:pic>
        <p:nvPicPr>
          <p:cNvPr id="4" name="Picture 3">
            <a:extLst>
              <a:ext uri="{FF2B5EF4-FFF2-40B4-BE49-F238E27FC236}">
                <a16:creationId xmlns:a16="http://schemas.microsoft.com/office/drawing/2014/main" id="{7D0EAF05-3094-61BF-4FBF-D13C9D1A3714}"/>
              </a:ext>
            </a:extLst>
          </p:cNvPr>
          <p:cNvPicPr>
            <a:picLocks noChangeAspect="1"/>
          </p:cNvPicPr>
          <p:nvPr/>
        </p:nvPicPr>
        <p:blipFill>
          <a:blip r:embed="rId2"/>
          <a:stretch>
            <a:fillRect/>
          </a:stretch>
        </p:blipFill>
        <p:spPr>
          <a:xfrm>
            <a:off x="4661554" y="3842741"/>
            <a:ext cx="5010347" cy="2198929"/>
          </a:xfrm>
          <a:prstGeom prst="rect">
            <a:avLst/>
          </a:prstGeom>
        </p:spPr>
      </p:pic>
    </p:spTree>
    <p:extLst>
      <p:ext uri="{BB962C8B-B14F-4D97-AF65-F5344CB8AC3E}">
        <p14:creationId xmlns:p14="http://schemas.microsoft.com/office/powerpoint/2010/main" val="2222480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F822-1663-AD23-1896-5754991277D6}"/>
              </a:ext>
            </a:extLst>
          </p:cNvPr>
          <p:cNvSpPr>
            <a:spLocks noGrp="1"/>
          </p:cNvSpPr>
          <p:nvPr>
            <p:ph type="title"/>
          </p:nvPr>
        </p:nvSpPr>
        <p:spPr/>
        <p:txBody>
          <a:bodyPr>
            <a:normAutofit/>
          </a:bodyPr>
          <a:lstStyle/>
          <a:p>
            <a:br>
              <a:rPr lang="en-PH" sz="2000" dirty="0"/>
            </a:br>
            <a:r>
              <a:rPr lang="en-US" sz="2000" dirty="0"/>
              <a:t>Comments can be used to explain Python code.</a:t>
            </a:r>
            <a:br>
              <a:rPr lang="en-US" sz="2000" dirty="0"/>
            </a:br>
            <a:endParaRPr lang="en-PH" sz="2000" dirty="0"/>
          </a:p>
        </p:txBody>
      </p:sp>
      <p:sp>
        <p:nvSpPr>
          <p:cNvPr id="3" name="Content Placeholder 2">
            <a:extLst>
              <a:ext uri="{FF2B5EF4-FFF2-40B4-BE49-F238E27FC236}">
                <a16:creationId xmlns:a16="http://schemas.microsoft.com/office/drawing/2014/main" id="{1FEDBC44-299A-9847-4E86-DF3907793E45}"/>
              </a:ext>
            </a:extLst>
          </p:cNvPr>
          <p:cNvSpPr>
            <a:spLocks noGrp="1"/>
          </p:cNvSpPr>
          <p:nvPr>
            <p:ph idx="1"/>
          </p:nvPr>
        </p:nvSpPr>
        <p:spPr/>
        <p:txBody>
          <a:bodyPr/>
          <a:lstStyle/>
          <a:p>
            <a:r>
              <a:rPr lang="en-US" dirty="0"/>
              <a:t>Comments can be used to make the code more readable.</a:t>
            </a:r>
          </a:p>
          <a:p>
            <a:endParaRPr lang="en-PH" dirty="0"/>
          </a:p>
          <a:p>
            <a:r>
              <a:rPr lang="en-US" dirty="0"/>
              <a:t>Comments can be used to prevent execution when testing code.</a:t>
            </a:r>
            <a:endParaRPr lang="en-PH" dirty="0"/>
          </a:p>
          <a:p>
            <a:endParaRPr lang="en-PH" dirty="0"/>
          </a:p>
          <a:p>
            <a:r>
              <a:rPr lang="en-US" sz="1600" b="1" dirty="0"/>
              <a:t>Creating a Comment</a:t>
            </a:r>
          </a:p>
          <a:p>
            <a:endParaRPr lang="en-US" sz="1600" b="1" dirty="0"/>
          </a:p>
          <a:p>
            <a:endParaRPr lang="en-PH" dirty="0"/>
          </a:p>
        </p:txBody>
      </p:sp>
      <p:pic>
        <p:nvPicPr>
          <p:cNvPr id="4" name="Picture 3">
            <a:extLst>
              <a:ext uri="{FF2B5EF4-FFF2-40B4-BE49-F238E27FC236}">
                <a16:creationId xmlns:a16="http://schemas.microsoft.com/office/drawing/2014/main" id="{BD1DA459-17AC-AC16-3803-4599E4F49EF9}"/>
              </a:ext>
            </a:extLst>
          </p:cNvPr>
          <p:cNvPicPr>
            <a:picLocks noChangeAspect="1"/>
          </p:cNvPicPr>
          <p:nvPr/>
        </p:nvPicPr>
        <p:blipFill>
          <a:blip r:embed="rId2"/>
          <a:stretch>
            <a:fillRect/>
          </a:stretch>
        </p:blipFill>
        <p:spPr>
          <a:xfrm>
            <a:off x="4718115" y="3650121"/>
            <a:ext cx="5010347" cy="2198929"/>
          </a:xfrm>
          <a:prstGeom prst="rect">
            <a:avLst/>
          </a:prstGeom>
        </p:spPr>
      </p:pic>
    </p:spTree>
    <p:extLst>
      <p:ext uri="{BB962C8B-B14F-4D97-AF65-F5344CB8AC3E}">
        <p14:creationId xmlns:p14="http://schemas.microsoft.com/office/powerpoint/2010/main" val="16498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58EF-4232-2E2B-8068-775B7BC140F2}"/>
              </a:ext>
            </a:extLst>
          </p:cNvPr>
          <p:cNvSpPr>
            <a:spLocks noGrp="1"/>
          </p:cNvSpPr>
          <p:nvPr>
            <p:ph type="title"/>
          </p:nvPr>
        </p:nvSpPr>
        <p:spPr/>
        <p:txBody>
          <a:bodyPr/>
          <a:lstStyle/>
          <a:p>
            <a:r>
              <a:rPr lang="en-US" altLang="zh-TW" sz="4000" dirty="0"/>
              <a:t>AGENDA</a:t>
            </a:r>
            <a:endParaRPr lang="en-PH" dirty="0"/>
          </a:p>
        </p:txBody>
      </p:sp>
      <p:sp>
        <p:nvSpPr>
          <p:cNvPr id="3" name="Content Placeholder 2">
            <a:extLst>
              <a:ext uri="{FF2B5EF4-FFF2-40B4-BE49-F238E27FC236}">
                <a16:creationId xmlns:a16="http://schemas.microsoft.com/office/drawing/2014/main" id="{8889D614-D03D-C2F9-EDAC-FD25BE33AFE9}"/>
              </a:ext>
            </a:extLst>
          </p:cNvPr>
          <p:cNvSpPr>
            <a:spLocks noGrp="1"/>
          </p:cNvSpPr>
          <p:nvPr>
            <p:ph idx="1"/>
          </p:nvPr>
        </p:nvSpPr>
        <p:spPr>
          <a:xfrm>
            <a:off x="1066800" y="2103120"/>
            <a:ext cx="10058400" cy="4297680"/>
          </a:xfrm>
        </p:spPr>
        <p:txBody>
          <a:bodyPr>
            <a:normAutofit fontScale="55000" lnSpcReduction="20000"/>
          </a:bodyPr>
          <a:lstStyle/>
          <a:p>
            <a:pPr marL="285750" indent="-285750">
              <a:buFont typeface="Arial" panose="020B0604020202020204" pitchFamily="34" charset="0"/>
              <a:buChar char="•"/>
            </a:pPr>
            <a:r>
              <a:rPr lang="en-US" altLang="zh-TW" sz="1600" dirty="0"/>
              <a:t>Python Intro </a:t>
            </a:r>
            <a:r>
              <a:rPr lang="en-PH" sz="1600" dirty="0"/>
              <a:t>Python Tuples</a:t>
            </a:r>
          </a:p>
          <a:p>
            <a:pPr marL="285750" indent="-285750">
              <a:buFont typeface="Arial" panose="020B0604020202020204" pitchFamily="34" charset="0"/>
              <a:buChar char="•"/>
            </a:pPr>
            <a:r>
              <a:rPr lang="en-PH" sz="1600" dirty="0"/>
              <a:t>Python Sets</a:t>
            </a:r>
          </a:p>
          <a:p>
            <a:pPr marL="285750" indent="-285750">
              <a:buFont typeface="Arial" panose="020B0604020202020204" pitchFamily="34" charset="0"/>
              <a:buChar char="•"/>
            </a:pPr>
            <a:r>
              <a:rPr lang="en-PH" sz="1600" dirty="0"/>
              <a:t>Python Dictionaries</a:t>
            </a:r>
          </a:p>
          <a:p>
            <a:pPr marL="285750" indent="-285750">
              <a:buFont typeface="Arial" panose="020B0604020202020204" pitchFamily="34" charset="0"/>
              <a:buChar char="•"/>
            </a:pPr>
            <a:r>
              <a:rPr lang="en-PH" sz="1600" dirty="0"/>
              <a:t>Python </a:t>
            </a:r>
            <a:r>
              <a:rPr lang="en-PH" sz="1600" dirty="0" err="1"/>
              <a:t>If..Else</a:t>
            </a:r>
            <a:endParaRPr lang="en-PH" sz="1600" dirty="0"/>
          </a:p>
          <a:p>
            <a:pPr marL="285750" indent="-285750">
              <a:buFont typeface="Arial" panose="020B0604020202020204" pitchFamily="34" charset="0"/>
              <a:buChar char="•"/>
            </a:pPr>
            <a:r>
              <a:rPr lang="en-PH" sz="1600" dirty="0"/>
              <a:t>Python While Loops</a:t>
            </a:r>
          </a:p>
          <a:p>
            <a:pPr marL="285750" indent="-285750">
              <a:buFont typeface="Arial" panose="020B0604020202020204" pitchFamily="34" charset="0"/>
              <a:buChar char="•"/>
            </a:pPr>
            <a:r>
              <a:rPr lang="en-PH" sz="1600" dirty="0"/>
              <a:t>Python For Loops</a:t>
            </a:r>
          </a:p>
          <a:p>
            <a:pPr marL="285750" indent="-285750">
              <a:buFont typeface="Arial" panose="020B0604020202020204" pitchFamily="34" charset="0"/>
              <a:buChar char="•"/>
            </a:pPr>
            <a:r>
              <a:rPr lang="en-PH" sz="1600" dirty="0"/>
              <a:t>Python Functions</a:t>
            </a:r>
          </a:p>
          <a:p>
            <a:pPr marL="285750" indent="-285750">
              <a:buFont typeface="Arial" panose="020B0604020202020204" pitchFamily="34" charset="0"/>
              <a:buChar char="•"/>
            </a:pPr>
            <a:r>
              <a:rPr lang="en-PH" sz="1600" dirty="0"/>
              <a:t>Python Lambda</a:t>
            </a:r>
            <a:endParaRPr lang="en-US" altLang="zh-TW" sz="1600" dirty="0"/>
          </a:p>
          <a:p>
            <a:pPr marL="285750" indent="-285750">
              <a:buFont typeface="Arial" panose="020B0604020202020204" pitchFamily="34" charset="0"/>
              <a:buChar char="•"/>
            </a:pPr>
            <a:r>
              <a:rPr lang="en-US" altLang="zh-TW" sz="1600" dirty="0" err="1"/>
              <a:t>Pyhton</a:t>
            </a:r>
            <a:r>
              <a:rPr lang="en-US" altLang="zh-TW" sz="1600" dirty="0"/>
              <a:t> Syntax</a:t>
            </a:r>
          </a:p>
          <a:p>
            <a:pPr marL="285750" indent="-285750">
              <a:buFont typeface="Arial" panose="020B0604020202020204" pitchFamily="34" charset="0"/>
              <a:buChar char="•"/>
            </a:pPr>
            <a:r>
              <a:rPr lang="en-US" altLang="zh-TW" sz="1600" dirty="0"/>
              <a:t>Python Comments </a:t>
            </a:r>
          </a:p>
          <a:p>
            <a:pPr marL="285750" indent="-285750">
              <a:buFont typeface="Arial" panose="020B0604020202020204" pitchFamily="34" charset="0"/>
              <a:buChar char="•"/>
            </a:pPr>
            <a:r>
              <a:rPr lang="en-US" altLang="zh-TW" sz="1600" dirty="0"/>
              <a:t>Python Variables</a:t>
            </a:r>
          </a:p>
          <a:p>
            <a:pPr marL="285750" indent="-285750">
              <a:buFont typeface="Arial" panose="020B0604020202020204" pitchFamily="34" charset="0"/>
              <a:buChar char="•"/>
            </a:pPr>
            <a:r>
              <a:rPr lang="en-US" altLang="zh-TW" sz="1600" dirty="0"/>
              <a:t>Python Data Types</a:t>
            </a:r>
          </a:p>
          <a:p>
            <a:pPr marL="285750" indent="-285750">
              <a:buFont typeface="Arial" panose="020B0604020202020204" pitchFamily="34" charset="0"/>
              <a:buChar char="•"/>
            </a:pPr>
            <a:r>
              <a:rPr lang="en-US" altLang="zh-TW" sz="1600" dirty="0"/>
              <a:t>Python Numbers</a:t>
            </a:r>
          </a:p>
          <a:p>
            <a:pPr marL="285750" indent="-285750">
              <a:buFont typeface="Arial" panose="020B0604020202020204" pitchFamily="34" charset="0"/>
              <a:buChar char="•"/>
            </a:pPr>
            <a:r>
              <a:rPr lang="en-US" altLang="zh-TW" sz="1600" dirty="0"/>
              <a:t>Python Casting</a:t>
            </a:r>
          </a:p>
          <a:p>
            <a:pPr marL="285750" indent="-285750">
              <a:buFont typeface="Arial" panose="020B0604020202020204" pitchFamily="34" charset="0"/>
              <a:buChar char="•"/>
            </a:pPr>
            <a:r>
              <a:rPr lang="en-US" altLang="zh-TW" sz="1600" dirty="0"/>
              <a:t>Python Strings</a:t>
            </a:r>
          </a:p>
          <a:p>
            <a:pPr marL="285750" indent="-285750">
              <a:buFont typeface="Arial" panose="020B0604020202020204" pitchFamily="34" charset="0"/>
              <a:buChar char="•"/>
            </a:pPr>
            <a:r>
              <a:rPr lang="en-US" altLang="zh-TW" sz="1600" dirty="0"/>
              <a:t>Python Booleans</a:t>
            </a:r>
          </a:p>
          <a:p>
            <a:pPr marL="285750" indent="-285750">
              <a:buFont typeface="Arial" panose="020B0604020202020204" pitchFamily="34" charset="0"/>
              <a:buChar char="•"/>
            </a:pPr>
            <a:r>
              <a:rPr lang="en-US" altLang="zh-TW" sz="1600" dirty="0"/>
              <a:t>Python Operators</a:t>
            </a:r>
          </a:p>
          <a:p>
            <a:pPr marL="285750" indent="-285750">
              <a:buFont typeface="Arial" panose="020B0604020202020204" pitchFamily="34" charset="0"/>
              <a:buChar char="•"/>
            </a:pPr>
            <a:r>
              <a:rPr lang="en-US" altLang="zh-TW" sz="1600" dirty="0"/>
              <a:t>Python List</a:t>
            </a:r>
          </a:p>
          <a:p>
            <a:pPr marL="285750" indent="-285750">
              <a:buFont typeface="Arial" panose="020B0604020202020204" pitchFamily="34" charset="0"/>
              <a:buChar char="•"/>
            </a:pPr>
            <a:endParaRPr lang="en-US" altLang="zh-TW" sz="1600" dirty="0"/>
          </a:p>
          <a:p>
            <a:endParaRPr lang="en-PH" dirty="0"/>
          </a:p>
        </p:txBody>
      </p:sp>
    </p:spTree>
    <p:extLst>
      <p:ext uri="{BB962C8B-B14F-4D97-AF65-F5344CB8AC3E}">
        <p14:creationId xmlns:p14="http://schemas.microsoft.com/office/powerpoint/2010/main" val="4092932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8188-E23B-BF4B-5E5C-E945D5A582A0}"/>
              </a:ext>
            </a:extLst>
          </p:cNvPr>
          <p:cNvSpPr>
            <a:spLocks noGrp="1"/>
          </p:cNvSpPr>
          <p:nvPr>
            <p:ph type="title"/>
          </p:nvPr>
        </p:nvSpPr>
        <p:spPr/>
        <p:txBody>
          <a:bodyPr>
            <a:normAutofit fontScale="90000"/>
          </a:bodyPr>
          <a:lstStyle/>
          <a:p>
            <a:r>
              <a:rPr lang="en-US" sz="4000" b="1" dirty="0"/>
              <a:t>Comments can be placed at the end of a line, and Python will ignore the rest of the line:</a:t>
            </a:r>
            <a:br>
              <a:rPr lang="en-PH" sz="2000" b="1" dirty="0"/>
            </a:br>
            <a:br>
              <a:rPr lang="en-US" b="1" dirty="0"/>
            </a:br>
            <a:endParaRPr lang="en-PH" b="1" dirty="0"/>
          </a:p>
        </p:txBody>
      </p:sp>
      <p:sp>
        <p:nvSpPr>
          <p:cNvPr id="3" name="Content Placeholder 2">
            <a:extLst>
              <a:ext uri="{FF2B5EF4-FFF2-40B4-BE49-F238E27FC236}">
                <a16:creationId xmlns:a16="http://schemas.microsoft.com/office/drawing/2014/main" id="{744BCC7A-B973-D5C6-3B14-1491F8A3933D}"/>
              </a:ext>
            </a:extLst>
          </p:cNvPr>
          <p:cNvSpPr>
            <a:spLocks noGrp="1"/>
          </p:cNvSpPr>
          <p:nvPr>
            <p:ph idx="1"/>
          </p:nvPr>
        </p:nvSpPr>
        <p:spPr/>
        <p:txBody>
          <a:bodyPr/>
          <a:lstStyle/>
          <a:p>
            <a:r>
              <a:rPr lang="en-PH" sz="1600" b="1" dirty="0"/>
              <a:t>Example</a:t>
            </a:r>
          </a:p>
          <a:p>
            <a:endParaRPr lang="en-PH" dirty="0"/>
          </a:p>
        </p:txBody>
      </p:sp>
      <p:pic>
        <p:nvPicPr>
          <p:cNvPr id="5" name="Picture 4">
            <a:extLst>
              <a:ext uri="{FF2B5EF4-FFF2-40B4-BE49-F238E27FC236}">
                <a16:creationId xmlns:a16="http://schemas.microsoft.com/office/drawing/2014/main" id="{EAFD97D4-12B8-B600-28AD-36B2D03B3C84}"/>
              </a:ext>
            </a:extLst>
          </p:cNvPr>
          <p:cNvPicPr>
            <a:picLocks noChangeAspect="1"/>
          </p:cNvPicPr>
          <p:nvPr/>
        </p:nvPicPr>
        <p:blipFill>
          <a:blip r:embed="rId2"/>
          <a:stretch>
            <a:fillRect/>
          </a:stretch>
        </p:blipFill>
        <p:spPr>
          <a:xfrm>
            <a:off x="4992215" y="3102361"/>
            <a:ext cx="4209349" cy="2440600"/>
          </a:xfrm>
          <a:prstGeom prst="rect">
            <a:avLst/>
          </a:prstGeom>
        </p:spPr>
      </p:pic>
    </p:spTree>
    <p:extLst>
      <p:ext uri="{BB962C8B-B14F-4D97-AF65-F5344CB8AC3E}">
        <p14:creationId xmlns:p14="http://schemas.microsoft.com/office/powerpoint/2010/main" val="362320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BAFD-B1B2-A7FE-9C90-F7C12DD067DD}"/>
              </a:ext>
            </a:extLst>
          </p:cNvPr>
          <p:cNvSpPr>
            <a:spLocks noGrp="1"/>
          </p:cNvSpPr>
          <p:nvPr>
            <p:ph type="title"/>
          </p:nvPr>
        </p:nvSpPr>
        <p:spPr/>
        <p:txBody>
          <a:bodyPr>
            <a:normAutofit fontScale="90000"/>
          </a:bodyPr>
          <a:lstStyle/>
          <a:p>
            <a:r>
              <a:rPr lang="en-US" sz="4000" b="1" dirty="0"/>
              <a:t>A comment does not have to be text that explains the code, it can also be used to prevent Python from executing code:</a:t>
            </a:r>
            <a:br>
              <a:rPr lang="en-US" sz="4000" b="1" dirty="0"/>
            </a:br>
            <a:endParaRPr lang="en-PH" b="1" dirty="0"/>
          </a:p>
        </p:txBody>
      </p:sp>
      <p:pic>
        <p:nvPicPr>
          <p:cNvPr id="4" name="Content Placeholder 3">
            <a:extLst>
              <a:ext uri="{FF2B5EF4-FFF2-40B4-BE49-F238E27FC236}">
                <a16:creationId xmlns:a16="http://schemas.microsoft.com/office/drawing/2014/main" id="{DE195966-A4EC-0C42-9132-752C22B0DE6B}"/>
              </a:ext>
            </a:extLst>
          </p:cNvPr>
          <p:cNvPicPr>
            <a:picLocks noGrp="1" noChangeAspect="1"/>
          </p:cNvPicPr>
          <p:nvPr>
            <p:ph idx="1"/>
          </p:nvPr>
        </p:nvPicPr>
        <p:blipFill>
          <a:blip r:embed="rId2"/>
          <a:stretch>
            <a:fillRect/>
          </a:stretch>
        </p:blipFill>
        <p:spPr>
          <a:xfrm>
            <a:off x="4835949" y="3276413"/>
            <a:ext cx="3403077" cy="1812491"/>
          </a:xfrm>
          <a:prstGeom prst="rect">
            <a:avLst/>
          </a:prstGeom>
        </p:spPr>
      </p:pic>
    </p:spTree>
    <p:extLst>
      <p:ext uri="{BB962C8B-B14F-4D97-AF65-F5344CB8AC3E}">
        <p14:creationId xmlns:p14="http://schemas.microsoft.com/office/powerpoint/2010/main" val="2893320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9EAC-F79A-50B5-3AE7-D20EC2489A48}"/>
              </a:ext>
            </a:extLst>
          </p:cNvPr>
          <p:cNvSpPr>
            <a:spLocks noGrp="1"/>
          </p:cNvSpPr>
          <p:nvPr>
            <p:ph type="title"/>
          </p:nvPr>
        </p:nvSpPr>
        <p:spPr/>
        <p:txBody>
          <a:bodyPr/>
          <a:lstStyle/>
          <a:p>
            <a:r>
              <a:rPr lang="en-PH" sz="4000" b="1" dirty="0"/>
              <a:t>Multi Line Comments</a:t>
            </a:r>
            <a:br>
              <a:rPr lang="en-PH" sz="4000" b="1" dirty="0"/>
            </a:br>
            <a:endParaRPr lang="en-PH" dirty="0"/>
          </a:p>
        </p:txBody>
      </p:sp>
      <p:sp>
        <p:nvSpPr>
          <p:cNvPr id="3" name="Content Placeholder 2">
            <a:extLst>
              <a:ext uri="{FF2B5EF4-FFF2-40B4-BE49-F238E27FC236}">
                <a16:creationId xmlns:a16="http://schemas.microsoft.com/office/drawing/2014/main" id="{8337408E-5461-7ABB-34ED-E335AA958B83}"/>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Python does not really have a syntax for multi line comments.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To add a multiline comment you could insert a </a:t>
            </a:r>
            <a:r>
              <a:rPr kumimoji="0" lang="en-US" altLang="en-US" sz="9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for each line:</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PH" dirty="0"/>
          </a:p>
          <a:p>
            <a:r>
              <a:rPr lang="en-PH" b="1" dirty="0"/>
              <a:t>Example</a:t>
            </a:r>
          </a:p>
          <a:p>
            <a:endParaRPr lang="en-PH" dirty="0"/>
          </a:p>
        </p:txBody>
      </p:sp>
      <p:pic>
        <p:nvPicPr>
          <p:cNvPr id="5" name="Picture 4">
            <a:extLst>
              <a:ext uri="{FF2B5EF4-FFF2-40B4-BE49-F238E27FC236}">
                <a16:creationId xmlns:a16="http://schemas.microsoft.com/office/drawing/2014/main" id="{FCF8DCF1-DAAC-F0C0-6780-ADFB759F385A}"/>
              </a:ext>
            </a:extLst>
          </p:cNvPr>
          <p:cNvPicPr>
            <a:picLocks noChangeAspect="1"/>
          </p:cNvPicPr>
          <p:nvPr/>
        </p:nvPicPr>
        <p:blipFill>
          <a:blip r:embed="rId2"/>
          <a:stretch>
            <a:fillRect/>
          </a:stretch>
        </p:blipFill>
        <p:spPr>
          <a:xfrm>
            <a:off x="4654903" y="3389775"/>
            <a:ext cx="3414442" cy="1276314"/>
          </a:xfrm>
          <a:prstGeom prst="rect">
            <a:avLst/>
          </a:prstGeom>
        </p:spPr>
      </p:pic>
    </p:spTree>
    <p:extLst>
      <p:ext uri="{BB962C8B-B14F-4D97-AF65-F5344CB8AC3E}">
        <p14:creationId xmlns:p14="http://schemas.microsoft.com/office/powerpoint/2010/main" val="346304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BC25-5AAA-AD8D-186B-611F715CCE9C}"/>
              </a:ext>
            </a:extLst>
          </p:cNvPr>
          <p:cNvSpPr>
            <a:spLocks noGrp="1"/>
          </p:cNvSpPr>
          <p:nvPr>
            <p:ph type="title"/>
          </p:nvPr>
        </p:nvSpPr>
        <p:spPr/>
        <p:txBody>
          <a:bodyPr>
            <a:normAutofit fontScale="90000"/>
          </a:bodyPr>
          <a:lstStyle/>
          <a:p>
            <a:r>
              <a:rPr lang="en-US" b="1" dirty="0"/>
              <a:t>Or, not quite as intended, you can use a multiline string.</a:t>
            </a:r>
            <a:br>
              <a:rPr lang="en-US" b="1" dirty="0"/>
            </a:br>
            <a:endParaRPr lang="en-PH" b="1" dirty="0"/>
          </a:p>
        </p:txBody>
      </p:sp>
      <p:sp>
        <p:nvSpPr>
          <p:cNvPr id="3" name="Content Placeholder 2">
            <a:extLst>
              <a:ext uri="{FF2B5EF4-FFF2-40B4-BE49-F238E27FC236}">
                <a16:creationId xmlns:a16="http://schemas.microsoft.com/office/drawing/2014/main" id="{90DAC7A9-4A32-3B67-6589-F9910528E951}"/>
              </a:ext>
            </a:extLst>
          </p:cNvPr>
          <p:cNvSpPr>
            <a:spLocks noGrp="1"/>
          </p:cNvSpPr>
          <p:nvPr>
            <p:ph idx="1"/>
          </p:nvPr>
        </p:nvSpPr>
        <p:spPr/>
        <p:txBody>
          <a:bodyPr/>
          <a:lstStyle/>
          <a:p>
            <a:r>
              <a:rPr lang="en-US" dirty="0"/>
              <a:t>Since Python will ignore string literals that are not assigned to a variable, you can add a multiline string (triple quotes) in your code, and place your comment inside it:</a:t>
            </a:r>
          </a:p>
          <a:p>
            <a:endParaRPr lang="en-PH" dirty="0"/>
          </a:p>
          <a:p>
            <a:r>
              <a:rPr lang="en-PH" b="1" dirty="0"/>
              <a:t>Example</a:t>
            </a:r>
          </a:p>
          <a:p>
            <a:pPr lvl="1"/>
            <a:endParaRPr lang="en-PH" dirty="0"/>
          </a:p>
          <a:p>
            <a:pPr lvl="1"/>
            <a:r>
              <a:rPr lang="en-US" dirty="0"/>
              <a:t>As long as the string is not assigned to a variable, Python will read the code, but then ignore it, and you have made a multiline comment.</a:t>
            </a:r>
            <a:endParaRPr lang="en-PH" dirty="0"/>
          </a:p>
          <a:p>
            <a:pPr lvl="1"/>
            <a:endParaRPr lang="en-PH" dirty="0"/>
          </a:p>
        </p:txBody>
      </p:sp>
      <p:pic>
        <p:nvPicPr>
          <p:cNvPr id="4" name="Content Placeholder 3">
            <a:extLst>
              <a:ext uri="{FF2B5EF4-FFF2-40B4-BE49-F238E27FC236}">
                <a16:creationId xmlns:a16="http://schemas.microsoft.com/office/drawing/2014/main" id="{56223032-6E8C-D1C4-1B70-C19EB550FB1B}"/>
              </a:ext>
            </a:extLst>
          </p:cNvPr>
          <p:cNvPicPr>
            <a:picLocks noChangeAspect="1"/>
          </p:cNvPicPr>
          <p:nvPr/>
        </p:nvPicPr>
        <p:blipFill>
          <a:blip r:embed="rId2"/>
          <a:stretch>
            <a:fillRect/>
          </a:stretch>
        </p:blipFill>
        <p:spPr>
          <a:xfrm>
            <a:off x="6297104" y="4229179"/>
            <a:ext cx="3403077" cy="1812491"/>
          </a:xfrm>
          <a:prstGeom prst="rect">
            <a:avLst/>
          </a:prstGeom>
        </p:spPr>
      </p:pic>
    </p:spTree>
    <p:extLst>
      <p:ext uri="{BB962C8B-B14F-4D97-AF65-F5344CB8AC3E}">
        <p14:creationId xmlns:p14="http://schemas.microsoft.com/office/powerpoint/2010/main" val="1614047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A7D2-CBD6-12F7-5BF4-31FC83E94B6E}"/>
              </a:ext>
            </a:extLst>
          </p:cNvPr>
          <p:cNvSpPr>
            <a:spLocks noGrp="1"/>
          </p:cNvSpPr>
          <p:nvPr>
            <p:ph type="title"/>
          </p:nvPr>
        </p:nvSpPr>
        <p:spPr/>
        <p:txBody>
          <a:bodyPr>
            <a:normAutofit/>
          </a:bodyPr>
          <a:lstStyle/>
          <a:p>
            <a:r>
              <a:rPr lang="en-PH" sz="8800" b="1" dirty="0"/>
              <a:t>Python Variables</a:t>
            </a:r>
            <a:endParaRPr lang="en-PH" sz="8800" dirty="0"/>
          </a:p>
        </p:txBody>
      </p:sp>
      <p:sp>
        <p:nvSpPr>
          <p:cNvPr id="3" name="Content Placeholder 2">
            <a:extLst>
              <a:ext uri="{FF2B5EF4-FFF2-40B4-BE49-F238E27FC236}">
                <a16:creationId xmlns:a16="http://schemas.microsoft.com/office/drawing/2014/main" id="{295E6B89-8EF7-BD2D-2C0B-49298B6BCBCB}"/>
              </a:ext>
            </a:extLst>
          </p:cNvPr>
          <p:cNvSpPr>
            <a:spLocks noGrp="1"/>
          </p:cNvSpPr>
          <p:nvPr>
            <p:ph idx="1"/>
          </p:nvPr>
        </p:nvSpPr>
        <p:spPr/>
        <p:txBody>
          <a:bodyPr/>
          <a:lstStyle/>
          <a:p>
            <a:r>
              <a:rPr lang="en-US" b="1" dirty="0"/>
              <a:t>Variables</a:t>
            </a:r>
          </a:p>
          <a:p>
            <a:r>
              <a:rPr lang="en-US" b="1" dirty="0"/>
              <a:t>Variables are containers for storing data values.</a:t>
            </a:r>
          </a:p>
          <a:p>
            <a:endParaRPr lang="en-PH" dirty="0"/>
          </a:p>
        </p:txBody>
      </p:sp>
    </p:spTree>
    <p:extLst>
      <p:ext uri="{BB962C8B-B14F-4D97-AF65-F5344CB8AC3E}">
        <p14:creationId xmlns:p14="http://schemas.microsoft.com/office/powerpoint/2010/main" val="20886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4167-0EDC-D3C7-4408-4E6AE61A0414}"/>
              </a:ext>
            </a:extLst>
          </p:cNvPr>
          <p:cNvSpPr>
            <a:spLocks noGrp="1"/>
          </p:cNvSpPr>
          <p:nvPr>
            <p:ph type="title"/>
          </p:nvPr>
        </p:nvSpPr>
        <p:spPr/>
        <p:txBody>
          <a:bodyPr>
            <a:noAutofit/>
          </a:bodyPr>
          <a:lstStyle/>
          <a:p>
            <a:r>
              <a:rPr lang="en-PH" sz="5400" b="1" dirty="0"/>
              <a:t>Creating Variables</a:t>
            </a:r>
            <a:br>
              <a:rPr lang="en-PH" sz="5400" b="1" dirty="0"/>
            </a:br>
            <a:endParaRPr lang="en-PH" sz="5400" dirty="0"/>
          </a:p>
        </p:txBody>
      </p:sp>
      <p:sp>
        <p:nvSpPr>
          <p:cNvPr id="3" name="Content Placeholder 2">
            <a:extLst>
              <a:ext uri="{FF2B5EF4-FFF2-40B4-BE49-F238E27FC236}">
                <a16:creationId xmlns:a16="http://schemas.microsoft.com/office/drawing/2014/main" id="{96E098F2-1547-523B-CB43-9D0F7ED7081D}"/>
              </a:ext>
            </a:extLst>
          </p:cNvPr>
          <p:cNvSpPr>
            <a:spLocks noGrp="1"/>
          </p:cNvSpPr>
          <p:nvPr>
            <p:ph idx="1"/>
          </p:nvPr>
        </p:nvSpPr>
        <p:spPr/>
        <p:txBody>
          <a:bodyPr/>
          <a:lstStyle/>
          <a:p>
            <a:r>
              <a:rPr lang="en-US" dirty="0"/>
              <a:t>Python has no command for declaring a variable.</a:t>
            </a:r>
          </a:p>
          <a:p>
            <a:r>
              <a:rPr lang="en-US" dirty="0"/>
              <a:t>A variable is created the moment you first assign a value to it.</a:t>
            </a:r>
          </a:p>
          <a:p>
            <a:endParaRPr lang="en-PH" dirty="0"/>
          </a:p>
          <a:p>
            <a:r>
              <a:rPr lang="en-PH" sz="1600" b="1" dirty="0"/>
              <a:t>Example</a:t>
            </a:r>
          </a:p>
          <a:p>
            <a:endParaRPr lang="en-PH" sz="1600" b="1" dirty="0"/>
          </a:p>
        </p:txBody>
      </p:sp>
      <p:pic>
        <p:nvPicPr>
          <p:cNvPr id="4" name="Picture 3">
            <a:extLst>
              <a:ext uri="{FF2B5EF4-FFF2-40B4-BE49-F238E27FC236}">
                <a16:creationId xmlns:a16="http://schemas.microsoft.com/office/drawing/2014/main" id="{42832EC7-DD94-497D-224E-2A24D63D033A}"/>
              </a:ext>
            </a:extLst>
          </p:cNvPr>
          <p:cNvPicPr>
            <a:picLocks noChangeAspect="1"/>
          </p:cNvPicPr>
          <p:nvPr/>
        </p:nvPicPr>
        <p:blipFill>
          <a:blip r:embed="rId2"/>
          <a:stretch>
            <a:fillRect/>
          </a:stretch>
        </p:blipFill>
        <p:spPr>
          <a:xfrm>
            <a:off x="4654902" y="3389774"/>
            <a:ext cx="5054151" cy="1889235"/>
          </a:xfrm>
          <a:prstGeom prst="rect">
            <a:avLst/>
          </a:prstGeom>
        </p:spPr>
      </p:pic>
    </p:spTree>
    <p:extLst>
      <p:ext uri="{BB962C8B-B14F-4D97-AF65-F5344CB8AC3E}">
        <p14:creationId xmlns:p14="http://schemas.microsoft.com/office/powerpoint/2010/main" val="796201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9461-F4A2-F576-0942-87DBB92C422B}"/>
              </a:ext>
            </a:extLst>
          </p:cNvPr>
          <p:cNvSpPr>
            <a:spLocks noGrp="1"/>
          </p:cNvSpPr>
          <p:nvPr>
            <p:ph type="title"/>
          </p:nvPr>
        </p:nvSpPr>
        <p:spPr>
          <a:xfrm>
            <a:off x="1066800" y="810988"/>
            <a:ext cx="10058400" cy="1371600"/>
          </a:xfrm>
        </p:spPr>
        <p:txBody>
          <a:bodyPr>
            <a:normAutofit fontScale="90000"/>
          </a:bodyPr>
          <a:lstStyle/>
          <a:p>
            <a:r>
              <a:rPr lang="en-US" sz="4000" dirty="0"/>
              <a:t>Variables do not need to be declared with any particular </a:t>
            </a:r>
            <a:r>
              <a:rPr lang="en-US" sz="4000" i="1" dirty="0"/>
              <a:t>type</a:t>
            </a:r>
            <a:r>
              <a:rPr lang="en-US" sz="4000" dirty="0"/>
              <a:t>, and can even change type after they have been set.</a:t>
            </a:r>
            <a:br>
              <a:rPr lang="en-US" sz="4000" dirty="0"/>
            </a:br>
            <a:endParaRPr lang="en-PH" dirty="0"/>
          </a:p>
        </p:txBody>
      </p:sp>
      <p:sp>
        <p:nvSpPr>
          <p:cNvPr id="3" name="Content Placeholder 2">
            <a:extLst>
              <a:ext uri="{FF2B5EF4-FFF2-40B4-BE49-F238E27FC236}">
                <a16:creationId xmlns:a16="http://schemas.microsoft.com/office/drawing/2014/main" id="{B3F329A6-8717-3738-03BB-16567219D4FB}"/>
              </a:ext>
            </a:extLst>
          </p:cNvPr>
          <p:cNvSpPr>
            <a:spLocks noGrp="1"/>
          </p:cNvSpPr>
          <p:nvPr>
            <p:ph idx="1"/>
          </p:nvPr>
        </p:nvSpPr>
        <p:spPr/>
        <p:txBody>
          <a:bodyPr/>
          <a:lstStyle/>
          <a:p>
            <a:r>
              <a:rPr lang="en-PH" sz="1600" b="1" dirty="0"/>
              <a:t>Example</a:t>
            </a:r>
          </a:p>
          <a:p>
            <a:endParaRPr lang="en-PH" dirty="0"/>
          </a:p>
        </p:txBody>
      </p:sp>
      <p:pic>
        <p:nvPicPr>
          <p:cNvPr id="5" name="Picture 4">
            <a:extLst>
              <a:ext uri="{FF2B5EF4-FFF2-40B4-BE49-F238E27FC236}">
                <a16:creationId xmlns:a16="http://schemas.microsoft.com/office/drawing/2014/main" id="{8D916F6F-589D-3CE9-519F-CF26BEA26116}"/>
              </a:ext>
            </a:extLst>
          </p:cNvPr>
          <p:cNvPicPr>
            <a:picLocks noChangeAspect="1"/>
          </p:cNvPicPr>
          <p:nvPr/>
        </p:nvPicPr>
        <p:blipFill>
          <a:blip r:embed="rId2"/>
          <a:stretch>
            <a:fillRect/>
          </a:stretch>
        </p:blipFill>
        <p:spPr>
          <a:xfrm>
            <a:off x="5165889" y="2405293"/>
            <a:ext cx="2645237" cy="2911425"/>
          </a:xfrm>
          <a:prstGeom prst="rect">
            <a:avLst/>
          </a:prstGeom>
        </p:spPr>
      </p:pic>
    </p:spTree>
    <p:extLst>
      <p:ext uri="{BB962C8B-B14F-4D97-AF65-F5344CB8AC3E}">
        <p14:creationId xmlns:p14="http://schemas.microsoft.com/office/powerpoint/2010/main" val="58049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0C42-AE10-FB59-086D-C728218DBD81}"/>
              </a:ext>
            </a:extLst>
          </p:cNvPr>
          <p:cNvSpPr>
            <a:spLocks noGrp="1"/>
          </p:cNvSpPr>
          <p:nvPr>
            <p:ph type="title"/>
          </p:nvPr>
        </p:nvSpPr>
        <p:spPr/>
        <p:txBody>
          <a:bodyPr/>
          <a:lstStyle/>
          <a:p>
            <a:r>
              <a:rPr lang="en-PH" sz="4000" b="1" dirty="0"/>
              <a:t>Casting</a:t>
            </a:r>
            <a:br>
              <a:rPr lang="en-PH" sz="4000" b="1" dirty="0"/>
            </a:br>
            <a:endParaRPr lang="en-PH" dirty="0"/>
          </a:p>
        </p:txBody>
      </p:sp>
      <p:sp>
        <p:nvSpPr>
          <p:cNvPr id="3" name="Content Placeholder 2">
            <a:extLst>
              <a:ext uri="{FF2B5EF4-FFF2-40B4-BE49-F238E27FC236}">
                <a16:creationId xmlns:a16="http://schemas.microsoft.com/office/drawing/2014/main" id="{49A80921-D2B5-2145-0527-700FD50094D9}"/>
              </a:ext>
            </a:extLst>
          </p:cNvPr>
          <p:cNvSpPr>
            <a:spLocks noGrp="1"/>
          </p:cNvSpPr>
          <p:nvPr>
            <p:ph idx="1"/>
          </p:nvPr>
        </p:nvSpPr>
        <p:spPr/>
        <p:txBody>
          <a:bodyPr/>
          <a:lstStyle/>
          <a:p>
            <a:r>
              <a:rPr lang="en-US" dirty="0"/>
              <a:t>If you want to specify the data type of a variable, this can be done with casting.</a:t>
            </a:r>
          </a:p>
          <a:p>
            <a:endParaRPr lang="en-PH" dirty="0"/>
          </a:p>
          <a:p>
            <a:r>
              <a:rPr lang="en-PH" sz="1600" b="1" dirty="0"/>
              <a:t>Example</a:t>
            </a:r>
          </a:p>
          <a:p>
            <a:endParaRPr lang="en-PH" sz="1600" b="1" dirty="0"/>
          </a:p>
          <a:p>
            <a:endParaRPr lang="en-PH" dirty="0"/>
          </a:p>
        </p:txBody>
      </p:sp>
      <p:pic>
        <p:nvPicPr>
          <p:cNvPr id="5" name="Picture 4">
            <a:extLst>
              <a:ext uri="{FF2B5EF4-FFF2-40B4-BE49-F238E27FC236}">
                <a16:creationId xmlns:a16="http://schemas.microsoft.com/office/drawing/2014/main" id="{15560832-0DE9-E229-9CDB-3D203804FCF9}"/>
              </a:ext>
            </a:extLst>
          </p:cNvPr>
          <p:cNvPicPr>
            <a:picLocks noChangeAspect="1"/>
          </p:cNvPicPr>
          <p:nvPr/>
        </p:nvPicPr>
        <p:blipFill>
          <a:blip r:embed="rId2"/>
          <a:stretch>
            <a:fillRect/>
          </a:stretch>
        </p:blipFill>
        <p:spPr>
          <a:xfrm>
            <a:off x="5288012" y="3429000"/>
            <a:ext cx="3950964" cy="1838929"/>
          </a:xfrm>
          <a:prstGeom prst="rect">
            <a:avLst/>
          </a:prstGeom>
        </p:spPr>
      </p:pic>
    </p:spTree>
    <p:extLst>
      <p:ext uri="{BB962C8B-B14F-4D97-AF65-F5344CB8AC3E}">
        <p14:creationId xmlns:p14="http://schemas.microsoft.com/office/powerpoint/2010/main" val="247607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B8F9-EDE7-1184-A264-7E0F976C5B9B}"/>
              </a:ext>
            </a:extLst>
          </p:cNvPr>
          <p:cNvSpPr>
            <a:spLocks noGrp="1"/>
          </p:cNvSpPr>
          <p:nvPr>
            <p:ph type="ctrTitle"/>
          </p:nvPr>
        </p:nvSpPr>
        <p:spPr/>
        <p:txBody>
          <a:bodyPr>
            <a:normAutofit fontScale="90000"/>
          </a:bodyPr>
          <a:lstStyle/>
          <a:p>
            <a:r>
              <a:rPr lang="en-PH" sz="7200" b="1" dirty="0"/>
              <a:t>Python - Variable Names</a:t>
            </a:r>
            <a:br>
              <a:rPr lang="en-PH" sz="7200" b="1" dirty="0"/>
            </a:br>
            <a:endParaRPr lang="en-PH" dirty="0"/>
          </a:p>
        </p:txBody>
      </p:sp>
      <p:sp>
        <p:nvSpPr>
          <p:cNvPr id="3" name="Subtitle 2">
            <a:extLst>
              <a:ext uri="{FF2B5EF4-FFF2-40B4-BE49-F238E27FC236}">
                <a16:creationId xmlns:a16="http://schemas.microsoft.com/office/drawing/2014/main" id="{AF8A06D0-18B9-C89E-4E48-4A04509DA9C7}"/>
              </a:ext>
            </a:extLst>
          </p:cNvPr>
          <p:cNvSpPr>
            <a:spLocks noGrp="1"/>
          </p:cNvSpPr>
          <p:nvPr>
            <p:ph type="subTitle" idx="1"/>
          </p:nvPr>
        </p:nvSpPr>
        <p:spPr/>
        <p:txBody>
          <a:bodyPr/>
          <a:lstStyle/>
          <a:p>
            <a:r>
              <a:rPr lang="en-PH" sz="1800" b="1" dirty="0"/>
              <a:t>Variable Names</a:t>
            </a:r>
          </a:p>
          <a:p>
            <a:endParaRPr lang="en-PH" dirty="0"/>
          </a:p>
        </p:txBody>
      </p:sp>
    </p:spTree>
    <p:extLst>
      <p:ext uri="{BB962C8B-B14F-4D97-AF65-F5344CB8AC3E}">
        <p14:creationId xmlns:p14="http://schemas.microsoft.com/office/powerpoint/2010/main" val="4019206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DDC6-CF8A-3DA4-E386-E123D9E3A5A1}"/>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25D15BAC-02D9-21DC-2947-52058C65469B}"/>
              </a:ext>
            </a:extLst>
          </p:cNvPr>
          <p:cNvSpPr>
            <a:spLocks noGrp="1"/>
          </p:cNvSpPr>
          <p:nvPr>
            <p:ph idx="1"/>
          </p:nvPr>
        </p:nvSpPr>
        <p:spPr/>
        <p:txBody>
          <a:bodyPr/>
          <a:lstStyle/>
          <a:p>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variables: A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Age and AGE are three different variables)</a:t>
            </a:r>
          </a:p>
          <a:p>
            <a:endParaRPr lang="en-PH" dirty="0"/>
          </a:p>
        </p:txBody>
      </p:sp>
    </p:spTree>
    <p:extLst>
      <p:ext uri="{BB962C8B-B14F-4D97-AF65-F5344CB8AC3E}">
        <p14:creationId xmlns:p14="http://schemas.microsoft.com/office/powerpoint/2010/main" val="94181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69A8-0509-8BF4-5EA0-71C86B61B4E6}"/>
              </a:ext>
            </a:extLst>
          </p:cNvPr>
          <p:cNvSpPr>
            <a:spLocks noGrp="1"/>
          </p:cNvSpPr>
          <p:nvPr>
            <p:ph type="title"/>
          </p:nvPr>
        </p:nvSpPr>
        <p:spPr/>
        <p:txBody>
          <a:bodyPr/>
          <a:lstStyle/>
          <a:p>
            <a:r>
              <a:rPr lang="en-US" altLang="zh-TW" sz="4000" dirty="0"/>
              <a:t>What is Python?</a:t>
            </a:r>
            <a:endParaRPr lang="en-PH" dirty="0"/>
          </a:p>
        </p:txBody>
      </p:sp>
      <p:sp>
        <p:nvSpPr>
          <p:cNvPr id="3" name="Content Placeholder 2">
            <a:extLst>
              <a:ext uri="{FF2B5EF4-FFF2-40B4-BE49-F238E27FC236}">
                <a16:creationId xmlns:a16="http://schemas.microsoft.com/office/drawing/2014/main" id="{4F327F30-E76A-FB9A-EF75-43FC7877CFCC}"/>
              </a:ext>
            </a:extLst>
          </p:cNvPr>
          <p:cNvSpPr>
            <a:spLocks noGrp="1"/>
          </p:cNvSpPr>
          <p:nvPr>
            <p:ph idx="1"/>
          </p:nvPr>
        </p:nvSpPr>
        <p:spPr>
          <a:xfrm>
            <a:off x="718009" y="1641207"/>
            <a:ext cx="10058400" cy="3849624"/>
          </a:xfrm>
        </p:spPr>
        <p:txBody>
          <a:bodyPr>
            <a:normAutofit fontScale="25000" lnSpcReduction="20000"/>
          </a:bodyPr>
          <a:lstStyle/>
          <a:p>
            <a:r>
              <a:rPr lang="en-US" altLang="zh-TW" sz="4200" dirty="0"/>
              <a:t>Python is a popular programming language. It was created by Guido van Rossum, and released in 1991.</a:t>
            </a:r>
          </a:p>
          <a:p>
            <a:r>
              <a:rPr lang="en-US" altLang="zh-TW" sz="4200" dirty="0"/>
              <a:t>It is used for:</a:t>
            </a:r>
          </a:p>
          <a:p>
            <a:r>
              <a:rPr lang="en-US" altLang="zh-TW" sz="4200" dirty="0"/>
              <a:t>web development (server-side),</a:t>
            </a:r>
          </a:p>
          <a:p>
            <a:r>
              <a:rPr lang="en-US" altLang="zh-TW" sz="4200" dirty="0"/>
              <a:t>software development,</a:t>
            </a:r>
          </a:p>
          <a:p>
            <a:r>
              <a:rPr lang="en-US" altLang="zh-TW" sz="4200" dirty="0"/>
              <a:t>mathematics,</a:t>
            </a:r>
          </a:p>
          <a:p>
            <a:r>
              <a:rPr lang="en-US" altLang="zh-TW" sz="4200" dirty="0"/>
              <a:t>system scripting.</a:t>
            </a:r>
          </a:p>
          <a:p>
            <a:r>
              <a:rPr lang="en-US" altLang="zh-TW" sz="4200" dirty="0"/>
              <a:t>What can Python do?</a:t>
            </a:r>
          </a:p>
          <a:p>
            <a:r>
              <a:rPr lang="en-US" altLang="zh-TW" sz="4200" dirty="0"/>
              <a:t>Python can be used on a server to create web applications.</a:t>
            </a:r>
          </a:p>
          <a:p>
            <a:r>
              <a:rPr lang="en-US" altLang="zh-TW" sz="4200" dirty="0"/>
              <a:t>Python can be used alongside software to create workflows.</a:t>
            </a:r>
          </a:p>
          <a:p>
            <a:r>
              <a:rPr lang="en-US" altLang="zh-TW" sz="4200" dirty="0"/>
              <a:t>Python can connect to database systems. It can also read and modify files.</a:t>
            </a:r>
          </a:p>
          <a:p>
            <a:r>
              <a:rPr lang="en-US" altLang="zh-TW" sz="4200" dirty="0"/>
              <a:t>Python can be used to handle big data and perform complex mathematics.</a:t>
            </a:r>
          </a:p>
          <a:p>
            <a:r>
              <a:rPr lang="en-US" altLang="zh-TW" sz="4200" dirty="0"/>
              <a:t>Python can be used for rapid prototyping, or for production-ready software development.</a:t>
            </a:r>
          </a:p>
          <a:p>
            <a:r>
              <a:rPr lang="en-US" altLang="zh-TW" sz="4200" dirty="0"/>
              <a:t>Why Python?</a:t>
            </a:r>
          </a:p>
          <a:p>
            <a:r>
              <a:rPr lang="en-US" altLang="zh-TW" sz="4200" dirty="0"/>
              <a:t>Python works on different platforms (Windows, Mac, Linux, Raspberry Pi, </a:t>
            </a:r>
            <a:r>
              <a:rPr lang="en-US" altLang="zh-TW" sz="4200" dirty="0" err="1"/>
              <a:t>etc</a:t>
            </a:r>
            <a:r>
              <a:rPr lang="en-US" altLang="zh-TW" sz="4200" dirty="0"/>
              <a:t>).</a:t>
            </a:r>
          </a:p>
          <a:p>
            <a:r>
              <a:rPr lang="en-US" altLang="zh-TW" sz="4200" dirty="0"/>
              <a:t>Python has a simple syntax similar to the English language.</a:t>
            </a:r>
          </a:p>
          <a:p>
            <a:r>
              <a:rPr lang="en-US" altLang="zh-TW" sz="4200" dirty="0"/>
              <a:t>Python has syntax that allows developers to write programs with fewer lines than some other programming languages.</a:t>
            </a:r>
          </a:p>
          <a:p>
            <a:r>
              <a:rPr lang="en-US" altLang="zh-TW" sz="4200" dirty="0"/>
              <a:t>Python runs on an interpreter system, meaning that code can be executed as soon as it is written. This means that prototyping can be very quick.</a:t>
            </a:r>
          </a:p>
          <a:p>
            <a:r>
              <a:rPr lang="en-US" altLang="zh-TW" sz="4200" dirty="0"/>
              <a:t>Python can be treated in a procedural way, an object-oriented way or a functional way</a:t>
            </a:r>
          </a:p>
          <a:p>
            <a:endParaRPr lang="en-PH" dirty="0"/>
          </a:p>
        </p:txBody>
      </p:sp>
    </p:spTree>
    <p:extLst>
      <p:ext uri="{BB962C8B-B14F-4D97-AF65-F5344CB8AC3E}">
        <p14:creationId xmlns:p14="http://schemas.microsoft.com/office/powerpoint/2010/main" val="1330600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C08F-21E1-C7FA-67FE-28D561FD87DB}"/>
              </a:ext>
            </a:extLst>
          </p:cNvPr>
          <p:cNvSpPr>
            <a:spLocks noGrp="1"/>
          </p:cNvSpPr>
          <p:nvPr>
            <p:ph type="title"/>
          </p:nvPr>
        </p:nvSpPr>
        <p:spPr/>
        <p:txBody>
          <a:bodyPr/>
          <a:lstStyle/>
          <a:p>
            <a:r>
              <a:rPr lang="en-PH" sz="4000" b="1" dirty="0"/>
              <a:t>Example</a:t>
            </a:r>
            <a:br>
              <a:rPr lang="en-PH" sz="4000" b="1" dirty="0"/>
            </a:br>
            <a:endParaRPr lang="en-PH" dirty="0"/>
          </a:p>
        </p:txBody>
      </p:sp>
      <p:pic>
        <p:nvPicPr>
          <p:cNvPr id="12" name="Content Placeholder 11">
            <a:extLst>
              <a:ext uri="{FF2B5EF4-FFF2-40B4-BE49-F238E27FC236}">
                <a16:creationId xmlns:a16="http://schemas.microsoft.com/office/drawing/2014/main" id="{48AB426E-1A4F-2441-944F-25FFC65D2BE9}"/>
              </a:ext>
            </a:extLst>
          </p:cNvPr>
          <p:cNvPicPr>
            <a:picLocks noGrp="1" noChangeAspect="1"/>
          </p:cNvPicPr>
          <p:nvPr>
            <p:ph idx="1"/>
          </p:nvPr>
        </p:nvPicPr>
        <p:blipFill>
          <a:blip r:embed="rId2"/>
          <a:stretch>
            <a:fillRect/>
          </a:stretch>
        </p:blipFill>
        <p:spPr>
          <a:xfrm>
            <a:off x="5169472" y="3036336"/>
            <a:ext cx="3069073" cy="2167260"/>
          </a:xfrm>
        </p:spPr>
      </p:pic>
    </p:spTree>
    <p:extLst>
      <p:ext uri="{BB962C8B-B14F-4D97-AF65-F5344CB8AC3E}">
        <p14:creationId xmlns:p14="http://schemas.microsoft.com/office/powerpoint/2010/main" val="1774858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27C8-25E3-6BEC-5FCF-1592218A4464}"/>
              </a:ext>
            </a:extLst>
          </p:cNvPr>
          <p:cNvSpPr>
            <a:spLocks noGrp="1"/>
          </p:cNvSpPr>
          <p:nvPr>
            <p:ph type="title"/>
          </p:nvPr>
        </p:nvSpPr>
        <p:spPr/>
        <p:txBody>
          <a:bodyPr/>
          <a:lstStyle/>
          <a:p>
            <a:r>
              <a:rPr lang="en-PH" sz="4000" b="1" dirty="0"/>
              <a:t>Pascal Case</a:t>
            </a:r>
            <a:br>
              <a:rPr lang="en-PH" sz="4000" b="1" dirty="0"/>
            </a:br>
            <a:endParaRPr lang="en-PH" dirty="0"/>
          </a:p>
        </p:txBody>
      </p:sp>
      <p:sp>
        <p:nvSpPr>
          <p:cNvPr id="3" name="Content Placeholder 2">
            <a:extLst>
              <a:ext uri="{FF2B5EF4-FFF2-40B4-BE49-F238E27FC236}">
                <a16:creationId xmlns:a16="http://schemas.microsoft.com/office/drawing/2014/main" id="{6C7058AD-8B45-1122-0CFA-0472B77F8DED}"/>
              </a:ext>
            </a:extLst>
          </p:cNvPr>
          <p:cNvSpPr>
            <a:spLocks noGrp="1"/>
          </p:cNvSpPr>
          <p:nvPr>
            <p:ph idx="1"/>
          </p:nvPr>
        </p:nvSpPr>
        <p:spPr/>
        <p:txBody>
          <a:bodyPr/>
          <a:lstStyle/>
          <a:p>
            <a:r>
              <a:rPr lang="en-US" dirty="0"/>
              <a:t>Each word starts with a capital letter:</a:t>
            </a:r>
          </a:p>
          <a:p>
            <a:endParaRPr lang="en-US" dirty="0"/>
          </a:p>
          <a:p>
            <a:r>
              <a:rPr lang="en-PH" sz="1600" b="1" dirty="0"/>
              <a:t>Snake Case</a:t>
            </a:r>
          </a:p>
          <a:p>
            <a:r>
              <a:rPr lang="en-US" dirty="0"/>
              <a:t>Each word is separated by an underscore character:</a:t>
            </a:r>
          </a:p>
          <a:p>
            <a:endParaRPr lang="en-US" dirty="0"/>
          </a:p>
          <a:p>
            <a:endParaRPr lang="en-US" dirty="0"/>
          </a:p>
          <a:p>
            <a:endParaRPr lang="en-PH" dirty="0"/>
          </a:p>
        </p:txBody>
      </p:sp>
      <p:pic>
        <p:nvPicPr>
          <p:cNvPr id="5" name="Picture 4">
            <a:extLst>
              <a:ext uri="{FF2B5EF4-FFF2-40B4-BE49-F238E27FC236}">
                <a16:creationId xmlns:a16="http://schemas.microsoft.com/office/drawing/2014/main" id="{F4D0F6FA-537E-5441-835A-6935F657B13D}"/>
              </a:ext>
            </a:extLst>
          </p:cNvPr>
          <p:cNvPicPr>
            <a:picLocks noChangeAspect="1"/>
          </p:cNvPicPr>
          <p:nvPr/>
        </p:nvPicPr>
        <p:blipFill>
          <a:blip r:embed="rId2"/>
          <a:stretch>
            <a:fillRect/>
          </a:stretch>
        </p:blipFill>
        <p:spPr>
          <a:xfrm>
            <a:off x="6475765" y="2315916"/>
            <a:ext cx="2046065" cy="1937744"/>
          </a:xfrm>
          <a:prstGeom prst="rect">
            <a:avLst/>
          </a:prstGeom>
        </p:spPr>
      </p:pic>
      <p:pic>
        <p:nvPicPr>
          <p:cNvPr id="7" name="Picture 6">
            <a:extLst>
              <a:ext uri="{FF2B5EF4-FFF2-40B4-BE49-F238E27FC236}">
                <a16:creationId xmlns:a16="http://schemas.microsoft.com/office/drawing/2014/main" id="{FC4E4FAC-EFE6-C60F-9E19-6FF2CAB16479}"/>
              </a:ext>
            </a:extLst>
          </p:cNvPr>
          <p:cNvPicPr>
            <a:picLocks noChangeAspect="1"/>
          </p:cNvPicPr>
          <p:nvPr/>
        </p:nvPicPr>
        <p:blipFill>
          <a:blip r:embed="rId3"/>
          <a:stretch>
            <a:fillRect/>
          </a:stretch>
        </p:blipFill>
        <p:spPr>
          <a:xfrm>
            <a:off x="1283941" y="4548930"/>
            <a:ext cx="3383573" cy="967824"/>
          </a:xfrm>
          <a:prstGeom prst="rect">
            <a:avLst/>
          </a:prstGeom>
        </p:spPr>
      </p:pic>
    </p:spTree>
    <p:extLst>
      <p:ext uri="{BB962C8B-B14F-4D97-AF65-F5344CB8AC3E}">
        <p14:creationId xmlns:p14="http://schemas.microsoft.com/office/powerpoint/2010/main" val="3965794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517D-DBC4-399C-A0ED-0C8043156B69}"/>
              </a:ext>
            </a:extLst>
          </p:cNvPr>
          <p:cNvSpPr>
            <a:spLocks noGrp="1"/>
          </p:cNvSpPr>
          <p:nvPr>
            <p:ph type="title"/>
          </p:nvPr>
        </p:nvSpPr>
        <p:spPr/>
        <p:txBody>
          <a:bodyPr/>
          <a:lstStyle/>
          <a:p>
            <a:r>
              <a:rPr lang="fr-FR" sz="4000" b="1" dirty="0"/>
              <a:t>Python Variables - </a:t>
            </a:r>
            <a:r>
              <a:rPr lang="fr-FR" sz="4000" b="1" dirty="0" err="1"/>
              <a:t>Assign</a:t>
            </a:r>
            <a:r>
              <a:rPr lang="fr-FR" sz="4000" b="1" dirty="0"/>
              <a:t> Multiple Values</a:t>
            </a:r>
            <a:br>
              <a:rPr lang="fr-FR" sz="4000" b="1" dirty="0"/>
            </a:br>
            <a:endParaRPr lang="en-PH" dirty="0"/>
          </a:p>
        </p:txBody>
      </p:sp>
      <p:sp>
        <p:nvSpPr>
          <p:cNvPr id="3" name="Content Placeholder 2">
            <a:extLst>
              <a:ext uri="{FF2B5EF4-FFF2-40B4-BE49-F238E27FC236}">
                <a16:creationId xmlns:a16="http://schemas.microsoft.com/office/drawing/2014/main" id="{F20D234F-6E35-E01F-7319-3DEBDA6244A7}"/>
              </a:ext>
            </a:extLst>
          </p:cNvPr>
          <p:cNvSpPr>
            <a:spLocks noGrp="1"/>
          </p:cNvSpPr>
          <p:nvPr>
            <p:ph idx="1"/>
          </p:nvPr>
        </p:nvSpPr>
        <p:spPr/>
        <p:txBody>
          <a:bodyPr/>
          <a:lstStyle/>
          <a:p>
            <a:r>
              <a:rPr lang="en-US" sz="1600" b="1" dirty="0"/>
              <a:t>Many Values to Multiple Variables</a:t>
            </a:r>
          </a:p>
          <a:p>
            <a:r>
              <a:rPr lang="en-US" dirty="0"/>
              <a:t>Python allows you to assign values to multiple variables in one line:</a:t>
            </a:r>
          </a:p>
          <a:p>
            <a:endParaRPr lang="en-PH" dirty="0"/>
          </a:p>
          <a:p>
            <a:r>
              <a:rPr lang="en-PH" sz="1600" b="1" dirty="0"/>
              <a:t>Example</a:t>
            </a:r>
          </a:p>
          <a:p>
            <a:endParaRPr lang="en-PH" sz="1600" b="1" dirty="0"/>
          </a:p>
          <a:p>
            <a:endParaRPr lang="en-PH" dirty="0"/>
          </a:p>
        </p:txBody>
      </p:sp>
      <p:pic>
        <p:nvPicPr>
          <p:cNvPr id="5" name="Picture 4">
            <a:extLst>
              <a:ext uri="{FF2B5EF4-FFF2-40B4-BE49-F238E27FC236}">
                <a16:creationId xmlns:a16="http://schemas.microsoft.com/office/drawing/2014/main" id="{B6D467F9-831A-A240-1991-B2727D6176FB}"/>
              </a:ext>
            </a:extLst>
          </p:cNvPr>
          <p:cNvPicPr>
            <a:picLocks noChangeAspect="1"/>
          </p:cNvPicPr>
          <p:nvPr/>
        </p:nvPicPr>
        <p:blipFill>
          <a:blip r:embed="rId2"/>
          <a:stretch>
            <a:fillRect/>
          </a:stretch>
        </p:blipFill>
        <p:spPr>
          <a:xfrm>
            <a:off x="4871522" y="3270051"/>
            <a:ext cx="4560868" cy="2320044"/>
          </a:xfrm>
          <a:prstGeom prst="rect">
            <a:avLst/>
          </a:prstGeom>
        </p:spPr>
      </p:pic>
    </p:spTree>
    <p:extLst>
      <p:ext uri="{BB962C8B-B14F-4D97-AF65-F5344CB8AC3E}">
        <p14:creationId xmlns:p14="http://schemas.microsoft.com/office/powerpoint/2010/main" val="440637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CA8F-1E2C-0E0B-AD8D-03AC904588B9}"/>
              </a:ext>
            </a:extLst>
          </p:cNvPr>
          <p:cNvSpPr>
            <a:spLocks noGrp="1"/>
          </p:cNvSpPr>
          <p:nvPr>
            <p:ph type="title"/>
          </p:nvPr>
        </p:nvSpPr>
        <p:spPr/>
        <p:txBody>
          <a:bodyPr/>
          <a:lstStyle/>
          <a:p>
            <a:r>
              <a:rPr lang="en-US" sz="4000" b="1" dirty="0"/>
              <a:t>One Value to Multiple Variables</a:t>
            </a:r>
            <a:br>
              <a:rPr lang="en-US" sz="4000" b="1" dirty="0"/>
            </a:br>
            <a:endParaRPr lang="en-PH" dirty="0"/>
          </a:p>
        </p:txBody>
      </p:sp>
      <p:sp>
        <p:nvSpPr>
          <p:cNvPr id="3" name="Content Placeholder 2">
            <a:extLst>
              <a:ext uri="{FF2B5EF4-FFF2-40B4-BE49-F238E27FC236}">
                <a16:creationId xmlns:a16="http://schemas.microsoft.com/office/drawing/2014/main" id="{CBF52D1A-56A2-9FAB-8D7C-99E2544E8055}"/>
              </a:ext>
            </a:extLst>
          </p:cNvPr>
          <p:cNvSpPr>
            <a:spLocks noGrp="1"/>
          </p:cNvSpPr>
          <p:nvPr>
            <p:ph idx="1"/>
          </p:nvPr>
        </p:nvSpPr>
        <p:spPr/>
        <p:txBody>
          <a:bodyPr/>
          <a:lstStyle/>
          <a:p>
            <a:r>
              <a:rPr lang="en-US" dirty="0"/>
              <a:t>And you can assign the </a:t>
            </a:r>
            <a:r>
              <a:rPr lang="en-US" i="1" dirty="0"/>
              <a:t>same</a:t>
            </a:r>
            <a:r>
              <a:rPr lang="en-US" dirty="0"/>
              <a:t> value to multiple variables in one line:</a:t>
            </a:r>
          </a:p>
          <a:p>
            <a:endParaRPr lang="en-PH" dirty="0"/>
          </a:p>
          <a:p>
            <a:r>
              <a:rPr lang="en-PH" b="1" dirty="0"/>
              <a:t>Example </a:t>
            </a:r>
          </a:p>
          <a:p>
            <a:endParaRPr lang="en-PH" dirty="0"/>
          </a:p>
        </p:txBody>
      </p:sp>
      <p:pic>
        <p:nvPicPr>
          <p:cNvPr id="5" name="Picture 4">
            <a:extLst>
              <a:ext uri="{FF2B5EF4-FFF2-40B4-BE49-F238E27FC236}">
                <a16:creationId xmlns:a16="http://schemas.microsoft.com/office/drawing/2014/main" id="{5027C2BC-9D18-D4A2-69F1-5942827A7F83}"/>
              </a:ext>
            </a:extLst>
          </p:cNvPr>
          <p:cNvPicPr>
            <a:picLocks noChangeAspect="1"/>
          </p:cNvPicPr>
          <p:nvPr/>
        </p:nvPicPr>
        <p:blipFill>
          <a:blip r:embed="rId2"/>
          <a:stretch>
            <a:fillRect/>
          </a:stretch>
        </p:blipFill>
        <p:spPr>
          <a:xfrm>
            <a:off x="5082451" y="2969443"/>
            <a:ext cx="4645745" cy="1696825"/>
          </a:xfrm>
          <a:prstGeom prst="rect">
            <a:avLst/>
          </a:prstGeom>
        </p:spPr>
      </p:pic>
    </p:spTree>
    <p:extLst>
      <p:ext uri="{BB962C8B-B14F-4D97-AF65-F5344CB8AC3E}">
        <p14:creationId xmlns:p14="http://schemas.microsoft.com/office/powerpoint/2010/main" val="1112819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6960-9B3C-6095-A15D-E13FD2F0F3F0}"/>
              </a:ext>
            </a:extLst>
          </p:cNvPr>
          <p:cNvSpPr>
            <a:spLocks noGrp="1"/>
          </p:cNvSpPr>
          <p:nvPr>
            <p:ph type="title"/>
          </p:nvPr>
        </p:nvSpPr>
        <p:spPr/>
        <p:txBody>
          <a:bodyPr/>
          <a:lstStyle/>
          <a:p>
            <a:r>
              <a:rPr lang="en-PH" b="1" dirty="0"/>
              <a:t>Unpack a Collection</a:t>
            </a:r>
            <a:endParaRPr lang="en-PH" dirty="0"/>
          </a:p>
        </p:txBody>
      </p:sp>
      <p:sp>
        <p:nvSpPr>
          <p:cNvPr id="3" name="Content Placeholder 2">
            <a:extLst>
              <a:ext uri="{FF2B5EF4-FFF2-40B4-BE49-F238E27FC236}">
                <a16:creationId xmlns:a16="http://schemas.microsoft.com/office/drawing/2014/main" id="{769DE79B-196A-6648-6B89-FE46E7004013}"/>
              </a:ext>
            </a:extLst>
          </p:cNvPr>
          <p:cNvSpPr>
            <a:spLocks noGrp="1"/>
          </p:cNvSpPr>
          <p:nvPr>
            <p:ph idx="1"/>
          </p:nvPr>
        </p:nvSpPr>
        <p:spPr/>
        <p:txBody>
          <a:bodyPr/>
          <a:lstStyle/>
          <a:p>
            <a:r>
              <a:rPr lang="en-US" dirty="0"/>
              <a:t>If you have a collection of values in a list, tuple etc. Python allows you to extract the values into variables. This is called </a:t>
            </a:r>
            <a:r>
              <a:rPr lang="en-US" i="1" dirty="0"/>
              <a:t>unpacking</a:t>
            </a:r>
            <a:r>
              <a:rPr lang="en-US" dirty="0"/>
              <a:t>.</a:t>
            </a:r>
          </a:p>
          <a:p>
            <a:endParaRPr lang="en-PH" dirty="0"/>
          </a:p>
          <a:p>
            <a:r>
              <a:rPr lang="en-PH" b="1" dirty="0"/>
              <a:t>Example</a:t>
            </a:r>
          </a:p>
          <a:p>
            <a:endParaRPr lang="en-PH" dirty="0"/>
          </a:p>
        </p:txBody>
      </p:sp>
      <p:pic>
        <p:nvPicPr>
          <p:cNvPr id="5" name="Picture 4">
            <a:extLst>
              <a:ext uri="{FF2B5EF4-FFF2-40B4-BE49-F238E27FC236}">
                <a16:creationId xmlns:a16="http://schemas.microsoft.com/office/drawing/2014/main" id="{2EE03168-4AF7-A0DE-CCD3-3296FA51577A}"/>
              </a:ext>
            </a:extLst>
          </p:cNvPr>
          <p:cNvPicPr>
            <a:picLocks noChangeAspect="1"/>
          </p:cNvPicPr>
          <p:nvPr/>
        </p:nvPicPr>
        <p:blipFill>
          <a:blip r:embed="rId2"/>
          <a:stretch>
            <a:fillRect/>
          </a:stretch>
        </p:blipFill>
        <p:spPr>
          <a:xfrm>
            <a:off x="5105314" y="2731709"/>
            <a:ext cx="4576334" cy="3221035"/>
          </a:xfrm>
          <a:prstGeom prst="rect">
            <a:avLst/>
          </a:prstGeom>
        </p:spPr>
      </p:pic>
    </p:spTree>
    <p:extLst>
      <p:ext uri="{BB962C8B-B14F-4D97-AF65-F5344CB8AC3E}">
        <p14:creationId xmlns:p14="http://schemas.microsoft.com/office/powerpoint/2010/main" val="450850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1811-2216-13BA-9934-D110F04E2655}"/>
              </a:ext>
            </a:extLst>
          </p:cNvPr>
          <p:cNvSpPr>
            <a:spLocks noGrp="1"/>
          </p:cNvSpPr>
          <p:nvPr>
            <p:ph type="title"/>
          </p:nvPr>
        </p:nvSpPr>
        <p:spPr/>
        <p:txBody>
          <a:bodyPr/>
          <a:lstStyle/>
          <a:p>
            <a:r>
              <a:rPr lang="en-PH" sz="4000" b="1" dirty="0"/>
              <a:t>Python - Output Variables</a:t>
            </a:r>
            <a:endParaRPr lang="en-PH" dirty="0"/>
          </a:p>
        </p:txBody>
      </p:sp>
      <p:sp>
        <p:nvSpPr>
          <p:cNvPr id="3" name="Content Placeholder 2">
            <a:extLst>
              <a:ext uri="{FF2B5EF4-FFF2-40B4-BE49-F238E27FC236}">
                <a16:creationId xmlns:a16="http://schemas.microsoft.com/office/drawing/2014/main" id="{259D88ED-86F7-A1B0-98B6-1176E8BEE68D}"/>
              </a:ext>
            </a:extLst>
          </p:cNvPr>
          <p:cNvSpPr>
            <a:spLocks noGrp="1"/>
          </p:cNvSpPr>
          <p:nvPr>
            <p:ph idx="1"/>
          </p:nvPr>
        </p:nvSpPr>
        <p:spPr/>
        <p:txBody>
          <a:bodyPr/>
          <a:lstStyle/>
          <a:p>
            <a:r>
              <a:rPr kumimoji="0" lang="en-US" altLang="en-US" sz="1600" b="1" i="0" u="none" strike="noStrike" cap="none" normalizeH="0" baseline="0" dirty="0">
                <a:ln>
                  <a:noFill/>
                </a:ln>
                <a:solidFill>
                  <a:schemeClr val="tx1"/>
                </a:solidFill>
                <a:effectLst/>
                <a:latin typeface="Arial" panose="020B0604020202020204" pitchFamily="34" charset="0"/>
              </a:rPr>
              <a:t>Output Variables</a:t>
            </a:r>
          </a:p>
          <a:p>
            <a:r>
              <a:rPr kumimoji="0" lang="en-US" altLang="en-US" sz="1600" b="0" i="0" u="none" strike="noStrike" cap="none" normalizeH="0" baseline="0" dirty="0">
                <a:ln>
                  <a:noFill/>
                </a:ln>
                <a:solidFill>
                  <a:schemeClr val="tx1"/>
                </a:solidFill>
                <a:effectLst/>
                <a:latin typeface="Arial" panose="020B0604020202020204" pitchFamily="34" charset="0"/>
              </a:rPr>
              <a:t>The Python </a:t>
            </a:r>
            <a:r>
              <a:rPr kumimoji="0" lang="en-US" altLang="en-US" sz="2000" b="0" i="0" u="none" strike="noStrike" cap="none" normalizeH="0" baseline="0" dirty="0">
                <a:ln>
                  <a:noFill/>
                </a:ln>
                <a:solidFill>
                  <a:schemeClr val="tx1"/>
                </a:solidFill>
                <a:effectLst/>
                <a:latin typeface="Arial Unicode MS"/>
              </a:rPr>
              <a:t>print()</a:t>
            </a:r>
            <a:r>
              <a:rPr kumimoji="0" lang="en-US" altLang="en-US" sz="1600" b="0" i="0" u="none" strike="noStrike" cap="none" normalizeH="0" baseline="0" dirty="0">
                <a:ln>
                  <a:noFill/>
                </a:ln>
                <a:solidFill>
                  <a:schemeClr val="tx1"/>
                </a:solidFill>
                <a:effectLst/>
              </a:rPr>
              <a:t> function is often used to output variables.</a:t>
            </a:r>
            <a:endParaRPr lang="en-PH" dirty="0"/>
          </a:p>
          <a:p>
            <a:endParaRPr lang="en-PH" dirty="0"/>
          </a:p>
          <a:p>
            <a:r>
              <a:rPr lang="en-PH" sz="1600" b="1" dirty="0"/>
              <a:t>Example</a:t>
            </a:r>
            <a:endParaRPr lang="en-PH" dirty="0"/>
          </a:p>
        </p:txBody>
      </p:sp>
      <p:pic>
        <p:nvPicPr>
          <p:cNvPr id="4" name="Picture 3">
            <a:extLst>
              <a:ext uri="{FF2B5EF4-FFF2-40B4-BE49-F238E27FC236}">
                <a16:creationId xmlns:a16="http://schemas.microsoft.com/office/drawing/2014/main" id="{73243530-027F-CE99-DF09-4CBA51D8BCF1}"/>
              </a:ext>
            </a:extLst>
          </p:cNvPr>
          <p:cNvPicPr>
            <a:picLocks noChangeAspect="1"/>
          </p:cNvPicPr>
          <p:nvPr/>
        </p:nvPicPr>
        <p:blipFill>
          <a:blip r:embed="rId2"/>
          <a:stretch>
            <a:fillRect/>
          </a:stretch>
        </p:blipFill>
        <p:spPr>
          <a:xfrm>
            <a:off x="4072474" y="3626173"/>
            <a:ext cx="5178268" cy="1992059"/>
          </a:xfrm>
          <a:prstGeom prst="rect">
            <a:avLst/>
          </a:prstGeom>
        </p:spPr>
      </p:pic>
    </p:spTree>
    <p:extLst>
      <p:ext uri="{BB962C8B-B14F-4D97-AF65-F5344CB8AC3E}">
        <p14:creationId xmlns:p14="http://schemas.microsoft.com/office/powerpoint/2010/main" val="3186839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7CA0-0B0B-1B73-B851-C383F793A809}"/>
              </a:ext>
            </a:extLst>
          </p:cNvPr>
          <p:cNvSpPr>
            <a:spLocks noGrp="1"/>
          </p:cNvSpPr>
          <p:nvPr>
            <p:ph type="title"/>
          </p:nvPr>
        </p:nvSpPr>
        <p:spPr/>
        <p:txBody>
          <a:bodyPr>
            <a:normAutofit fontScale="90000"/>
          </a:bodyPr>
          <a:lstStyle/>
          <a:p>
            <a:r>
              <a:rPr lang="en-US" b="1" dirty="0"/>
              <a:t>In the print() function, you output multiple variables, separated by a comma:</a:t>
            </a:r>
            <a:br>
              <a:rPr lang="en-PH" b="1" dirty="0"/>
            </a:br>
            <a:endParaRPr lang="en-PH" b="1" dirty="0"/>
          </a:p>
        </p:txBody>
      </p:sp>
      <p:sp>
        <p:nvSpPr>
          <p:cNvPr id="3" name="Content Placeholder 2">
            <a:extLst>
              <a:ext uri="{FF2B5EF4-FFF2-40B4-BE49-F238E27FC236}">
                <a16:creationId xmlns:a16="http://schemas.microsoft.com/office/drawing/2014/main" id="{701E932C-9D32-7C2F-A21E-3C0613A95D4C}"/>
              </a:ext>
            </a:extLst>
          </p:cNvPr>
          <p:cNvSpPr>
            <a:spLocks noGrp="1"/>
          </p:cNvSpPr>
          <p:nvPr>
            <p:ph idx="1"/>
          </p:nvPr>
        </p:nvSpPr>
        <p:spPr/>
        <p:txBody>
          <a:bodyPr/>
          <a:lstStyle/>
          <a:p>
            <a:r>
              <a:rPr lang="en-PH" sz="2000" b="1" dirty="0"/>
              <a:t>Example</a:t>
            </a:r>
          </a:p>
          <a:p>
            <a:endParaRPr lang="en-PH" sz="2000" b="1" dirty="0"/>
          </a:p>
          <a:p>
            <a:endParaRPr lang="en-PH" sz="2000" b="1" dirty="0"/>
          </a:p>
          <a:p>
            <a:r>
              <a:rPr lang="en-US" sz="1800" dirty="0"/>
              <a:t>You can also use the + operator to output multiple variables:</a:t>
            </a:r>
            <a:endParaRPr lang="en-PH" sz="1800" dirty="0"/>
          </a:p>
          <a:p>
            <a:r>
              <a:rPr lang="en-PH" sz="2000" b="1" dirty="0"/>
              <a:t>Example</a:t>
            </a:r>
            <a:endParaRPr lang="en-PH" sz="2400" dirty="0"/>
          </a:p>
          <a:p>
            <a:endParaRPr lang="en-PH" sz="2000" dirty="0"/>
          </a:p>
          <a:p>
            <a:endParaRPr lang="en-PH" sz="2000" dirty="0"/>
          </a:p>
        </p:txBody>
      </p:sp>
      <p:pic>
        <p:nvPicPr>
          <p:cNvPr id="4" name="Picture 3">
            <a:extLst>
              <a:ext uri="{FF2B5EF4-FFF2-40B4-BE49-F238E27FC236}">
                <a16:creationId xmlns:a16="http://schemas.microsoft.com/office/drawing/2014/main" id="{E6D22DE3-4C1E-1874-057E-88C91D0C6A63}"/>
              </a:ext>
            </a:extLst>
          </p:cNvPr>
          <p:cNvPicPr>
            <a:picLocks noChangeAspect="1"/>
          </p:cNvPicPr>
          <p:nvPr/>
        </p:nvPicPr>
        <p:blipFill>
          <a:blip r:embed="rId2"/>
          <a:stretch>
            <a:fillRect/>
          </a:stretch>
        </p:blipFill>
        <p:spPr>
          <a:xfrm>
            <a:off x="3186259" y="1750243"/>
            <a:ext cx="4242062" cy="1049517"/>
          </a:xfrm>
          <a:prstGeom prst="rect">
            <a:avLst/>
          </a:prstGeom>
        </p:spPr>
      </p:pic>
      <p:pic>
        <p:nvPicPr>
          <p:cNvPr id="5" name="Picture 4">
            <a:extLst>
              <a:ext uri="{FF2B5EF4-FFF2-40B4-BE49-F238E27FC236}">
                <a16:creationId xmlns:a16="http://schemas.microsoft.com/office/drawing/2014/main" id="{35B00CC1-20FE-6BD2-CDB8-A0389610A47D}"/>
              </a:ext>
            </a:extLst>
          </p:cNvPr>
          <p:cNvPicPr>
            <a:picLocks noChangeAspect="1"/>
          </p:cNvPicPr>
          <p:nvPr/>
        </p:nvPicPr>
        <p:blipFill>
          <a:blip r:embed="rId3"/>
          <a:stretch>
            <a:fillRect/>
          </a:stretch>
        </p:blipFill>
        <p:spPr>
          <a:xfrm>
            <a:off x="4369323" y="4456535"/>
            <a:ext cx="4432421" cy="1687470"/>
          </a:xfrm>
          <a:prstGeom prst="rect">
            <a:avLst/>
          </a:prstGeom>
        </p:spPr>
      </p:pic>
    </p:spTree>
    <p:extLst>
      <p:ext uri="{BB962C8B-B14F-4D97-AF65-F5344CB8AC3E}">
        <p14:creationId xmlns:p14="http://schemas.microsoft.com/office/powerpoint/2010/main" val="1136135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4D9A-3AEB-CFC4-D377-1581D0ED553C}"/>
              </a:ext>
            </a:extLst>
          </p:cNvPr>
          <p:cNvSpPr>
            <a:spLocks noGrp="1"/>
          </p:cNvSpPr>
          <p:nvPr>
            <p:ph type="title"/>
          </p:nvPr>
        </p:nvSpPr>
        <p:spPr/>
        <p:txBody>
          <a:bodyPr>
            <a:normAutofit fontScale="90000"/>
          </a:bodyPr>
          <a:lstStyle/>
          <a:p>
            <a:r>
              <a:rPr lang="en-US" b="1" dirty="0"/>
              <a:t>For numbers, the + character works as a mathematical operator:</a:t>
            </a:r>
            <a:br>
              <a:rPr lang="en-PH" b="1" dirty="0"/>
            </a:br>
            <a:endParaRPr lang="en-PH" b="1" dirty="0"/>
          </a:p>
        </p:txBody>
      </p:sp>
      <p:sp>
        <p:nvSpPr>
          <p:cNvPr id="3" name="Content Placeholder 2">
            <a:extLst>
              <a:ext uri="{FF2B5EF4-FFF2-40B4-BE49-F238E27FC236}">
                <a16:creationId xmlns:a16="http://schemas.microsoft.com/office/drawing/2014/main" id="{70AF5BEF-1754-0561-BFAE-CE35F8995196}"/>
              </a:ext>
            </a:extLst>
          </p:cNvPr>
          <p:cNvSpPr>
            <a:spLocks noGrp="1"/>
          </p:cNvSpPr>
          <p:nvPr>
            <p:ph idx="1"/>
          </p:nvPr>
        </p:nvSpPr>
        <p:spPr/>
        <p:txBody>
          <a:bodyPr/>
          <a:lstStyle/>
          <a:p>
            <a:r>
              <a:rPr lang="en-PH" sz="1600" b="1" dirty="0"/>
              <a:t>Example</a:t>
            </a:r>
          </a:p>
          <a:p>
            <a:endParaRPr lang="en-PH" sz="1600" b="1" dirty="0"/>
          </a:p>
          <a:p>
            <a:endParaRPr lang="en-PH" sz="1600" b="1" dirty="0"/>
          </a:p>
          <a:p>
            <a:endParaRPr lang="en-PH" sz="1600" b="1" dirty="0"/>
          </a:p>
          <a:p>
            <a:r>
              <a:rPr lang="en-US" sz="1800" dirty="0"/>
              <a:t>In the print() function, when you try to combine a string and a number with the + operator, Python will give you an error:</a:t>
            </a:r>
            <a:endParaRPr lang="en-PH" sz="1800" dirty="0"/>
          </a:p>
          <a:p>
            <a:r>
              <a:rPr lang="en-PH" sz="1600" b="1" dirty="0"/>
              <a:t>Example</a:t>
            </a:r>
          </a:p>
          <a:p>
            <a:endParaRPr lang="en-PH" sz="1600" b="1" dirty="0"/>
          </a:p>
          <a:p>
            <a:endParaRPr lang="en-PH" dirty="0"/>
          </a:p>
        </p:txBody>
      </p:sp>
      <p:pic>
        <p:nvPicPr>
          <p:cNvPr id="4" name="Picture 3">
            <a:extLst>
              <a:ext uri="{FF2B5EF4-FFF2-40B4-BE49-F238E27FC236}">
                <a16:creationId xmlns:a16="http://schemas.microsoft.com/office/drawing/2014/main" id="{EC7D84FC-CDFE-7AD1-5C61-78EAF372B1B3}"/>
              </a:ext>
            </a:extLst>
          </p:cNvPr>
          <p:cNvPicPr>
            <a:picLocks noChangeAspect="1"/>
          </p:cNvPicPr>
          <p:nvPr/>
        </p:nvPicPr>
        <p:blipFill>
          <a:blip r:embed="rId2"/>
          <a:stretch>
            <a:fillRect/>
          </a:stretch>
        </p:blipFill>
        <p:spPr>
          <a:xfrm>
            <a:off x="3161412" y="1866360"/>
            <a:ext cx="3710728" cy="1318625"/>
          </a:xfrm>
          <a:prstGeom prst="rect">
            <a:avLst/>
          </a:prstGeom>
        </p:spPr>
      </p:pic>
      <p:pic>
        <p:nvPicPr>
          <p:cNvPr id="5" name="Picture 4">
            <a:extLst>
              <a:ext uri="{FF2B5EF4-FFF2-40B4-BE49-F238E27FC236}">
                <a16:creationId xmlns:a16="http://schemas.microsoft.com/office/drawing/2014/main" id="{EC8BA482-257B-B2A5-EA1F-FF5BFC35931B}"/>
              </a:ext>
            </a:extLst>
          </p:cNvPr>
          <p:cNvPicPr>
            <a:picLocks noChangeAspect="1"/>
          </p:cNvPicPr>
          <p:nvPr/>
        </p:nvPicPr>
        <p:blipFill>
          <a:blip r:embed="rId3"/>
          <a:stretch>
            <a:fillRect/>
          </a:stretch>
        </p:blipFill>
        <p:spPr>
          <a:xfrm>
            <a:off x="3569338" y="4272947"/>
            <a:ext cx="5505812" cy="2064013"/>
          </a:xfrm>
          <a:prstGeom prst="rect">
            <a:avLst/>
          </a:prstGeom>
        </p:spPr>
      </p:pic>
    </p:spTree>
    <p:extLst>
      <p:ext uri="{BB962C8B-B14F-4D97-AF65-F5344CB8AC3E}">
        <p14:creationId xmlns:p14="http://schemas.microsoft.com/office/powerpoint/2010/main" val="2246557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882C-8E40-44CD-5A1B-CED606050254}"/>
              </a:ext>
            </a:extLst>
          </p:cNvPr>
          <p:cNvSpPr>
            <a:spLocks noGrp="1"/>
          </p:cNvSpPr>
          <p:nvPr>
            <p:ph type="ctrTitle"/>
          </p:nvPr>
        </p:nvSpPr>
        <p:spPr/>
        <p:txBody>
          <a:bodyPr>
            <a:normAutofit/>
          </a:bodyPr>
          <a:lstStyle/>
          <a:p>
            <a:r>
              <a:rPr lang="en-US" sz="2800" dirty="0"/>
              <a:t>The best way to output multiple variables in the print() function is to separate them with commas, which even support different data types:</a:t>
            </a:r>
            <a:br>
              <a:rPr lang="en-PH" sz="2800" dirty="0"/>
            </a:br>
            <a:endParaRPr lang="en-PH" sz="2800" dirty="0"/>
          </a:p>
        </p:txBody>
      </p:sp>
      <p:sp>
        <p:nvSpPr>
          <p:cNvPr id="3" name="Subtitle 2">
            <a:extLst>
              <a:ext uri="{FF2B5EF4-FFF2-40B4-BE49-F238E27FC236}">
                <a16:creationId xmlns:a16="http://schemas.microsoft.com/office/drawing/2014/main" id="{A8517CBC-3A7E-FA68-6FCB-52A8B135DB24}"/>
              </a:ext>
            </a:extLst>
          </p:cNvPr>
          <p:cNvSpPr>
            <a:spLocks noGrp="1"/>
          </p:cNvSpPr>
          <p:nvPr>
            <p:ph type="subTitle" idx="1"/>
          </p:nvPr>
        </p:nvSpPr>
        <p:spPr/>
        <p:txBody>
          <a:bodyPr/>
          <a:lstStyle/>
          <a:p>
            <a:r>
              <a:rPr lang="en-PH" sz="1800" b="1" dirty="0"/>
              <a:t>Example</a:t>
            </a:r>
            <a:endParaRPr lang="en-PH" b="1" dirty="0"/>
          </a:p>
          <a:p>
            <a:endParaRPr lang="en-PH" dirty="0"/>
          </a:p>
        </p:txBody>
      </p:sp>
      <p:pic>
        <p:nvPicPr>
          <p:cNvPr id="4" name="Picture 3">
            <a:extLst>
              <a:ext uri="{FF2B5EF4-FFF2-40B4-BE49-F238E27FC236}">
                <a16:creationId xmlns:a16="http://schemas.microsoft.com/office/drawing/2014/main" id="{75AC14C3-3741-45C9-E07C-02E1B6237034}"/>
              </a:ext>
            </a:extLst>
          </p:cNvPr>
          <p:cNvPicPr>
            <a:picLocks noChangeAspect="1"/>
          </p:cNvPicPr>
          <p:nvPr/>
        </p:nvPicPr>
        <p:blipFill>
          <a:blip r:embed="rId2"/>
          <a:stretch>
            <a:fillRect/>
          </a:stretch>
        </p:blipFill>
        <p:spPr>
          <a:xfrm>
            <a:off x="7154420" y="3604848"/>
            <a:ext cx="3408477" cy="1846327"/>
          </a:xfrm>
          <a:prstGeom prst="rect">
            <a:avLst/>
          </a:prstGeom>
        </p:spPr>
      </p:pic>
    </p:spTree>
    <p:extLst>
      <p:ext uri="{BB962C8B-B14F-4D97-AF65-F5344CB8AC3E}">
        <p14:creationId xmlns:p14="http://schemas.microsoft.com/office/powerpoint/2010/main" val="177270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CEEC-20CF-4791-A0BF-1E2178E8029B}"/>
              </a:ext>
            </a:extLst>
          </p:cNvPr>
          <p:cNvSpPr>
            <a:spLocks noGrp="1"/>
          </p:cNvSpPr>
          <p:nvPr>
            <p:ph type="title"/>
          </p:nvPr>
        </p:nvSpPr>
        <p:spPr/>
        <p:txBody>
          <a:bodyPr/>
          <a:lstStyle/>
          <a:p>
            <a:r>
              <a:rPr lang="en-PH" sz="4000" b="1" dirty="0"/>
              <a:t>Python - Global Variables</a:t>
            </a:r>
            <a:br>
              <a:rPr lang="en-PH" sz="4000" b="1" dirty="0"/>
            </a:br>
            <a:endParaRPr lang="en-PH" dirty="0"/>
          </a:p>
        </p:txBody>
      </p:sp>
      <p:sp>
        <p:nvSpPr>
          <p:cNvPr id="3" name="Content Placeholder 2">
            <a:extLst>
              <a:ext uri="{FF2B5EF4-FFF2-40B4-BE49-F238E27FC236}">
                <a16:creationId xmlns:a16="http://schemas.microsoft.com/office/drawing/2014/main" id="{AC849616-1770-BA58-F133-98F1901B28AA}"/>
              </a:ext>
            </a:extLst>
          </p:cNvPr>
          <p:cNvSpPr>
            <a:spLocks noGrp="1"/>
          </p:cNvSpPr>
          <p:nvPr>
            <p:ph idx="1"/>
          </p:nvPr>
        </p:nvSpPr>
        <p:spPr/>
        <p:txBody>
          <a:bodyPr/>
          <a:lstStyle/>
          <a:p>
            <a:r>
              <a:rPr lang="en-PH" b="1" dirty="0"/>
              <a:t>Global Variables</a:t>
            </a:r>
          </a:p>
          <a:p>
            <a:r>
              <a:rPr lang="en-US" dirty="0"/>
              <a:t>Variables that are created outside of a function (as in all of the examples above) are known as global variables.</a:t>
            </a:r>
            <a:br>
              <a:rPr lang="en-US" dirty="0"/>
            </a:br>
            <a:r>
              <a:rPr lang="en-US" dirty="0"/>
              <a:t>Global variables can be used by everyone, both inside of functions and outside.</a:t>
            </a:r>
          </a:p>
          <a:p>
            <a:r>
              <a:rPr lang="en-PH" b="1" dirty="0"/>
              <a:t>Example</a:t>
            </a:r>
          </a:p>
          <a:p>
            <a:endParaRPr lang="en-PH" dirty="0"/>
          </a:p>
        </p:txBody>
      </p:sp>
      <p:pic>
        <p:nvPicPr>
          <p:cNvPr id="4" name="Picture 3">
            <a:extLst>
              <a:ext uri="{FF2B5EF4-FFF2-40B4-BE49-F238E27FC236}">
                <a16:creationId xmlns:a16="http://schemas.microsoft.com/office/drawing/2014/main" id="{A075BDC2-CCA3-0B2A-7A3B-3230D8404C63}"/>
              </a:ext>
            </a:extLst>
          </p:cNvPr>
          <p:cNvPicPr>
            <a:picLocks noChangeAspect="1"/>
          </p:cNvPicPr>
          <p:nvPr/>
        </p:nvPicPr>
        <p:blipFill>
          <a:blip r:embed="rId2"/>
          <a:stretch>
            <a:fillRect/>
          </a:stretch>
        </p:blipFill>
        <p:spPr>
          <a:xfrm>
            <a:off x="3739331" y="3429000"/>
            <a:ext cx="4524801" cy="2377874"/>
          </a:xfrm>
          <a:prstGeom prst="rect">
            <a:avLst/>
          </a:prstGeom>
        </p:spPr>
      </p:pic>
    </p:spTree>
    <p:extLst>
      <p:ext uri="{BB962C8B-B14F-4D97-AF65-F5344CB8AC3E}">
        <p14:creationId xmlns:p14="http://schemas.microsoft.com/office/powerpoint/2010/main" val="355404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7319-14F5-EBBB-F992-CC0F2FE7EEFE}"/>
              </a:ext>
            </a:extLst>
          </p:cNvPr>
          <p:cNvSpPr>
            <a:spLocks noGrp="1"/>
          </p:cNvSpPr>
          <p:nvPr>
            <p:ph type="title"/>
          </p:nvPr>
        </p:nvSpPr>
        <p:spPr/>
        <p:txBody>
          <a:bodyPr/>
          <a:lstStyle/>
          <a:p>
            <a:r>
              <a:rPr lang="en-US" altLang="zh-TW" b="1" dirty="0"/>
              <a:t>Good to know:</a:t>
            </a:r>
            <a:endParaRPr lang="en-PH" dirty="0"/>
          </a:p>
        </p:txBody>
      </p:sp>
      <p:sp>
        <p:nvSpPr>
          <p:cNvPr id="3" name="Content Placeholder 2">
            <a:extLst>
              <a:ext uri="{FF2B5EF4-FFF2-40B4-BE49-F238E27FC236}">
                <a16:creationId xmlns:a16="http://schemas.microsoft.com/office/drawing/2014/main" id="{B77308D2-06EE-75B5-4F28-682C6DFFA457}"/>
              </a:ext>
            </a:extLst>
          </p:cNvPr>
          <p:cNvSpPr>
            <a:spLocks noGrp="1"/>
          </p:cNvSpPr>
          <p:nvPr>
            <p:ph idx="1"/>
          </p:nvPr>
        </p:nvSpPr>
        <p:spPr>
          <a:xfrm>
            <a:off x="1066800" y="2347274"/>
            <a:ext cx="5522536" cy="3605470"/>
          </a:xfrm>
        </p:spPr>
        <p:txBody>
          <a:bodyPr>
            <a:normAutofit lnSpcReduction="10000"/>
          </a:bodyPr>
          <a:lstStyle/>
          <a:p>
            <a:pPr algn="just"/>
            <a:r>
              <a:rPr lang="en-US" altLang="zh-TW" dirty="0"/>
              <a:t>The most recent major version of Python is Python 3, which we shall be using in this tutorial. </a:t>
            </a:r>
          </a:p>
          <a:p>
            <a:pPr algn="just"/>
            <a:endParaRPr lang="en-US" altLang="zh-TW" dirty="0"/>
          </a:p>
          <a:p>
            <a:pPr algn="just"/>
            <a:r>
              <a:rPr lang="en-US" altLang="zh-TW" dirty="0"/>
              <a:t>	However, Python 2, although not being updated with anything other than security updates, is still quite popular.</a:t>
            </a:r>
          </a:p>
          <a:p>
            <a:pPr algn="just"/>
            <a:r>
              <a:rPr lang="en-US" altLang="zh-TW" dirty="0"/>
              <a:t>In this tutorial Python will be written in a text editor. </a:t>
            </a:r>
          </a:p>
          <a:p>
            <a:pPr algn="just"/>
            <a:r>
              <a:rPr lang="en-US" altLang="zh-TW" dirty="0"/>
              <a:t>	</a:t>
            </a:r>
          </a:p>
          <a:p>
            <a:pPr algn="just"/>
            <a:r>
              <a:rPr lang="en-US" altLang="zh-TW" dirty="0"/>
              <a:t>	It is possible to write Python in an Integrated Development Environment, such as </a:t>
            </a:r>
            <a:r>
              <a:rPr lang="en-US" altLang="zh-TW" dirty="0" err="1"/>
              <a:t>Thonny</a:t>
            </a:r>
            <a:r>
              <a:rPr lang="en-US" altLang="zh-TW" dirty="0"/>
              <a:t>, </a:t>
            </a:r>
            <a:r>
              <a:rPr lang="en-US" altLang="zh-TW" dirty="0" err="1"/>
              <a:t>Pycharm</a:t>
            </a:r>
            <a:r>
              <a:rPr lang="en-US" altLang="zh-TW" dirty="0"/>
              <a:t>, </a:t>
            </a:r>
            <a:r>
              <a:rPr lang="en-US" altLang="zh-TW" dirty="0" err="1"/>
              <a:t>Netbeans</a:t>
            </a:r>
            <a:r>
              <a:rPr lang="en-US" altLang="zh-TW" dirty="0"/>
              <a:t> or Eclipse which are particularly useful when managing larger collections of Python files.</a:t>
            </a:r>
            <a:endParaRPr lang="zh-TW" altLang="en-US" dirty="0"/>
          </a:p>
          <a:p>
            <a:endParaRPr lang="en-PH" dirty="0"/>
          </a:p>
        </p:txBody>
      </p:sp>
      <p:sp>
        <p:nvSpPr>
          <p:cNvPr id="5" name="TextBox 4">
            <a:extLst>
              <a:ext uri="{FF2B5EF4-FFF2-40B4-BE49-F238E27FC236}">
                <a16:creationId xmlns:a16="http://schemas.microsoft.com/office/drawing/2014/main" id="{FCDF2D6C-455D-BF95-F183-10E01791BD41}"/>
              </a:ext>
            </a:extLst>
          </p:cNvPr>
          <p:cNvSpPr txBox="1"/>
          <p:nvPr/>
        </p:nvSpPr>
        <p:spPr>
          <a:xfrm>
            <a:off x="6959339" y="2344917"/>
            <a:ext cx="6094428" cy="369332"/>
          </a:xfrm>
          <a:prstGeom prst="rect">
            <a:avLst/>
          </a:prstGeom>
          <a:noFill/>
        </p:spPr>
        <p:txBody>
          <a:bodyPr wrap="square">
            <a:spAutoFit/>
          </a:bodyPr>
          <a:lstStyle/>
          <a:p>
            <a:r>
              <a:rPr lang="en-US" altLang="zh-TW" sz="1800" b="1" dirty="0"/>
              <a:t>Example</a:t>
            </a:r>
            <a:endParaRPr lang="en-US" altLang="zh-TW" b="1" dirty="0"/>
          </a:p>
        </p:txBody>
      </p:sp>
      <p:pic>
        <p:nvPicPr>
          <p:cNvPr id="6" name="圖片 5">
            <a:extLst>
              <a:ext uri="{FF2B5EF4-FFF2-40B4-BE49-F238E27FC236}">
                <a16:creationId xmlns:a16="http://schemas.microsoft.com/office/drawing/2014/main" id="{912138B1-24C3-2E83-23D7-1BD6C464D4D1}"/>
              </a:ext>
            </a:extLst>
          </p:cNvPr>
          <p:cNvPicPr>
            <a:picLocks noChangeAspect="1"/>
          </p:cNvPicPr>
          <p:nvPr/>
        </p:nvPicPr>
        <p:blipFill>
          <a:blip r:embed="rId2"/>
          <a:stretch>
            <a:fillRect/>
          </a:stretch>
        </p:blipFill>
        <p:spPr>
          <a:xfrm>
            <a:off x="6841327" y="3586701"/>
            <a:ext cx="4048203" cy="2269447"/>
          </a:xfrm>
          <a:prstGeom prst="rect">
            <a:avLst/>
          </a:prstGeom>
          <a:ln>
            <a:noFill/>
          </a:ln>
          <a:effectLst>
            <a:outerShdw blurRad="292100" dist="139700" dir="2700000" algn="tl" rotWithShape="0">
              <a:srgbClr val="333333">
                <a:alpha val="65000"/>
              </a:srgbClr>
            </a:outerShdw>
          </a:effectLst>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3451636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9186-6542-16F3-6D6C-DD249C4052CC}"/>
              </a:ext>
            </a:extLst>
          </p:cNvPr>
          <p:cNvSpPr>
            <a:spLocks noGrp="1"/>
          </p:cNvSpPr>
          <p:nvPr>
            <p:ph type="ctrTitle"/>
          </p:nvPr>
        </p:nvSpPr>
        <p:spPr/>
        <p:txBody>
          <a:bodyPr>
            <a:normAutofit/>
          </a:bodyPr>
          <a:lstStyle/>
          <a:p>
            <a:r>
              <a:rPr lang="en-US" sz="2000" dirty="0"/>
              <a:t>If you create a variable with the same name inside a function, this variable will be local, and can only be used inside the function. The global variable with the same name will remain as it was, global and with the original value.</a:t>
            </a:r>
            <a:br>
              <a:rPr lang="en-PH" sz="2000" dirty="0"/>
            </a:br>
            <a:endParaRPr lang="en-PH" sz="2000" dirty="0"/>
          </a:p>
        </p:txBody>
      </p:sp>
      <p:sp>
        <p:nvSpPr>
          <p:cNvPr id="3" name="Subtitle 2">
            <a:extLst>
              <a:ext uri="{FF2B5EF4-FFF2-40B4-BE49-F238E27FC236}">
                <a16:creationId xmlns:a16="http://schemas.microsoft.com/office/drawing/2014/main" id="{8BAF36E6-30A2-72DC-89FC-3C82AB65E8D2}"/>
              </a:ext>
            </a:extLst>
          </p:cNvPr>
          <p:cNvSpPr>
            <a:spLocks noGrp="1"/>
          </p:cNvSpPr>
          <p:nvPr>
            <p:ph type="subTitle" idx="1"/>
          </p:nvPr>
        </p:nvSpPr>
        <p:spPr>
          <a:xfrm>
            <a:off x="1233175" y="4557155"/>
            <a:ext cx="8936846" cy="457201"/>
          </a:xfrm>
        </p:spPr>
        <p:txBody>
          <a:bodyPr>
            <a:normAutofit fontScale="47500" lnSpcReduction="20000"/>
          </a:bodyPr>
          <a:lstStyle/>
          <a:p>
            <a:endParaRPr lang="en-PH" sz="1800" b="1" dirty="0"/>
          </a:p>
          <a:p>
            <a:r>
              <a:rPr lang="en-PH" sz="3400" b="1" dirty="0"/>
              <a:t>Example</a:t>
            </a:r>
          </a:p>
          <a:p>
            <a:endParaRPr lang="en-PH" dirty="0"/>
          </a:p>
        </p:txBody>
      </p:sp>
    </p:spTree>
    <p:extLst>
      <p:ext uri="{BB962C8B-B14F-4D97-AF65-F5344CB8AC3E}">
        <p14:creationId xmlns:p14="http://schemas.microsoft.com/office/powerpoint/2010/main" val="120811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448E-15B7-96BD-E0C5-94DE1BC62EC2}"/>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68B67035-65F6-EEB3-2C14-C9E45BDDAA17}"/>
              </a:ext>
            </a:extLst>
          </p:cNvPr>
          <p:cNvSpPr>
            <a:spLocks noGrp="1"/>
          </p:cNvSpPr>
          <p:nvPr>
            <p:ph idx="1"/>
          </p:nvPr>
        </p:nvSpPr>
        <p:spPr>
          <a:xfrm>
            <a:off x="1066800" y="2014194"/>
            <a:ext cx="10058400" cy="3849624"/>
          </a:xfrm>
        </p:spPr>
        <p:txBody>
          <a:bodyPr/>
          <a:lstStyle/>
          <a:p>
            <a:r>
              <a:rPr lang="en-US" dirty="0"/>
              <a:t>Create a variable inside a function, with the same name as the global variable</a:t>
            </a:r>
          </a:p>
          <a:p>
            <a:endParaRPr lang="en-PH" dirty="0"/>
          </a:p>
        </p:txBody>
      </p:sp>
      <p:pic>
        <p:nvPicPr>
          <p:cNvPr id="4" name="Picture 3">
            <a:extLst>
              <a:ext uri="{FF2B5EF4-FFF2-40B4-BE49-F238E27FC236}">
                <a16:creationId xmlns:a16="http://schemas.microsoft.com/office/drawing/2014/main" id="{F7D60210-5EAE-49C5-A9D9-B1CDC5603468}"/>
              </a:ext>
            </a:extLst>
          </p:cNvPr>
          <p:cNvPicPr>
            <a:picLocks noChangeAspect="1"/>
          </p:cNvPicPr>
          <p:nvPr/>
        </p:nvPicPr>
        <p:blipFill>
          <a:blip r:embed="rId2"/>
          <a:stretch>
            <a:fillRect/>
          </a:stretch>
        </p:blipFill>
        <p:spPr>
          <a:xfrm>
            <a:off x="3252247" y="2992481"/>
            <a:ext cx="5901180" cy="2870991"/>
          </a:xfrm>
          <a:prstGeom prst="rect">
            <a:avLst/>
          </a:prstGeom>
        </p:spPr>
      </p:pic>
    </p:spTree>
    <p:extLst>
      <p:ext uri="{BB962C8B-B14F-4D97-AF65-F5344CB8AC3E}">
        <p14:creationId xmlns:p14="http://schemas.microsoft.com/office/powerpoint/2010/main" val="2060387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7185-E12C-8FAA-FA67-CFD521DBFF94}"/>
              </a:ext>
            </a:extLst>
          </p:cNvPr>
          <p:cNvSpPr>
            <a:spLocks noGrp="1"/>
          </p:cNvSpPr>
          <p:nvPr>
            <p:ph type="title"/>
          </p:nvPr>
        </p:nvSpPr>
        <p:spPr/>
        <p:txBody>
          <a:bodyPr>
            <a:normAutofit fontScale="90000"/>
          </a:bodyPr>
          <a:lstStyle/>
          <a:p>
            <a:r>
              <a:rPr lang="en-US" dirty="0"/>
              <a:t>Also, use the global keyword if you want to change a global variable inside a function.</a:t>
            </a:r>
            <a:br>
              <a:rPr lang="en-PH" dirty="0"/>
            </a:br>
            <a:endParaRPr lang="en-PH" dirty="0"/>
          </a:p>
        </p:txBody>
      </p:sp>
      <p:sp>
        <p:nvSpPr>
          <p:cNvPr id="3" name="Content Placeholder 2">
            <a:extLst>
              <a:ext uri="{FF2B5EF4-FFF2-40B4-BE49-F238E27FC236}">
                <a16:creationId xmlns:a16="http://schemas.microsoft.com/office/drawing/2014/main" id="{6A9367B6-D084-5D9D-E493-2FB2D466B1A9}"/>
              </a:ext>
            </a:extLst>
          </p:cNvPr>
          <p:cNvSpPr>
            <a:spLocks noGrp="1"/>
          </p:cNvSpPr>
          <p:nvPr>
            <p:ph idx="1"/>
          </p:nvPr>
        </p:nvSpPr>
        <p:spPr/>
        <p:txBody>
          <a:bodyPr/>
          <a:lstStyle/>
          <a:p>
            <a:r>
              <a:rPr lang="en-PH" dirty="0"/>
              <a:t>Example</a:t>
            </a:r>
          </a:p>
          <a:p>
            <a:r>
              <a:rPr lang="en-US" dirty="0"/>
              <a:t>To change the value of a global variable inside a function, refer to the variable by using the global keyword:</a:t>
            </a:r>
            <a:endParaRPr lang="en-PH" dirty="0"/>
          </a:p>
          <a:p>
            <a:endParaRPr lang="en-PH" dirty="0"/>
          </a:p>
        </p:txBody>
      </p:sp>
      <p:pic>
        <p:nvPicPr>
          <p:cNvPr id="4" name="Picture 3">
            <a:extLst>
              <a:ext uri="{FF2B5EF4-FFF2-40B4-BE49-F238E27FC236}">
                <a16:creationId xmlns:a16="http://schemas.microsoft.com/office/drawing/2014/main" id="{73D208AB-1A8F-F9C5-C6DF-58A9A0456E63}"/>
              </a:ext>
            </a:extLst>
          </p:cNvPr>
          <p:cNvPicPr>
            <a:picLocks noChangeAspect="1"/>
          </p:cNvPicPr>
          <p:nvPr/>
        </p:nvPicPr>
        <p:blipFill>
          <a:blip r:embed="rId2"/>
          <a:stretch>
            <a:fillRect/>
          </a:stretch>
        </p:blipFill>
        <p:spPr>
          <a:xfrm>
            <a:off x="4259175" y="3429000"/>
            <a:ext cx="5177056" cy="2110923"/>
          </a:xfrm>
          <a:prstGeom prst="rect">
            <a:avLst/>
          </a:prstGeom>
        </p:spPr>
      </p:pic>
    </p:spTree>
    <p:extLst>
      <p:ext uri="{BB962C8B-B14F-4D97-AF65-F5344CB8AC3E}">
        <p14:creationId xmlns:p14="http://schemas.microsoft.com/office/powerpoint/2010/main" val="748032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C187-2BFE-9EC0-8886-4E3C5BB81F61}"/>
              </a:ext>
            </a:extLst>
          </p:cNvPr>
          <p:cNvSpPr>
            <a:spLocks noGrp="1"/>
          </p:cNvSpPr>
          <p:nvPr>
            <p:ph type="title"/>
          </p:nvPr>
        </p:nvSpPr>
        <p:spPr/>
        <p:txBody>
          <a:bodyPr>
            <a:normAutofit/>
          </a:bodyPr>
          <a:lstStyle/>
          <a:p>
            <a:r>
              <a:rPr lang="en-PH" sz="8800" b="1" dirty="0"/>
              <a:t>Python Data Types</a:t>
            </a:r>
            <a:endParaRPr lang="en-PH" sz="8800" dirty="0"/>
          </a:p>
        </p:txBody>
      </p:sp>
      <p:sp>
        <p:nvSpPr>
          <p:cNvPr id="3" name="Content Placeholder 2">
            <a:extLst>
              <a:ext uri="{FF2B5EF4-FFF2-40B4-BE49-F238E27FC236}">
                <a16:creationId xmlns:a16="http://schemas.microsoft.com/office/drawing/2014/main" id="{1D99DB2B-CCE0-B7D2-88BF-CF9711671F28}"/>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975453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B294-B0D9-5854-807F-7055E9008BE6}"/>
              </a:ext>
            </a:extLst>
          </p:cNvPr>
          <p:cNvSpPr>
            <a:spLocks noGrp="1"/>
          </p:cNvSpPr>
          <p:nvPr>
            <p:ph type="title"/>
          </p:nvPr>
        </p:nvSpPr>
        <p:spPr/>
        <p:txBody>
          <a:bodyPr>
            <a:normAutofit/>
          </a:bodyPr>
          <a:lstStyle/>
          <a:p>
            <a:r>
              <a:rPr lang="en-PH" sz="8800" b="1" dirty="0"/>
              <a:t>Built-in Data Types</a:t>
            </a:r>
            <a:endParaRPr lang="en-PH" sz="8800" dirty="0"/>
          </a:p>
        </p:txBody>
      </p:sp>
      <p:sp>
        <p:nvSpPr>
          <p:cNvPr id="3" name="Content Placeholder 2">
            <a:extLst>
              <a:ext uri="{FF2B5EF4-FFF2-40B4-BE49-F238E27FC236}">
                <a16:creationId xmlns:a16="http://schemas.microsoft.com/office/drawing/2014/main" id="{A4C2B4DD-537E-FB93-797A-3B02EAAE40D9}"/>
              </a:ext>
            </a:extLst>
          </p:cNvPr>
          <p:cNvSpPr>
            <a:spLocks noGrp="1"/>
          </p:cNvSpPr>
          <p:nvPr>
            <p:ph idx="1"/>
          </p:nvPr>
        </p:nvSpPr>
        <p:spPr/>
        <p:txBody>
          <a:bodyPr/>
          <a:lstStyle/>
          <a:p>
            <a:r>
              <a:rPr lang="en-US" dirty="0"/>
              <a:t>In programming, data type is an important concept.</a:t>
            </a:r>
          </a:p>
          <a:p>
            <a:endParaRPr lang="en-PH" dirty="0"/>
          </a:p>
          <a:p>
            <a:r>
              <a:rPr lang="en-US" dirty="0"/>
              <a:t>Variables can store data of different types, and different types can do different things.</a:t>
            </a:r>
          </a:p>
          <a:p>
            <a:endParaRPr lang="en-PH" dirty="0"/>
          </a:p>
        </p:txBody>
      </p:sp>
    </p:spTree>
    <p:extLst>
      <p:ext uri="{BB962C8B-B14F-4D97-AF65-F5344CB8AC3E}">
        <p14:creationId xmlns:p14="http://schemas.microsoft.com/office/powerpoint/2010/main" val="255283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D082-D4AE-6025-34A5-76E685A2EE4B}"/>
              </a:ext>
            </a:extLst>
          </p:cNvPr>
          <p:cNvSpPr>
            <a:spLocks noGrp="1"/>
          </p:cNvSpPr>
          <p:nvPr>
            <p:ph type="title"/>
          </p:nvPr>
        </p:nvSpPr>
        <p:spPr/>
        <p:txBody>
          <a:bodyPr>
            <a:normAutofit fontScale="90000"/>
          </a:bodyPr>
          <a:lstStyle/>
          <a:p>
            <a:r>
              <a:rPr lang="en-US" b="1" dirty="0"/>
              <a:t>Python has the following data types built-in by default, in these categories:</a:t>
            </a:r>
            <a:br>
              <a:rPr lang="en-US" b="1" dirty="0"/>
            </a:br>
            <a:endParaRPr lang="en-PH" b="1" dirty="0"/>
          </a:p>
        </p:txBody>
      </p:sp>
      <p:pic>
        <p:nvPicPr>
          <p:cNvPr id="4" name="Content Placeholder 5">
            <a:extLst>
              <a:ext uri="{FF2B5EF4-FFF2-40B4-BE49-F238E27FC236}">
                <a16:creationId xmlns:a16="http://schemas.microsoft.com/office/drawing/2014/main" id="{8F9AEA9B-C675-5DC7-84F5-7A62D68CB491}"/>
              </a:ext>
            </a:extLst>
          </p:cNvPr>
          <p:cNvPicPr>
            <a:picLocks noGrp="1" noChangeAspect="1"/>
          </p:cNvPicPr>
          <p:nvPr>
            <p:ph idx="1"/>
          </p:nvPr>
        </p:nvPicPr>
        <p:blipFill>
          <a:blip r:embed="rId2"/>
          <a:stretch>
            <a:fillRect/>
          </a:stretch>
        </p:blipFill>
        <p:spPr>
          <a:xfrm>
            <a:off x="2460396" y="2244888"/>
            <a:ext cx="5805092" cy="3658146"/>
          </a:xfrm>
          <a:prstGeom prst="rect">
            <a:avLst/>
          </a:prstGeom>
        </p:spPr>
      </p:pic>
    </p:spTree>
    <p:extLst>
      <p:ext uri="{BB962C8B-B14F-4D97-AF65-F5344CB8AC3E}">
        <p14:creationId xmlns:p14="http://schemas.microsoft.com/office/powerpoint/2010/main" val="3124521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1DF0-F74B-806D-6709-5CD639252419}"/>
              </a:ext>
            </a:extLst>
          </p:cNvPr>
          <p:cNvSpPr>
            <a:spLocks noGrp="1"/>
          </p:cNvSpPr>
          <p:nvPr>
            <p:ph type="title"/>
          </p:nvPr>
        </p:nvSpPr>
        <p:spPr/>
        <p:txBody>
          <a:bodyPr>
            <a:normAutofit/>
          </a:bodyPr>
          <a:lstStyle/>
          <a:p>
            <a:r>
              <a:rPr lang="en-PH" sz="4400" b="1" dirty="0"/>
              <a:t>Getting the Data Type</a:t>
            </a:r>
            <a:br>
              <a:rPr lang="en-PH" sz="4400" b="1" dirty="0"/>
            </a:br>
            <a:endParaRPr lang="en-PH" sz="4400" dirty="0"/>
          </a:p>
        </p:txBody>
      </p:sp>
      <p:sp>
        <p:nvSpPr>
          <p:cNvPr id="3" name="Content Placeholder 2">
            <a:extLst>
              <a:ext uri="{FF2B5EF4-FFF2-40B4-BE49-F238E27FC236}">
                <a16:creationId xmlns:a16="http://schemas.microsoft.com/office/drawing/2014/main" id="{1132A1FC-1B4A-688F-DC45-B46E18F094BA}"/>
              </a:ext>
            </a:extLst>
          </p:cNvPr>
          <p:cNvSpPr>
            <a:spLocks noGrp="1"/>
          </p:cNvSpPr>
          <p:nvPr>
            <p:ph idx="1"/>
          </p:nvPr>
        </p:nvSpPr>
        <p:spPr/>
        <p:txBody>
          <a:bodyPr/>
          <a:lstStyle/>
          <a:p>
            <a:r>
              <a:rPr lang="en-US" dirty="0"/>
              <a:t>You can get the data type of any object by using the type() function:</a:t>
            </a:r>
            <a:endParaRPr lang="en-PH" dirty="0"/>
          </a:p>
          <a:p>
            <a:r>
              <a:rPr lang="en-PH" sz="1600" b="1" dirty="0"/>
              <a:t>Example</a:t>
            </a:r>
            <a:endParaRPr lang="en-PH" b="1" dirty="0"/>
          </a:p>
          <a:p>
            <a:r>
              <a:rPr lang="en-US" dirty="0"/>
              <a:t>Print the data type of the variable x:</a:t>
            </a:r>
          </a:p>
          <a:p>
            <a:endParaRPr lang="en-PH" dirty="0"/>
          </a:p>
        </p:txBody>
      </p:sp>
      <p:pic>
        <p:nvPicPr>
          <p:cNvPr id="4" name="Picture 3">
            <a:extLst>
              <a:ext uri="{FF2B5EF4-FFF2-40B4-BE49-F238E27FC236}">
                <a16:creationId xmlns:a16="http://schemas.microsoft.com/office/drawing/2014/main" id="{A79EBBC5-6F87-DCB0-E1EB-81EB55BC311F}"/>
              </a:ext>
            </a:extLst>
          </p:cNvPr>
          <p:cNvPicPr>
            <a:picLocks noChangeAspect="1"/>
          </p:cNvPicPr>
          <p:nvPr/>
        </p:nvPicPr>
        <p:blipFill>
          <a:blip r:embed="rId2"/>
          <a:stretch>
            <a:fillRect/>
          </a:stretch>
        </p:blipFill>
        <p:spPr>
          <a:xfrm>
            <a:off x="4559948" y="3539498"/>
            <a:ext cx="4027870" cy="2088825"/>
          </a:xfrm>
          <a:prstGeom prst="rect">
            <a:avLst/>
          </a:prstGeom>
        </p:spPr>
      </p:pic>
    </p:spTree>
    <p:extLst>
      <p:ext uri="{BB962C8B-B14F-4D97-AF65-F5344CB8AC3E}">
        <p14:creationId xmlns:p14="http://schemas.microsoft.com/office/powerpoint/2010/main" val="4088998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1503-6542-D656-3814-3651ECC4DFD0}"/>
              </a:ext>
            </a:extLst>
          </p:cNvPr>
          <p:cNvSpPr>
            <a:spLocks noGrp="1"/>
          </p:cNvSpPr>
          <p:nvPr>
            <p:ph type="title"/>
          </p:nvPr>
        </p:nvSpPr>
        <p:spPr/>
        <p:txBody>
          <a:bodyPr>
            <a:normAutofit/>
          </a:bodyPr>
          <a:lstStyle/>
          <a:p>
            <a:r>
              <a:rPr lang="en-PH" sz="6000" b="1" dirty="0"/>
              <a:t>Setting the Data Type</a:t>
            </a:r>
            <a:endParaRPr lang="en-PH" sz="6000" dirty="0"/>
          </a:p>
        </p:txBody>
      </p:sp>
      <p:sp>
        <p:nvSpPr>
          <p:cNvPr id="3" name="Content Placeholder 2">
            <a:extLst>
              <a:ext uri="{FF2B5EF4-FFF2-40B4-BE49-F238E27FC236}">
                <a16:creationId xmlns:a16="http://schemas.microsoft.com/office/drawing/2014/main" id="{36C70139-F8FE-629B-0258-C937DD37ADA4}"/>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312748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0815-9153-4B97-14CA-9EAEBBB6329F}"/>
              </a:ext>
            </a:extLst>
          </p:cNvPr>
          <p:cNvSpPr>
            <a:spLocks noGrp="1"/>
          </p:cNvSpPr>
          <p:nvPr>
            <p:ph type="title"/>
          </p:nvPr>
        </p:nvSpPr>
        <p:spPr/>
        <p:txBody>
          <a:bodyPr/>
          <a:lstStyle/>
          <a:p>
            <a:r>
              <a:rPr lang="en-US" b="1" dirty="0"/>
              <a:t>In Python, the data type is set when you assign a value to a variable:</a:t>
            </a:r>
            <a:endParaRPr lang="en-PH" b="1" dirty="0"/>
          </a:p>
        </p:txBody>
      </p:sp>
      <p:pic>
        <p:nvPicPr>
          <p:cNvPr id="4" name="Content Placeholder 4">
            <a:extLst>
              <a:ext uri="{FF2B5EF4-FFF2-40B4-BE49-F238E27FC236}">
                <a16:creationId xmlns:a16="http://schemas.microsoft.com/office/drawing/2014/main" id="{E667EB1E-0A97-0264-8701-7176B3BBB7E5}"/>
              </a:ext>
            </a:extLst>
          </p:cNvPr>
          <p:cNvPicPr>
            <a:picLocks noGrp="1" noChangeAspect="1"/>
          </p:cNvPicPr>
          <p:nvPr>
            <p:ph idx="1"/>
          </p:nvPr>
        </p:nvPicPr>
        <p:blipFill>
          <a:blip r:embed="rId2"/>
          <a:stretch>
            <a:fillRect/>
          </a:stretch>
        </p:blipFill>
        <p:spPr>
          <a:xfrm>
            <a:off x="1432874" y="2103438"/>
            <a:ext cx="7787684" cy="3849687"/>
          </a:xfrm>
        </p:spPr>
      </p:pic>
    </p:spTree>
    <p:extLst>
      <p:ext uri="{BB962C8B-B14F-4D97-AF65-F5344CB8AC3E}">
        <p14:creationId xmlns:p14="http://schemas.microsoft.com/office/powerpoint/2010/main" val="3426690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D8F8-C4B8-9838-DFB7-971CBA2070F7}"/>
              </a:ext>
            </a:extLst>
          </p:cNvPr>
          <p:cNvSpPr>
            <a:spLocks noGrp="1"/>
          </p:cNvSpPr>
          <p:nvPr>
            <p:ph type="ctrTitle"/>
          </p:nvPr>
        </p:nvSpPr>
        <p:spPr/>
        <p:txBody>
          <a:bodyPr/>
          <a:lstStyle/>
          <a:p>
            <a:r>
              <a:rPr lang="en-US" sz="7200" b="1" dirty="0"/>
              <a:t>Setting the Specific Data Type</a:t>
            </a:r>
            <a:endParaRPr lang="en-PH" dirty="0"/>
          </a:p>
        </p:txBody>
      </p:sp>
      <p:sp>
        <p:nvSpPr>
          <p:cNvPr id="3" name="Subtitle 2">
            <a:extLst>
              <a:ext uri="{FF2B5EF4-FFF2-40B4-BE49-F238E27FC236}">
                <a16:creationId xmlns:a16="http://schemas.microsoft.com/office/drawing/2014/main" id="{0E5B2A3F-AAFB-43EB-C093-EB9286E3B115}"/>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395884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8259-F5CC-9B8A-6DC4-8EC72E2D8EE9}"/>
              </a:ext>
            </a:extLst>
          </p:cNvPr>
          <p:cNvSpPr>
            <a:spLocks noGrp="1"/>
          </p:cNvSpPr>
          <p:nvPr>
            <p:ph type="title"/>
          </p:nvPr>
        </p:nvSpPr>
        <p:spPr>
          <a:xfrm>
            <a:off x="963106" y="1773811"/>
            <a:ext cx="10058400" cy="1371600"/>
          </a:xfrm>
        </p:spPr>
        <p:txBody>
          <a:bodyPr/>
          <a:lstStyle/>
          <a:p>
            <a:r>
              <a:rPr lang="en-PH" sz="6600" dirty="0"/>
              <a:t>PYTHON</a:t>
            </a:r>
            <a:r>
              <a:rPr lang="en-PH" sz="4000" dirty="0"/>
              <a:t> </a:t>
            </a:r>
            <a:r>
              <a:rPr lang="en-PH" sz="6600" dirty="0"/>
              <a:t>SYNTAX</a:t>
            </a:r>
          </a:p>
        </p:txBody>
      </p:sp>
      <p:sp>
        <p:nvSpPr>
          <p:cNvPr id="3" name="Content Placeholder 2">
            <a:extLst>
              <a:ext uri="{FF2B5EF4-FFF2-40B4-BE49-F238E27FC236}">
                <a16:creationId xmlns:a16="http://schemas.microsoft.com/office/drawing/2014/main" id="{826CA655-B600-88F5-45CA-0956062902FA}"/>
              </a:ext>
            </a:extLst>
          </p:cNvPr>
          <p:cNvSpPr>
            <a:spLocks noGrp="1"/>
          </p:cNvSpPr>
          <p:nvPr>
            <p:ph idx="1"/>
          </p:nvPr>
        </p:nvSpPr>
        <p:spPr/>
        <p:txBody>
          <a:bodyPr/>
          <a:lstStyle/>
          <a:p>
            <a:pPr marL="0" indent="0">
              <a:buNone/>
            </a:pPr>
            <a:r>
              <a:rPr lang="en-PH" dirty="0"/>
              <a:t>	</a:t>
            </a:r>
          </a:p>
        </p:txBody>
      </p:sp>
    </p:spTree>
    <p:extLst>
      <p:ext uri="{BB962C8B-B14F-4D97-AF65-F5344CB8AC3E}">
        <p14:creationId xmlns:p14="http://schemas.microsoft.com/office/powerpoint/2010/main" val="4266780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633B-B743-9037-DA0C-E28017D45756}"/>
              </a:ext>
            </a:extLst>
          </p:cNvPr>
          <p:cNvSpPr>
            <a:spLocks noGrp="1"/>
          </p:cNvSpPr>
          <p:nvPr>
            <p:ph type="title"/>
          </p:nvPr>
        </p:nvSpPr>
        <p:spPr/>
        <p:txBody>
          <a:bodyPr>
            <a:normAutofit fontScale="90000"/>
          </a:bodyPr>
          <a:lstStyle/>
          <a:p>
            <a:r>
              <a:rPr lang="en-US" b="1" dirty="0"/>
              <a:t>If you want to specify the data type, you can use the following constructor functions:</a:t>
            </a:r>
            <a:br>
              <a:rPr lang="en-US" b="1" dirty="0"/>
            </a:br>
            <a:endParaRPr lang="en-PH" b="1" dirty="0"/>
          </a:p>
        </p:txBody>
      </p:sp>
      <p:pic>
        <p:nvPicPr>
          <p:cNvPr id="4" name="Content Placeholder 5">
            <a:extLst>
              <a:ext uri="{FF2B5EF4-FFF2-40B4-BE49-F238E27FC236}">
                <a16:creationId xmlns:a16="http://schemas.microsoft.com/office/drawing/2014/main" id="{D06015CF-CA27-13E2-3434-51DB1ECEACA0}"/>
              </a:ext>
            </a:extLst>
          </p:cNvPr>
          <p:cNvPicPr>
            <a:picLocks noGrp="1" noChangeAspect="1"/>
          </p:cNvPicPr>
          <p:nvPr>
            <p:ph idx="1"/>
          </p:nvPr>
        </p:nvPicPr>
        <p:blipFill>
          <a:blip r:embed="rId2"/>
          <a:stretch>
            <a:fillRect/>
          </a:stretch>
        </p:blipFill>
        <p:spPr>
          <a:xfrm>
            <a:off x="1150070" y="2103438"/>
            <a:ext cx="8219699" cy="3849687"/>
          </a:xfrm>
          <a:prstGeom prst="rect">
            <a:avLst/>
          </a:prstGeom>
        </p:spPr>
      </p:pic>
    </p:spTree>
    <p:extLst>
      <p:ext uri="{BB962C8B-B14F-4D97-AF65-F5344CB8AC3E}">
        <p14:creationId xmlns:p14="http://schemas.microsoft.com/office/powerpoint/2010/main" val="3934765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B9DA-68CE-65A8-2C5F-DAF3EA74814D}"/>
              </a:ext>
            </a:extLst>
          </p:cNvPr>
          <p:cNvSpPr>
            <a:spLocks noGrp="1"/>
          </p:cNvSpPr>
          <p:nvPr>
            <p:ph type="title"/>
          </p:nvPr>
        </p:nvSpPr>
        <p:spPr/>
        <p:txBody>
          <a:bodyPr>
            <a:normAutofit/>
          </a:bodyPr>
          <a:lstStyle/>
          <a:p>
            <a:r>
              <a:rPr lang="en-PH" sz="8800" b="1" dirty="0"/>
              <a:t>Python Numbers</a:t>
            </a:r>
            <a:endParaRPr lang="en-PH" sz="8800" dirty="0"/>
          </a:p>
        </p:txBody>
      </p:sp>
      <p:sp>
        <p:nvSpPr>
          <p:cNvPr id="3" name="Content Placeholder 2">
            <a:extLst>
              <a:ext uri="{FF2B5EF4-FFF2-40B4-BE49-F238E27FC236}">
                <a16:creationId xmlns:a16="http://schemas.microsoft.com/office/drawing/2014/main" id="{676B9BFD-7CBF-1C6A-2FE6-5D2D21EB4A92}"/>
              </a:ext>
            </a:extLst>
          </p:cNvPr>
          <p:cNvSpPr>
            <a:spLocks noGrp="1"/>
          </p:cNvSpPr>
          <p:nvPr>
            <p:ph idx="1"/>
          </p:nvPr>
        </p:nvSpPr>
        <p:spPr/>
        <p:txBody>
          <a:bodyPr/>
          <a:lstStyle/>
          <a:p>
            <a:r>
              <a:rPr kumimoji="0" lang="en-US" altLang="en-US" sz="1600" b="0" i="0" u="none" strike="noStrike" cap="none" normalizeH="0" baseline="0" dirty="0">
                <a:ln>
                  <a:noFill/>
                </a:ln>
                <a:solidFill>
                  <a:schemeClr val="tx1"/>
                </a:solidFill>
                <a:effectLst/>
                <a:latin typeface="Arial" panose="020B0604020202020204" pitchFamily="34" charset="0"/>
              </a:rPr>
              <a:t>There are three numeric types in Python: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Unicode MS"/>
              </a:rPr>
              <a:t>int</a:t>
            </a:r>
            <a:r>
              <a:rPr kumimoji="0" lang="en-US" altLang="en-US" sz="1600" b="0" i="0" u="none" strike="noStrike" cap="none" normalizeH="0" baseline="0" dirty="0">
                <a:ln>
                  <a:noFill/>
                </a:ln>
                <a:solidFill>
                  <a:schemeClr val="tx1"/>
                </a:solidFill>
                <a:effectLst/>
              </a:rPr>
              <a:t>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Unicode MS"/>
              </a:rPr>
              <a:t>float</a:t>
            </a:r>
            <a:r>
              <a:rPr kumimoji="0" lang="en-US" altLang="en-US" sz="1600" b="0" i="0" u="none" strike="noStrike" cap="none" normalizeH="0" baseline="0" dirty="0">
                <a:ln>
                  <a:noFill/>
                </a:ln>
                <a:solidFill>
                  <a:schemeClr val="tx1"/>
                </a:solidFill>
                <a:effectLst/>
              </a:rPr>
              <a:t>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Unicode MS"/>
              </a:rPr>
              <a:t>complex</a:t>
            </a:r>
            <a:r>
              <a:rPr kumimoji="0" lang="en-US" altLang="en-US" sz="1600" b="0" i="0" u="none" strike="noStrike" cap="none" normalizeH="0" baseline="0" dirty="0">
                <a:ln>
                  <a:noFill/>
                </a:ln>
                <a:solidFill>
                  <a:schemeClr val="tx1"/>
                </a:solidFill>
                <a:effectLst/>
              </a:rPr>
              <a:t> </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latin typeface="Arial" panose="020B0604020202020204" pitchFamily="34" charset="0"/>
              </a:rPr>
              <a:t>Variables of numeric types are created when you assign a value to them:</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r>
              <a:rPr lang="en-PH" b="1" dirty="0"/>
              <a:t>Example</a:t>
            </a:r>
          </a:p>
          <a:p>
            <a:endParaRPr lang="en-PH" dirty="0"/>
          </a:p>
          <a:p>
            <a:endParaRPr lang="en-PH" dirty="0"/>
          </a:p>
          <a:p>
            <a:endParaRPr lang="en-PH" dirty="0"/>
          </a:p>
          <a:p>
            <a:r>
              <a:rPr lang="en-US" dirty="0"/>
              <a:t>To verify the type of any object in Python, use the type() function:</a:t>
            </a:r>
            <a:endParaRPr lang="en-PH" dirty="0"/>
          </a:p>
          <a:p>
            <a:endParaRPr lang="en-PH" dirty="0"/>
          </a:p>
        </p:txBody>
      </p:sp>
      <p:pic>
        <p:nvPicPr>
          <p:cNvPr id="4" name="Content Placeholder 5">
            <a:extLst>
              <a:ext uri="{FF2B5EF4-FFF2-40B4-BE49-F238E27FC236}">
                <a16:creationId xmlns:a16="http://schemas.microsoft.com/office/drawing/2014/main" id="{6036FF72-D455-D3BE-F83D-4C7453422BDD}"/>
              </a:ext>
            </a:extLst>
          </p:cNvPr>
          <p:cNvPicPr>
            <a:picLocks noChangeAspect="1"/>
          </p:cNvPicPr>
          <p:nvPr/>
        </p:nvPicPr>
        <p:blipFill>
          <a:blip r:embed="rId2"/>
          <a:stretch>
            <a:fillRect/>
          </a:stretch>
        </p:blipFill>
        <p:spPr bwMode="auto">
          <a:xfrm>
            <a:off x="3864809" y="3640840"/>
            <a:ext cx="4739108" cy="130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3685BF7B-3314-F1C3-AB0D-CF81C7A62710}"/>
              </a:ext>
            </a:extLst>
          </p:cNvPr>
          <p:cNvPicPr>
            <a:picLocks noChangeAspect="1"/>
          </p:cNvPicPr>
          <p:nvPr/>
        </p:nvPicPr>
        <p:blipFill>
          <a:blip r:embed="rId3"/>
          <a:stretch>
            <a:fillRect/>
          </a:stretch>
        </p:blipFill>
        <p:spPr>
          <a:xfrm>
            <a:off x="7191625" y="4810287"/>
            <a:ext cx="3462811" cy="1644293"/>
          </a:xfrm>
          <a:prstGeom prst="rect">
            <a:avLst/>
          </a:prstGeom>
        </p:spPr>
      </p:pic>
    </p:spTree>
    <p:extLst>
      <p:ext uri="{BB962C8B-B14F-4D97-AF65-F5344CB8AC3E}">
        <p14:creationId xmlns:p14="http://schemas.microsoft.com/office/powerpoint/2010/main" val="28519475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6871-022B-F813-EDA8-109498C84A30}"/>
              </a:ext>
            </a:extLst>
          </p:cNvPr>
          <p:cNvSpPr>
            <a:spLocks noGrp="1"/>
          </p:cNvSpPr>
          <p:nvPr>
            <p:ph type="title"/>
          </p:nvPr>
        </p:nvSpPr>
        <p:spPr/>
        <p:txBody>
          <a:bodyPr>
            <a:normAutofit/>
          </a:bodyPr>
          <a:lstStyle/>
          <a:p>
            <a:r>
              <a:rPr lang="en-PH" sz="8000" b="1" dirty="0"/>
              <a:t>Int</a:t>
            </a:r>
            <a:endParaRPr lang="en-PH" sz="8000" dirty="0"/>
          </a:p>
        </p:txBody>
      </p:sp>
      <p:sp>
        <p:nvSpPr>
          <p:cNvPr id="3" name="Content Placeholder 2">
            <a:extLst>
              <a:ext uri="{FF2B5EF4-FFF2-40B4-BE49-F238E27FC236}">
                <a16:creationId xmlns:a16="http://schemas.microsoft.com/office/drawing/2014/main" id="{F228EB25-2C15-860C-DE07-20AB857362D4}"/>
              </a:ext>
            </a:extLst>
          </p:cNvPr>
          <p:cNvSpPr>
            <a:spLocks noGrp="1"/>
          </p:cNvSpPr>
          <p:nvPr>
            <p:ph idx="1"/>
          </p:nvPr>
        </p:nvSpPr>
        <p:spPr/>
        <p:txBody>
          <a:bodyPr/>
          <a:lstStyle/>
          <a:p>
            <a:r>
              <a:rPr lang="en-US" dirty="0"/>
              <a:t>Int, or integer, is a whole number, positive or negative, without decimals, of unlimited length.</a:t>
            </a:r>
            <a:endParaRPr lang="en-PH" dirty="0"/>
          </a:p>
          <a:p>
            <a:endParaRPr lang="en-PH" dirty="0"/>
          </a:p>
          <a:p>
            <a:r>
              <a:rPr lang="en-PH" sz="1600" b="1" dirty="0"/>
              <a:t>Example</a:t>
            </a:r>
            <a:endParaRPr lang="en-PH" b="1" dirty="0"/>
          </a:p>
          <a:p>
            <a:r>
              <a:rPr lang="en-PH" sz="1600" dirty="0"/>
              <a:t>Integers</a:t>
            </a:r>
          </a:p>
          <a:p>
            <a:endParaRPr lang="en-PH" dirty="0"/>
          </a:p>
        </p:txBody>
      </p:sp>
      <p:pic>
        <p:nvPicPr>
          <p:cNvPr id="4" name="Picture 3">
            <a:extLst>
              <a:ext uri="{FF2B5EF4-FFF2-40B4-BE49-F238E27FC236}">
                <a16:creationId xmlns:a16="http://schemas.microsoft.com/office/drawing/2014/main" id="{F0E13065-38A7-0F74-A69A-834852D7D586}"/>
              </a:ext>
            </a:extLst>
          </p:cNvPr>
          <p:cNvPicPr>
            <a:picLocks noChangeAspect="1"/>
          </p:cNvPicPr>
          <p:nvPr/>
        </p:nvPicPr>
        <p:blipFill>
          <a:blip r:embed="rId2"/>
          <a:stretch>
            <a:fillRect/>
          </a:stretch>
        </p:blipFill>
        <p:spPr>
          <a:xfrm>
            <a:off x="4209838" y="3232484"/>
            <a:ext cx="4692992" cy="2809186"/>
          </a:xfrm>
          <a:prstGeom prst="rect">
            <a:avLst/>
          </a:prstGeom>
        </p:spPr>
      </p:pic>
    </p:spTree>
    <p:extLst>
      <p:ext uri="{BB962C8B-B14F-4D97-AF65-F5344CB8AC3E}">
        <p14:creationId xmlns:p14="http://schemas.microsoft.com/office/powerpoint/2010/main" val="3868104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C700-5105-FC14-E88E-935AB95EDED3}"/>
              </a:ext>
            </a:extLst>
          </p:cNvPr>
          <p:cNvSpPr>
            <a:spLocks noGrp="1"/>
          </p:cNvSpPr>
          <p:nvPr>
            <p:ph type="title"/>
          </p:nvPr>
        </p:nvSpPr>
        <p:spPr/>
        <p:txBody>
          <a:bodyPr>
            <a:noAutofit/>
          </a:bodyPr>
          <a:lstStyle/>
          <a:p>
            <a:r>
              <a:rPr lang="en-PH" sz="4800" b="1" dirty="0"/>
              <a:t>Float</a:t>
            </a:r>
            <a:br>
              <a:rPr lang="en-PH" sz="4800" b="1" dirty="0"/>
            </a:br>
            <a:endParaRPr lang="en-PH" sz="4800" b="1" dirty="0"/>
          </a:p>
        </p:txBody>
      </p:sp>
      <p:sp>
        <p:nvSpPr>
          <p:cNvPr id="3" name="Content Placeholder 2">
            <a:extLst>
              <a:ext uri="{FF2B5EF4-FFF2-40B4-BE49-F238E27FC236}">
                <a16:creationId xmlns:a16="http://schemas.microsoft.com/office/drawing/2014/main" id="{FDAE6775-E3B1-13BE-4535-9A7E4D210CF6}"/>
              </a:ext>
            </a:extLst>
          </p:cNvPr>
          <p:cNvSpPr>
            <a:spLocks noGrp="1"/>
          </p:cNvSpPr>
          <p:nvPr>
            <p:ph idx="1"/>
          </p:nvPr>
        </p:nvSpPr>
        <p:spPr/>
        <p:txBody>
          <a:bodyPr/>
          <a:lstStyle/>
          <a:p>
            <a:r>
              <a:rPr lang="en-US" dirty="0"/>
              <a:t>Float, or "floating point number" is a number, positive or negative, containing one or more decimals.</a:t>
            </a:r>
            <a:endParaRPr lang="en-PH" dirty="0"/>
          </a:p>
          <a:p>
            <a:r>
              <a:rPr lang="en-PH" b="1" dirty="0"/>
              <a:t>Example</a:t>
            </a:r>
            <a:endParaRPr lang="en-PH" dirty="0"/>
          </a:p>
        </p:txBody>
      </p:sp>
      <p:pic>
        <p:nvPicPr>
          <p:cNvPr id="4" name="Picture 3">
            <a:extLst>
              <a:ext uri="{FF2B5EF4-FFF2-40B4-BE49-F238E27FC236}">
                <a16:creationId xmlns:a16="http://schemas.microsoft.com/office/drawing/2014/main" id="{B3FDBCD8-38C0-1EA0-88EB-A140F3EA3A27}"/>
              </a:ext>
            </a:extLst>
          </p:cNvPr>
          <p:cNvPicPr>
            <a:picLocks noChangeAspect="1"/>
          </p:cNvPicPr>
          <p:nvPr/>
        </p:nvPicPr>
        <p:blipFill>
          <a:blip r:embed="rId2"/>
          <a:stretch>
            <a:fillRect/>
          </a:stretch>
        </p:blipFill>
        <p:spPr>
          <a:xfrm>
            <a:off x="3896553" y="3091896"/>
            <a:ext cx="5332288" cy="2658455"/>
          </a:xfrm>
          <a:prstGeom prst="rect">
            <a:avLst/>
          </a:prstGeom>
        </p:spPr>
      </p:pic>
    </p:spTree>
    <p:extLst>
      <p:ext uri="{BB962C8B-B14F-4D97-AF65-F5344CB8AC3E}">
        <p14:creationId xmlns:p14="http://schemas.microsoft.com/office/powerpoint/2010/main" val="3778681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76C9-0358-AFAE-5FF7-996112D253E6}"/>
              </a:ext>
            </a:extLst>
          </p:cNvPr>
          <p:cNvSpPr>
            <a:spLocks noGrp="1"/>
          </p:cNvSpPr>
          <p:nvPr>
            <p:ph type="title"/>
          </p:nvPr>
        </p:nvSpPr>
        <p:spPr/>
        <p:txBody>
          <a:bodyPr>
            <a:normAutofit fontScale="90000"/>
          </a:bodyPr>
          <a:lstStyle/>
          <a:p>
            <a:r>
              <a:rPr lang="en-US" b="1" dirty="0"/>
              <a:t>Float can also be scientific numbers with an "e" to indicate the power of 10.</a:t>
            </a:r>
            <a:br>
              <a:rPr lang="en-PH" b="1" dirty="0"/>
            </a:br>
            <a:endParaRPr lang="en-PH" b="1" dirty="0"/>
          </a:p>
        </p:txBody>
      </p:sp>
      <p:sp>
        <p:nvSpPr>
          <p:cNvPr id="3" name="Content Placeholder 2">
            <a:extLst>
              <a:ext uri="{FF2B5EF4-FFF2-40B4-BE49-F238E27FC236}">
                <a16:creationId xmlns:a16="http://schemas.microsoft.com/office/drawing/2014/main" id="{0789569C-9C32-9408-3B81-3CD33DD7F576}"/>
              </a:ext>
            </a:extLst>
          </p:cNvPr>
          <p:cNvSpPr>
            <a:spLocks noGrp="1"/>
          </p:cNvSpPr>
          <p:nvPr>
            <p:ph idx="1"/>
          </p:nvPr>
        </p:nvSpPr>
        <p:spPr/>
        <p:txBody>
          <a:bodyPr/>
          <a:lstStyle/>
          <a:p>
            <a:r>
              <a:rPr lang="en-PH" b="1" dirty="0"/>
              <a:t>Example</a:t>
            </a:r>
          </a:p>
          <a:p>
            <a:pPr lvl="1"/>
            <a:r>
              <a:rPr lang="en-US" dirty="0"/>
              <a:t>Float, or "floating point number" is a number, positive or negative, containing one or more decimals.</a:t>
            </a:r>
            <a:endParaRPr lang="en-PH" dirty="0"/>
          </a:p>
          <a:p>
            <a:pPr lvl="1"/>
            <a:endParaRPr lang="en-PH" b="1" dirty="0"/>
          </a:p>
        </p:txBody>
      </p:sp>
      <p:pic>
        <p:nvPicPr>
          <p:cNvPr id="4" name="Picture 3">
            <a:extLst>
              <a:ext uri="{FF2B5EF4-FFF2-40B4-BE49-F238E27FC236}">
                <a16:creationId xmlns:a16="http://schemas.microsoft.com/office/drawing/2014/main" id="{B3F95800-E92A-5B16-11AD-5494CB2B6865}"/>
              </a:ext>
            </a:extLst>
          </p:cNvPr>
          <p:cNvPicPr>
            <a:picLocks noChangeAspect="1"/>
          </p:cNvPicPr>
          <p:nvPr/>
        </p:nvPicPr>
        <p:blipFill>
          <a:blip r:embed="rId2"/>
          <a:stretch>
            <a:fillRect/>
          </a:stretch>
        </p:blipFill>
        <p:spPr>
          <a:xfrm>
            <a:off x="3896553" y="3091896"/>
            <a:ext cx="5332288" cy="2658455"/>
          </a:xfrm>
          <a:prstGeom prst="rect">
            <a:avLst/>
          </a:prstGeom>
        </p:spPr>
      </p:pic>
    </p:spTree>
    <p:extLst>
      <p:ext uri="{BB962C8B-B14F-4D97-AF65-F5344CB8AC3E}">
        <p14:creationId xmlns:p14="http://schemas.microsoft.com/office/powerpoint/2010/main" val="4049924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3BF8-FA46-E9D2-ADF8-1FE2B42BDD2D}"/>
              </a:ext>
            </a:extLst>
          </p:cNvPr>
          <p:cNvSpPr>
            <a:spLocks noGrp="1"/>
          </p:cNvSpPr>
          <p:nvPr>
            <p:ph type="title"/>
          </p:nvPr>
        </p:nvSpPr>
        <p:spPr/>
        <p:txBody>
          <a:bodyPr>
            <a:normAutofit fontScale="90000"/>
          </a:bodyPr>
          <a:lstStyle/>
          <a:p>
            <a:r>
              <a:rPr lang="en-US" b="1" dirty="0"/>
              <a:t>Float can also be scientific numbers with an "e" to indicate the power of 10.</a:t>
            </a:r>
            <a:br>
              <a:rPr lang="en-PH" b="1" dirty="0"/>
            </a:br>
            <a:endParaRPr lang="en-PH" b="1" dirty="0"/>
          </a:p>
        </p:txBody>
      </p:sp>
      <p:sp>
        <p:nvSpPr>
          <p:cNvPr id="3" name="Content Placeholder 2">
            <a:extLst>
              <a:ext uri="{FF2B5EF4-FFF2-40B4-BE49-F238E27FC236}">
                <a16:creationId xmlns:a16="http://schemas.microsoft.com/office/drawing/2014/main" id="{5AAE6F20-4C57-FAD6-88DE-E912A6E133CB}"/>
              </a:ext>
            </a:extLst>
          </p:cNvPr>
          <p:cNvSpPr>
            <a:spLocks noGrp="1"/>
          </p:cNvSpPr>
          <p:nvPr>
            <p:ph idx="1"/>
          </p:nvPr>
        </p:nvSpPr>
        <p:spPr/>
        <p:txBody>
          <a:bodyPr/>
          <a:lstStyle/>
          <a:p>
            <a:r>
              <a:rPr lang="en-PH" b="1" dirty="0"/>
              <a:t>Example</a:t>
            </a:r>
          </a:p>
          <a:p>
            <a:r>
              <a:rPr lang="en-PH" dirty="0"/>
              <a:t>Float</a:t>
            </a:r>
            <a:endParaRPr lang="en-PH" b="1" dirty="0"/>
          </a:p>
          <a:p>
            <a:endParaRPr lang="en-PH" dirty="0"/>
          </a:p>
        </p:txBody>
      </p:sp>
      <p:pic>
        <p:nvPicPr>
          <p:cNvPr id="4" name="Picture 3">
            <a:extLst>
              <a:ext uri="{FF2B5EF4-FFF2-40B4-BE49-F238E27FC236}">
                <a16:creationId xmlns:a16="http://schemas.microsoft.com/office/drawing/2014/main" id="{E83F1A0A-A418-EFFA-BFED-1614F0EACAE2}"/>
              </a:ext>
            </a:extLst>
          </p:cNvPr>
          <p:cNvPicPr>
            <a:picLocks noChangeAspect="1"/>
          </p:cNvPicPr>
          <p:nvPr/>
        </p:nvPicPr>
        <p:blipFill>
          <a:blip r:embed="rId2"/>
          <a:stretch>
            <a:fillRect/>
          </a:stretch>
        </p:blipFill>
        <p:spPr>
          <a:xfrm>
            <a:off x="3796091" y="2485609"/>
            <a:ext cx="6347150" cy="3379336"/>
          </a:xfrm>
          <a:prstGeom prst="rect">
            <a:avLst/>
          </a:prstGeom>
        </p:spPr>
      </p:pic>
    </p:spTree>
    <p:extLst>
      <p:ext uri="{BB962C8B-B14F-4D97-AF65-F5344CB8AC3E}">
        <p14:creationId xmlns:p14="http://schemas.microsoft.com/office/powerpoint/2010/main" val="3515831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9E9D-8295-45BC-C3D4-E2648032CE25}"/>
              </a:ext>
            </a:extLst>
          </p:cNvPr>
          <p:cNvSpPr>
            <a:spLocks noGrp="1"/>
          </p:cNvSpPr>
          <p:nvPr>
            <p:ph type="title"/>
          </p:nvPr>
        </p:nvSpPr>
        <p:spPr/>
        <p:txBody>
          <a:bodyPr/>
          <a:lstStyle/>
          <a:p>
            <a:r>
              <a:rPr lang="en-PH" b="1" dirty="0"/>
              <a:t>Complex</a:t>
            </a:r>
            <a:br>
              <a:rPr lang="en-PH" b="1" dirty="0"/>
            </a:br>
            <a:endParaRPr lang="en-PH" dirty="0"/>
          </a:p>
        </p:txBody>
      </p:sp>
      <p:sp>
        <p:nvSpPr>
          <p:cNvPr id="3" name="Content Placeholder 2">
            <a:extLst>
              <a:ext uri="{FF2B5EF4-FFF2-40B4-BE49-F238E27FC236}">
                <a16:creationId xmlns:a16="http://schemas.microsoft.com/office/drawing/2014/main" id="{F4B84224-5283-050A-8243-3A9F0CEB47B5}"/>
              </a:ext>
            </a:extLst>
          </p:cNvPr>
          <p:cNvSpPr>
            <a:spLocks noGrp="1"/>
          </p:cNvSpPr>
          <p:nvPr>
            <p:ph idx="1"/>
          </p:nvPr>
        </p:nvSpPr>
        <p:spPr/>
        <p:txBody>
          <a:bodyPr/>
          <a:lstStyle/>
          <a:p>
            <a:r>
              <a:rPr lang="en-US" dirty="0"/>
              <a:t>Complex numbers are written with a "j" as the imaginary part:</a:t>
            </a:r>
            <a:endParaRPr lang="en-PH" dirty="0"/>
          </a:p>
          <a:p>
            <a:r>
              <a:rPr lang="en-PH" sz="1600" b="1" dirty="0"/>
              <a:t>Example</a:t>
            </a:r>
          </a:p>
          <a:p>
            <a:r>
              <a:rPr lang="en-PH" dirty="0"/>
              <a:t>Complex:</a:t>
            </a:r>
          </a:p>
          <a:p>
            <a:endParaRPr lang="en-PH" dirty="0"/>
          </a:p>
        </p:txBody>
      </p:sp>
      <p:pic>
        <p:nvPicPr>
          <p:cNvPr id="4" name="Picture 3">
            <a:extLst>
              <a:ext uri="{FF2B5EF4-FFF2-40B4-BE49-F238E27FC236}">
                <a16:creationId xmlns:a16="http://schemas.microsoft.com/office/drawing/2014/main" id="{D30CF0AE-247F-1989-CB25-F38A83994C99}"/>
              </a:ext>
            </a:extLst>
          </p:cNvPr>
          <p:cNvPicPr>
            <a:picLocks noChangeAspect="1"/>
          </p:cNvPicPr>
          <p:nvPr/>
        </p:nvPicPr>
        <p:blipFill>
          <a:blip r:embed="rId2"/>
          <a:stretch>
            <a:fillRect/>
          </a:stretch>
        </p:blipFill>
        <p:spPr>
          <a:xfrm>
            <a:off x="3752774" y="3317351"/>
            <a:ext cx="5504348" cy="2736130"/>
          </a:xfrm>
          <a:prstGeom prst="rect">
            <a:avLst/>
          </a:prstGeom>
        </p:spPr>
      </p:pic>
    </p:spTree>
    <p:extLst>
      <p:ext uri="{BB962C8B-B14F-4D97-AF65-F5344CB8AC3E}">
        <p14:creationId xmlns:p14="http://schemas.microsoft.com/office/powerpoint/2010/main" val="663970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2EAD-0F9B-E6E3-4269-25F1A6F41104}"/>
              </a:ext>
            </a:extLst>
          </p:cNvPr>
          <p:cNvSpPr>
            <a:spLocks noGrp="1"/>
          </p:cNvSpPr>
          <p:nvPr>
            <p:ph type="title"/>
          </p:nvPr>
        </p:nvSpPr>
        <p:spPr/>
        <p:txBody>
          <a:bodyPr/>
          <a:lstStyle/>
          <a:p>
            <a:r>
              <a:rPr lang="en-PH" sz="4000" b="1" dirty="0"/>
              <a:t>Type Conversion</a:t>
            </a:r>
            <a:br>
              <a:rPr lang="en-PH" sz="4000" b="1" dirty="0"/>
            </a:br>
            <a:endParaRPr lang="en-PH" dirty="0"/>
          </a:p>
        </p:txBody>
      </p:sp>
      <p:sp>
        <p:nvSpPr>
          <p:cNvPr id="3" name="Content Placeholder 2">
            <a:extLst>
              <a:ext uri="{FF2B5EF4-FFF2-40B4-BE49-F238E27FC236}">
                <a16:creationId xmlns:a16="http://schemas.microsoft.com/office/drawing/2014/main" id="{047FAEC0-ECB1-496C-5AB9-1E7F056F6553}"/>
              </a:ext>
            </a:extLst>
          </p:cNvPr>
          <p:cNvSpPr>
            <a:spLocks noGrp="1"/>
          </p:cNvSpPr>
          <p:nvPr>
            <p:ph idx="1"/>
          </p:nvPr>
        </p:nvSpPr>
        <p:spPr/>
        <p:txBody>
          <a:bodyPr/>
          <a:lstStyle/>
          <a:p>
            <a:r>
              <a:rPr lang="en-US" dirty="0"/>
              <a:t>You can convert from one type to another with the int(), float(), and complex() methods:</a:t>
            </a:r>
            <a:endParaRPr lang="en-PH" dirty="0"/>
          </a:p>
          <a:p>
            <a:pPr lvl="1"/>
            <a:r>
              <a:rPr lang="en-US" b="1" dirty="0"/>
              <a:t>Example</a:t>
            </a:r>
          </a:p>
          <a:p>
            <a:pPr lvl="1"/>
            <a:r>
              <a:rPr lang="en-US" sz="1400" dirty="0"/>
              <a:t>Convert from one type to another:</a:t>
            </a:r>
            <a:endParaRPr lang="en-PH" sz="1400" dirty="0"/>
          </a:p>
          <a:p>
            <a:pPr lvl="1"/>
            <a:endParaRPr lang="en-PH" dirty="0"/>
          </a:p>
        </p:txBody>
      </p:sp>
      <p:pic>
        <p:nvPicPr>
          <p:cNvPr id="4" name="Picture 3">
            <a:extLst>
              <a:ext uri="{FF2B5EF4-FFF2-40B4-BE49-F238E27FC236}">
                <a16:creationId xmlns:a16="http://schemas.microsoft.com/office/drawing/2014/main" id="{819D590F-DAD0-3EA8-F48A-23F7249E6E06}"/>
              </a:ext>
            </a:extLst>
          </p:cNvPr>
          <p:cNvPicPr>
            <a:picLocks noChangeAspect="1"/>
          </p:cNvPicPr>
          <p:nvPr/>
        </p:nvPicPr>
        <p:blipFill>
          <a:blip r:embed="rId2"/>
          <a:stretch>
            <a:fillRect/>
          </a:stretch>
        </p:blipFill>
        <p:spPr>
          <a:xfrm>
            <a:off x="3837068" y="3011245"/>
            <a:ext cx="6793580" cy="3267792"/>
          </a:xfrm>
          <a:prstGeom prst="rect">
            <a:avLst/>
          </a:prstGeom>
        </p:spPr>
      </p:pic>
    </p:spTree>
    <p:extLst>
      <p:ext uri="{BB962C8B-B14F-4D97-AF65-F5344CB8AC3E}">
        <p14:creationId xmlns:p14="http://schemas.microsoft.com/office/powerpoint/2010/main" val="28255309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8F8E-05C7-3E94-D8F1-5A9344D5B6FE}"/>
              </a:ext>
            </a:extLst>
          </p:cNvPr>
          <p:cNvSpPr>
            <a:spLocks noGrp="1"/>
          </p:cNvSpPr>
          <p:nvPr>
            <p:ph type="title"/>
          </p:nvPr>
        </p:nvSpPr>
        <p:spPr/>
        <p:txBody>
          <a:bodyPr/>
          <a:lstStyle/>
          <a:p>
            <a:r>
              <a:rPr lang="en-PH" b="1" dirty="0"/>
              <a:t>Random Number</a:t>
            </a:r>
            <a:br>
              <a:rPr lang="en-PH" b="1" dirty="0"/>
            </a:br>
            <a:endParaRPr lang="en-PH" dirty="0"/>
          </a:p>
        </p:txBody>
      </p:sp>
      <p:sp>
        <p:nvSpPr>
          <p:cNvPr id="3" name="Content Placeholder 2">
            <a:extLst>
              <a:ext uri="{FF2B5EF4-FFF2-40B4-BE49-F238E27FC236}">
                <a16:creationId xmlns:a16="http://schemas.microsoft.com/office/drawing/2014/main" id="{3E65E3E6-2EA6-4526-5A5D-3F0C98BD1622}"/>
              </a:ext>
            </a:extLst>
          </p:cNvPr>
          <p:cNvSpPr>
            <a:spLocks noGrp="1"/>
          </p:cNvSpPr>
          <p:nvPr>
            <p:ph idx="1"/>
          </p:nvPr>
        </p:nvSpPr>
        <p:spPr/>
        <p:txBody>
          <a:bodyPr/>
          <a:lstStyle/>
          <a:p>
            <a:r>
              <a:rPr lang="en-US" dirty="0"/>
              <a:t>Python does not have a random() function to make a random number, but Python has a built-in module called random that can be used to make random numbers:</a:t>
            </a:r>
            <a:endParaRPr lang="en-PH" dirty="0"/>
          </a:p>
          <a:p>
            <a:r>
              <a:rPr lang="en-PH" b="1" dirty="0"/>
              <a:t>Example</a:t>
            </a:r>
          </a:p>
          <a:p>
            <a:r>
              <a:rPr lang="en-US" sz="1600" dirty="0"/>
              <a:t>Import the random module, and display a random number between 1 and 9:</a:t>
            </a:r>
            <a:endParaRPr lang="en-PH" sz="1600" dirty="0"/>
          </a:p>
          <a:p>
            <a:endParaRPr lang="en-PH" dirty="0"/>
          </a:p>
        </p:txBody>
      </p:sp>
      <p:pic>
        <p:nvPicPr>
          <p:cNvPr id="4" name="Picture 3">
            <a:extLst>
              <a:ext uri="{FF2B5EF4-FFF2-40B4-BE49-F238E27FC236}">
                <a16:creationId xmlns:a16="http://schemas.microsoft.com/office/drawing/2014/main" id="{75FA18C5-0064-3E66-5C8D-EA226F4AE95A}"/>
              </a:ext>
            </a:extLst>
          </p:cNvPr>
          <p:cNvPicPr>
            <a:picLocks noChangeAspect="1"/>
          </p:cNvPicPr>
          <p:nvPr/>
        </p:nvPicPr>
        <p:blipFill>
          <a:blip r:embed="rId2"/>
          <a:stretch>
            <a:fillRect/>
          </a:stretch>
        </p:blipFill>
        <p:spPr>
          <a:xfrm>
            <a:off x="4244531" y="3866315"/>
            <a:ext cx="4540215" cy="1951495"/>
          </a:xfrm>
          <a:prstGeom prst="rect">
            <a:avLst/>
          </a:prstGeom>
        </p:spPr>
      </p:pic>
    </p:spTree>
    <p:extLst>
      <p:ext uri="{BB962C8B-B14F-4D97-AF65-F5344CB8AC3E}">
        <p14:creationId xmlns:p14="http://schemas.microsoft.com/office/powerpoint/2010/main" val="1355227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53E9-D821-A2B7-10D6-92F4A2780E7E}"/>
              </a:ext>
            </a:extLst>
          </p:cNvPr>
          <p:cNvSpPr>
            <a:spLocks noGrp="1"/>
          </p:cNvSpPr>
          <p:nvPr>
            <p:ph type="title"/>
          </p:nvPr>
        </p:nvSpPr>
        <p:spPr/>
        <p:txBody>
          <a:bodyPr>
            <a:normAutofit/>
          </a:bodyPr>
          <a:lstStyle/>
          <a:p>
            <a:r>
              <a:rPr lang="en-PH" sz="8000" b="1" dirty="0"/>
              <a:t>Python Casting</a:t>
            </a:r>
            <a:endParaRPr lang="en-PH" sz="8000" dirty="0"/>
          </a:p>
        </p:txBody>
      </p:sp>
      <p:sp>
        <p:nvSpPr>
          <p:cNvPr id="3" name="Content Placeholder 2">
            <a:extLst>
              <a:ext uri="{FF2B5EF4-FFF2-40B4-BE49-F238E27FC236}">
                <a16:creationId xmlns:a16="http://schemas.microsoft.com/office/drawing/2014/main" id="{9074E65D-F5B2-9A63-76C8-BE8823D88CC9}"/>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85122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4CA8-F572-B709-F862-7D1C318DF604}"/>
              </a:ext>
            </a:extLst>
          </p:cNvPr>
          <p:cNvSpPr>
            <a:spLocks noGrp="1"/>
          </p:cNvSpPr>
          <p:nvPr>
            <p:ph type="title"/>
          </p:nvPr>
        </p:nvSpPr>
        <p:spPr/>
        <p:txBody>
          <a:bodyPr>
            <a:normAutofit fontScale="90000"/>
          </a:bodyPr>
          <a:lstStyle/>
          <a:p>
            <a:r>
              <a:rPr lang="en-US" altLang="zh-TW" b="1" dirty="0"/>
              <a:t>Python syntax can be executed by writing directly in the Command Line:</a:t>
            </a:r>
            <a:br>
              <a:rPr lang="en-US" altLang="zh-TW" b="1" dirty="0"/>
            </a:br>
            <a:endParaRPr lang="en-PH" b="1" dirty="0"/>
          </a:p>
        </p:txBody>
      </p:sp>
      <p:sp>
        <p:nvSpPr>
          <p:cNvPr id="3" name="Content Placeholder 2">
            <a:extLst>
              <a:ext uri="{FF2B5EF4-FFF2-40B4-BE49-F238E27FC236}">
                <a16:creationId xmlns:a16="http://schemas.microsoft.com/office/drawing/2014/main" id="{8CA07549-7A8D-45C5-6EC6-0BB133E6F576}"/>
              </a:ext>
            </a:extLst>
          </p:cNvPr>
          <p:cNvSpPr>
            <a:spLocks noGrp="1"/>
          </p:cNvSpPr>
          <p:nvPr>
            <p:ph idx="1"/>
          </p:nvPr>
        </p:nvSpPr>
        <p:spPr>
          <a:xfrm>
            <a:off x="802850" y="3326372"/>
            <a:ext cx="4985072" cy="1762531"/>
          </a:xfrm>
        </p:spPr>
        <p:txBody>
          <a:bodyPr/>
          <a:lstStyle/>
          <a:p>
            <a:r>
              <a:rPr lang="en-US" altLang="zh-TW" sz="1600" dirty="0"/>
              <a:t>Or by creating a python file on the server, using the .</a:t>
            </a:r>
            <a:r>
              <a:rPr lang="en-US" altLang="zh-TW" sz="1600" dirty="0" err="1"/>
              <a:t>py</a:t>
            </a:r>
            <a:r>
              <a:rPr lang="en-US" altLang="zh-TW" sz="1600" dirty="0"/>
              <a:t> file extension, and running it in the Command Line:</a:t>
            </a:r>
            <a:endParaRPr lang="zh-TW" altLang="en-US" sz="1600" dirty="0"/>
          </a:p>
          <a:p>
            <a:endParaRPr lang="en-PH" dirty="0"/>
          </a:p>
        </p:txBody>
      </p:sp>
      <p:pic>
        <p:nvPicPr>
          <p:cNvPr id="4" name="圖片 3">
            <a:extLst>
              <a:ext uri="{FF2B5EF4-FFF2-40B4-BE49-F238E27FC236}">
                <a16:creationId xmlns:a16="http://schemas.microsoft.com/office/drawing/2014/main" id="{3BE96D7B-3DD2-2D23-5DFB-3C6EFA20BD13}"/>
              </a:ext>
            </a:extLst>
          </p:cNvPr>
          <p:cNvPicPr>
            <a:picLocks noChangeAspect="1"/>
          </p:cNvPicPr>
          <p:nvPr/>
        </p:nvPicPr>
        <p:blipFill>
          <a:blip r:embed="rId2"/>
          <a:stretch>
            <a:fillRect/>
          </a:stretch>
        </p:blipFill>
        <p:spPr>
          <a:xfrm>
            <a:off x="5787922" y="1674315"/>
            <a:ext cx="3601175" cy="1144299"/>
          </a:xfrm>
          <a:prstGeom prst="rect">
            <a:avLst/>
          </a:prstGeom>
        </p:spPr>
      </p:pic>
      <p:pic>
        <p:nvPicPr>
          <p:cNvPr id="5" name="圖片 5">
            <a:extLst>
              <a:ext uri="{FF2B5EF4-FFF2-40B4-BE49-F238E27FC236}">
                <a16:creationId xmlns:a16="http://schemas.microsoft.com/office/drawing/2014/main" id="{BF095DBE-23CF-0B2F-3825-1AFFAFDBB7C4}"/>
              </a:ext>
            </a:extLst>
          </p:cNvPr>
          <p:cNvPicPr>
            <a:picLocks noChangeAspect="1"/>
          </p:cNvPicPr>
          <p:nvPr/>
        </p:nvPicPr>
        <p:blipFill>
          <a:blip r:embed="rId3"/>
          <a:stretch>
            <a:fillRect/>
          </a:stretch>
        </p:blipFill>
        <p:spPr>
          <a:xfrm>
            <a:off x="5230544" y="4603901"/>
            <a:ext cx="4686454" cy="1306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64281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2B9BC-D33A-F80E-E71A-B3725D9F2339}"/>
              </a:ext>
            </a:extLst>
          </p:cNvPr>
          <p:cNvSpPr>
            <a:spLocks noGrp="1"/>
          </p:cNvSpPr>
          <p:nvPr>
            <p:ph type="ctrTitle"/>
          </p:nvPr>
        </p:nvSpPr>
        <p:spPr/>
        <p:txBody>
          <a:bodyPr/>
          <a:lstStyle/>
          <a:p>
            <a:r>
              <a:rPr lang="en-US" sz="7200" b="1" dirty="0"/>
              <a:t>Specify a Variable Type</a:t>
            </a:r>
            <a:endParaRPr lang="en-PH" dirty="0"/>
          </a:p>
        </p:txBody>
      </p:sp>
      <p:sp>
        <p:nvSpPr>
          <p:cNvPr id="3" name="Subtitle 2">
            <a:extLst>
              <a:ext uri="{FF2B5EF4-FFF2-40B4-BE49-F238E27FC236}">
                <a16:creationId xmlns:a16="http://schemas.microsoft.com/office/drawing/2014/main" id="{9DA9271F-B43A-0D56-4CAF-95B65AE77C19}"/>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482994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BEFF-435D-3D7A-8FCB-24E19F0279D4}"/>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0DE38F47-9A01-2C63-723C-1DE0305934B1}"/>
              </a:ext>
            </a:extLst>
          </p:cNvPr>
          <p:cNvSpPr>
            <a:spLocks noGrp="1"/>
          </p:cNvSpPr>
          <p:nvPr>
            <p:ph idx="1"/>
          </p:nvPr>
        </p:nvSpPr>
        <p:spPr/>
        <p:txBody>
          <a:bodyPr/>
          <a:lstStyle/>
          <a:p>
            <a:r>
              <a:rPr lang="en-US" sz="1600" dirty="0"/>
              <a:t>There may be times when you want to specify a type on to a variable. This can be done with casting. Python is an object-orientated language, and as such it uses classes to define data types, including its primitive types.</a:t>
            </a:r>
          </a:p>
          <a:p>
            <a:r>
              <a:rPr lang="en-US" sz="1600" dirty="0"/>
              <a:t>Casting in python is therefore done using constructor functions:</a:t>
            </a:r>
          </a:p>
          <a:p>
            <a:r>
              <a:rPr lang="en-US" sz="1600" dirty="0"/>
              <a:t>int() - constructs an integer number from an integer literal, a float literal (by removing all decimals), or a string literal (providing the string represents a whole number)</a:t>
            </a:r>
          </a:p>
          <a:p>
            <a:r>
              <a:rPr lang="en-US" sz="1600" dirty="0"/>
              <a:t>float() - constructs a float number from an integer literal, a float literal or a string literal (providing the string represents a float or an integer)</a:t>
            </a:r>
          </a:p>
          <a:p>
            <a:r>
              <a:rPr lang="en-US" sz="1600" dirty="0"/>
              <a:t>str() - constructs a string from a wide variety of data types, including strings, integer literals and float literals</a:t>
            </a:r>
          </a:p>
          <a:p>
            <a:endParaRPr lang="en-PH" dirty="0"/>
          </a:p>
        </p:txBody>
      </p:sp>
    </p:spTree>
    <p:extLst>
      <p:ext uri="{BB962C8B-B14F-4D97-AF65-F5344CB8AC3E}">
        <p14:creationId xmlns:p14="http://schemas.microsoft.com/office/powerpoint/2010/main" val="36596887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9F22-D2AB-2318-9B96-3B4AF42B16E2}"/>
              </a:ext>
            </a:extLst>
          </p:cNvPr>
          <p:cNvSpPr>
            <a:spLocks noGrp="1"/>
          </p:cNvSpPr>
          <p:nvPr>
            <p:ph type="title"/>
          </p:nvPr>
        </p:nvSpPr>
        <p:spPr/>
        <p:txBody>
          <a:bodyPr/>
          <a:lstStyle/>
          <a:p>
            <a:r>
              <a:rPr lang="en-PH" sz="4000" b="1" dirty="0"/>
              <a:t>Example</a:t>
            </a:r>
            <a:endParaRPr lang="en-PH" dirty="0"/>
          </a:p>
        </p:txBody>
      </p:sp>
      <p:sp>
        <p:nvSpPr>
          <p:cNvPr id="3" name="Content Placeholder 2">
            <a:extLst>
              <a:ext uri="{FF2B5EF4-FFF2-40B4-BE49-F238E27FC236}">
                <a16:creationId xmlns:a16="http://schemas.microsoft.com/office/drawing/2014/main" id="{69453A42-C295-8D3C-C9FA-8904058677E0}"/>
              </a:ext>
            </a:extLst>
          </p:cNvPr>
          <p:cNvSpPr>
            <a:spLocks noGrp="1"/>
          </p:cNvSpPr>
          <p:nvPr>
            <p:ph idx="1"/>
          </p:nvPr>
        </p:nvSpPr>
        <p:spPr/>
        <p:txBody>
          <a:bodyPr/>
          <a:lstStyle/>
          <a:p>
            <a:r>
              <a:rPr lang="en-PH" dirty="0"/>
              <a:t>Integers:  </a:t>
            </a:r>
          </a:p>
          <a:p>
            <a:endParaRPr lang="en-PH" dirty="0"/>
          </a:p>
          <a:p>
            <a:endParaRPr lang="en-PH" dirty="0"/>
          </a:p>
          <a:p>
            <a:endParaRPr lang="en-PH" dirty="0"/>
          </a:p>
          <a:p>
            <a:endParaRPr lang="en-PH" dirty="0"/>
          </a:p>
          <a:p>
            <a:r>
              <a:rPr lang="en-PH" dirty="0"/>
              <a:t>Floats:  </a:t>
            </a:r>
          </a:p>
          <a:p>
            <a:endParaRPr lang="en-PH" dirty="0"/>
          </a:p>
          <a:p>
            <a:endParaRPr lang="en-PH" dirty="0"/>
          </a:p>
          <a:p>
            <a:r>
              <a:rPr lang="en-PH" dirty="0"/>
              <a:t>Strings:</a:t>
            </a:r>
          </a:p>
          <a:p>
            <a:endParaRPr lang="en-PH" dirty="0"/>
          </a:p>
        </p:txBody>
      </p:sp>
      <p:pic>
        <p:nvPicPr>
          <p:cNvPr id="4" name="Picture 3">
            <a:extLst>
              <a:ext uri="{FF2B5EF4-FFF2-40B4-BE49-F238E27FC236}">
                <a16:creationId xmlns:a16="http://schemas.microsoft.com/office/drawing/2014/main" id="{2195F8DB-2A1D-BDE8-80AF-379B4EE64B32}"/>
              </a:ext>
            </a:extLst>
          </p:cNvPr>
          <p:cNvPicPr>
            <a:picLocks noChangeAspect="1"/>
          </p:cNvPicPr>
          <p:nvPr/>
        </p:nvPicPr>
        <p:blipFill>
          <a:blip r:embed="rId2"/>
          <a:stretch>
            <a:fillRect/>
          </a:stretch>
        </p:blipFill>
        <p:spPr>
          <a:xfrm>
            <a:off x="7087414" y="1769097"/>
            <a:ext cx="3634153" cy="1056306"/>
          </a:xfrm>
          <a:prstGeom prst="rect">
            <a:avLst/>
          </a:prstGeom>
        </p:spPr>
      </p:pic>
      <p:pic>
        <p:nvPicPr>
          <p:cNvPr id="5" name="Picture 4">
            <a:extLst>
              <a:ext uri="{FF2B5EF4-FFF2-40B4-BE49-F238E27FC236}">
                <a16:creationId xmlns:a16="http://schemas.microsoft.com/office/drawing/2014/main" id="{3C182389-AE49-2571-D966-91DC3D87693C}"/>
              </a:ext>
            </a:extLst>
          </p:cNvPr>
          <p:cNvPicPr>
            <a:picLocks noChangeAspect="1"/>
          </p:cNvPicPr>
          <p:nvPr/>
        </p:nvPicPr>
        <p:blipFill>
          <a:blip r:embed="rId3"/>
          <a:stretch>
            <a:fillRect/>
          </a:stretch>
        </p:blipFill>
        <p:spPr>
          <a:xfrm>
            <a:off x="7106268" y="3388936"/>
            <a:ext cx="3634153" cy="1135930"/>
          </a:xfrm>
          <a:prstGeom prst="rect">
            <a:avLst/>
          </a:prstGeom>
        </p:spPr>
      </p:pic>
      <p:pic>
        <p:nvPicPr>
          <p:cNvPr id="6" name="Picture 5">
            <a:extLst>
              <a:ext uri="{FF2B5EF4-FFF2-40B4-BE49-F238E27FC236}">
                <a16:creationId xmlns:a16="http://schemas.microsoft.com/office/drawing/2014/main" id="{387EA8A4-D3BA-C49B-0EEA-A4712B97D824}"/>
              </a:ext>
            </a:extLst>
          </p:cNvPr>
          <p:cNvPicPr>
            <a:picLocks noChangeAspect="1"/>
          </p:cNvPicPr>
          <p:nvPr/>
        </p:nvPicPr>
        <p:blipFill>
          <a:blip r:embed="rId4"/>
          <a:stretch>
            <a:fillRect/>
          </a:stretch>
        </p:blipFill>
        <p:spPr>
          <a:xfrm>
            <a:off x="7155922" y="4788410"/>
            <a:ext cx="3634153" cy="1175647"/>
          </a:xfrm>
          <a:prstGeom prst="rect">
            <a:avLst/>
          </a:prstGeom>
        </p:spPr>
      </p:pic>
    </p:spTree>
    <p:extLst>
      <p:ext uri="{BB962C8B-B14F-4D97-AF65-F5344CB8AC3E}">
        <p14:creationId xmlns:p14="http://schemas.microsoft.com/office/powerpoint/2010/main" val="34179467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1F76-D3C8-7493-0277-5CE6AFC8E434}"/>
              </a:ext>
            </a:extLst>
          </p:cNvPr>
          <p:cNvSpPr>
            <a:spLocks noGrp="1"/>
          </p:cNvSpPr>
          <p:nvPr>
            <p:ph type="title"/>
          </p:nvPr>
        </p:nvSpPr>
        <p:spPr/>
        <p:txBody>
          <a:bodyPr>
            <a:noAutofit/>
          </a:bodyPr>
          <a:lstStyle/>
          <a:p>
            <a:r>
              <a:rPr lang="en-PH" sz="9600" b="1" dirty="0"/>
              <a:t>Python Strings</a:t>
            </a:r>
            <a:endParaRPr lang="en-PH" sz="9600" dirty="0"/>
          </a:p>
        </p:txBody>
      </p:sp>
      <p:sp>
        <p:nvSpPr>
          <p:cNvPr id="3" name="Content Placeholder 2">
            <a:extLst>
              <a:ext uri="{FF2B5EF4-FFF2-40B4-BE49-F238E27FC236}">
                <a16:creationId xmlns:a16="http://schemas.microsoft.com/office/drawing/2014/main" id="{258A6C07-60F2-010A-171A-B45FA4617DBE}"/>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7995307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9B97-A871-67DD-8C2B-90611053307D}"/>
              </a:ext>
            </a:extLst>
          </p:cNvPr>
          <p:cNvSpPr>
            <a:spLocks noGrp="1"/>
          </p:cNvSpPr>
          <p:nvPr>
            <p:ph type="ctrTitle"/>
          </p:nvPr>
        </p:nvSpPr>
        <p:spPr/>
        <p:txBody>
          <a:bodyPr/>
          <a:lstStyle/>
          <a:p>
            <a:r>
              <a:rPr lang="en-PH" sz="7200" b="1" dirty="0"/>
              <a:t>Strings</a:t>
            </a:r>
            <a:endParaRPr lang="en-PH" dirty="0"/>
          </a:p>
        </p:txBody>
      </p:sp>
      <p:sp>
        <p:nvSpPr>
          <p:cNvPr id="3" name="Subtitle 2">
            <a:extLst>
              <a:ext uri="{FF2B5EF4-FFF2-40B4-BE49-F238E27FC236}">
                <a16:creationId xmlns:a16="http://schemas.microsoft.com/office/drawing/2014/main" id="{C257A096-E582-2A88-BBF9-7CBAAB082BD0}"/>
              </a:ext>
            </a:extLst>
          </p:cNvPr>
          <p:cNvSpPr>
            <a:spLocks noGrp="1"/>
          </p:cNvSpPr>
          <p:nvPr>
            <p:ph type="subTitle" idx="1"/>
          </p:nvPr>
        </p:nvSpPr>
        <p:spPr/>
        <p:txBody>
          <a:bodyPr>
            <a:normAutofit fontScale="70000" lnSpcReduction="20000"/>
          </a:bodyPr>
          <a:lstStyle/>
          <a:p>
            <a:r>
              <a:rPr lang="en-US" dirty="0"/>
              <a:t>Strings in python are surrounded by either single quotation marks, or double quotation marks.</a:t>
            </a:r>
          </a:p>
          <a:p>
            <a:r>
              <a:rPr lang="en-US" dirty="0"/>
              <a:t>'hello' is the same as "hello".</a:t>
            </a:r>
          </a:p>
          <a:p>
            <a:endParaRPr lang="en-PH" dirty="0"/>
          </a:p>
        </p:txBody>
      </p:sp>
    </p:spTree>
    <p:extLst>
      <p:ext uri="{BB962C8B-B14F-4D97-AF65-F5344CB8AC3E}">
        <p14:creationId xmlns:p14="http://schemas.microsoft.com/office/powerpoint/2010/main" val="743189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180B-8F27-1EC0-CA15-A26A9D196FF1}"/>
              </a:ext>
            </a:extLst>
          </p:cNvPr>
          <p:cNvSpPr>
            <a:spLocks noGrp="1"/>
          </p:cNvSpPr>
          <p:nvPr>
            <p:ph type="title"/>
          </p:nvPr>
        </p:nvSpPr>
        <p:spPr/>
        <p:txBody>
          <a:bodyPr>
            <a:normAutofit fontScale="90000"/>
          </a:bodyPr>
          <a:lstStyle/>
          <a:p>
            <a:r>
              <a:rPr lang="en-US" b="1" dirty="0"/>
              <a:t>You can display a string literal with the print() function:</a:t>
            </a:r>
            <a:br>
              <a:rPr lang="en-PH" b="1" dirty="0"/>
            </a:br>
            <a:endParaRPr lang="en-PH" b="1" dirty="0"/>
          </a:p>
        </p:txBody>
      </p:sp>
      <p:sp>
        <p:nvSpPr>
          <p:cNvPr id="3" name="Content Placeholder 2">
            <a:extLst>
              <a:ext uri="{FF2B5EF4-FFF2-40B4-BE49-F238E27FC236}">
                <a16:creationId xmlns:a16="http://schemas.microsoft.com/office/drawing/2014/main" id="{FF942B80-96BF-1FDF-1733-F951F84EBE0D}"/>
              </a:ext>
            </a:extLst>
          </p:cNvPr>
          <p:cNvSpPr>
            <a:spLocks noGrp="1"/>
          </p:cNvSpPr>
          <p:nvPr>
            <p:ph idx="1"/>
          </p:nvPr>
        </p:nvSpPr>
        <p:spPr/>
        <p:txBody>
          <a:bodyPr/>
          <a:lstStyle/>
          <a:p>
            <a:r>
              <a:rPr lang="en-PH" sz="1600" b="1" dirty="0"/>
              <a:t>Example	</a:t>
            </a:r>
            <a:endParaRPr lang="en-PH" dirty="0"/>
          </a:p>
        </p:txBody>
      </p:sp>
      <p:pic>
        <p:nvPicPr>
          <p:cNvPr id="4" name="Picture 3">
            <a:extLst>
              <a:ext uri="{FF2B5EF4-FFF2-40B4-BE49-F238E27FC236}">
                <a16:creationId xmlns:a16="http://schemas.microsoft.com/office/drawing/2014/main" id="{CC28311A-0C77-6FA8-1137-F6B3BE0E7290}"/>
              </a:ext>
            </a:extLst>
          </p:cNvPr>
          <p:cNvPicPr>
            <a:picLocks noChangeAspect="1"/>
          </p:cNvPicPr>
          <p:nvPr/>
        </p:nvPicPr>
        <p:blipFill>
          <a:blip r:embed="rId2"/>
          <a:stretch>
            <a:fillRect/>
          </a:stretch>
        </p:blipFill>
        <p:spPr>
          <a:xfrm>
            <a:off x="3702573" y="2918415"/>
            <a:ext cx="4536454" cy="1879827"/>
          </a:xfrm>
          <a:prstGeom prst="rect">
            <a:avLst/>
          </a:prstGeom>
        </p:spPr>
      </p:pic>
    </p:spTree>
    <p:extLst>
      <p:ext uri="{BB962C8B-B14F-4D97-AF65-F5344CB8AC3E}">
        <p14:creationId xmlns:p14="http://schemas.microsoft.com/office/powerpoint/2010/main" val="21454125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F647-5153-68B5-DEBD-676A4AF70E19}"/>
              </a:ext>
            </a:extLst>
          </p:cNvPr>
          <p:cNvSpPr>
            <a:spLocks noGrp="1"/>
          </p:cNvSpPr>
          <p:nvPr>
            <p:ph type="title"/>
          </p:nvPr>
        </p:nvSpPr>
        <p:spPr/>
        <p:txBody>
          <a:bodyPr/>
          <a:lstStyle/>
          <a:p>
            <a:r>
              <a:rPr lang="en-US" sz="4000" b="1" dirty="0"/>
              <a:t>Assign String to a Variable</a:t>
            </a:r>
            <a:endParaRPr lang="en-PH" dirty="0"/>
          </a:p>
        </p:txBody>
      </p:sp>
      <p:sp>
        <p:nvSpPr>
          <p:cNvPr id="3" name="Content Placeholder 2">
            <a:extLst>
              <a:ext uri="{FF2B5EF4-FFF2-40B4-BE49-F238E27FC236}">
                <a16:creationId xmlns:a16="http://schemas.microsoft.com/office/drawing/2014/main" id="{5828FB43-475E-15A8-B276-ACA77ED43203}"/>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1386078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58E1-F606-EF87-B034-AEBC4795ABB4}"/>
              </a:ext>
            </a:extLst>
          </p:cNvPr>
          <p:cNvSpPr>
            <a:spLocks noGrp="1"/>
          </p:cNvSpPr>
          <p:nvPr>
            <p:ph type="title"/>
          </p:nvPr>
        </p:nvSpPr>
        <p:spPr/>
        <p:txBody>
          <a:bodyPr>
            <a:normAutofit fontScale="90000"/>
          </a:bodyPr>
          <a:lstStyle/>
          <a:p>
            <a:r>
              <a:rPr lang="en-US" sz="4000" b="1" dirty="0"/>
              <a:t>Assigning a string to a variable is done with the variable name followed by an equal sign and the string:</a:t>
            </a:r>
            <a:br>
              <a:rPr lang="en-US" sz="4000" b="1" dirty="0"/>
            </a:br>
            <a:endParaRPr lang="en-PH" b="1" dirty="0"/>
          </a:p>
        </p:txBody>
      </p:sp>
      <p:sp>
        <p:nvSpPr>
          <p:cNvPr id="3" name="Content Placeholder 2">
            <a:extLst>
              <a:ext uri="{FF2B5EF4-FFF2-40B4-BE49-F238E27FC236}">
                <a16:creationId xmlns:a16="http://schemas.microsoft.com/office/drawing/2014/main" id="{45701895-5CBF-3E07-6D7A-5760F902115A}"/>
              </a:ext>
            </a:extLst>
          </p:cNvPr>
          <p:cNvSpPr>
            <a:spLocks noGrp="1"/>
          </p:cNvSpPr>
          <p:nvPr>
            <p:ph idx="1"/>
          </p:nvPr>
        </p:nvSpPr>
        <p:spPr/>
        <p:txBody>
          <a:bodyPr/>
          <a:lstStyle/>
          <a:p>
            <a:r>
              <a:rPr lang="en-PH" b="1" dirty="0"/>
              <a:t>Example</a:t>
            </a:r>
          </a:p>
          <a:p>
            <a:endParaRPr lang="en-PH" dirty="0"/>
          </a:p>
        </p:txBody>
      </p:sp>
      <p:pic>
        <p:nvPicPr>
          <p:cNvPr id="4" name="Picture 3">
            <a:extLst>
              <a:ext uri="{FF2B5EF4-FFF2-40B4-BE49-F238E27FC236}">
                <a16:creationId xmlns:a16="http://schemas.microsoft.com/office/drawing/2014/main" id="{F399A1A4-8A47-1BD6-0905-54B2E178E383}"/>
              </a:ext>
            </a:extLst>
          </p:cNvPr>
          <p:cNvPicPr>
            <a:picLocks noChangeAspect="1"/>
          </p:cNvPicPr>
          <p:nvPr/>
        </p:nvPicPr>
        <p:blipFill>
          <a:blip r:embed="rId2"/>
          <a:stretch>
            <a:fillRect/>
          </a:stretch>
        </p:blipFill>
        <p:spPr>
          <a:xfrm>
            <a:off x="3265922" y="2607781"/>
            <a:ext cx="5161641" cy="2473266"/>
          </a:xfrm>
          <a:prstGeom prst="rect">
            <a:avLst/>
          </a:prstGeom>
        </p:spPr>
      </p:pic>
    </p:spTree>
    <p:extLst>
      <p:ext uri="{BB962C8B-B14F-4D97-AF65-F5344CB8AC3E}">
        <p14:creationId xmlns:p14="http://schemas.microsoft.com/office/powerpoint/2010/main" val="3209742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60D8-8BDE-F53C-8612-5D09E5215DC1}"/>
              </a:ext>
            </a:extLst>
          </p:cNvPr>
          <p:cNvSpPr>
            <a:spLocks noGrp="1"/>
          </p:cNvSpPr>
          <p:nvPr>
            <p:ph type="title"/>
          </p:nvPr>
        </p:nvSpPr>
        <p:spPr/>
        <p:txBody>
          <a:bodyPr>
            <a:normAutofit/>
          </a:bodyPr>
          <a:lstStyle/>
          <a:p>
            <a:r>
              <a:rPr lang="en-PH" sz="8800" b="1" dirty="0"/>
              <a:t>Multiline Strings</a:t>
            </a:r>
            <a:endParaRPr lang="en-PH" sz="8800" dirty="0"/>
          </a:p>
        </p:txBody>
      </p:sp>
      <p:sp>
        <p:nvSpPr>
          <p:cNvPr id="3" name="Content Placeholder 2">
            <a:extLst>
              <a:ext uri="{FF2B5EF4-FFF2-40B4-BE49-F238E27FC236}">
                <a16:creationId xmlns:a16="http://schemas.microsoft.com/office/drawing/2014/main" id="{7BE88546-9FC0-4698-169B-EC8AE8971AAD}"/>
              </a:ext>
            </a:extLst>
          </p:cNvPr>
          <p:cNvSpPr>
            <a:spLocks noGrp="1"/>
          </p:cNvSpPr>
          <p:nvPr>
            <p:ph idx="1"/>
          </p:nvPr>
        </p:nvSpPr>
        <p:spPr/>
        <p:txBody>
          <a:bodyPr/>
          <a:lstStyle/>
          <a:p>
            <a:pPr lvl="1"/>
            <a:endParaRPr lang="en-PH" dirty="0"/>
          </a:p>
        </p:txBody>
      </p:sp>
    </p:spTree>
    <p:extLst>
      <p:ext uri="{BB962C8B-B14F-4D97-AF65-F5344CB8AC3E}">
        <p14:creationId xmlns:p14="http://schemas.microsoft.com/office/powerpoint/2010/main" val="18215042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A358-29AB-E304-7653-B5323BBACA0C}"/>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942BDD09-0098-F4DE-478D-99072AEA0472}"/>
              </a:ext>
            </a:extLst>
          </p:cNvPr>
          <p:cNvSpPr>
            <a:spLocks noGrp="1"/>
          </p:cNvSpPr>
          <p:nvPr>
            <p:ph idx="1"/>
          </p:nvPr>
        </p:nvSpPr>
        <p:spPr/>
        <p:txBody>
          <a:bodyPr/>
          <a:lstStyle/>
          <a:p>
            <a:r>
              <a:rPr lang="en-US" dirty="0"/>
              <a:t>You can assign a multiline string to a variable by using three quotes:</a:t>
            </a:r>
            <a:endParaRPr lang="en-PH" dirty="0"/>
          </a:p>
          <a:p>
            <a:pPr lvl="1"/>
            <a:r>
              <a:rPr lang="en-PH" b="1" dirty="0"/>
              <a:t>Example</a:t>
            </a:r>
          </a:p>
          <a:p>
            <a:pPr lvl="1"/>
            <a:r>
              <a:rPr lang="en-US" sz="1400" dirty="0"/>
              <a:t>You can use three double quotes:</a:t>
            </a:r>
            <a:endParaRPr lang="en-PH" sz="1400" dirty="0"/>
          </a:p>
          <a:p>
            <a:pPr lvl="1"/>
            <a:endParaRPr lang="en-PH" dirty="0"/>
          </a:p>
        </p:txBody>
      </p:sp>
      <p:pic>
        <p:nvPicPr>
          <p:cNvPr id="4" name="Picture 3">
            <a:extLst>
              <a:ext uri="{FF2B5EF4-FFF2-40B4-BE49-F238E27FC236}">
                <a16:creationId xmlns:a16="http://schemas.microsoft.com/office/drawing/2014/main" id="{6DB9D0E4-FFD1-9645-2374-A2DD213446A7}"/>
              </a:ext>
            </a:extLst>
          </p:cNvPr>
          <p:cNvPicPr>
            <a:picLocks noChangeAspect="1"/>
          </p:cNvPicPr>
          <p:nvPr/>
        </p:nvPicPr>
        <p:blipFill>
          <a:blip r:embed="rId2"/>
          <a:stretch>
            <a:fillRect/>
          </a:stretch>
        </p:blipFill>
        <p:spPr>
          <a:xfrm>
            <a:off x="2961090" y="3654102"/>
            <a:ext cx="6584251" cy="1974221"/>
          </a:xfrm>
          <a:prstGeom prst="rect">
            <a:avLst/>
          </a:prstGeom>
        </p:spPr>
      </p:pic>
    </p:spTree>
    <p:extLst>
      <p:ext uri="{BB962C8B-B14F-4D97-AF65-F5344CB8AC3E}">
        <p14:creationId xmlns:p14="http://schemas.microsoft.com/office/powerpoint/2010/main" val="341900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9AD6-54DB-9192-5394-CD513B64E740}"/>
              </a:ext>
            </a:extLst>
          </p:cNvPr>
          <p:cNvSpPr>
            <a:spLocks noGrp="1"/>
          </p:cNvSpPr>
          <p:nvPr>
            <p:ph type="title"/>
          </p:nvPr>
        </p:nvSpPr>
        <p:spPr/>
        <p:txBody>
          <a:bodyPr/>
          <a:lstStyle/>
          <a:p>
            <a:r>
              <a:rPr lang="en-US" altLang="zh-TW" sz="4000" b="1" dirty="0"/>
              <a:t>Python Indentation</a:t>
            </a:r>
            <a:endParaRPr lang="en-PH" b="1" dirty="0"/>
          </a:p>
        </p:txBody>
      </p:sp>
      <p:sp>
        <p:nvSpPr>
          <p:cNvPr id="3" name="Content Placeholder 2">
            <a:extLst>
              <a:ext uri="{FF2B5EF4-FFF2-40B4-BE49-F238E27FC236}">
                <a16:creationId xmlns:a16="http://schemas.microsoft.com/office/drawing/2014/main" id="{68FC47DC-3EAC-13D4-D591-705BC2CD8277}"/>
              </a:ext>
            </a:extLst>
          </p:cNvPr>
          <p:cNvSpPr>
            <a:spLocks noGrp="1"/>
          </p:cNvSpPr>
          <p:nvPr>
            <p:ph idx="1"/>
          </p:nvPr>
        </p:nvSpPr>
        <p:spPr/>
        <p:txBody>
          <a:bodyPr/>
          <a:lstStyle/>
          <a:p>
            <a:r>
              <a:rPr lang="en-US" dirty="0"/>
              <a:t>Indentation refers to the spaces at the beginning of a code line.</a:t>
            </a:r>
          </a:p>
          <a:p>
            <a:endParaRPr lang="en-US" dirty="0"/>
          </a:p>
          <a:p>
            <a:r>
              <a:rPr lang="en-US" dirty="0"/>
              <a:t>Where in other programming languages the indentation in code is for readability only, the indentation in Python is very important.</a:t>
            </a:r>
          </a:p>
          <a:p>
            <a:endParaRPr lang="en-US" dirty="0"/>
          </a:p>
          <a:p>
            <a:r>
              <a:rPr lang="en-US" dirty="0"/>
              <a:t>Python uses indentation to indicate a block of code.</a:t>
            </a:r>
            <a:endParaRPr lang="en-PH" dirty="0"/>
          </a:p>
          <a:p>
            <a:endParaRPr lang="en-PH" dirty="0"/>
          </a:p>
        </p:txBody>
      </p:sp>
    </p:spTree>
    <p:extLst>
      <p:ext uri="{BB962C8B-B14F-4D97-AF65-F5344CB8AC3E}">
        <p14:creationId xmlns:p14="http://schemas.microsoft.com/office/powerpoint/2010/main" val="23317996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7FB6-1E24-4A8B-BAA2-F20EB7C540DE}"/>
              </a:ext>
            </a:extLst>
          </p:cNvPr>
          <p:cNvSpPr>
            <a:spLocks noGrp="1"/>
          </p:cNvSpPr>
          <p:nvPr>
            <p:ph type="title"/>
          </p:nvPr>
        </p:nvSpPr>
        <p:spPr/>
        <p:txBody>
          <a:bodyPr/>
          <a:lstStyle/>
          <a:p>
            <a:r>
              <a:rPr lang="en-PH" b="1" dirty="0"/>
              <a:t>Or three single quotes:</a:t>
            </a:r>
            <a:br>
              <a:rPr lang="en-PH" b="1" dirty="0"/>
            </a:br>
            <a:endParaRPr lang="en-PH" b="1" dirty="0"/>
          </a:p>
        </p:txBody>
      </p:sp>
      <p:sp>
        <p:nvSpPr>
          <p:cNvPr id="3" name="Content Placeholder 2">
            <a:extLst>
              <a:ext uri="{FF2B5EF4-FFF2-40B4-BE49-F238E27FC236}">
                <a16:creationId xmlns:a16="http://schemas.microsoft.com/office/drawing/2014/main" id="{08DD5D21-B7CA-5B6A-8A3F-B35AC737FE4F}"/>
              </a:ext>
            </a:extLst>
          </p:cNvPr>
          <p:cNvSpPr>
            <a:spLocks noGrp="1"/>
          </p:cNvSpPr>
          <p:nvPr>
            <p:ph idx="1"/>
          </p:nvPr>
        </p:nvSpPr>
        <p:spPr/>
        <p:txBody>
          <a:bodyPr/>
          <a:lstStyle/>
          <a:p>
            <a:r>
              <a:rPr lang="en-PH" sz="1600" b="1" dirty="0"/>
              <a:t>Example</a:t>
            </a:r>
          </a:p>
          <a:p>
            <a:endParaRPr lang="en-PH" dirty="0"/>
          </a:p>
        </p:txBody>
      </p:sp>
      <p:pic>
        <p:nvPicPr>
          <p:cNvPr id="4" name="Picture 3">
            <a:extLst>
              <a:ext uri="{FF2B5EF4-FFF2-40B4-BE49-F238E27FC236}">
                <a16:creationId xmlns:a16="http://schemas.microsoft.com/office/drawing/2014/main" id="{0A2C86E5-FFFC-98C8-3203-FBE8E150D48E}"/>
              </a:ext>
            </a:extLst>
          </p:cNvPr>
          <p:cNvPicPr>
            <a:picLocks noChangeAspect="1"/>
          </p:cNvPicPr>
          <p:nvPr/>
        </p:nvPicPr>
        <p:blipFill>
          <a:blip r:embed="rId2"/>
          <a:stretch>
            <a:fillRect/>
          </a:stretch>
        </p:blipFill>
        <p:spPr>
          <a:xfrm>
            <a:off x="2803874" y="2720848"/>
            <a:ext cx="6584251" cy="2567590"/>
          </a:xfrm>
          <a:prstGeom prst="rect">
            <a:avLst/>
          </a:prstGeom>
        </p:spPr>
      </p:pic>
    </p:spTree>
    <p:extLst>
      <p:ext uri="{BB962C8B-B14F-4D97-AF65-F5344CB8AC3E}">
        <p14:creationId xmlns:p14="http://schemas.microsoft.com/office/powerpoint/2010/main" val="3752800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FD6F-184F-4924-7EE6-8D0174296700}"/>
              </a:ext>
            </a:extLst>
          </p:cNvPr>
          <p:cNvSpPr>
            <a:spLocks noGrp="1"/>
          </p:cNvSpPr>
          <p:nvPr>
            <p:ph type="title"/>
          </p:nvPr>
        </p:nvSpPr>
        <p:spPr/>
        <p:txBody>
          <a:bodyPr>
            <a:noAutofit/>
          </a:bodyPr>
          <a:lstStyle/>
          <a:p>
            <a:r>
              <a:rPr lang="en-PH" sz="9600" b="1" dirty="0"/>
              <a:t>Strings are Arrays</a:t>
            </a:r>
            <a:endParaRPr lang="en-PH" sz="9600" dirty="0"/>
          </a:p>
        </p:txBody>
      </p:sp>
      <p:sp>
        <p:nvSpPr>
          <p:cNvPr id="3" name="Content Placeholder 2">
            <a:extLst>
              <a:ext uri="{FF2B5EF4-FFF2-40B4-BE49-F238E27FC236}">
                <a16:creationId xmlns:a16="http://schemas.microsoft.com/office/drawing/2014/main" id="{D521A63F-E010-A48C-9C74-437E23E04CF2}"/>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26109020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DEF5-285C-7777-410C-A376F6F8F510}"/>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3858BD38-D91B-916F-2D1B-7E847F81DE49}"/>
              </a:ext>
            </a:extLst>
          </p:cNvPr>
          <p:cNvSpPr>
            <a:spLocks noGrp="1"/>
          </p:cNvSpPr>
          <p:nvPr>
            <p:ph idx="1"/>
          </p:nvPr>
        </p:nvSpPr>
        <p:spPr/>
        <p:txBody>
          <a:bodyPr/>
          <a:lstStyle/>
          <a:p>
            <a:r>
              <a:rPr lang="en-US" dirty="0"/>
              <a:t>Like many other popular programming languages, strings in Python are arrays of bytes representing </a:t>
            </a:r>
            <a:r>
              <a:rPr lang="en-US" dirty="0" err="1"/>
              <a:t>unicode</a:t>
            </a:r>
            <a:r>
              <a:rPr lang="en-US" dirty="0"/>
              <a:t> characters.</a:t>
            </a:r>
          </a:p>
          <a:p>
            <a:endParaRPr lang="en-US" dirty="0"/>
          </a:p>
          <a:p>
            <a:r>
              <a:rPr lang="en-US" dirty="0"/>
              <a:t>However, Python does not have a character data type, a single character is simply a string with a length of 1.</a:t>
            </a:r>
          </a:p>
          <a:p>
            <a:endParaRPr lang="en-PH" dirty="0"/>
          </a:p>
          <a:p>
            <a:r>
              <a:rPr lang="en-US" dirty="0"/>
              <a:t>Square brackets can be used to access elements of the string.</a:t>
            </a:r>
            <a:endParaRPr lang="en-PH" dirty="0"/>
          </a:p>
          <a:p>
            <a:r>
              <a:rPr lang="en-PH" sz="1600" b="1" dirty="0"/>
              <a:t>Example</a:t>
            </a:r>
          </a:p>
          <a:p>
            <a:r>
              <a:rPr lang="en-US" dirty="0"/>
              <a:t>Get the character at position 1 (remember that the first character has the position 0):</a:t>
            </a:r>
            <a:endParaRPr lang="en-PH" dirty="0"/>
          </a:p>
          <a:p>
            <a:endParaRPr lang="en-PH" dirty="0"/>
          </a:p>
        </p:txBody>
      </p:sp>
      <p:pic>
        <p:nvPicPr>
          <p:cNvPr id="4" name="Picture 3">
            <a:extLst>
              <a:ext uri="{FF2B5EF4-FFF2-40B4-BE49-F238E27FC236}">
                <a16:creationId xmlns:a16="http://schemas.microsoft.com/office/drawing/2014/main" id="{86326449-006F-5572-B24F-0F1E99CFC604}"/>
              </a:ext>
            </a:extLst>
          </p:cNvPr>
          <p:cNvPicPr>
            <a:picLocks noChangeAspect="1"/>
          </p:cNvPicPr>
          <p:nvPr/>
        </p:nvPicPr>
        <p:blipFill>
          <a:blip r:embed="rId2"/>
          <a:stretch>
            <a:fillRect/>
          </a:stretch>
        </p:blipFill>
        <p:spPr>
          <a:xfrm>
            <a:off x="5099966" y="5028610"/>
            <a:ext cx="4515373" cy="1259069"/>
          </a:xfrm>
          <a:prstGeom prst="rect">
            <a:avLst/>
          </a:prstGeom>
        </p:spPr>
      </p:pic>
    </p:spTree>
    <p:extLst>
      <p:ext uri="{BB962C8B-B14F-4D97-AF65-F5344CB8AC3E}">
        <p14:creationId xmlns:p14="http://schemas.microsoft.com/office/powerpoint/2010/main" val="19555197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53D0-E271-84B8-09EA-A6179F2691D4}"/>
              </a:ext>
            </a:extLst>
          </p:cNvPr>
          <p:cNvSpPr>
            <a:spLocks noGrp="1"/>
          </p:cNvSpPr>
          <p:nvPr>
            <p:ph type="title"/>
          </p:nvPr>
        </p:nvSpPr>
        <p:spPr/>
        <p:txBody>
          <a:bodyPr>
            <a:normAutofit/>
          </a:bodyPr>
          <a:lstStyle/>
          <a:p>
            <a:r>
              <a:rPr lang="en-PH" sz="6600" b="1" dirty="0"/>
              <a:t>Looping Through a String</a:t>
            </a:r>
          </a:p>
        </p:txBody>
      </p:sp>
      <p:sp>
        <p:nvSpPr>
          <p:cNvPr id="3" name="Content Placeholder 2">
            <a:extLst>
              <a:ext uri="{FF2B5EF4-FFF2-40B4-BE49-F238E27FC236}">
                <a16:creationId xmlns:a16="http://schemas.microsoft.com/office/drawing/2014/main" id="{06CD21C3-5910-A249-34E2-282229705D5B}"/>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4219591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2678-0DD7-44B5-84E1-789B5D18C68D}"/>
              </a:ext>
            </a:extLst>
          </p:cNvPr>
          <p:cNvSpPr>
            <a:spLocks noGrp="1"/>
          </p:cNvSpPr>
          <p:nvPr>
            <p:ph type="title"/>
          </p:nvPr>
        </p:nvSpPr>
        <p:spPr/>
        <p:txBody>
          <a:bodyPr>
            <a:normAutofit fontScale="90000"/>
          </a:bodyPr>
          <a:lstStyle/>
          <a:p>
            <a:r>
              <a:rPr lang="en-US" b="1" dirty="0"/>
              <a:t>Since strings are arrays, we can loop through the characters in a string, with a for loop.</a:t>
            </a:r>
            <a:br>
              <a:rPr lang="en-PH" b="1" dirty="0"/>
            </a:br>
            <a:endParaRPr lang="en-PH" b="1" dirty="0"/>
          </a:p>
        </p:txBody>
      </p:sp>
      <p:sp>
        <p:nvSpPr>
          <p:cNvPr id="3" name="Content Placeholder 2">
            <a:extLst>
              <a:ext uri="{FF2B5EF4-FFF2-40B4-BE49-F238E27FC236}">
                <a16:creationId xmlns:a16="http://schemas.microsoft.com/office/drawing/2014/main" id="{A89B7E4A-B655-C36A-516B-82BC9363F5E0}"/>
              </a:ext>
            </a:extLst>
          </p:cNvPr>
          <p:cNvSpPr>
            <a:spLocks noGrp="1"/>
          </p:cNvSpPr>
          <p:nvPr>
            <p:ph idx="1"/>
          </p:nvPr>
        </p:nvSpPr>
        <p:spPr/>
        <p:txBody>
          <a:bodyPr/>
          <a:lstStyle/>
          <a:p>
            <a:r>
              <a:rPr lang="en-PH" sz="1600" b="1" dirty="0"/>
              <a:t>Example</a:t>
            </a:r>
          </a:p>
          <a:p>
            <a:r>
              <a:rPr lang="en-US" dirty="0"/>
              <a:t>Loop through the letters in the word “square":</a:t>
            </a:r>
          </a:p>
          <a:p>
            <a:endParaRPr lang="en-PH" dirty="0"/>
          </a:p>
        </p:txBody>
      </p:sp>
      <p:pic>
        <p:nvPicPr>
          <p:cNvPr id="4" name="Picture 3">
            <a:extLst>
              <a:ext uri="{FF2B5EF4-FFF2-40B4-BE49-F238E27FC236}">
                <a16:creationId xmlns:a16="http://schemas.microsoft.com/office/drawing/2014/main" id="{02208BCD-28B2-62E0-DD3C-EE588E26B29B}"/>
              </a:ext>
            </a:extLst>
          </p:cNvPr>
          <p:cNvPicPr>
            <a:picLocks noChangeAspect="1"/>
          </p:cNvPicPr>
          <p:nvPr/>
        </p:nvPicPr>
        <p:blipFill>
          <a:blip r:embed="rId2"/>
          <a:stretch>
            <a:fillRect/>
          </a:stretch>
        </p:blipFill>
        <p:spPr>
          <a:xfrm>
            <a:off x="4299655" y="3183903"/>
            <a:ext cx="4599249" cy="2199323"/>
          </a:xfrm>
          <a:prstGeom prst="rect">
            <a:avLst/>
          </a:prstGeom>
        </p:spPr>
      </p:pic>
    </p:spTree>
    <p:extLst>
      <p:ext uri="{BB962C8B-B14F-4D97-AF65-F5344CB8AC3E}">
        <p14:creationId xmlns:p14="http://schemas.microsoft.com/office/powerpoint/2010/main" val="7237537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1852-1A4B-07D4-3985-D5A471DD998A}"/>
              </a:ext>
            </a:extLst>
          </p:cNvPr>
          <p:cNvSpPr>
            <a:spLocks noGrp="1"/>
          </p:cNvSpPr>
          <p:nvPr>
            <p:ph type="title"/>
          </p:nvPr>
        </p:nvSpPr>
        <p:spPr/>
        <p:txBody>
          <a:bodyPr>
            <a:normAutofit/>
          </a:bodyPr>
          <a:lstStyle/>
          <a:p>
            <a:r>
              <a:rPr lang="en-PH" sz="8000" b="1" dirty="0"/>
              <a:t>String Length</a:t>
            </a:r>
            <a:endParaRPr lang="en-PH" sz="8000" dirty="0"/>
          </a:p>
        </p:txBody>
      </p:sp>
      <p:sp>
        <p:nvSpPr>
          <p:cNvPr id="3" name="Content Placeholder 2">
            <a:extLst>
              <a:ext uri="{FF2B5EF4-FFF2-40B4-BE49-F238E27FC236}">
                <a16:creationId xmlns:a16="http://schemas.microsoft.com/office/drawing/2014/main" id="{1CF2976D-9FF6-694D-FC77-1A1B6F2873DD}"/>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31062200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6660-F1AF-1406-C706-60E6B6445A43}"/>
              </a:ext>
            </a:extLst>
          </p:cNvPr>
          <p:cNvSpPr>
            <a:spLocks noGrp="1"/>
          </p:cNvSpPr>
          <p:nvPr>
            <p:ph type="title"/>
          </p:nvPr>
        </p:nvSpPr>
        <p:spPr/>
        <p:txBody>
          <a:bodyPr>
            <a:normAutofit fontScale="90000"/>
          </a:bodyPr>
          <a:lstStyle/>
          <a:p>
            <a:r>
              <a:rPr lang="en-US" b="1" dirty="0"/>
              <a:t>To get the length of a string, use the </a:t>
            </a:r>
            <a:r>
              <a:rPr lang="en-US" b="1" dirty="0" err="1"/>
              <a:t>len</a:t>
            </a:r>
            <a:r>
              <a:rPr lang="en-US" b="1" dirty="0"/>
              <a:t>() function.</a:t>
            </a:r>
            <a:br>
              <a:rPr lang="en-PH" b="1" dirty="0"/>
            </a:br>
            <a:endParaRPr lang="en-PH" b="1" dirty="0"/>
          </a:p>
        </p:txBody>
      </p:sp>
      <p:sp>
        <p:nvSpPr>
          <p:cNvPr id="3" name="Content Placeholder 2">
            <a:extLst>
              <a:ext uri="{FF2B5EF4-FFF2-40B4-BE49-F238E27FC236}">
                <a16:creationId xmlns:a16="http://schemas.microsoft.com/office/drawing/2014/main" id="{99BC705D-FC93-F75D-08E1-1895DACB63B2}"/>
              </a:ext>
            </a:extLst>
          </p:cNvPr>
          <p:cNvSpPr>
            <a:spLocks noGrp="1"/>
          </p:cNvSpPr>
          <p:nvPr>
            <p:ph idx="1"/>
          </p:nvPr>
        </p:nvSpPr>
        <p:spPr/>
        <p:txBody>
          <a:bodyPr/>
          <a:lstStyle/>
          <a:p>
            <a:r>
              <a:rPr lang="en-PH" sz="1600" b="1" dirty="0"/>
              <a:t>Example</a:t>
            </a:r>
            <a:endParaRPr lang="en-PH" b="1" dirty="0"/>
          </a:p>
          <a:p>
            <a:r>
              <a:rPr lang="en-US" dirty="0"/>
              <a:t>The </a:t>
            </a:r>
            <a:r>
              <a:rPr lang="en-US" dirty="0" err="1"/>
              <a:t>len</a:t>
            </a:r>
            <a:r>
              <a:rPr lang="en-US" dirty="0"/>
              <a:t>() function returns the length of a string:</a:t>
            </a:r>
            <a:endParaRPr lang="en-PH" dirty="0"/>
          </a:p>
          <a:p>
            <a:endParaRPr lang="en-PH" dirty="0"/>
          </a:p>
        </p:txBody>
      </p:sp>
      <p:pic>
        <p:nvPicPr>
          <p:cNvPr id="4" name="Picture 3">
            <a:extLst>
              <a:ext uri="{FF2B5EF4-FFF2-40B4-BE49-F238E27FC236}">
                <a16:creationId xmlns:a16="http://schemas.microsoft.com/office/drawing/2014/main" id="{18E6E139-9F0A-9B59-D482-095CCC12041B}"/>
              </a:ext>
            </a:extLst>
          </p:cNvPr>
          <p:cNvPicPr>
            <a:picLocks noChangeAspect="1"/>
          </p:cNvPicPr>
          <p:nvPr/>
        </p:nvPicPr>
        <p:blipFill>
          <a:blip r:embed="rId2"/>
          <a:stretch>
            <a:fillRect/>
          </a:stretch>
        </p:blipFill>
        <p:spPr>
          <a:xfrm>
            <a:off x="3261518" y="3221225"/>
            <a:ext cx="5477130" cy="1812689"/>
          </a:xfrm>
          <a:prstGeom prst="rect">
            <a:avLst/>
          </a:prstGeom>
        </p:spPr>
      </p:pic>
    </p:spTree>
    <p:extLst>
      <p:ext uri="{BB962C8B-B14F-4D97-AF65-F5344CB8AC3E}">
        <p14:creationId xmlns:p14="http://schemas.microsoft.com/office/powerpoint/2010/main" val="20757388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57EC-ACE0-1FF6-D1D1-B9ECBC1A609A}"/>
              </a:ext>
            </a:extLst>
          </p:cNvPr>
          <p:cNvSpPr>
            <a:spLocks noGrp="1"/>
          </p:cNvSpPr>
          <p:nvPr>
            <p:ph type="title"/>
          </p:nvPr>
        </p:nvSpPr>
        <p:spPr/>
        <p:txBody>
          <a:bodyPr>
            <a:normAutofit/>
          </a:bodyPr>
          <a:lstStyle/>
          <a:p>
            <a:r>
              <a:rPr lang="en-PH" sz="5400" b="1" dirty="0"/>
              <a:t>Check String</a:t>
            </a:r>
            <a:endParaRPr lang="en-PH" sz="5400" dirty="0"/>
          </a:p>
        </p:txBody>
      </p:sp>
      <p:sp>
        <p:nvSpPr>
          <p:cNvPr id="3" name="Content Placeholder 2">
            <a:extLst>
              <a:ext uri="{FF2B5EF4-FFF2-40B4-BE49-F238E27FC236}">
                <a16:creationId xmlns:a16="http://schemas.microsoft.com/office/drawing/2014/main" id="{B8B6455C-C5B7-8550-6ED3-EF53347DED90}"/>
              </a:ext>
            </a:extLst>
          </p:cNvPr>
          <p:cNvSpPr>
            <a:spLocks noGrp="1"/>
          </p:cNvSpPr>
          <p:nvPr>
            <p:ph idx="1"/>
          </p:nvPr>
        </p:nvSpPr>
        <p:spPr/>
        <p:txBody>
          <a:bodyPr/>
          <a:lstStyle/>
          <a:p>
            <a:r>
              <a:rPr lang="en-US" sz="3200" dirty="0"/>
              <a:t>To check if a certain phrase or character is present in a string, we can use the keyword in.</a:t>
            </a:r>
            <a:endParaRPr lang="en-PH" sz="3200" dirty="0"/>
          </a:p>
          <a:p>
            <a:endParaRPr lang="en-PH" dirty="0"/>
          </a:p>
        </p:txBody>
      </p:sp>
    </p:spTree>
    <p:extLst>
      <p:ext uri="{BB962C8B-B14F-4D97-AF65-F5344CB8AC3E}">
        <p14:creationId xmlns:p14="http://schemas.microsoft.com/office/powerpoint/2010/main" val="294472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0937-36A4-955D-CC4C-10D88E058B5B}"/>
              </a:ext>
            </a:extLst>
          </p:cNvPr>
          <p:cNvSpPr>
            <a:spLocks noGrp="1"/>
          </p:cNvSpPr>
          <p:nvPr>
            <p:ph type="title"/>
          </p:nvPr>
        </p:nvSpPr>
        <p:spPr/>
        <p:txBody>
          <a:bodyPr>
            <a:normAutofit/>
          </a:bodyPr>
          <a:lstStyle/>
          <a:p>
            <a:r>
              <a:rPr lang="en-PH" sz="5400" b="1" dirty="0"/>
              <a:t>Example</a:t>
            </a:r>
            <a:endParaRPr lang="en-PH" sz="5400" dirty="0"/>
          </a:p>
        </p:txBody>
      </p:sp>
      <p:sp>
        <p:nvSpPr>
          <p:cNvPr id="3" name="Content Placeholder 2">
            <a:extLst>
              <a:ext uri="{FF2B5EF4-FFF2-40B4-BE49-F238E27FC236}">
                <a16:creationId xmlns:a16="http://schemas.microsoft.com/office/drawing/2014/main" id="{D6F64148-A2AF-704C-4471-94C8155C120A}"/>
              </a:ext>
            </a:extLst>
          </p:cNvPr>
          <p:cNvSpPr>
            <a:spLocks noGrp="1"/>
          </p:cNvSpPr>
          <p:nvPr>
            <p:ph idx="1"/>
          </p:nvPr>
        </p:nvSpPr>
        <p:spPr/>
        <p:txBody>
          <a:bodyPr/>
          <a:lstStyle/>
          <a:p>
            <a:r>
              <a:rPr lang="en-US" sz="2400" dirty="0"/>
              <a:t>Check if “sacrifice" is present in the following text</a:t>
            </a:r>
            <a:endParaRPr lang="en-PH" sz="2400" dirty="0"/>
          </a:p>
          <a:p>
            <a:endParaRPr lang="en-PH" dirty="0"/>
          </a:p>
        </p:txBody>
      </p:sp>
      <p:pic>
        <p:nvPicPr>
          <p:cNvPr id="4" name="Picture 3">
            <a:extLst>
              <a:ext uri="{FF2B5EF4-FFF2-40B4-BE49-F238E27FC236}">
                <a16:creationId xmlns:a16="http://schemas.microsoft.com/office/drawing/2014/main" id="{9BB46C81-B005-A31B-ED92-091114BDF9C0}"/>
              </a:ext>
            </a:extLst>
          </p:cNvPr>
          <p:cNvPicPr>
            <a:picLocks noChangeAspect="1"/>
          </p:cNvPicPr>
          <p:nvPr/>
        </p:nvPicPr>
        <p:blipFill>
          <a:blip r:embed="rId2"/>
          <a:stretch>
            <a:fillRect/>
          </a:stretch>
        </p:blipFill>
        <p:spPr>
          <a:xfrm>
            <a:off x="2891512" y="2966075"/>
            <a:ext cx="6408975" cy="2123713"/>
          </a:xfrm>
          <a:prstGeom prst="rect">
            <a:avLst/>
          </a:prstGeom>
        </p:spPr>
      </p:pic>
    </p:spTree>
    <p:extLst>
      <p:ext uri="{BB962C8B-B14F-4D97-AF65-F5344CB8AC3E}">
        <p14:creationId xmlns:p14="http://schemas.microsoft.com/office/powerpoint/2010/main" val="26497925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6785-081E-EBC6-B987-BCBDCBB127D0}"/>
              </a:ext>
            </a:extLst>
          </p:cNvPr>
          <p:cNvSpPr>
            <a:spLocks noGrp="1"/>
          </p:cNvSpPr>
          <p:nvPr>
            <p:ph type="title"/>
          </p:nvPr>
        </p:nvSpPr>
        <p:spPr/>
        <p:txBody>
          <a:bodyPr/>
          <a:lstStyle/>
          <a:p>
            <a:r>
              <a:rPr lang="en-US" b="1" dirty="0"/>
              <a:t>Use it in an if statement:</a:t>
            </a:r>
            <a:br>
              <a:rPr lang="en-PH" b="1" dirty="0"/>
            </a:br>
            <a:endParaRPr lang="en-PH" b="1" dirty="0"/>
          </a:p>
        </p:txBody>
      </p:sp>
      <p:sp>
        <p:nvSpPr>
          <p:cNvPr id="3" name="Content Placeholder 2">
            <a:extLst>
              <a:ext uri="{FF2B5EF4-FFF2-40B4-BE49-F238E27FC236}">
                <a16:creationId xmlns:a16="http://schemas.microsoft.com/office/drawing/2014/main" id="{614DF826-1BC2-F7A7-EEEA-E0B99B560B3A}"/>
              </a:ext>
            </a:extLst>
          </p:cNvPr>
          <p:cNvSpPr>
            <a:spLocks noGrp="1"/>
          </p:cNvSpPr>
          <p:nvPr>
            <p:ph idx="1"/>
          </p:nvPr>
        </p:nvSpPr>
        <p:spPr/>
        <p:txBody>
          <a:bodyPr/>
          <a:lstStyle/>
          <a:p>
            <a:r>
              <a:rPr lang="en-PH" sz="1600" b="1" dirty="0"/>
              <a:t>Example</a:t>
            </a:r>
          </a:p>
          <a:p>
            <a:r>
              <a:rPr lang="en-US" dirty="0"/>
              <a:t>Print only if “sacrifice" is present:</a:t>
            </a:r>
            <a:endParaRPr lang="en-PH" dirty="0"/>
          </a:p>
          <a:p>
            <a:endParaRPr lang="en-PH" dirty="0"/>
          </a:p>
        </p:txBody>
      </p:sp>
      <p:pic>
        <p:nvPicPr>
          <p:cNvPr id="4" name="Picture 3">
            <a:extLst>
              <a:ext uri="{FF2B5EF4-FFF2-40B4-BE49-F238E27FC236}">
                <a16:creationId xmlns:a16="http://schemas.microsoft.com/office/drawing/2014/main" id="{F8ABB92E-1A33-7FB4-002A-F54BBA682EFF}"/>
              </a:ext>
            </a:extLst>
          </p:cNvPr>
          <p:cNvPicPr>
            <a:picLocks noChangeAspect="1"/>
          </p:cNvPicPr>
          <p:nvPr/>
        </p:nvPicPr>
        <p:blipFill>
          <a:blip r:embed="rId2"/>
          <a:stretch>
            <a:fillRect/>
          </a:stretch>
        </p:blipFill>
        <p:spPr>
          <a:xfrm>
            <a:off x="3620625" y="3429000"/>
            <a:ext cx="5231144" cy="2258753"/>
          </a:xfrm>
          <a:prstGeom prst="rect">
            <a:avLst/>
          </a:prstGeom>
        </p:spPr>
      </p:pic>
    </p:spTree>
    <p:extLst>
      <p:ext uri="{BB962C8B-B14F-4D97-AF65-F5344CB8AC3E}">
        <p14:creationId xmlns:p14="http://schemas.microsoft.com/office/powerpoint/2010/main" val="51335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CBF4-8C3B-D43A-5B22-48EA51EF5537}"/>
              </a:ext>
            </a:extLst>
          </p:cNvPr>
          <p:cNvSpPr>
            <a:spLocks noGrp="1"/>
          </p:cNvSpPr>
          <p:nvPr>
            <p:ph type="ctrTitle"/>
          </p:nvPr>
        </p:nvSpPr>
        <p:spPr>
          <a:xfrm>
            <a:off x="2022754" y="2263684"/>
            <a:ext cx="6923283" cy="1893537"/>
          </a:xfrm>
        </p:spPr>
        <p:txBody>
          <a:bodyPr>
            <a:normAutofit fontScale="90000"/>
          </a:bodyPr>
          <a:lstStyle/>
          <a:p>
            <a:r>
              <a:rPr lang="en-US" altLang="zh-TW" sz="7200" dirty="0"/>
              <a:t>Python uses indentation to </a:t>
            </a:r>
            <a:r>
              <a:rPr lang="en-US" altLang="zh-TW" sz="8000" dirty="0"/>
              <a:t>indicate</a:t>
            </a:r>
            <a:r>
              <a:rPr lang="en-US" altLang="zh-TW" sz="7200" dirty="0"/>
              <a:t> a block of code.</a:t>
            </a:r>
            <a:endParaRPr lang="en-PH" dirty="0"/>
          </a:p>
        </p:txBody>
      </p:sp>
      <p:sp>
        <p:nvSpPr>
          <p:cNvPr id="3" name="Subtitle 2">
            <a:extLst>
              <a:ext uri="{FF2B5EF4-FFF2-40B4-BE49-F238E27FC236}">
                <a16:creationId xmlns:a16="http://schemas.microsoft.com/office/drawing/2014/main" id="{1B25069A-FAB3-FE71-830A-747D568BD293}"/>
              </a:ext>
            </a:extLst>
          </p:cNvPr>
          <p:cNvSpPr>
            <a:spLocks noGrp="1"/>
          </p:cNvSpPr>
          <p:nvPr>
            <p:ph type="subTitle" idx="1"/>
          </p:nvPr>
        </p:nvSpPr>
        <p:spPr>
          <a:xfrm>
            <a:off x="1666808" y="4861171"/>
            <a:ext cx="1943658" cy="457201"/>
          </a:xfrm>
        </p:spPr>
        <p:txBody>
          <a:bodyPr/>
          <a:lstStyle/>
          <a:p>
            <a:r>
              <a:rPr lang="en-US" altLang="zh-TW" sz="1800" dirty="0"/>
              <a:t>Example</a:t>
            </a:r>
            <a:endParaRPr lang="en-US" altLang="zh-TW" dirty="0"/>
          </a:p>
          <a:p>
            <a:endParaRPr lang="en-PH" dirty="0"/>
          </a:p>
        </p:txBody>
      </p:sp>
      <p:pic>
        <p:nvPicPr>
          <p:cNvPr id="4" name="Picture 3">
            <a:extLst>
              <a:ext uri="{FF2B5EF4-FFF2-40B4-BE49-F238E27FC236}">
                <a16:creationId xmlns:a16="http://schemas.microsoft.com/office/drawing/2014/main" id="{5F64748B-2A97-163E-B5DF-990A1719F63D}"/>
              </a:ext>
            </a:extLst>
          </p:cNvPr>
          <p:cNvPicPr>
            <a:picLocks noChangeAspect="1"/>
          </p:cNvPicPr>
          <p:nvPr/>
        </p:nvPicPr>
        <p:blipFill>
          <a:blip r:embed="rId2"/>
          <a:stretch>
            <a:fillRect/>
          </a:stretch>
        </p:blipFill>
        <p:spPr>
          <a:xfrm>
            <a:off x="5194169" y="4684418"/>
            <a:ext cx="4317477" cy="810705"/>
          </a:xfrm>
          <a:prstGeom prst="rect">
            <a:avLst/>
          </a:prstGeom>
        </p:spPr>
      </p:pic>
    </p:spTree>
    <p:extLst>
      <p:ext uri="{BB962C8B-B14F-4D97-AF65-F5344CB8AC3E}">
        <p14:creationId xmlns:p14="http://schemas.microsoft.com/office/powerpoint/2010/main" val="3462522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6D95-B6F6-BCEE-BC7E-6EBF5BB79978}"/>
              </a:ext>
            </a:extLst>
          </p:cNvPr>
          <p:cNvSpPr>
            <a:spLocks noGrp="1"/>
          </p:cNvSpPr>
          <p:nvPr>
            <p:ph type="title"/>
          </p:nvPr>
        </p:nvSpPr>
        <p:spPr/>
        <p:txBody>
          <a:bodyPr>
            <a:normAutofit/>
          </a:bodyPr>
          <a:lstStyle/>
          <a:p>
            <a:r>
              <a:rPr lang="en-PH" sz="8000" b="1" dirty="0"/>
              <a:t>Check if NOT</a:t>
            </a:r>
            <a:endParaRPr lang="en-PH" sz="8000" dirty="0"/>
          </a:p>
        </p:txBody>
      </p:sp>
      <p:sp>
        <p:nvSpPr>
          <p:cNvPr id="3" name="Content Placeholder 2">
            <a:extLst>
              <a:ext uri="{FF2B5EF4-FFF2-40B4-BE49-F238E27FC236}">
                <a16:creationId xmlns:a16="http://schemas.microsoft.com/office/drawing/2014/main" id="{1B19EE6D-F09D-F5B1-A268-DA80A93BDDB6}"/>
              </a:ext>
            </a:extLst>
          </p:cNvPr>
          <p:cNvSpPr>
            <a:spLocks noGrp="1"/>
          </p:cNvSpPr>
          <p:nvPr>
            <p:ph idx="1"/>
          </p:nvPr>
        </p:nvSpPr>
        <p:spPr/>
        <p:txBody>
          <a:bodyPr/>
          <a:lstStyle/>
          <a:p>
            <a:r>
              <a:rPr lang="en-US" sz="3200" dirty="0"/>
              <a:t>To check if a certain phrase or character is </a:t>
            </a:r>
            <a:r>
              <a:rPr lang="en-US" sz="3200" b="1" dirty="0"/>
              <a:t>NOT</a:t>
            </a:r>
            <a:r>
              <a:rPr lang="en-US" sz="3200" dirty="0"/>
              <a:t> present in a string, we can not in.</a:t>
            </a:r>
            <a:endParaRPr lang="en-PH" sz="3200" dirty="0"/>
          </a:p>
          <a:p>
            <a:endParaRPr lang="en-PH" dirty="0"/>
          </a:p>
        </p:txBody>
      </p:sp>
    </p:spTree>
    <p:extLst>
      <p:ext uri="{BB962C8B-B14F-4D97-AF65-F5344CB8AC3E}">
        <p14:creationId xmlns:p14="http://schemas.microsoft.com/office/powerpoint/2010/main" val="409062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38F8-90D3-E136-769A-B46732C05358}"/>
              </a:ext>
            </a:extLst>
          </p:cNvPr>
          <p:cNvSpPr>
            <a:spLocks noGrp="1"/>
          </p:cNvSpPr>
          <p:nvPr>
            <p:ph type="title"/>
          </p:nvPr>
        </p:nvSpPr>
        <p:spPr/>
        <p:txBody>
          <a:bodyPr/>
          <a:lstStyle/>
          <a:p>
            <a:r>
              <a:rPr lang="en-PH" sz="4000" b="1" dirty="0"/>
              <a:t>Example</a:t>
            </a:r>
            <a:endParaRPr lang="en-PH" dirty="0"/>
          </a:p>
        </p:txBody>
      </p:sp>
      <p:sp>
        <p:nvSpPr>
          <p:cNvPr id="3" name="Content Placeholder 2">
            <a:extLst>
              <a:ext uri="{FF2B5EF4-FFF2-40B4-BE49-F238E27FC236}">
                <a16:creationId xmlns:a16="http://schemas.microsoft.com/office/drawing/2014/main" id="{148E4AC6-9546-7674-38F7-D5453CBA1792}"/>
              </a:ext>
            </a:extLst>
          </p:cNvPr>
          <p:cNvSpPr>
            <a:spLocks noGrp="1"/>
          </p:cNvSpPr>
          <p:nvPr>
            <p:ph idx="1"/>
          </p:nvPr>
        </p:nvSpPr>
        <p:spPr/>
        <p:txBody>
          <a:bodyPr/>
          <a:lstStyle/>
          <a:p>
            <a:r>
              <a:rPr lang="en-US" sz="2000" dirty="0"/>
              <a:t>Check if “</a:t>
            </a:r>
            <a:r>
              <a:rPr lang="en-US" sz="2000" b="1" dirty="0"/>
              <a:t>Family</a:t>
            </a:r>
            <a:r>
              <a:rPr lang="en-US" sz="2000" dirty="0"/>
              <a:t>" is NOT present in the following text:</a:t>
            </a:r>
          </a:p>
          <a:p>
            <a:endParaRPr lang="en-PH" dirty="0"/>
          </a:p>
        </p:txBody>
      </p:sp>
      <p:pic>
        <p:nvPicPr>
          <p:cNvPr id="4" name="Picture 3">
            <a:extLst>
              <a:ext uri="{FF2B5EF4-FFF2-40B4-BE49-F238E27FC236}">
                <a16:creationId xmlns:a16="http://schemas.microsoft.com/office/drawing/2014/main" id="{9743A7DB-F5AE-62A4-16E5-1AD7CFB7F9CD}"/>
              </a:ext>
            </a:extLst>
          </p:cNvPr>
          <p:cNvPicPr>
            <a:picLocks noChangeAspect="1"/>
          </p:cNvPicPr>
          <p:nvPr/>
        </p:nvPicPr>
        <p:blipFill>
          <a:blip r:embed="rId2"/>
          <a:stretch>
            <a:fillRect/>
          </a:stretch>
        </p:blipFill>
        <p:spPr>
          <a:xfrm>
            <a:off x="3606996" y="3265599"/>
            <a:ext cx="4978008" cy="2164241"/>
          </a:xfrm>
          <a:prstGeom prst="rect">
            <a:avLst/>
          </a:prstGeom>
        </p:spPr>
      </p:pic>
    </p:spTree>
    <p:extLst>
      <p:ext uri="{BB962C8B-B14F-4D97-AF65-F5344CB8AC3E}">
        <p14:creationId xmlns:p14="http://schemas.microsoft.com/office/powerpoint/2010/main" val="29854043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5806-31E8-94B7-2C71-4CBF8CA63EDD}"/>
              </a:ext>
            </a:extLst>
          </p:cNvPr>
          <p:cNvSpPr>
            <a:spLocks noGrp="1"/>
          </p:cNvSpPr>
          <p:nvPr>
            <p:ph type="title"/>
          </p:nvPr>
        </p:nvSpPr>
        <p:spPr/>
        <p:txBody>
          <a:bodyPr>
            <a:normAutofit/>
          </a:bodyPr>
          <a:lstStyle/>
          <a:p>
            <a:r>
              <a:rPr lang="en-US" sz="4400" b="1" dirty="0"/>
              <a:t>Use it in an if statement:</a:t>
            </a:r>
            <a:endParaRPr lang="en-PH" sz="4400" b="1" dirty="0"/>
          </a:p>
        </p:txBody>
      </p:sp>
      <p:sp>
        <p:nvSpPr>
          <p:cNvPr id="3" name="Content Placeholder 2">
            <a:extLst>
              <a:ext uri="{FF2B5EF4-FFF2-40B4-BE49-F238E27FC236}">
                <a16:creationId xmlns:a16="http://schemas.microsoft.com/office/drawing/2014/main" id="{62A8FBD2-7FB0-1AF2-F9CA-F31AE2485065}"/>
              </a:ext>
            </a:extLst>
          </p:cNvPr>
          <p:cNvSpPr>
            <a:spLocks noGrp="1"/>
          </p:cNvSpPr>
          <p:nvPr>
            <p:ph idx="1"/>
          </p:nvPr>
        </p:nvSpPr>
        <p:spPr/>
        <p:txBody>
          <a:bodyPr/>
          <a:lstStyle/>
          <a:p>
            <a:r>
              <a:rPr lang="en-PH" sz="1600" b="1" dirty="0"/>
              <a:t>Example</a:t>
            </a:r>
          </a:p>
          <a:p>
            <a:r>
              <a:rPr lang="en-US" dirty="0"/>
              <a:t>print only if “friendship" is NOT present:</a:t>
            </a:r>
          </a:p>
          <a:p>
            <a:endParaRPr lang="en-PH" dirty="0"/>
          </a:p>
        </p:txBody>
      </p:sp>
      <p:pic>
        <p:nvPicPr>
          <p:cNvPr id="4" name="Picture 3">
            <a:extLst>
              <a:ext uri="{FF2B5EF4-FFF2-40B4-BE49-F238E27FC236}">
                <a16:creationId xmlns:a16="http://schemas.microsoft.com/office/drawing/2014/main" id="{C735DF18-CBDF-F2D2-EA3D-261D9EE447C8}"/>
              </a:ext>
            </a:extLst>
          </p:cNvPr>
          <p:cNvPicPr>
            <a:picLocks noChangeAspect="1"/>
          </p:cNvPicPr>
          <p:nvPr/>
        </p:nvPicPr>
        <p:blipFill>
          <a:blip r:embed="rId2"/>
          <a:stretch>
            <a:fillRect/>
          </a:stretch>
        </p:blipFill>
        <p:spPr>
          <a:xfrm>
            <a:off x="3732755" y="3287598"/>
            <a:ext cx="5599781" cy="1812303"/>
          </a:xfrm>
          <a:prstGeom prst="rect">
            <a:avLst/>
          </a:prstGeom>
        </p:spPr>
      </p:pic>
    </p:spTree>
    <p:extLst>
      <p:ext uri="{BB962C8B-B14F-4D97-AF65-F5344CB8AC3E}">
        <p14:creationId xmlns:p14="http://schemas.microsoft.com/office/powerpoint/2010/main" val="148121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7BEF-31D9-1BB6-5DD0-CC779304EE80}"/>
              </a:ext>
            </a:extLst>
          </p:cNvPr>
          <p:cNvSpPr>
            <a:spLocks noGrp="1"/>
          </p:cNvSpPr>
          <p:nvPr>
            <p:ph type="title"/>
          </p:nvPr>
        </p:nvSpPr>
        <p:spPr/>
        <p:txBody>
          <a:bodyPr>
            <a:normAutofit/>
          </a:bodyPr>
          <a:lstStyle/>
          <a:p>
            <a:r>
              <a:rPr lang="en-PH" sz="6600" b="1" dirty="0"/>
              <a:t>Python - Slicing Strings</a:t>
            </a:r>
            <a:endParaRPr lang="en-PH" sz="6600" dirty="0"/>
          </a:p>
        </p:txBody>
      </p:sp>
      <p:sp>
        <p:nvSpPr>
          <p:cNvPr id="3" name="Content Placeholder 2">
            <a:extLst>
              <a:ext uri="{FF2B5EF4-FFF2-40B4-BE49-F238E27FC236}">
                <a16:creationId xmlns:a16="http://schemas.microsoft.com/office/drawing/2014/main" id="{352B353D-79F5-EA6A-3D72-68C31F8EF037}"/>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494859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E6B6-C9F7-98EA-2639-14205B695AC0}"/>
              </a:ext>
            </a:extLst>
          </p:cNvPr>
          <p:cNvSpPr>
            <a:spLocks noGrp="1"/>
          </p:cNvSpPr>
          <p:nvPr>
            <p:ph type="title"/>
          </p:nvPr>
        </p:nvSpPr>
        <p:spPr/>
        <p:txBody>
          <a:bodyPr/>
          <a:lstStyle/>
          <a:p>
            <a:r>
              <a:rPr lang="en-PH" sz="4000" b="1" dirty="0"/>
              <a:t>Example</a:t>
            </a:r>
            <a:br>
              <a:rPr lang="en-PH" b="1" dirty="0"/>
            </a:br>
            <a:endParaRPr lang="en-PH" dirty="0"/>
          </a:p>
        </p:txBody>
      </p:sp>
      <p:sp>
        <p:nvSpPr>
          <p:cNvPr id="3" name="Content Placeholder 2">
            <a:extLst>
              <a:ext uri="{FF2B5EF4-FFF2-40B4-BE49-F238E27FC236}">
                <a16:creationId xmlns:a16="http://schemas.microsoft.com/office/drawing/2014/main" id="{D7C926F8-B868-A9FD-92C6-4F18220149FA}"/>
              </a:ext>
            </a:extLst>
          </p:cNvPr>
          <p:cNvSpPr>
            <a:spLocks noGrp="1"/>
          </p:cNvSpPr>
          <p:nvPr>
            <p:ph idx="1"/>
          </p:nvPr>
        </p:nvSpPr>
        <p:spPr/>
        <p:txBody>
          <a:bodyPr/>
          <a:lstStyle/>
          <a:p>
            <a:r>
              <a:rPr lang="en-US" dirty="0"/>
              <a:t>Get the characters from position 2 to position 5 (not included):</a:t>
            </a:r>
          </a:p>
          <a:p>
            <a:endParaRPr lang="en-PH" dirty="0"/>
          </a:p>
        </p:txBody>
      </p:sp>
      <p:pic>
        <p:nvPicPr>
          <p:cNvPr id="4" name="Picture 3">
            <a:extLst>
              <a:ext uri="{FF2B5EF4-FFF2-40B4-BE49-F238E27FC236}">
                <a16:creationId xmlns:a16="http://schemas.microsoft.com/office/drawing/2014/main" id="{36CF6BD7-5B47-FDEA-7765-D8FFEE11298F}"/>
              </a:ext>
            </a:extLst>
          </p:cNvPr>
          <p:cNvPicPr>
            <a:picLocks noChangeAspect="1"/>
          </p:cNvPicPr>
          <p:nvPr/>
        </p:nvPicPr>
        <p:blipFill>
          <a:blip r:embed="rId2"/>
          <a:stretch>
            <a:fillRect/>
          </a:stretch>
        </p:blipFill>
        <p:spPr>
          <a:xfrm>
            <a:off x="4135707" y="2901566"/>
            <a:ext cx="4235018" cy="1858970"/>
          </a:xfrm>
          <a:prstGeom prst="rect">
            <a:avLst/>
          </a:prstGeom>
        </p:spPr>
      </p:pic>
    </p:spTree>
    <p:extLst>
      <p:ext uri="{BB962C8B-B14F-4D97-AF65-F5344CB8AC3E}">
        <p14:creationId xmlns:p14="http://schemas.microsoft.com/office/powerpoint/2010/main" val="20989270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1B23-1BD0-D45E-6D66-4399BB59822A}"/>
              </a:ext>
            </a:extLst>
          </p:cNvPr>
          <p:cNvSpPr>
            <a:spLocks noGrp="1"/>
          </p:cNvSpPr>
          <p:nvPr>
            <p:ph type="title"/>
          </p:nvPr>
        </p:nvSpPr>
        <p:spPr/>
        <p:txBody>
          <a:bodyPr>
            <a:normAutofit/>
          </a:bodyPr>
          <a:lstStyle/>
          <a:p>
            <a:r>
              <a:rPr lang="en-US" sz="7200" b="1" dirty="0"/>
              <a:t>Slicing</a:t>
            </a:r>
            <a:endParaRPr lang="en-PH" sz="7200" dirty="0"/>
          </a:p>
        </p:txBody>
      </p:sp>
      <p:sp>
        <p:nvSpPr>
          <p:cNvPr id="3" name="Content Placeholder 2">
            <a:extLst>
              <a:ext uri="{FF2B5EF4-FFF2-40B4-BE49-F238E27FC236}">
                <a16:creationId xmlns:a16="http://schemas.microsoft.com/office/drawing/2014/main" id="{E399BC76-22A3-9F31-1B9D-A49F234DB45E}"/>
              </a:ext>
            </a:extLst>
          </p:cNvPr>
          <p:cNvSpPr>
            <a:spLocks noGrp="1"/>
          </p:cNvSpPr>
          <p:nvPr>
            <p:ph idx="1"/>
          </p:nvPr>
        </p:nvSpPr>
        <p:spPr/>
        <p:txBody>
          <a:bodyPr/>
          <a:lstStyle/>
          <a:p>
            <a:r>
              <a:rPr lang="en-US" sz="2400" dirty="0"/>
              <a:t>You can return a range of characters by using the slice syntax.</a:t>
            </a:r>
          </a:p>
          <a:p>
            <a:r>
              <a:rPr lang="en-US" sz="2400" dirty="0"/>
              <a:t>Specify the start index and the end index, separated by a colon, to return a part of the string.</a:t>
            </a:r>
          </a:p>
          <a:p>
            <a:endParaRPr lang="en-PH" dirty="0"/>
          </a:p>
        </p:txBody>
      </p:sp>
    </p:spTree>
    <p:extLst>
      <p:ext uri="{BB962C8B-B14F-4D97-AF65-F5344CB8AC3E}">
        <p14:creationId xmlns:p14="http://schemas.microsoft.com/office/powerpoint/2010/main" val="915901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D94F-4665-0777-AC88-43253822FA6F}"/>
              </a:ext>
            </a:extLst>
          </p:cNvPr>
          <p:cNvSpPr>
            <a:spLocks noGrp="1"/>
          </p:cNvSpPr>
          <p:nvPr>
            <p:ph type="title"/>
          </p:nvPr>
        </p:nvSpPr>
        <p:spPr/>
        <p:txBody>
          <a:bodyPr>
            <a:normAutofit/>
          </a:bodyPr>
          <a:lstStyle/>
          <a:p>
            <a:r>
              <a:rPr lang="en-PH" sz="7200" b="1" dirty="0"/>
              <a:t>Slice From the Start</a:t>
            </a:r>
            <a:endParaRPr lang="en-PH" sz="7200" dirty="0"/>
          </a:p>
        </p:txBody>
      </p:sp>
      <p:sp>
        <p:nvSpPr>
          <p:cNvPr id="3" name="Content Placeholder 2">
            <a:extLst>
              <a:ext uri="{FF2B5EF4-FFF2-40B4-BE49-F238E27FC236}">
                <a16:creationId xmlns:a16="http://schemas.microsoft.com/office/drawing/2014/main" id="{6C0B6607-1B08-F64D-1A0A-1BB383BAD2BD}"/>
              </a:ext>
            </a:extLst>
          </p:cNvPr>
          <p:cNvSpPr>
            <a:spLocks noGrp="1"/>
          </p:cNvSpPr>
          <p:nvPr>
            <p:ph idx="1"/>
          </p:nvPr>
        </p:nvSpPr>
        <p:spPr/>
        <p:txBody>
          <a:bodyPr/>
          <a:lstStyle/>
          <a:p>
            <a:r>
              <a:rPr lang="en-US" sz="4000" dirty="0"/>
              <a:t>By leaving out the start index, the range will start at the first character:</a:t>
            </a:r>
          </a:p>
          <a:p>
            <a:endParaRPr lang="en-PH" dirty="0"/>
          </a:p>
        </p:txBody>
      </p:sp>
    </p:spTree>
    <p:extLst>
      <p:ext uri="{BB962C8B-B14F-4D97-AF65-F5344CB8AC3E}">
        <p14:creationId xmlns:p14="http://schemas.microsoft.com/office/powerpoint/2010/main" val="8842316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90FF-7072-72A1-B6B5-0CADD5237EE4}"/>
              </a:ext>
            </a:extLst>
          </p:cNvPr>
          <p:cNvSpPr>
            <a:spLocks noGrp="1"/>
          </p:cNvSpPr>
          <p:nvPr>
            <p:ph type="title"/>
          </p:nvPr>
        </p:nvSpPr>
        <p:spPr/>
        <p:txBody>
          <a:bodyPr/>
          <a:lstStyle/>
          <a:p>
            <a:r>
              <a:rPr lang="en-PH" sz="4000" b="1" dirty="0"/>
              <a:t>Example</a:t>
            </a:r>
            <a:br>
              <a:rPr lang="en-PH" b="1" dirty="0"/>
            </a:br>
            <a:endParaRPr lang="en-PH" dirty="0"/>
          </a:p>
        </p:txBody>
      </p:sp>
      <p:sp>
        <p:nvSpPr>
          <p:cNvPr id="3" name="Content Placeholder 2">
            <a:extLst>
              <a:ext uri="{FF2B5EF4-FFF2-40B4-BE49-F238E27FC236}">
                <a16:creationId xmlns:a16="http://schemas.microsoft.com/office/drawing/2014/main" id="{F90F6CD7-4B90-5544-141C-785AB86DA2CE}"/>
              </a:ext>
            </a:extLst>
          </p:cNvPr>
          <p:cNvSpPr>
            <a:spLocks noGrp="1"/>
          </p:cNvSpPr>
          <p:nvPr>
            <p:ph idx="1"/>
          </p:nvPr>
        </p:nvSpPr>
        <p:spPr/>
        <p:txBody>
          <a:bodyPr/>
          <a:lstStyle/>
          <a:p>
            <a:r>
              <a:rPr lang="en-US" b="1" dirty="0"/>
              <a:t>Get the characters from position 2, and all the way to the end:</a:t>
            </a:r>
          </a:p>
          <a:p>
            <a:endParaRPr lang="en-PH" dirty="0"/>
          </a:p>
        </p:txBody>
      </p:sp>
      <p:pic>
        <p:nvPicPr>
          <p:cNvPr id="4" name="Picture 3">
            <a:extLst>
              <a:ext uri="{FF2B5EF4-FFF2-40B4-BE49-F238E27FC236}">
                <a16:creationId xmlns:a16="http://schemas.microsoft.com/office/drawing/2014/main" id="{2195933D-C761-D4FC-CD56-B81E289F2643}"/>
              </a:ext>
            </a:extLst>
          </p:cNvPr>
          <p:cNvPicPr>
            <a:picLocks noChangeAspect="1"/>
          </p:cNvPicPr>
          <p:nvPr/>
        </p:nvPicPr>
        <p:blipFill>
          <a:blip r:embed="rId2"/>
          <a:stretch>
            <a:fillRect/>
          </a:stretch>
        </p:blipFill>
        <p:spPr>
          <a:xfrm>
            <a:off x="4215209" y="2873483"/>
            <a:ext cx="4721402" cy="2160430"/>
          </a:xfrm>
          <a:prstGeom prst="rect">
            <a:avLst/>
          </a:prstGeom>
        </p:spPr>
      </p:pic>
    </p:spTree>
    <p:extLst>
      <p:ext uri="{BB962C8B-B14F-4D97-AF65-F5344CB8AC3E}">
        <p14:creationId xmlns:p14="http://schemas.microsoft.com/office/powerpoint/2010/main" val="12814522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2351-463B-ED69-F0A2-5654E99A8BEB}"/>
              </a:ext>
            </a:extLst>
          </p:cNvPr>
          <p:cNvSpPr>
            <a:spLocks noGrp="1"/>
          </p:cNvSpPr>
          <p:nvPr>
            <p:ph type="title"/>
          </p:nvPr>
        </p:nvSpPr>
        <p:spPr/>
        <p:txBody>
          <a:bodyPr>
            <a:normAutofit/>
          </a:bodyPr>
          <a:lstStyle/>
          <a:p>
            <a:r>
              <a:rPr lang="en-PH" sz="8000" b="1" dirty="0"/>
              <a:t>Negative Indexing</a:t>
            </a:r>
            <a:endParaRPr lang="en-PH" sz="8000" dirty="0"/>
          </a:p>
        </p:txBody>
      </p:sp>
      <p:sp>
        <p:nvSpPr>
          <p:cNvPr id="3" name="Content Placeholder 2">
            <a:extLst>
              <a:ext uri="{FF2B5EF4-FFF2-40B4-BE49-F238E27FC236}">
                <a16:creationId xmlns:a16="http://schemas.microsoft.com/office/drawing/2014/main" id="{F820327A-4F4E-EC64-7B0C-40B2722A8C5F}"/>
              </a:ext>
            </a:extLst>
          </p:cNvPr>
          <p:cNvSpPr>
            <a:spLocks noGrp="1"/>
          </p:cNvSpPr>
          <p:nvPr>
            <p:ph idx="1"/>
          </p:nvPr>
        </p:nvSpPr>
        <p:spPr/>
        <p:txBody>
          <a:bodyPr/>
          <a:lstStyle/>
          <a:p>
            <a:r>
              <a:rPr lang="en-US" sz="4400" dirty="0"/>
              <a:t>Use negative indexes to start the slice from the end of the string: </a:t>
            </a:r>
            <a:endParaRPr lang="en-PH" sz="4400" dirty="0"/>
          </a:p>
          <a:p>
            <a:endParaRPr lang="en-PH" dirty="0"/>
          </a:p>
        </p:txBody>
      </p:sp>
    </p:spTree>
    <p:extLst>
      <p:ext uri="{BB962C8B-B14F-4D97-AF65-F5344CB8AC3E}">
        <p14:creationId xmlns:p14="http://schemas.microsoft.com/office/powerpoint/2010/main" val="38702535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C7D8-2FFD-5D98-E172-ED0215E0B329}"/>
              </a:ext>
            </a:extLst>
          </p:cNvPr>
          <p:cNvSpPr>
            <a:spLocks noGrp="1"/>
          </p:cNvSpPr>
          <p:nvPr>
            <p:ph type="title"/>
          </p:nvPr>
        </p:nvSpPr>
        <p:spPr/>
        <p:txBody>
          <a:bodyPr/>
          <a:lstStyle/>
          <a:p>
            <a:r>
              <a:rPr lang="en-US" sz="4000" b="1" dirty="0"/>
              <a:t>Example</a:t>
            </a:r>
            <a:br>
              <a:rPr lang="en-US" b="1" dirty="0"/>
            </a:br>
            <a:endParaRPr lang="en-PH" dirty="0"/>
          </a:p>
        </p:txBody>
      </p:sp>
      <p:sp>
        <p:nvSpPr>
          <p:cNvPr id="3" name="Content Placeholder 2">
            <a:extLst>
              <a:ext uri="{FF2B5EF4-FFF2-40B4-BE49-F238E27FC236}">
                <a16:creationId xmlns:a16="http://schemas.microsoft.com/office/drawing/2014/main" id="{7F3F7F92-009B-A681-4B07-E4A1101689F9}"/>
              </a:ext>
            </a:extLst>
          </p:cNvPr>
          <p:cNvSpPr>
            <a:spLocks noGrp="1"/>
          </p:cNvSpPr>
          <p:nvPr>
            <p:ph idx="1"/>
          </p:nvPr>
        </p:nvSpPr>
        <p:spPr/>
        <p:txBody>
          <a:bodyPr/>
          <a:lstStyle/>
          <a:p>
            <a:r>
              <a:rPr lang="en-US" sz="2400" dirty="0"/>
              <a:t>Get the characters:</a:t>
            </a:r>
          </a:p>
          <a:p>
            <a:pPr marL="0" indent="0">
              <a:buNone/>
            </a:pPr>
            <a:r>
              <a:rPr lang="en-US" sz="2400" dirty="0"/>
              <a:t>From: “l" in “</a:t>
            </a:r>
            <a:r>
              <a:rPr lang="en-US" sz="2400" dirty="0" err="1"/>
              <a:t>Yulah</a:t>
            </a:r>
            <a:r>
              <a:rPr lang="en-US" sz="2400" dirty="0"/>
              <a:t>!" (position -5)</a:t>
            </a:r>
          </a:p>
          <a:p>
            <a:pPr marL="0" indent="0">
              <a:buNone/>
            </a:pPr>
            <a:r>
              <a:rPr lang="en-US" sz="2400" dirty="0"/>
              <a:t>To, but not included: “h" in “</a:t>
            </a:r>
            <a:r>
              <a:rPr lang="en-US" sz="2400" dirty="0" err="1"/>
              <a:t>Yulah</a:t>
            </a:r>
            <a:r>
              <a:rPr lang="en-US" sz="2400" dirty="0"/>
              <a:t>!" (position -2)</a:t>
            </a:r>
          </a:p>
          <a:p>
            <a:endParaRPr lang="en-PH" dirty="0"/>
          </a:p>
        </p:txBody>
      </p:sp>
      <p:pic>
        <p:nvPicPr>
          <p:cNvPr id="4" name="Picture 3">
            <a:extLst>
              <a:ext uri="{FF2B5EF4-FFF2-40B4-BE49-F238E27FC236}">
                <a16:creationId xmlns:a16="http://schemas.microsoft.com/office/drawing/2014/main" id="{C291C7E5-DE22-D176-7B53-A14B278B1522}"/>
              </a:ext>
            </a:extLst>
          </p:cNvPr>
          <p:cNvPicPr>
            <a:picLocks noChangeAspect="1"/>
          </p:cNvPicPr>
          <p:nvPr/>
        </p:nvPicPr>
        <p:blipFill>
          <a:blip r:embed="rId2"/>
          <a:stretch>
            <a:fillRect/>
          </a:stretch>
        </p:blipFill>
        <p:spPr>
          <a:xfrm>
            <a:off x="4543559" y="3901292"/>
            <a:ext cx="5128342" cy="2207275"/>
          </a:xfrm>
          <a:prstGeom prst="rect">
            <a:avLst/>
          </a:prstGeom>
        </p:spPr>
      </p:pic>
    </p:spTree>
    <p:extLst>
      <p:ext uri="{BB962C8B-B14F-4D97-AF65-F5344CB8AC3E}">
        <p14:creationId xmlns:p14="http://schemas.microsoft.com/office/powerpoint/2010/main" val="338202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DE4F-57D2-B916-2AD8-144525300F2F}"/>
              </a:ext>
            </a:extLst>
          </p:cNvPr>
          <p:cNvSpPr>
            <a:spLocks noGrp="1"/>
          </p:cNvSpPr>
          <p:nvPr>
            <p:ph type="title"/>
          </p:nvPr>
        </p:nvSpPr>
        <p:spPr/>
        <p:txBody>
          <a:bodyPr>
            <a:normAutofit fontScale="90000"/>
          </a:bodyPr>
          <a:lstStyle/>
          <a:p>
            <a:r>
              <a:rPr lang="en-US" altLang="zh-TW" sz="4000" dirty="0"/>
              <a:t>Python will give you an error if you skip the indentation:</a:t>
            </a:r>
            <a:br>
              <a:rPr lang="en-US" altLang="zh-TW" sz="4000" dirty="0"/>
            </a:br>
            <a:endParaRPr lang="en-PH" dirty="0"/>
          </a:p>
        </p:txBody>
      </p:sp>
      <p:sp>
        <p:nvSpPr>
          <p:cNvPr id="3" name="Content Placeholder 2">
            <a:extLst>
              <a:ext uri="{FF2B5EF4-FFF2-40B4-BE49-F238E27FC236}">
                <a16:creationId xmlns:a16="http://schemas.microsoft.com/office/drawing/2014/main" id="{92D0A51D-5432-F227-7913-392FE3EF1487}"/>
              </a:ext>
            </a:extLst>
          </p:cNvPr>
          <p:cNvSpPr>
            <a:spLocks noGrp="1"/>
          </p:cNvSpPr>
          <p:nvPr>
            <p:ph idx="1"/>
          </p:nvPr>
        </p:nvSpPr>
        <p:spPr/>
        <p:txBody>
          <a:bodyPr/>
          <a:lstStyle/>
          <a:p>
            <a:r>
              <a:rPr lang="en-US" altLang="zh-TW" sz="1600" b="1" dirty="0"/>
              <a:t>Example</a:t>
            </a:r>
            <a:endParaRPr lang="en-US" altLang="zh-TW" b="1" dirty="0"/>
          </a:p>
          <a:p>
            <a:endParaRPr lang="en-PH" dirty="0"/>
          </a:p>
        </p:txBody>
      </p:sp>
      <p:pic>
        <p:nvPicPr>
          <p:cNvPr id="4" name="Picture 3">
            <a:extLst>
              <a:ext uri="{FF2B5EF4-FFF2-40B4-BE49-F238E27FC236}">
                <a16:creationId xmlns:a16="http://schemas.microsoft.com/office/drawing/2014/main" id="{039DD21B-C9DD-2565-82B9-1F66B8F23174}"/>
              </a:ext>
            </a:extLst>
          </p:cNvPr>
          <p:cNvPicPr>
            <a:picLocks noChangeAspect="1"/>
          </p:cNvPicPr>
          <p:nvPr/>
        </p:nvPicPr>
        <p:blipFill>
          <a:blip r:embed="rId2"/>
          <a:stretch>
            <a:fillRect/>
          </a:stretch>
        </p:blipFill>
        <p:spPr>
          <a:xfrm>
            <a:off x="3623467" y="2014194"/>
            <a:ext cx="6900137" cy="3312433"/>
          </a:xfrm>
          <a:prstGeom prst="rect">
            <a:avLst/>
          </a:prstGeom>
        </p:spPr>
      </p:pic>
    </p:spTree>
    <p:extLst>
      <p:ext uri="{BB962C8B-B14F-4D97-AF65-F5344CB8AC3E}">
        <p14:creationId xmlns:p14="http://schemas.microsoft.com/office/powerpoint/2010/main" val="9592424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3655-DF81-1C7E-FF20-DAE3815381BF}"/>
              </a:ext>
            </a:extLst>
          </p:cNvPr>
          <p:cNvSpPr>
            <a:spLocks noGrp="1"/>
          </p:cNvSpPr>
          <p:nvPr>
            <p:ph type="title"/>
          </p:nvPr>
        </p:nvSpPr>
        <p:spPr/>
        <p:txBody>
          <a:bodyPr>
            <a:normAutofit/>
          </a:bodyPr>
          <a:lstStyle/>
          <a:p>
            <a:r>
              <a:rPr lang="en-PH" sz="4400" b="1" dirty="0"/>
              <a:t>Python - Modify Strings</a:t>
            </a:r>
            <a:endParaRPr lang="en-PH" sz="4400" dirty="0"/>
          </a:p>
        </p:txBody>
      </p:sp>
      <p:sp>
        <p:nvSpPr>
          <p:cNvPr id="3" name="Content Placeholder 2">
            <a:extLst>
              <a:ext uri="{FF2B5EF4-FFF2-40B4-BE49-F238E27FC236}">
                <a16:creationId xmlns:a16="http://schemas.microsoft.com/office/drawing/2014/main" id="{982DF988-9A61-F970-2D7A-B12752B13C6E}"/>
              </a:ext>
            </a:extLst>
          </p:cNvPr>
          <p:cNvSpPr>
            <a:spLocks noGrp="1"/>
          </p:cNvSpPr>
          <p:nvPr>
            <p:ph idx="1"/>
          </p:nvPr>
        </p:nvSpPr>
        <p:spPr/>
        <p:txBody>
          <a:bodyPr/>
          <a:lstStyle/>
          <a:p>
            <a:r>
              <a:rPr lang="en-US" sz="2800" dirty="0"/>
              <a:t>Python has a set of built-in methods that you can use on strings.</a:t>
            </a:r>
            <a:endParaRPr lang="en-PH" sz="2800" dirty="0"/>
          </a:p>
          <a:p>
            <a:endParaRPr lang="en-PH" dirty="0"/>
          </a:p>
        </p:txBody>
      </p:sp>
    </p:spTree>
    <p:extLst>
      <p:ext uri="{BB962C8B-B14F-4D97-AF65-F5344CB8AC3E}">
        <p14:creationId xmlns:p14="http://schemas.microsoft.com/office/powerpoint/2010/main" val="9861931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18EB-F6F5-2C44-E177-475D304A8F2C}"/>
              </a:ext>
            </a:extLst>
          </p:cNvPr>
          <p:cNvSpPr>
            <a:spLocks noGrp="1"/>
          </p:cNvSpPr>
          <p:nvPr>
            <p:ph type="title"/>
          </p:nvPr>
        </p:nvSpPr>
        <p:spPr/>
        <p:txBody>
          <a:bodyPr>
            <a:noAutofit/>
          </a:bodyPr>
          <a:lstStyle/>
          <a:p>
            <a:r>
              <a:rPr lang="en-PH" sz="9600" b="1" dirty="0"/>
              <a:t>Upper Case</a:t>
            </a:r>
            <a:endParaRPr lang="en-PH" sz="9600" dirty="0"/>
          </a:p>
        </p:txBody>
      </p:sp>
      <p:sp>
        <p:nvSpPr>
          <p:cNvPr id="3" name="Content Placeholder 2">
            <a:extLst>
              <a:ext uri="{FF2B5EF4-FFF2-40B4-BE49-F238E27FC236}">
                <a16:creationId xmlns:a16="http://schemas.microsoft.com/office/drawing/2014/main" id="{80ABCC5A-2BB2-C634-526B-2F946A7D9C39}"/>
              </a:ext>
            </a:extLst>
          </p:cNvPr>
          <p:cNvSpPr>
            <a:spLocks noGrp="1"/>
          </p:cNvSpPr>
          <p:nvPr>
            <p:ph idx="1"/>
          </p:nvPr>
        </p:nvSpPr>
        <p:spPr/>
        <p:txBody>
          <a:bodyPr/>
          <a:lstStyle/>
          <a:p>
            <a:r>
              <a:rPr lang="en-PH" sz="1600" b="1" dirty="0"/>
              <a:t>Example</a:t>
            </a:r>
          </a:p>
          <a:p>
            <a:r>
              <a:rPr lang="en-US" dirty="0"/>
              <a:t>The upper() method returns the string in upper case:</a:t>
            </a:r>
            <a:endParaRPr lang="en-PH" dirty="0"/>
          </a:p>
          <a:p>
            <a:endParaRPr lang="en-PH" dirty="0"/>
          </a:p>
        </p:txBody>
      </p:sp>
      <p:pic>
        <p:nvPicPr>
          <p:cNvPr id="4" name="Picture 3">
            <a:extLst>
              <a:ext uri="{FF2B5EF4-FFF2-40B4-BE49-F238E27FC236}">
                <a16:creationId xmlns:a16="http://schemas.microsoft.com/office/drawing/2014/main" id="{ED5DEBD3-DC7A-E6E3-0621-970EE299060F}"/>
              </a:ext>
            </a:extLst>
          </p:cNvPr>
          <p:cNvPicPr>
            <a:picLocks noChangeAspect="1"/>
          </p:cNvPicPr>
          <p:nvPr/>
        </p:nvPicPr>
        <p:blipFill>
          <a:blip r:embed="rId2"/>
          <a:stretch>
            <a:fillRect/>
          </a:stretch>
        </p:blipFill>
        <p:spPr>
          <a:xfrm>
            <a:off x="4242618" y="3248551"/>
            <a:ext cx="4816540" cy="2266129"/>
          </a:xfrm>
          <a:prstGeom prst="rect">
            <a:avLst/>
          </a:prstGeom>
        </p:spPr>
      </p:pic>
    </p:spTree>
    <p:extLst>
      <p:ext uri="{BB962C8B-B14F-4D97-AF65-F5344CB8AC3E}">
        <p14:creationId xmlns:p14="http://schemas.microsoft.com/office/powerpoint/2010/main" val="24605189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1E65-86B6-D6BB-6135-B0E7D37C0E39}"/>
              </a:ext>
            </a:extLst>
          </p:cNvPr>
          <p:cNvSpPr>
            <a:spLocks noGrp="1"/>
          </p:cNvSpPr>
          <p:nvPr>
            <p:ph type="title"/>
          </p:nvPr>
        </p:nvSpPr>
        <p:spPr/>
        <p:txBody>
          <a:bodyPr>
            <a:noAutofit/>
          </a:bodyPr>
          <a:lstStyle/>
          <a:p>
            <a:r>
              <a:rPr lang="en-PH" sz="9600" b="1" dirty="0"/>
              <a:t>Lower Case</a:t>
            </a:r>
            <a:endParaRPr lang="en-PH" sz="9600" dirty="0"/>
          </a:p>
        </p:txBody>
      </p:sp>
      <p:sp>
        <p:nvSpPr>
          <p:cNvPr id="3" name="Content Placeholder 2">
            <a:extLst>
              <a:ext uri="{FF2B5EF4-FFF2-40B4-BE49-F238E27FC236}">
                <a16:creationId xmlns:a16="http://schemas.microsoft.com/office/drawing/2014/main" id="{277F901C-BF44-81A4-C455-6908D3625BC7}"/>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22697399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9B42-790A-9F1C-1E1D-4B352B65DC67}"/>
              </a:ext>
            </a:extLst>
          </p:cNvPr>
          <p:cNvSpPr>
            <a:spLocks noGrp="1"/>
          </p:cNvSpPr>
          <p:nvPr>
            <p:ph type="title"/>
          </p:nvPr>
        </p:nvSpPr>
        <p:spPr/>
        <p:txBody>
          <a:bodyPr/>
          <a:lstStyle/>
          <a:p>
            <a:r>
              <a:rPr lang="en-PH" sz="4000" b="1" dirty="0"/>
              <a:t>Example</a:t>
            </a:r>
            <a:endParaRPr lang="en-PH" dirty="0"/>
          </a:p>
        </p:txBody>
      </p:sp>
      <p:sp>
        <p:nvSpPr>
          <p:cNvPr id="3" name="Content Placeholder 2">
            <a:extLst>
              <a:ext uri="{FF2B5EF4-FFF2-40B4-BE49-F238E27FC236}">
                <a16:creationId xmlns:a16="http://schemas.microsoft.com/office/drawing/2014/main" id="{A7A1E920-EF5D-ABDC-24C6-1B0994837A09}"/>
              </a:ext>
            </a:extLst>
          </p:cNvPr>
          <p:cNvSpPr>
            <a:spLocks noGrp="1"/>
          </p:cNvSpPr>
          <p:nvPr>
            <p:ph idx="1"/>
          </p:nvPr>
        </p:nvSpPr>
        <p:spPr/>
        <p:txBody>
          <a:bodyPr/>
          <a:lstStyle/>
          <a:p>
            <a:r>
              <a:rPr lang="en-US" sz="2000" dirty="0"/>
              <a:t>The lower() method returns the string in lower case:</a:t>
            </a:r>
            <a:endParaRPr lang="en-PH" sz="2000" dirty="0"/>
          </a:p>
          <a:p>
            <a:endParaRPr lang="en-PH" dirty="0"/>
          </a:p>
        </p:txBody>
      </p:sp>
      <p:pic>
        <p:nvPicPr>
          <p:cNvPr id="4" name="Picture 3">
            <a:extLst>
              <a:ext uri="{FF2B5EF4-FFF2-40B4-BE49-F238E27FC236}">
                <a16:creationId xmlns:a16="http://schemas.microsoft.com/office/drawing/2014/main" id="{4ED44F4D-2671-9FCC-6F58-BB5389A0CE9F}"/>
              </a:ext>
            </a:extLst>
          </p:cNvPr>
          <p:cNvPicPr>
            <a:picLocks noChangeAspect="1"/>
          </p:cNvPicPr>
          <p:nvPr/>
        </p:nvPicPr>
        <p:blipFill>
          <a:blip r:embed="rId2"/>
          <a:stretch>
            <a:fillRect/>
          </a:stretch>
        </p:blipFill>
        <p:spPr>
          <a:xfrm>
            <a:off x="4273795" y="3429000"/>
            <a:ext cx="4672239" cy="2283374"/>
          </a:xfrm>
          <a:prstGeom prst="rect">
            <a:avLst/>
          </a:prstGeom>
        </p:spPr>
      </p:pic>
    </p:spTree>
    <p:extLst>
      <p:ext uri="{BB962C8B-B14F-4D97-AF65-F5344CB8AC3E}">
        <p14:creationId xmlns:p14="http://schemas.microsoft.com/office/powerpoint/2010/main" val="12662103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35C2-7AD7-B00A-C92F-8E857D3C54A8}"/>
              </a:ext>
            </a:extLst>
          </p:cNvPr>
          <p:cNvSpPr>
            <a:spLocks noGrp="1"/>
          </p:cNvSpPr>
          <p:nvPr>
            <p:ph type="title"/>
          </p:nvPr>
        </p:nvSpPr>
        <p:spPr/>
        <p:txBody>
          <a:bodyPr/>
          <a:lstStyle/>
          <a:p>
            <a:r>
              <a:rPr lang="en-PH" b="1" dirty="0"/>
              <a:t>Remove Whitespace</a:t>
            </a:r>
          </a:p>
        </p:txBody>
      </p:sp>
      <p:sp>
        <p:nvSpPr>
          <p:cNvPr id="3" name="Content Placeholder 2">
            <a:extLst>
              <a:ext uri="{FF2B5EF4-FFF2-40B4-BE49-F238E27FC236}">
                <a16:creationId xmlns:a16="http://schemas.microsoft.com/office/drawing/2014/main" id="{CFC1D3FA-2E26-4768-8276-52CF07648A9A}"/>
              </a:ext>
            </a:extLst>
          </p:cNvPr>
          <p:cNvSpPr>
            <a:spLocks noGrp="1"/>
          </p:cNvSpPr>
          <p:nvPr>
            <p:ph idx="1"/>
          </p:nvPr>
        </p:nvSpPr>
        <p:spPr/>
        <p:txBody>
          <a:bodyPr/>
          <a:lstStyle/>
          <a:p>
            <a:r>
              <a:rPr lang="en-US" sz="2400" dirty="0"/>
              <a:t>Whitespace is the space before and/or after the actual text, and very often you want to remove this space.</a:t>
            </a:r>
          </a:p>
          <a:p>
            <a:endParaRPr lang="en-PH" dirty="0"/>
          </a:p>
        </p:txBody>
      </p:sp>
    </p:spTree>
    <p:extLst>
      <p:ext uri="{BB962C8B-B14F-4D97-AF65-F5344CB8AC3E}">
        <p14:creationId xmlns:p14="http://schemas.microsoft.com/office/powerpoint/2010/main" val="12238980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644D-3D98-D7E1-34AC-EF3B6365CFC7}"/>
              </a:ext>
            </a:extLst>
          </p:cNvPr>
          <p:cNvSpPr>
            <a:spLocks noGrp="1"/>
          </p:cNvSpPr>
          <p:nvPr>
            <p:ph type="title"/>
          </p:nvPr>
        </p:nvSpPr>
        <p:spPr/>
        <p:txBody>
          <a:bodyPr>
            <a:normAutofit/>
          </a:bodyPr>
          <a:lstStyle/>
          <a:p>
            <a:r>
              <a:rPr lang="en-PH" sz="4400" b="1" dirty="0"/>
              <a:t>Example</a:t>
            </a:r>
            <a:endParaRPr lang="en-PH" sz="4400" dirty="0"/>
          </a:p>
        </p:txBody>
      </p:sp>
      <p:sp>
        <p:nvSpPr>
          <p:cNvPr id="3" name="Content Placeholder 2">
            <a:extLst>
              <a:ext uri="{FF2B5EF4-FFF2-40B4-BE49-F238E27FC236}">
                <a16:creationId xmlns:a16="http://schemas.microsoft.com/office/drawing/2014/main" id="{A31DC98D-FDE6-9695-6C31-C33D4233D48D}"/>
              </a:ext>
            </a:extLst>
          </p:cNvPr>
          <p:cNvSpPr>
            <a:spLocks noGrp="1"/>
          </p:cNvSpPr>
          <p:nvPr>
            <p:ph idx="1"/>
          </p:nvPr>
        </p:nvSpPr>
        <p:spPr/>
        <p:txBody>
          <a:bodyPr/>
          <a:lstStyle/>
          <a:p>
            <a:r>
              <a:rPr lang="en-US" sz="3200" dirty="0"/>
              <a:t>The strip() method removes any whitespace from the beginning or the end:</a:t>
            </a:r>
            <a:endParaRPr lang="en-PH" sz="3200" dirty="0"/>
          </a:p>
          <a:p>
            <a:endParaRPr lang="en-PH" dirty="0"/>
          </a:p>
        </p:txBody>
      </p:sp>
      <p:pic>
        <p:nvPicPr>
          <p:cNvPr id="4" name="Picture 3">
            <a:extLst>
              <a:ext uri="{FF2B5EF4-FFF2-40B4-BE49-F238E27FC236}">
                <a16:creationId xmlns:a16="http://schemas.microsoft.com/office/drawing/2014/main" id="{BCDB7D73-0A16-3E39-A40A-4FB5E6D77373}"/>
              </a:ext>
            </a:extLst>
          </p:cNvPr>
          <p:cNvPicPr>
            <a:picLocks noChangeAspect="1"/>
          </p:cNvPicPr>
          <p:nvPr/>
        </p:nvPicPr>
        <p:blipFill>
          <a:blip r:embed="rId2"/>
          <a:stretch>
            <a:fillRect/>
          </a:stretch>
        </p:blipFill>
        <p:spPr>
          <a:xfrm>
            <a:off x="4123040" y="3624015"/>
            <a:ext cx="5332044" cy="2239457"/>
          </a:xfrm>
          <a:prstGeom prst="rect">
            <a:avLst/>
          </a:prstGeom>
        </p:spPr>
      </p:pic>
    </p:spTree>
    <p:extLst>
      <p:ext uri="{BB962C8B-B14F-4D97-AF65-F5344CB8AC3E}">
        <p14:creationId xmlns:p14="http://schemas.microsoft.com/office/powerpoint/2010/main" val="26255260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90A9-E704-5EB3-08E4-275177377745}"/>
              </a:ext>
            </a:extLst>
          </p:cNvPr>
          <p:cNvSpPr>
            <a:spLocks noGrp="1"/>
          </p:cNvSpPr>
          <p:nvPr>
            <p:ph type="title"/>
          </p:nvPr>
        </p:nvSpPr>
        <p:spPr/>
        <p:txBody>
          <a:bodyPr>
            <a:normAutofit/>
          </a:bodyPr>
          <a:lstStyle/>
          <a:p>
            <a:r>
              <a:rPr lang="en-PH" sz="6600" b="1" dirty="0"/>
              <a:t>Replace String</a:t>
            </a:r>
            <a:endParaRPr lang="en-PH" sz="6600" dirty="0"/>
          </a:p>
        </p:txBody>
      </p:sp>
      <p:sp>
        <p:nvSpPr>
          <p:cNvPr id="3" name="Content Placeholder 2">
            <a:extLst>
              <a:ext uri="{FF2B5EF4-FFF2-40B4-BE49-F238E27FC236}">
                <a16:creationId xmlns:a16="http://schemas.microsoft.com/office/drawing/2014/main" id="{98A98857-607D-7865-D7C4-E5CE1B8F4B12}"/>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35160115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BF43-17E3-5FCB-388C-A70D2861A880}"/>
              </a:ext>
            </a:extLst>
          </p:cNvPr>
          <p:cNvSpPr>
            <a:spLocks noGrp="1"/>
          </p:cNvSpPr>
          <p:nvPr>
            <p:ph type="title"/>
          </p:nvPr>
        </p:nvSpPr>
        <p:spPr/>
        <p:txBody>
          <a:bodyPr>
            <a:normAutofit/>
          </a:bodyPr>
          <a:lstStyle/>
          <a:p>
            <a:r>
              <a:rPr lang="en-PH" sz="6000" b="1" dirty="0"/>
              <a:t>Example</a:t>
            </a:r>
            <a:endParaRPr lang="en-PH" sz="6000" dirty="0"/>
          </a:p>
        </p:txBody>
      </p:sp>
      <p:sp>
        <p:nvSpPr>
          <p:cNvPr id="3" name="Content Placeholder 2">
            <a:extLst>
              <a:ext uri="{FF2B5EF4-FFF2-40B4-BE49-F238E27FC236}">
                <a16:creationId xmlns:a16="http://schemas.microsoft.com/office/drawing/2014/main" id="{FA6BB7DE-723A-B405-1EF7-526C487B18D4}"/>
              </a:ext>
            </a:extLst>
          </p:cNvPr>
          <p:cNvSpPr>
            <a:spLocks noGrp="1"/>
          </p:cNvSpPr>
          <p:nvPr>
            <p:ph idx="1"/>
          </p:nvPr>
        </p:nvSpPr>
        <p:spPr/>
        <p:txBody>
          <a:bodyPr/>
          <a:lstStyle/>
          <a:p>
            <a:r>
              <a:rPr lang="en-US" sz="2000" dirty="0"/>
              <a:t>The replace() method replaces a string with another string:</a:t>
            </a:r>
            <a:endParaRPr lang="en-PH" sz="2000" dirty="0"/>
          </a:p>
          <a:p>
            <a:endParaRPr lang="en-PH" dirty="0"/>
          </a:p>
        </p:txBody>
      </p:sp>
      <p:pic>
        <p:nvPicPr>
          <p:cNvPr id="4" name="Picture 3">
            <a:extLst>
              <a:ext uri="{FF2B5EF4-FFF2-40B4-BE49-F238E27FC236}">
                <a16:creationId xmlns:a16="http://schemas.microsoft.com/office/drawing/2014/main" id="{204A1EA0-EF38-D013-B058-B7E054F64029}"/>
              </a:ext>
            </a:extLst>
          </p:cNvPr>
          <p:cNvPicPr>
            <a:picLocks noChangeAspect="1"/>
          </p:cNvPicPr>
          <p:nvPr/>
        </p:nvPicPr>
        <p:blipFill>
          <a:blip r:embed="rId2"/>
          <a:stretch>
            <a:fillRect/>
          </a:stretch>
        </p:blipFill>
        <p:spPr>
          <a:xfrm>
            <a:off x="4095336" y="2926036"/>
            <a:ext cx="4728153" cy="2183291"/>
          </a:xfrm>
          <a:prstGeom prst="rect">
            <a:avLst/>
          </a:prstGeom>
        </p:spPr>
      </p:pic>
    </p:spTree>
    <p:extLst>
      <p:ext uri="{BB962C8B-B14F-4D97-AF65-F5344CB8AC3E}">
        <p14:creationId xmlns:p14="http://schemas.microsoft.com/office/powerpoint/2010/main" val="15437747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242E-F7BF-C817-99BF-46F9B988D7D6}"/>
              </a:ext>
            </a:extLst>
          </p:cNvPr>
          <p:cNvSpPr>
            <a:spLocks noGrp="1"/>
          </p:cNvSpPr>
          <p:nvPr>
            <p:ph type="title"/>
          </p:nvPr>
        </p:nvSpPr>
        <p:spPr/>
        <p:txBody>
          <a:bodyPr>
            <a:normAutofit/>
          </a:bodyPr>
          <a:lstStyle/>
          <a:p>
            <a:r>
              <a:rPr lang="en-PH" sz="7200" b="1" dirty="0"/>
              <a:t>Split String</a:t>
            </a:r>
            <a:endParaRPr lang="en-PH" sz="7200" dirty="0"/>
          </a:p>
        </p:txBody>
      </p:sp>
      <p:sp>
        <p:nvSpPr>
          <p:cNvPr id="3" name="Content Placeholder 2">
            <a:extLst>
              <a:ext uri="{FF2B5EF4-FFF2-40B4-BE49-F238E27FC236}">
                <a16:creationId xmlns:a16="http://schemas.microsoft.com/office/drawing/2014/main" id="{FDF5788F-DF12-E070-D5C2-85E97CF20225}"/>
              </a:ext>
            </a:extLst>
          </p:cNvPr>
          <p:cNvSpPr>
            <a:spLocks noGrp="1"/>
          </p:cNvSpPr>
          <p:nvPr>
            <p:ph idx="1"/>
          </p:nvPr>
        </p:nvSpPr>
        <p:spPr/>
        <p:txBody>
          <a:bodyPr/>
          <a:lstStyle/>
          <a:p>
            <a:pPr lvl="1"/>
            <a:r>
              <a:rPr lang="en-US" sz="2000" dirty="0"/>
              <a:t>The split() method returns a list where the text between the specified separator becomes the list items.</a:t>
            </a:r>
            <a:endParaRPr lang="en-PH" sz="2000" dirty="0"/>
          </a:p>
          <a:p>
            <a:pPr lvl="1"/>
            <a:endParaRPr lang="en-PH" dirty="0"/>
          </a:p>
        </p:txBody>
      </p:sp>
    </p:spTree>
    <p:extLst>
      <p:ext uri="{BB962C8B-B14F-4D97-AF65-F5344CB8AC3E}">
        <p14:creationId xmlns:p14="http://schemas.microsoft.com/office/powerpoint/2010/main" val="24014455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E6F6-A436-2BB1-5729-FABB28CE289A}"/>
              </a:ext>
            </a:extLst>
          </p:cNvPr>
          <p:cNvSpPr>
            <a:spLocks noGrp="1"/>
          </p:cNvSpPr>
          <p:nvPr>
            <p:ph type="title"/>
          </p:nvPr>
        </p:nvSpPr>
        <p:spPr/>
        <p:txBody>
          <a:bodyPr/>
          <a:lstStyle/>
          <a:p>
            <a:r>
              <a:rPr lang="en-PH" sz="4000" b="1" dirty="0"/>
              <a:t>Example</a:t>
            </a:r>
            <a:br>
              <a:rPr lang="en-PH" sz="4000" b="1" dirty="0"/>
            </a:br>
            <a:endParaRPr lang="en-PH" dirty="0"/>
          </a:p>
        </p:txBody>
      </p:sp>
      <p:sp>
        <p:nvSpPr>
          <p:cNvPr id="3" name="Content Placeholder 2">
            <a:extLst>
              <a:ext uri="{FF2B5EF4-FFF2-40B4-BE49-F238E27FC236}">
                <a16:creationId xmlns:a16="http://schemas.microsoft.com/office/drawing/2014/main" id="{5898B2F7-F7B5-F4B5-DB38-C70CAA041F93}"/>
              </a:ext>
            </a:extLst>
          </p:cNvPr>
          <p:cNvSpPr>
            <a:spLocks noGrp="1"/>
          </p:cNvSpPr>
          <p:nvPr>
            <p:ph idx="1"/>
          </p:nvPr>
        </p:nvSpPr>
        <p:spPr/>
        <p:txBody>
          <a:bodyPr/>
          <a:lstStyle/>
          <a:p>
            <a:r>
              <a:rPr lang="en-US" sz="2000" dirty="0"/>
              <a:t>The split() method splits the string into substrings if it finds instances of the separator:</a:t>
            </a:r>
            <a:endParaRPr lang="en-PH" sz="2000" dirty="0"/>
          </a:p>
          <a:p>
            <a:endParaRPr lang="en-PH" dirty="0"/>
          </a:p>
        </p:txBody>
      </p:sp>
      <p:pic>
        <p:nvPicPr>
          <p:cNvPr id="4" name="Picture 3">
            <a:extLst>
              <a:ext uri="{FF2B5EF4-FFF2-40B4-BE49-F238E27FC236}">
                <a16:creationId xmlns:a16="http://schemas.microsoft.com/office/drawing/2014/main" id="{F0B963F6-08C6-A846-357A-A63BB66F4E30}"/>
              </a:ext>
            </a:extLst>
          </p:cNvPr>
          <p:cNvPicPr>
            <a:picLocks noChangeAspect="1"/>
          </p:cNvPicPr>
          <p:nvPr/>
        </p:nvPicPr>
        <p:blipFill>
          <a:blip r:embed="rId2"/>
          <a:stretch>
            <a:fillRect/>
          </a:stretch>
        </p:blipFill>
        <p:spPr>
          <a:xfrm>
            <a:off x="3786479" y="2869476"/>
            <a:ext cx="4933473" cy="2192718"/>
          </a:xfrm>
          <a:prstGeom prst="rect">
            <a:avLst/>
          </a:prstGeom>
        </p:spPr>
      </p:pic>
    </p:spTree>
    <p:extLst>
      <p:ext uri="{BB962C8B-B14F-4D97-AF65-F5344CB8AC3E}">
        <p14:creationId xmlns:p14="http://schemas.microsoft.com/office/powerpoint/2010/main" val="3713203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{05578A14-0331-4662-9780-47FD2187B7AF}tf56219246_win32</Template>
  <TotalTime>131</TotalTime>
  <Words>2702</Words>
  <Application>Microsoft Office PowerPoint</Application>
  <PresentationFormat>Widescreen</PresentationFormat>
  <Paragraphs>343</Paragraphs>
  <Slides>106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Arial Unicode MS</vt:lpstr>
      <vt:lpstr>Avenir Next LT Pro</vt:lpstr>
      <vt:lpstr>Avenir Next LT Pro Light</vt:lpstr>
      <vt:lpstr>Garamond</vt:lpstr>
      <vt:lpstr>SavonVTI</vt:lpstr>
      <vt:lpstr>My journal to python</vt:lpstr>
      <vt:lpstr>AGENDA</vt:lpstr>
      <vt:lpstr>What is Python?</vt:lpstr>
      <vt:lpstr>Good to know:</vt:lpstr>
      <vt:lpstr>PYTHON SYNTAX</vt:lpstr>
      <vt:lpstr>Python syntax can be executed by writing directly in the Command Line: </vt:lpstr>
      <vt:lpstr>Python Indentation</vt:lpstr>
      <vt:lpstr>Python uses indentation to indicate a block of code.</vt:lpstr>
      <vt:lpstr>Python will give you an error if you skip the indentation: </vt:lpstr>
      <vt:lpstr>PowerPoint Presentation</vt:lpstr>
      <vt:lpstr>You have to use the same number of spaces in the same block of code, otherwise Python will give you an error: </vt:lpstr>
      <vt:lpstr>In Python, variables are created when you assign a value to it:</vt:lpstr>
      <vt:lpstr>Python has no command for declaring a variable. </vt:lpstr>
      <vt:lpstr>Python Variables</vt:lpstr>
      <vt:lpstr>Example</vt:lpstr>
      <vt:lpstr>Comments</vt:lpstr>
      <vt:lpstr>Comments can be used to explain Python code. Comments can be used to make the code more readable. Comments can be used to prevent execution when testing code.</vt:lpstr>
      <vt:lpstr>Python Comments</vt:lpstr>
      <vt:lpstr> Comments can be used to explain Python code. </vt:lpstr>
      <vt:lpstr>Comments can be placed at the end of a line, and Python will ignore the rest of the line:  </vt:lpstr>
      <vt:lpstr>A comment does not have to be text that explains the code, it can also be used to prevent Python from executing code: </vt:lpstr>
      <vt:lpstr>Multi Line Comments </vt:lpstr>
      <vt:lpstr>Or, not quite as intended, you can use a multiline string. </vt:lpstr>
      <vt:lpstr>Python Variables</vt:lpstr>
      <vt:lpstr>Creating Variables </vt:lpstr>
      <vt:lpstr>Variables do not need to be declared with any particular type, and can even change type after they have been set. </vt:lpstr>
      <vt:lpstr>Casting </vt:lpstr>
      <vt:lpstr>Python - Variable Names </vt:lpstr>
      <vt:lpstr>PowerPoint Presentation</vt:lpstr>
      <vt:lpstr>Example </vt:lpstr>
      <vt:lpstr>Pascal Case </vt:lpstr>
      <vt:lpstr>Python Variables - Assign Multiple Values </vt:lpstr>
      <vt:lpstr>One Value to Multiple Variables </vt:lpstr>
      <vt:lpstr>Unpack a Collection</vt:lpstr>
      <vt:lpstr>Python - Output Variables</vt:lpstr>
      <vt:lpstr>In the print() function, you output multiple variables, separated by a comma: </vt:lpstr>
      <vt:lpstr>For numbers, the + character works as a mathematical operator: </vt:lpstr>
      <vt:lpstr>The best way to output multiple variables in the print() function is to separate them with commas, which even support different data types: </vt:lpstr>
      <vt:lpstr>Python - Global Variables </vt:lpstr>
      <vt:lpstr>If you create a variable with the same name inside a function, this variable will be local, and can only be used inside the function. The global variable with the same name will remain as it was, global and with the original value. </vt:lpstr>
      <vt:lpstr>PowerPoint Presentation</vt:lpstr>
      <vt:lpstr>Also, use the global keyword if you want to change a global variable inside a function. </vt:lpstr>
      <vt:lpstr>Python Data Types</vt:lpstr>
      <vt:lpstr>Built-in Data Types</vt:lpstr>
      <vt:lpstr>Python has the following data types built-in by default, in these categories: </vt:lpstr>
      <vt:lpstr>Getting the Data Type </vt:lpstr>
      <vt:lpstr>Setting the Data Type</vt:lpstr>
      <vt:lpstr>In Python, the data type is set when you assign a value to a variable:</vt:lpstr>
      <vt:lpstr>Setting the Specific Data Type</vt:lpstr>
      <vt:lpstr>If you want to specify the data type, you can use the following constructor functions: </vt:lpstr>
      <vt:lpstr>Python Numbers</vt:lpstr>
      <vt:lpstr>Int</vt:lpstr>
      <vt:lpstr>Float </vt:lpstr>
      <vt:lpstr>Float can also be scientific numbers with an "e" to indicate the power of 10. </vt:lpstr>
      <vt:lpstr>Float can also be scientific numbers with an "e" to indicate the power of 10. </vt:lpstr>
      <vt:lpstr>Complex </vt:lpstr>
      <vt:lpstr>Type Conversion </vt:lpstr>
      <vt:lpstr>Random Number </vt:lpstr>
      <vt:lpstr>Python Casting</vt:lpstr>
      <vt:lpstr>Specify a Variable Type</vt:lpstr>
      <vt:lpstr>PowerPoint Presentation</vt:lpstr>
      <vt:lpstr>Example</vt:lpstr>
      <vt:lpstr>Python Strings</vt:lpstr>
      <vt:lpstr>Strings</vt:lpstr>
      <vt:lpstr>You can display a string literal with the print() function: </vt:lpstr>
      <vt:lpstr>Assign String to a Variable</vt:lpstr>
      <vt:lpstr>Assigning a string to a variable is done with the variable name followed by an equal sign and the string: </vt:lpstr>
      <vt:lpstr>Multiline Strings</vt:lpstr>
      <vt:lpstr>PowerPoint Presentation</vt:lpstr>
      <vt:lpstr>Or three single quotes: </vt:lpstr>
      <vt:lpstr>Strings are Arrays</vt:lpstr>
      <vt:lpstr>PowerPoint Presentation</vt:lpstr>
      <vt:lpstr>Looping Through a String</vt:lpstr>
      <vt:lpstr>Since strings are arrays, we can loop through the characters in a string, with a for loop. </vt:lpstr>
      <vt:lpstr>String Length</vt:lpstr>
      <vt:lpstr>To get the length of a string, use the len() function. </vt:lpstr>
      <vt:lpstr>Check String</vt:lpstr>
      <vt:lpstr>Example</vt:lpstr>
      <vt:lpstr>Use it in an if statement: </vt:lpstr>
      <vt:lpstr>Check if NOT</vt:lpstr>
      <vt:lpstr>Example</vt:lpstr>
      <vt:lpstr>Use it in an if statement:</vt:lpstr>
      <vt:lpstr>Python - Slicing Strings</vt:lpstr>
      <vt:lpstr>Example </vt:lpstr>
      <vt:lpstr>Slicing</vt:lpstr>
      <vt:lpstr>Slice From the Start</vt:lpstr>
      <vt:lpstr>Example </vt:lpstr>
      <vt:lpstr>Negative Indexing</vt:lpstr>
      <vt:lpstr>Example </vt:lpstr>
      <vt:lpstr>Python - Modify Strings</vt:lpstr>
      <vt:lpstr>Upper Case</vt:lpstr>
      <vt:lpstr>Lower Case</vt:lpstr>
      <vt:lpstr>Example</vt:lpstr>
      <vt:lpstr>Remove Whitespace</vt:lpstr>
      <vt:lpstr>Example</vt:lpstr>
      <vt:lpstr>Replace String</vt:lpstr>
      <vt:lpstr>Example</vt:lpstr>
      <vt:lpstr>Split String</vt:lpstr>
      <vt:lpstr>Example </vt:lpstr>
      <vt:lpstr>Python - String Concatenation</vt:lpstr>
      <vt:lpstr>Example</vt:lpstr>
      <vt:lpstr>Example</vt:lpstr>
      <vt:lpstr>Python - Format - Strings </vt:lpstr>
      <vt:lpstr>As we learned in the Python Variables chapter, we cannot combine strings and numbers like this: </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Juricka Dela Cuesta</dc:creator>
  <cp:lastModifiedBy>Juricka Dela Cuesta</cp:lastModifiedBy>
  <cp:revision>1</cp:revision>
  <dcterms:created xsi:type="dcterms:W3CDTF">2022-11-29T16:52:38Z</dcterms:created>
  <dcterms:modified xsi:type="dcterms:W3CDTF">2022-11-29T19:03:51Z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