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jCcrrTibqh7kQ7DLWq7aNU8bi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3523220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383523220ac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3523220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83523220ac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3523220a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383523220a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3523220ac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83523220ac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83523220a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383523220ac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83523220a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383523220ac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txBox="1"/>
          <p:nvPr>
            <p:ph idx="1" type="subTitle"/>
          </p:nvPr>
        </p:nvSpPr>
        <p:spPr>
          <a:xfrm>
            <a:off x="638882" y="4631161"/>
            <a:ext cx="3571810" cy="15593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Adli Farhan Ibrahim</a:t>
            </a:r>
            <a:endParaRPr/>
          </a:p>
        </p:txBody>
      </p:sp>
      <p:sp>
        <p:nvSpPr>
          <p:cNvPr id="86" name="Google Shape;86;p1"/>
          <p:cNvSpPr/>
          <p:nvPr/>
        </p:nvSpPr>
        <p:spPr>
          <a:xfrm>
            <a:off x="643278" y="4409267"/>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1,100+ Data Scientist Vector Illustrations, Royalty-Free Vector Graphics &amp;  Clip Art - iStock" id="87" name="Google Shape;87;p1"/>
          <p:cNvPicPr preferRelativeResize="0"/>
          <p:nvPr/>
        </p:nvPicPr>
        <p:blipFill rotWithShape="1">
          <a:blip r:embed="rId3">
            <a:alphaModFix/>
          </a:blip>
          <a:srcRect b="0" l="0" r="0" t="0"/>
          <a:stretch/>
        </p:blipFill>
        <p:spPr>
          <a:xfrm>
            <a:off x="5220375" y="640075"/>
            <a:ext cx="6565300" cy="5550425"/>
          </a:xfrm>
          <a:prstGeom prst="rect">
            <a:avLst/>
          </a:prstGeom>
          <a:noFill/>
          <a:ln>
            <a:noFill/>
          </a:ln>
        </p:spPr>
      </p:pic>
      <p:sp>
        <p:nvSpPr>
          <p:cNvPr id="88" name="Google Shape;88;p1"/>
          <p:cNvSpPr txBox="1"/>
          <p:nvPr>
            <p:ph type="ctrTitle"/>
          </p:nvPr>
        </p:nvSpPr>
        <p:spPr>
          <a:xfrm>
            <a:off x="638881" y="639193"/>
            <a:ext cx="5216973" cy="357351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4400"/>
              <a:t>Stock Forecasting with LSTM: </a:t>
            </a:r>
            <a:endParaRPr sz="4400"/>
          </a:p>
          <a:p>
            <a:pPr indent="0" lvl="0" marL="0" rtl="0" algn="l">
              <a:lnSpc>
                <a:spcPct val="90000"/>
              </a:lnSpc>
              <a:spcBef>
                <a:spcPts val="0"/>
              </a:spcBef>
              <a:spcAft>
                <a:spcPts val="0"/>
              </a:spcAft>
              <a:buClr>
                <a:schemeClr val="dk1"/>
              </a:buClr>
              <a:buSzPts val="4400"/>
              <a:buFont typeface="Calibri"/>
              <a:buNone/>
            </a:pPr>
            <a:r>
              <a:rPr lang="en-US" sz="4400"/>
              <a:t>Summary Of Research Paper</a:t>
            </a:r>
            <a:br>
              <a:rPr lang="en-US" sz="3200"/>
            </a:br>
            <a:r>
              <a:rPr lang="en-US" sz="2000"/>
              <a:t>Mandiri Sekuritas</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558209" y="0"/>
            <a:ext cx="11167447" cy="2018806"/>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 name="Google Shape;95;p2"/>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p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Overview</a:t>
            </a:r>
            <a:endParaRPr sz="4000"/>
          </a:p>
        </p:txBody>
      </p:sp>
      <p:sp>
        <p:nvSpPr>
          <p:cNvPr id="97" name="Google Shape;97;p2"/>
          <p:cNvSpPr/>
          <p:nvPr/>
        </p:nvSpPr>
        <p:spPr>
          <a:xfrm>
            <a:off x="498834" y="770799"/>
            <a:ext cx="128016"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2"/>
          <p:cNvSpPr txBox="1"/>
          <p:nvPr/>
        </p:nvSpPr>
        <p:spPr>
          <a:xfrm>
            <a:off x="255075" y="2232600"/>
            <a:ext cx="6048300" cy="1800000"/>
          </a:xfrm>
          <a:prstGeom prst="rect">
            <a:avLst/>
          </a:prstGeom>
          <a:noFill/>
          <a:ln>
            <a:noFill/>
          </a:ln>
        </p:spPr>
        <p:txBody>
          <a:bodyPr anchorCtr="0" anchor="t" bIns="45700" lIns="91425" spcFirstLastPara="1" rIns="91425" wrap="square" tIns="45700">
            <a:normAutofit/>
          </a:bodyPr>
          <a:lstStyle/>
          <a:p>
            <a:pPr indent="0" lvl="0" marL="0" marR="0" rtl="0" algn="just">
              <a:lnSpc>
                <a:spcPct val="90000"/>
              </a:lnSpc>
              <a:spcBef>
                <a:spcPts val="600"/>
              </a:spcBef>
              <a:spcAft>
                <a:spcPts val="0"/>
              </a:spcAft>
              <a:buClr>
                <a:srgbClr val="000000"/>
              </a:buClr>
              <a:buFont typeface="Arial"/>
              <a:buNone/>
            </a:pPr>
            <a:r>
              <a:rPr lang="en-US" sz="1750">
                <a:latin typeface="Calibri"/>
                <a:ea typeface="Calibri"/>
                <a:cs typeface="Calibri"/>
                <a:sym typeface="Calibri"/>
              </a:rPr>
              <a:t>The stock market serves as a public marketplace that plays a key role in the modern economic system, offering the potential for significant profits at a higher risk compared to other financial services. The task of stock market forecasting is one of the most important economic challenges, as accurate predictions of market trends can mitigate risk for investors and enable more informed decisions.</a:t>
            </a:r>
            <a:endParaRPr sz="1750">
              <a:latin typeface="Calibri"/>
              <a:ea typeface="Calibri"/>
              <a:cs typeface="Calibri"/>
              <a:sym typeface="Calibri"/>
            </a:endParaRPr>
          </a:p>
        </p:txBody>
      </p:sp>
      <p:sp>
        <p:nvSpPr>
          <p:cNvPr id="99" name="Google Shape;99;p2"/>
          <p:cNvSpPr txBox="1"/>
          <p:nvPr/>
        </p:nvSpPr>
        <p:spPr>
          <a:xfrm>
            <a:off x="255075" y="4147728"/>
            <a:ext cx="6048300" cy="2137500"/>
          </a:xfrm>
          <a:prstGeom prst="rect">
            <a:avLst/>
          </a:prstGeom>
          <a:noFill/>
          <a:ln>
            <a:noFill/>
          </a:ln>
        </p:spPr>
        <p:txBody>
          <a:bodyPr anchorCtr="0" anchor="t" bIns="45700" lIns="91425" spcFirstLastPara="1" rIns="91425" wrap="square" tIns="45700">
            <a:normAutofit lnSpcReduction="20000"/>
          </a:bodyPr>
          <a:lstStyle/>
          <a:p>
            <a:pPr indent="0" lvl="0" marL="0" marR="0" rtl="0" algn="just">
              <a:lnSpc>
                <a:spcPct val="90000"/>
              </a:lnSpc>
              <a:spcBef>
                <a:spcPts val="600"/>
              </a:spcBef>
              <a:spcAft>
                <a:spcPts val="0"/>
              </a:spcAft>
              <a:buClr>
                <a:srgbClr val="000000"/>
              </a:buClr>
              <a:buFont typeface="Arial"/>
              <a:buNone/>
            </a:pPr>
            <a:r>
              <a:rPr lang="en-US" sz="1900">
                <a:latin typeface="Calibri"/>
                <a:ea typeface="Calibri"/>
                <a:cs typeface="Calibri"/>
                <a:sym typeface="Calibri"/>
              </a:rPr>
              <a:t>The paper addresses these challenges by proposing a novel "Advisor Neural Network framework using LSTM-based Informative Stock Analysis for Daily investment Advice". The central innovation of this framework is its ability to holistically combine a comprehensive set of features—historical financial data, technical indicators, seasonal data, and contextual information derived from news—into a single LSTM-based forecasting model. This approach stands out in the literature, which often focuses on only one or a subset of these feature types.</a:t>
            </a:r>
            <a:endParaRPr sz="1900">
              <a:latin typeface="Calibri"/>
              <a:ea typeface="Calibri"/>
              <a:cs typeface="Calibri"/>
              <a:sym typeface="Calibri"/>
            </a:endParaRPr>
          </a:p>
        </p:txBody>
      </p:sp>
      <p:pic>
        <p:nvPicPr>
          <p:cNvPr id="100" name="Google Shape;100;p2"/>
          <p:cNvPicPr preferRelativeResize="0"/>
          <p:nvPr/>
        </p:nvPicPr>
        <p:blipFill>
          <a:blip r:embed="rId3">
            <a:alphaModFix/>
          </a:blip>
          <a:stretch>
            <a:fillRect/>
          </a:stretch>
        </p:blipFill>
        <p:spPr>
          <a:xfrm>
            <a:off x="6949550" y="2318350"/>
            <a:ext cx="3730500" cy="3730500"/>
          </a:xfrm>
          <a:prstGeom prst="rect">
            <a:avLst/>
          </a:prstGeom>
          <a:solidFill>
            <a:schemeClr val="lt1"/>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g383523220ac_0_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6" name="Google Shape;106;g383523220ac_0_4"/>
          <p:cNvSpPr/>
          <p:nvPr/>
        </p:nvSpPr>
        <p:spPr>
          <a:xfrm>
            <a:off x="558209" y="0"/>
            <a:ext cx="11167500" cy="2018700"/>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 name="Google Shape;107;g383523220ac_0_4"/>
          <p:cNvSpPr/>
          <p:nvPr/>
        </p:nvSpPr>
        <p:spPr>
          <a:xfrm>
            <a:off x="566928" y="0"/>
            <a:ext cx="11155800" cy="201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g383523220ac_0_4"/>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Core Methodology</a:t>
            </a:r>
            <a:endParaRPr sz="4000"/>
          </a:p>
        </p:txBody>
      </p:sp>
      <p:sp>
        <p:nvSpPr>
          <p:cNvPr id="109" name="Google Shape;109;g383523220ac_0_4"/>
          <p:cNvSpPr/>
          <p:nvPr/>
        </p:nvSpPr>
        <p:spPr>
          <a:xfrm>
            <a:off x="498834" y="770799"/>
            <a:ext cx="1281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 name="Google Shape;110;g383523220ac_0_4"/>
          <p:cNvSpPr txBox="1"/>
          <p:nvPr/>
        </p:nvSpPr>
        <p:spPr>
          <a:xfrm>
            <a:off x="255075" y="2262200"/>
            <a:ext cx="6048300" cy="15927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80000"/>
              </a:lnSpc>
              <a:spcBef>
                <a:spcPts val="600"/>
              </a:spcBef>
              <a:spcAft>
                <a:spcPts val="0"/>
              </a:spcAft>
              <a:buNone/>
            </a:pPr>
            <a:r>
              <a:rPr b="1" lang="en-US">
                <a:latin typeface="Calibri"/>
                <a:ea typeface="Calibri"/>
                <a:cs typeface="Calibri"/>
                <a:sym typeface="Calibri"/>
              </a:rPr>
              <a:t>Data Ingestion Unit</a:t>
            </a:r>
            <a:endParaRPr b="1">
              <a:latin typeface="Calibri"/>
              <a:ea typeface="Calibri"/>
              <a:cs typeface="Calibri"/>
              <a:sym typeface="Calibri"/>
            </a:endParaRPr>
          </a:p>
          <a:p>
            <a:pPr indent="0" lvl="0" marL="0" rtl="0" algn="just">
              <a:lnSpc>
                <a:spcPct val="80000"/>
              </a:lnSpc>
              <a:spcBef>
                <a:spcPts val="600"/>
              </a:spcBef>
              <a:spcAft>
                <a:spcPts val="0"/>
              </a:spcAft>
              <a:buClr>
                <a:schemeClr val="dk1"/>
              </a:buClr>
              <a:buSzPts val="1100"/>
              <a:buFont typeface="Arial"/>
              <a:buNone/>
            </a:pPr>
            <a:r>
              <a:rPr lang="en-US">
                <a:latin typeface="Calibri"/>
                <a:ea typeface="Calibri"/>
                <a:cs typeface="Calibri"/>
                <a:sym typeface="Calibri"/>
              </a:rPr>
              <a:t>This module is responsible for the crucial process of crawling raw data, generating new features, and preprocessing the information to be used by the forecasting model.</a:t>
            </a:r>
            <a:endParaRPr>
              <a:latin typeface="Calibri"/>
              <a:ea typeface="Calibri"/>
              <a:cs typeface="Calibri"/>
              <a:sym typeface="Calibri"/>
            </a:endParaRPr>
          </a:p>
          <a:p>
            <a:pPr indent="-317500" lvl="0" marL="457200" rtl="0" algn="just">
              <a:lnSpc>
                <a:spcPct val="80000"/>
              </a:lnSpc>
              <a:spcBef>
                <a:spcPts val="600"/>
              </a:spcBef>
              <a:spcAft>
                <a:spcPts val="0"/>
              </a:spcAft>
              <a:buSzPts val="1400"/>
              <a:buFont typeface="Calibri"/>
              <a:buChar char="-"/>
            </a:pPr>
            <a:r>
              <a:rPr lang="en-US">
                <a:latin typeface="Calibri"/>
                <a:ea typeface="Calibri"/>
                <a:cs typeface="Calibri"/>
                <a:sym typeface="Calibri"/>
              </a:rPr>
              <a:t>Historical Financial Data</a:t>
            </a:r>
            <a:endParaRPr>
              <a:latin typeface="Calibri"/>
              <a:ea typeface="Calibri"/>
              <a:cs typeface="Calibri"/>
              <a:sym typeface="Calibri"/>
            </a:endParaRPr>
          </a:p>
          <a:p>
            <a:pPr indent="-317500" lvl="0" marL="457200" rtl="0" algn="just">
              <a:lnSpc>
                <a:spcPct val="80000"/>
              </a:lnSpc>
              <a:spcBef>
                <a:spcPts val="0"/>
              </a:spcBef>
              <a:spcAft>
                <a:spcPts val="0"/>
              </a:spcAft>
              <a:buSzPts val="1400"/>
              <a:buFont typeface="Calibri"/>
              <a:buChar char="-"/>
            </a:pPr>
            <a:r>
              <a:rPr lang="en-US">
                <a:latin typeface="Calibri"/>
                <a:ea typeface="Calibri"/>
                <a:cs typeface="Calibri"/>
                <a:sym typeface="Calibri"/>
              </a:rPr>
              <a:t>Seasonal Data</a:t>
            </a:r>
            <a:endParaRPr>
              <a:latin typeface="Calibri"/>
              <a:ea typeface="Calibri"/>
              <a:cs typeface="Calibri"/>
              <a:sym typeface="Calibri"/>
            </a:endParaRPr>
          </a:p>
          <a:p>
            <a:pPr indent="-317500" lvl="0" marL="457200" rtl="0" algn="just">
              <a:lnSpc>
                <a:spcPct val="80000"/>
              </a:lnSpc>
              <a:spcBef>
                <a:spcPts val="0"/>
              </a:spcBef>
              <a:spcAft>
                <a:spcPts val="0"/>
              </a:spcAft>
              <a:buSzPts val="1400"/>
              <a:buFont typeface="Calibri"/>
              <a:buChar char="-"/>
            </a:pPr>
            <a:r>
              <a:rPr lang="en-US">
                <a:latin typeface="Calibri"/>
                <a:ea typeface="Calibri"/>
                <a:cs typeface="Calibri"/>
                <a:sym typeface="Calibri"/>
              </a:rPr>
              <a:t>News Data</a:t>
            </a:r>
            <a:endParaRPr>
              <a:latin typeface="Calibri"/>
              <a:ea typeface="Calibri"/>
              <a:cs typeface="Calibri"/>
              <a:sym typeface="Calibri"/>
            </a:endParaRPr>
          </a:p>
          <a:p>
            <a:pPr indent="-317500" lvl="0" marL="457200" rtl="0" algn="just">
              <a:lnSpc>
                <a:spcPct val="80000"/>
              </a:lnSpc>
              <a:spcBef>
                <a:spcPts val="0"/>
              </a:spcBef>
              <a:spcAft>
                <a:spcPts val="0"/>
              </a:spcAft>
              <a:buSzPts val="1400"/>
              <a:buFont typeface="Calibri"/>
              <a:buChar char="-"/>
            </a:pPr>
            <a:r>
              <a:rPr lang="en-US">
                <a:latin typeface="Calibri"/>
                <a:ea typeface="Calibri"/>
                <a:cs typeface="Calibri"/>
                <a:sym typeface="Calibri"/>
              </a:rPr>
              <a:t>Technical Indicators</a:t>
            </a:r>
            <a:endParaRPr>
              <a:latin typeface="Calibri"/>
              <a:ea typeface="Calibri"/>
              <a:cs typeface="Calibri"/>
              <a:sym typeface="Calibri"/>
            </a:endParaRPr>
          </a:p>
        </p:txBody>
      </p:sp>
      <p:sp>
        <p:nvSpPr>
          <p:cNvPr id="111" name="Google Shape;111;g383523220ac_0_4"/>
          <p:cNvSpPr txBox="1"/>
          <p:nvPr/>
        </p:nvSpPr>
        <p:spPr>
          <a:xfrm>
            <a:off x="255075" y="4000363"/>
            <a:ext cx="6381900" cy="2400300"/>
          </a:xfrm>
          <a:prstGeom prst="rect">
            <a:avLst/>
          </a:pr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just">
              <a:lnSpc>
                <a:spcPct val="80000"/>
              </a:lnSpc>
              <a:spcBef>
                <a:spcPts val="600"/>
              </a:spcBef>
              <a:spcAft>
                <a:spcPts val="0"/>
              </a:spcAft>
              <a:buNone/>
            </a:pPr>
            <a:r>
              <a:rPr b="1" lang="en-US" sz="1430">
                <a:latin typeface="Calibri"/>
                <a:ea typeface="Calibri"/>
                <a:cs typeface="Calibri"/>
                <a:sym typeface="Calibri"/>
              </a:rPr>
              <a:t>Forecasting Unit</a:t>
            </a:r>
            <a:endParaRPr b="1" sz="1430">
              <a:latin typeface="Calibri"/>
              <a:ea typeface="Calibri"/>
              <a:cs typeface="Calibri"/>
              <a:sym typeface="Calibri"/>
            </a:endParaRPr>
          </a:p>
          <a:p>
            <a:pPr indent="0" lvl="0" marL="0" rtl="0" algn="just">
              <a:lnSpc>
                <a:spcPct val="80000"/>
              </a:lnSpc>
              <a:spcBef>
                <a:spcPts val="600"/>
              </a:spcBef>
              <a:spcAft>
                <a:spcPts val="0"/>
              </a:spcAft>
              <a:buSzPts val="770"/>
              <a:buNone/>
            </a:pPr>
            <a:r>
              <a:rPr lang="en-US" sz="1430">
                <a:latin typeface="Calibri"/>
                <a:ea typeface="Calibri"/>
                <a:cs typeface="Calibri"/>
                <a:sym typeface="Calibri"/>
              </a:rPr>
              <a:t>The </a:t>
            </a:r>
            <a:r>
              <a:rPr lang="en-US" sz="1430">
                <a:latin typeface="Calibri"/>
                <a:ea typeface="Calibri"/>
                <a:cs typeface="Calibri"/>
                <a:sym typeface="Calibri"/>
              </a:rPr>
              <a:t>Architecture</a:t>
            </a:r>
            <a:r>
              <a:rPr lang="en-US" sz="1430">
                <a:latin typeface="Calibri"/>
                <a:ea typeface="Calibri"/>
                <a:cs typeface="Calibri"/>
                <a:sym typeface="Calibri"/>
              </a:rPr>
              <a:t> of the model itself. As detailed on the paper </a:t>
            </a:r>
            <a:r>
              <a:rPr lang="en-US" sz="1430">
                <a:latin typeface="Calibri"/>
                <a:ea typeface="Calibri"/>
                <a:cs typeface="Calibri"/>
                <a:sym typeface="Calibri"/>
              </a:rPr>
              <a:t>it's</a:t>
            </a:r>
            <a:r>
              <a:rPr lang="en-US" sz="1430">
                <a:latin typeface="Calibri"/>
                <a:ea typeface="Calibri"/>
                <a:cs typeface="Calibri"/>
                <a:sym typeface="Calibri"/>
              </a:rPr>
              <a:t> consist of input layer, an LSTM layer, dropout layer for regularization, and two dense layer.</a:t>
            </a:r>
            <a:endParaRPr sz="1430">
              <a:latin typeface="Calibri"/>
              <a:ea typeface="Calibri"/>
              <a:cs typeface="Calibri"/>
              <a:sym typeface="Calibri"/>
            </a:endParaRPr>
          </a:p>
          <a:p>
            <a:pPr indent="0" lvl="0" marL="0" rtl="0" algn="just">
              <a:lnSpc>
                <a:spcPct val="80000"/>
              </a:lnSpc>
              <a:spcBef>
                <a:spcPts val="600"/>
              </a:spcBef>
              <a:spcAft>
                <a:spcPts val="0"/>
              </a:spcAft>
              <a:buSzPts val="770"/>
              <a:buNone/>
            </a:pPr>
            <a:r>
              <a:t/>
            </a:r>
            <a:endParaRPr sz="1430">
              <a:latin typeface="Calibri"/>
              <a:ea typeface="Calibri"/>
              <a:cs typeface="Calibri"/>
              <a:sym typeface="Calibri"/>
            </a:endParaRPr>
          </a:p>
          <a:p>
            <a:pPr indent="0" lvl="0" marL="0" rtl="0" algn="just">
              <a:lnSpc>
                <a:spcPct val="80000"/>
              </a:lnSpc>
              <a:spcBef>
                <a:spcPts val="600"/>
              </a:spcBef>
              <a:spcAft>
                <a:spcPts val="0"/>
              </a:spcAft>
              <a:buSzPts val="770"/>
              <a:buNone/>
            </a:pPr>
            <a:r>
              <a:rPr lang="en-US" sz="1430">
                <a:latin typeface="Calibri"/>
                <a:ea typeface="Calibri"/>
                <a:cs typeface="Calibri"/>
                <a:sym typeface="Calibri"/>
              </a:rPr>
              <a:t>tanh activation on LSTM layer to handle non-linearity, ReLU function for the fully connected layers, and a Linear Activation Function for the final Output Layer as it is well-suited for regression problem. Using Mean Squared Error (MSE) and Adam Optimizer.</a:t>
            </a:r>
            <a:endParaRPr sz="1430">
              <a:latin typeface="Calibri"/>
              <a:ea typeface="Calibri"/>
              <a:cs typeface="Calibri"/>
              <a:sym typeface="Calibri"/>
            </a:endParaRPr>
          </a:p>
        </p:txBody>
      </p:sp>
      <p:sp>
        <p:nvSpPr>
          <p:cNvPr id="112" name="Google Shape;112;g383523220ac_0_4"/>
          <p:cNvSpPr txBox="1"/>
          <p:nvPr/>
        </p:nvSpPr>
        <p:spPr>
          <a:xfrm>
            <a:off x="6724325" y="2232600"/>
            <a:ext cx="5001300" cy="1592700"/>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80000"/>
              </a:lnSpc>
              <a:spcBef>
                <a:spcPts val="600"/>
              </a:spcBef>
              <a:spcAft>
                <a:spcPts val="0"/>
              </a:spcAft>
              <a:buSzPts val="770"/>
              <a:buNone/>
            </a:pPr>
            <a:r>
              <a:rPr b="1" lang="en-US" sz="1430">
                <a:latin typeface="Calibri"/>
                <a:ea typeface="Calibri"/>
                <a:cs typeface="Calibri"/>
                <a:sym typeface="Calibri"/>
              </a:rPr>
              <a:t>Advice Unit</a:t>
            </a:r>
            <a:endParaRPr b="1" sz="1430">
              <a:latin typeface="Calibri"/>
              <a:ea typeface="Calibri"/>
              <a:cs typeface="Calibri"/>
              <a:sym typeface="Calibri"/>
            </a:endParaRPr>
          </a:p>
          <a:p>
            <a:pPr indent="0" lvl="0" marL="0" rtl="0" algn="just">
              <a:lnSpc>
                <a:spcPct val="80000"/>
              </a:lnSpc>
              <a:spcBef>
                <a:spcPts val="600"/>
              </a:spcBef>
              <a:spcAft>
                <a:spcPts val="0"/>
              </a:spcAft>
              <a:buSzPts val="770"/>
              <a:buNone/>
            </a:pPr>
            <a:r>
              <a:rPr lang="en-US" sz="1430">
                <a:latin typeface="Calibri"/>
                <a:ea typeface="Calibri"/>
                <a:cs typeface="Calibri"/>
                <a:sym typeface="Calibri"/>
              </a:rPr>
              <a:t>The Advice Unit is the final module that translates the forecasting output into actionable investment advice. This process consists of two main steps.</a:t>
            </a:r>
            <a:endParaRPr sz="1430">
              <a:latin typeface="Calibri"/>
              <a:ea typeface="Calibri"/>
              <a:cs typeface="Calibri"/>
              <a:sym typeface="Calibri"/>
            </a:endParaRPr>
          </a:p>
          <a:p>
            <a:pPr indent="0" lvl="0" marL="0" rtl="0" algn="just">
              <a:lnSpc>
                <a:spcPct val="80000"/>
              </a:lnSpc>
              <a:spcBef>
                <a:spcPts val="600"/>
              </a:spcBef>
              <a:spcAft>
                <a:spcPts val="0"/>
              </a:spcAft>
              <a:buSzPts val="770"/>
              <a:buNone/>
            </a:pPr>
            <a:r>
              <a:t/>
            </a:r>
            <a:endParaRPr sz="1430">
              <a:latin typeface="Calibri"/>
              <a:ea typeface="Calibri"/>
              <a:cs typeface="Calibri"/>
              <a:sym typeface="Calibri"/>
            </a:endParaRPr>
          </a:p>
          <a:p>
            <a:pPr indent="0" lvl="0" marL="0" rtl="0" algn="just">
              <a:lnSpc>
                <a:spcPct val="80000"/>
              </a:lnSpc>
              <a:spcBef>
                <a:spcPts val="600"/>
              </a:spcBef>
              <a:spcAft>
                <a:spcPts val="0"/>
              </a:spcAft>
              <a:buNone/>
            </a:pPr>
            <a:r>
              <a:rPr lang="en-US" sz="1430">
                <a:latin typeface="Calibri"/>
                <a:ea typeface="Calibri"/>
                <a:cs typeface="Calibri"/>
                <a:sym typeface="Calibri"/>
              </a:rPr>
              <a:t>Stock Selection and then Advice Production</a:t>
            </a:r>
            <a:endParaRPr sz="1430">
              <a:latin typeface="Calibri"/>
              <a:ea typeface="Calibri"/>
              <a:cs typeface="Calibri"/>
              <a:sym typeface="Calibri"/>
            </a:endParaRPr>
          </a:p>
        </p:txBody>
      </p:sp>
      <p:pic>
        <p:nvPicPr>
          <p:cNvPr id="113" name="Google Shape;113;g383523220ac_0_4"/>
          <p:cNvPicPr preferRelativeResize="0"/>
          <p:nvPr/>
        </p:nvPicPr>
        <p:blipFill>
          <a:blip r:embed="rId3">
            <a:alphaModFix/>
          </a:blip>
          <a:stretch>
            <a:fillRect/>
          </a:stretch>
        </p:blipFill>
        <p:spPr>
          <a:xfrm>
            <a:off x="7814876" y="4200250"/>
            <a:ext cx="2820206" cy="2430775"/>
          </a:xfrm>
          <a:prstGeom prst="rect">
            <a:avLst/>
          </a:prstGeom>
          <a:solidFill>
            <a:schemeClr val="lt1"/>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sp>
        <p:nvSpPr>
          <p:cNvPr id="118" name="Google Shape;118;g383523220ac_0_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g383523220ac_0_18"/>
          <p:cNvSpPr/>
          <p:nvPr/>
        </p:nvSpPr>
        <p:spPr>
          <a:xfrm>
            <a:off x="558209" y="0"/>
            <a:ext cx="11167500" cy="2018700"/>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0" name="Google Shape;120;g383523220ac_0_18"/>
          <p:cNvSpPr/>
          <p:nvPr/>
        </p:nvSpPr>
        <p:spPr>
          <a:xfrm>
            <a:off x="566928" y="0"/>
            <a:ext cx="11155800" cy="2011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 name="Google Shape;121;g383523220ac_0_18"/>
          <p:cNvSpPr txBox="1"/>
          <p:nvPr>
            <p:ph type="title"/>
          </p:nvPr>
        </p:nvSpPr>
        <p:spPr>
          <a:xfrm>
            <a:off x="1115568" y="548640"/>
            <a:ext cx="10168200" cy="1179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The Data</a:t>
            </a:r>
            <a:endParaRPr sz="4000"/>
          </a:p>
        </p:txBody>
      </p:sp>
      <p:sp>
        <p:nvSpPr>
          <p:cNvPr id="122" name="Google Shape;122;g383523220ac_0_18"/>
          <p:cNvSpPr/>
          <p:nvPr/>
        </p:nvSpPr>
        <p:spPr>
          <a:xfrm>
            <a:off x="498834" y="770799"/>
            <a:ext cx="128100" cy="7041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g383523220ac_0_18"/>
          <p:cNvSpPr txBox="1"/>
          <p:nvPr/>
        </p:nvSpPr>
        <p:spPr>
          <a:xfrm>
            <a:off x="255075" y="2232600"/>
            <a:ext cx="6048300" cy="1468800"/>
          </a:xfrm>
          <a:prstGeom prst="rect">
            <a:avLst/>
          </a:prstGeom>
          <a:noFill/>
          <a:ln cap="flat" cmpd="sng" w="9525">
            <a:solidFill>
              <a:schemeClr val="accent1"/>
            </a:solidFill>
            <a:prstDash val="solid"/>
            <a:round/>
            <a:headEnd len="sm" w="sm" type="none"/>
            <a:tailEnd len="sm" w="sm" type="none"/>
          </a:ln>
        </p:spPr>
        <p:txBody>
          <a:bodyPr anchorCtr="0" anchor="t" bIns="45700" lIns="91425" spcFirstLastPara="1" rIns="91425" wrap="square" tIns="45700">
            <a:normAutofit/>
          </a:bodyPr>
          <a:lstStyle/>
          <a:p>
            <a:pPr indent="0" lvl="0" marL="0" rtl="0" algn="just">
              <a:lnSpc>
                <a:spcPct val="80000"/>
              </a:lnSpc>
              <a:spcBef>
                <a:spcPts val="600"/>
              </a:spcBef>
              <a:spcAft>
                <a:spcPts val="0"/>
              </a:spcAft>
              <a:buNone/>
            </a:pPr>
            <a:r>
              <a:rPr b="1" lang="en-US" sz="1600">
                <a:latin typeface="Calibri"/>
                <a:ea typeface="Calibri"/>
                <a:cs typeface="Calibri"/>
                <a:sym typeface="Calibri"/>
              </a:rPr>
              <a:t>Financial and Derived Features</a:t>
            </a:r>
            <a:endParaRPr b="1" sz="1600">
              <a:latin typeface="Calibri"/>
              <a:ea typeface="Calibri"/>
              <a:cs typeface="Calibri"/>
              <a:sym typeface="Calibri"/>
            </a:endParaRPr>
          </a:p>
          <a:p>
            <a:pPr indent="-330200" lvl="0" marL="457200" rtl="0" algn="just">
              <a:lnSpc>
                <a:spcPct val="80000"/>
              </a:lnSpc>
              <a:spcBef>
                <a:spcPts val="600"/>
              </a:spcBef>
              <a:spcAft>
                <a:spcPts val="0"/>
              </a:spcAft>
              <a:buSzPts val="1600"/>
              <a:buFont typeface="Calibri"/>
              <a:buChar char="-"/>
            </a:pPr>
            <a:r>
              <a:rPr b="1" lang="en-US" sz="1600">
                <a:latin typeface="Calibri"/>
                <a:ea typeface="Calibri"/>
                <a:cs typeface="Calibri"/>
                <a:sym typeface="Calibri"/>
              </a:rPr>
              <a:t>Historical Data : Include Date, Open Price, High Price, Low Price, Close Price, And Volume</a:t>
            </a:r>
            <a:endParaRPr b="1" sz="1600">
              <a:latin typeface="Calibri"/>
              <a:ea typeface="Calibri"/>
              <a:cs typeface="Calibri"/>
              <a:sym typeface="Calibri"/>
            </a:endParaRPr>
          </a:p>
          <a:p>
            <a:pPr indent="-330200" lvl="0" marL="457200" rtl="0" algn="just">
              <a:lnSpc>
                <a:spcPct val="80000"/>
              </a:lnSpc>
              <a:spcBef>
                <a:spcPts val="0"/>
              </a:spcBef>
              <a:spcAft>
                <a:spcPts val="0"/>
              </a:spcAft>
              <a:buSzPts val="1600"/>
              <a:buFont typeface="Calibri"/>
              <a:buChar char="-"/>
            </a:pPr>
            <a:r>
              <a:rPr b="1" lang="en-US" sz="1600">
                <a:latin typeface="Calibri"/>
                <a:ea typeface="Calibri"/>
                <a:cs typeface="Calibri"/>
                <a:sym typeface="Calibri"/>
              </a:rPr>
              <a:t>News Data : Daily Sentiment Score and Daily Number of News</a:t>
            </a:r>
            <a:endParaRPr b="1" sz="1600">
              <a:latin typeface="Calibri"/>
              <a:ea typeface="Calibri"/>
              <a:cs typeface="Calibri"/>
              <a:sym typeface="Calibri"/>
            </a:endParaRPr>
          </a:p>
          <a:p>
            <a:pPr indent="-330200" lvl="0" marL="457200" rtl="0" algn="just">
              <a:lnSpc>
                <a:spcPct val="80000"/>
              </a:lnSpc>
              <a:spcBef>
                <a:spcPts val="0"/>
              </a:spcBef>
              <a:spcAft>
                <a:spcPts val="0"/>
              </a:spcAft>
              <a:buSzPts val="1600"/>
              <a:buFont typeface="Calibri"/>
              <a:buChar char="-"/>
            </a:pPr>
            <a:r>
              <a:rPr b="1" lang="en-US" sz="1600">
                <a:latin typeface="Calibri"/>
                <a:ea typeface="Calibri"/>
                <a:cs typeface="Calibri"/>
                <a:sym typeface="Calibri"/>
              </a:rPr>
              <a:t>Daily Return : Primary Target Variable for Forecasting Task</a:t>
            </a:r>
            <a:endParaRPr b="1" sz="1600">
              <a:latin typeface="Calibri"/>
              <a:ea typeface="Calibri"/>
              <a:cs typeface="Calibri"/>
              <a:sym typeface="Calibri"/>
            </a:endParaRPr>
          </a:p>
        </p:txBody>
      </p:sp>
      <p:sp>
        <p:nvSpPr>
          <p:cNvPr id="124" name="Google Shape;124;g383523220ac_0_18"/>
          <p:cNvSpPr txBox="1"/>
          <p:nvPr/>
        </p:nvSpPr>
        <p:spPr>
          <a:xfrm>
            <a:off x="255075" y="3783275"/>
            <a:ext cx="6048300" cy="2988000"/>
          </a:xfrm>
          <a:prstGeom prst="rect">
            <a:avLst/>
          </a:prstGeom>
          <a:no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80000"/>
              </a:lnSpc>
              <a:spcBef>
                <a:spcPts val="600"/>
              </a:spcBef>
              <a:spcAft>
                <a:spcPts val="0"/>
              </a:spcAft>
              <a:buSzPts val="770"/>
              <a:buNone/>
            </a:pPr>
            <a:r>
              <a:rPr b="1" lang="en-US" sz="1430">
                <a:latin typeface="Calibri"/>
                <a:ea typeface="Calibri"/>
                <a:cs typeface="Calibri"/>
                <a:sym typeface="Calibri"/>
              </a:rPr>
              <a:t>Technical Indicators</a:t>
            </a:r>
            <a:endParaRPr b="1" sz="1430">
              <a:latin typeface="Calibri"/>
              <a:ea typeface="Calibri"/>
              <a:cs typeface="Calibri"/>
              <a:sym typeface="Calibri"/>
            </a:endParaRPr>
          </a:p>
          <a:p>
            <a:pPr indent="-319405" lvl="0" marL="457200" rtl="0" algn="just">
              <a:lnSpc>
                <a:spcPct val="80000"/>
              </a:lnSpc>
              <a:spcBef>
                <a:spcPts val="600"/>
              </a:spcBef>
              <a:spcAft>
                <a:spcPts val="0"/>
              </a:spcAft>
              <a:buSzPts val="1430"/>
              <a:buFont typeface="Calibri"/>
              <a:buChar char="-"/>
            </a:pPr>
            <a:r>
              <a:rPr b="1" lang="en-US" sz="1430">
                <a:latin typeface="Calibri"/>
                <a:ea typeface="Calibri"/>
                <a:cs typeface="Calibri"/>
                <a:sym typeface="Calibri"/>
              </a:rPr>
              <a:t>Awesome Oscillator (AO): Momentum of a Stock</a:t>
            </a:r>
            <a:endParaRPr b="1" sz="1430">
              <a:latin typeface="Calibri"/>
              <a:ea typeface="Calibri"/>
              <a:cs typeface="Calibri"/>
              <a:sym typeface="Calibri"/>
            </a:endParaRPr>
          </a:p>
          <a:p>
            <a:pPr indent="-319405" lvl="0" marL="457200" rtl="0" algn="just">
              <a:lnSpc>
                <a:spcPct val="80000"/>
              </a:lnSpc>
              <a:spcBef>
                <a:spcPts val="0"/>
              </a:spcBef>
              <a:spcAft>
                <a:spcPts val="0"/>
              </a:spcAft>
              <a:buSzPts val="1430"/>
              <a:buFont typeface="Calibri"/>
              <a:buChar char="-"/>
            </a:pPr>
            <a:r>
              <a:rPr b="1" lang="en-US" sz="1430">
                <a:latin typeface="Calibri"/>
                <a:ea typeface="Calibri"/>
                <a:cs typeface="Calibri"/>
                <a:sym typeface="Calibri"/>
              </a:rPr>
              <a:t>Relative Strenght Index (RSI) : Momentum oscillator with a range of Price that measures the </a:t>
            </a:r>
            <a:r>
              <a:rPr b="1" lang="en-US" sz="1430">
                <a:latin typeface="Calibri"/>
                <a:ea typeface="Calibri"/>
                <a:cs typeface="Calibri"/>
                <a:sym typeface="Calibri"/>
              </a:rPr>
              <a:t>strength</a:t>
            </a:r>
            <a:r>
              <a:rPr b="1" lang="en-US" sz="1430">
                <a:latin typeface="Calibri"/>
                <a:ea typeface="Calibri"/>
                <a:cs typeface="Calibri"/>
                <a:sym typeface="Calibri"/>
              </a:rPr>
              <a:t> of a stock price action</a:t>
            </a:r>
            <a:endParaRPr b="1" sz="1430">
              <a:latin typeface="Calibri"/>
              <a:ea typeface="Calibri"/>
              <a:cs typeface="Calibri"/>
              <a:sym typeface="Calibri"/>
            </a:endParaRPr>
          </a:p>
          <a:p>
            <a:pPr indent="-319405" lvl="0" marL="457200" rtl="0" algn="just">
              <a:lnSpc>
                <a:spcPct val="80000"/>
              </a:lnSpc>
              <a:spcBef>
                <a:spcPts val="0"/>
              </a:spcBef>
              <a:spcAft>
                <a:spcPts val="0"/>
              </a:spcAft>
              <a:buSzPts val="1430"/>
              <a:buFont typeface="Calibri"/>
              <a:buChar char="-"/>
            </a:pPr>
            <a:r>
              <a:rPr b="1" lang="en-US" sz="1430">
                <a:latin typeface="Calibri"/>
                <a:ea typeface="Calibri"/>
                <a:cs typeface="Calibri"/>
                <a:sym typeface="Calibri"/>
              </a:rPr>
              <a:t>Average True Range (ATR) : Measures the volatility of a stock</a:t>
            </a:r>
            <a:endParaRPr b="1" sz="1430">
              <a:latin typeface="Calibri"/>
              <a:ea typeface="Calibri"/>
              <a:cs typeface="Calibri"/>
              <a:sym typeface="Calibri"/>
            </a:endParaRPr>
          </a:p>
          <a:p>
            <a:pPr indent="-319405" lvl="0" marL="457200" rtl="0" algn="just">
              <a:lnSpc>
                <a:spcPct val="80000"/>
              </a:lnSpc>
              <a:spcBef>
                <a:spcPts val="0"/>
              </a:spcBef>
              <a:spcAft>
                <a:spcPts val="0"/>
              </a:spcAft>
              <a:buSzPts val="1430"/>
              <a:buFont typeface="Calibri"/>
              <a:buChar char="-"/>
            </a:pPr>
            <a:r>
              <a:rPr b="1" lang="en-US" sz="1430">
                <a:latin typeface="Calibri"/>
                <a:ea typeface="Calibri"/>
                <a:cs typeface="Calibri"/>
                <a:sym typeface="Calibri"/>
              </a:rPr>
              <a:t>Average Directional Movement Index (ADX): Measures the </a:t>
            </a:r>
            <a:r>
              <a:rPr b="1" lang="en-US" sz="1430">
                <a:latin typeface="Calibri"/>
                <a:ea typeface="Calibri"/>
                <a:cs typeface="Calibri"/>
                <a:sym typeface="Calibri"/>
              </a:rPr>
              <a:t>strength</a:t>
            </a:r>
            <a:r>
              <a:rPr b="1" lang="en-US" sz="1430">
                <a:latin typeface="Calibri"/>
                <a:ea typeface="Calibri"/>
                <a:cs typeface="Calibri"/>
                <a:sym typeface="Calibri"/>
              </a:rPr>
              <a:t> of a trend in a stock price.</a:t>
            </a:r>
            <a:endParaRPr b="1" sz="1430">
              <a:latin typeface="Calibri"/>
              <a:ea typeface="Calibri"/>
              <a:cs typeface="Calibri"/>
              <a:sym typeface="Calibri"/>
            </a:endParaRPr>
          </a:p>
          <a:p>
            <a:pPr indent="-319405" lvl="0" marL="457200" rtl="0" algn="just">
              <a:lnSpc>
                <a:spcPct val="80000"/>
              </a:lnSpc>
              <a:spcBef>
                <a:spcPts val="0"/>
              </a:spcBef>
              <a:spcAft>
                <a:spcPts val="0"/>
              </a:spcAft>
              <a:buSzPts val="1430"/>
              <a:buFont typeface="Calibri"/>
              <a:buChar char="-"/>
            </a:pPr>
            <a:r>
              <a:rPr b="1" lang="en-US" sz="1430">
                <a:latin typeface="Calibri"/>
                <a:ea typeface="Calibri"/>
                <a:cs typeface="Calibri"/>
                <a:sym typeface="Calibri"/>
              </a:rPr>
              <a:t>Aroon Indicator (AI) : Measures the strength and direction of a trend, based on the difference between the Aroon Up and Aroon Down Indicators.</a:t>
            </a:r>
            <a:endParaRPr b="1" sz="1430">
              <a:latin typeface="Calibri"/>
              <a:ea typeface="Calibri"/>
              <a:cs typeface="Calibri"/>
              <a:sym typeface="Calibri"/>
            </a:endParaRPr>
          </a:p>
          <a:p>
            <a:pPr indent="-319405" lvl="0" marL="457200" rtl="0" algn="just">
              <a:lnSpc>
                <a:spcPct val="80000"/>
              </a:lnSpc>
              <a:spcBef>
                <a:spcPts val="0"/>
              </a:spcBef>
              <a:spcAft>
                <a:spcPts val="0"/>
              </a:spcAft>
              <a:buSzPts val="1430"/>
              <a:buFont typeface="Calibri"/>
              <a:buChar char="-"/>
            </a:pPr>
            <a:r>
              <a:rPr b="1" lang="en-US" sz="1430">
                <a:latin typeface="Calibri"/>
                <a:ea typeface="Calibri"/>
                <a:cs typeface="Calibri"/>
                <a:sym typeface="Calibri"/>
              </a:rPr>
              <a:t>Daily Return : Percentage deviation of the stock price on the current day</a:t>
            </a:r>
            <a:endParaRPr b="1" sz="1430">
              <a:latin typeface="Calibri"/>
              <a:ea typeface="Calibri"/>
              <a:cs typeface="Calibri"/>
              <a:sym typeface="Calibri"/>
            </a:endParaRPr>
          </a:p>
        </p:txBody>
      </p:sp>
      <p:sp>
        <p:nvSpPr>
          <p:cNvPr id="125" name="Google Shape;125;g383523220ac_0_18"/>
          <p:cNvSpPr txBox="1"/>
          <p:nvPr/>
        </p:nvSpPr>
        <p:spPr>
          <a:xfrm>
            <a:off x="6536850" y="2191650"/>
            <a:ext cx="5001300" cy="1550700"/>
          </a:xfrm>
          <a:prstGeom prst="rect">
            <a:avLst/>
          </a:prstGeom>
          <a:noFill/>
          <a:ln cap="flat" cmpd="sng" w="9525">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rtl="0" algn="just">
              <a:lnSpc>
                <a:spcPct val="80000"/>
              </a:lnSpc>
              <a:spcBef>
                <a:spcPts val="600"/>
              </a:spcBef>
              <a:spcAft>
                <a:spcPts val="0"/>
              </a:spcAft>
              <a:buSzPts val="770"/>
              <a:buNone/>
            </a:pPr>
            <a:r>
              <a:rPr b="1" lang="en-US" sz="1430">
                <a:latin typeface="Calibri"/>
                <a:ea typeface="Calibri"/>
                <a:cs typeface="Calibri"/>
                <a:sym typeface="Calibri"/>
              </a:rPr>
              <a:t>3. Advice Unit</a:t>
            </a:r>
            <a:endParaRPr b="1" sz="1430">
              <a:latin typeface="Calibri"/>
              <a:ea typeface="Calibri"/>
              <a:cs typeface="Calibri"/>
              <a:sym typeface="Calibri"/>
            </a:endParaRPr>
          </a:p>
          <a:p>
            <a:pPr indent="0" lvl="0" marL="0" rtl="0" algn="just">
              <a:lnSpc>
                <a:spcPct val="80000"/>
              </a:lnSpc>
              <a:spcBef>
                <a:spcPts val="600"/>
              </a:spcBef>
              <a:spcAft>
                <a:spcPts val="0"/>
              </a:spcAft>
              <a:buSzPts val="770"/>
              <a:buNone/>
            </a:pPr>
            <a:r>
              <a:rPr b="1" lang="en-US" sz="1430">
                <a:latin typeface="Calibri"/>
                <a:ea typeface="Calibri"/>
                <a:cs typeface="Calibri"/>
                <a:sym typeface="Calibri"/>
              </a:rPr>
              <a:t>The Advice Unit is the final module that translates the forecasting output into actionable investment advice. This process consists of two main steps.</a:t>
            </a:r>
            <a:endParaRPr b="1" sz="1430">
              <a:latin typeface="Calibri"/>
              <a:ea typeface="Calibri"/>
              <a:cs typeface="Calibri"/>
              <a:sym typeface="Calibri"/>
            </a:endParaRPr>
          </a:p>
          <a:p>
            <a:pPr indent="0" lvl="0" marL="0" rtl="0" algn="just">
              <a:lnSpc>
                <a:spcPct val="80000"/>
              </a:lnSpc>
              <a:spcBef>
                <a:spcPts val="600"/>
              </a:spcBef>
              <a:spcAft>
                <a:spcPts val="0"/>
              </a:spcAft>
              <a:buSzPts val="770"/>
              <a:buNone/>
            </a:pPr>
            <a:r>
              <a:t/>
            </a:r>
            <a:endParaRPr b="1" sz="1430">
              <a:latin typeface="Calibri"/>
              <a:ea typeface="Calibri"/>
              <a:cs typeface="Calibri"/>
              <a:sym typeface="Calibri"/>
            </a:endParaRPr>
          </a:p>
          <a:p>
            <a:pPr indent="0" lvl="0" marL="0" rtl="0" algn="just">
              <a:lnSpc>
                <a:spcPct val="80000"/>
              </a:lnSpc>
              <a:spcBef>
                <a:spcPts val="600"/>
              </a:spcBef>
              <a:spcAft>
                <a:spcPts val="0"/>
              </a:spcAft>
              <a:buNone/>
            </a:pPr>
            <a:r>
              <a:rPr b="1" lang="en-US" sz="1430">
                <a:latin typeface="Calibri"/>
                <a:ea typeface="Calibri"/>
                <a:cs typeface="Calibri"/>
                <a:sym typeface="Calibri"/>
              </a:rPr>
              <a:t>Stock Selection and then Advice Production</a:t>
            </a:r>
            <a:endParaRPr b="1" sz="1430">
              <a:latin typeface="Calibri"/>
              <a:ea typeface="Calibri"/>
              <a:cs typeface="Calibri"/>
              <a:sym typeface="Calibri"/>
            </a:endParaRPr>
          </a:p>
        </p:txBody>
      </p:sp>
      <p:pic>
        <p:nvPicPr>
          <p:cNvPr id="126" name="Google Shape;126;g383523220ac_0_18"/>
          <p:cNvPicPr preferRelativeResize="0"/>
          <p:nvPr/>
        </p:nvPicPr>
        <p:blipFill>
          <a:blip r:embed="rId3">
            <a:alphaModFix/>
          </a:blip>
          <a:stretch>
            <a:fillRect/>
          </a:stretch>
        </p:blipFill>
        <p:spPr>
          <a:xfrm>
            <a:off x="7333572" y="3915300"/>
            <a:ext cx="4076904" cy="2855975"/>
          </a:xfrm>
          <a:prstGeom prst="rect">
            <a:avLst/>
          </a:prstGeom>
          <a:solidFill>
            <a:schemeClr val="lt1"/>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0" name="Shape 130"/>
        <p:cNvGrpSpPr/>
        <p:nvPr/>
      </p:nvGrpSpPr>
      <p:grpSpPr>
        <a:xfrm>
          <a:off x="0" y="0"/>
          <a:ext cx="0" cy="0"/>
          <a:chOff x="0" y="0"/>
          <a:chExt cx="0" cy="0"/>
        </a:xfrm>
      </p:grpSpPr>
      <p:sp>
        <p:nvSpPr>
          <p:cNvPr id="131" name="Google Shape;131;g383523220ac_0_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g383523220ac_0_30"/>
          <p:cNvSpPr txBox="1"/>
          <p:nvPr>
            <p:ph type="title"/>
          </p:nvPr>
        </p:nvSpPr>
        <p:spPr>
          <a:xfrm>
            <a:off x="841248" y="334644"/>
            <a:ext cx="10509600" cy="1077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lang="en-US" sz="2500"/>
              <a:t>Evaluation Metrics</a:t>
            </a:r>
            <a:endParaRPr sz="2500"/>
          </a:p>
        </p:txBody>
      </p:sp>
      <p:sp>
        <p:nvSpPr>
          <p:cNvPr id="133" name="Google Shape;133;g383523220ac_0_30"/>
          <p:cNvSpPr/>
          <p:nvPr/>
        </p:nvSpPr>
        <p:spPr>
          <a:xfrm>
            <a:off x="842772" y="0"/>
            <a:ext cx="10506600" cy="191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4" name="Google Shape;134;g383523220ac_0_30"/>
          <p:cNvSpPr/>
          <p:nvPr/>
        </p:nvSpPr>
        <p:spPr>
          <a:xfrm>
            <a:off x="841248" y="1512994"/>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5" name="Google Shape;135;g383523220ac_0_30"/>
          <p:cNvSpPr txBox="1"/>
          <p:nvPr/>
        </p:nvSpPr>
        <p:spPr>
          <a:xfrm>
            <a:off x="1351161" y="1619233"/>
            <a:ext cx="2178900" cy="2205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Mean Absolute Error (MAE)</a:t>
            </a:r>
            <a:endParaRPr b="1">
              <a:solidFill>
                <a:schemeClr val="dk1"/>
              </a:solidFil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lang="en-US">
                <a:solidFill>
                  <a:schemeClr val="dk1"/>
                </a:solidFill>
              </a:rPr>
              <a:t>Average of the absolute differences between predicted and actual values</a:t>
            </a:r>
            <a:endParaRPr>
              <a:solidFill>
                <a:schemeClr val="dk1"/>
              </a:solidFill>
            </a:endParaRPr>
          </a:p>
          <a:p>
            <a:pPr indent="0" lvl="0" marL="0" marR="0" rtl="0" algn="l">
              <a:spcBef>
                <a:spcPts val="600"/>
              </a:spcBef>
              <a:spcAft>
                <a:spcPts val="0"/>
              </a:spcAft>
              <a:buNone/>
            </a:pPr>
            <a:r>
              <a:t/>
            </a:r>
            <a:endParaRPr b="1" sz="1728">
              <a:solidFill>
                <a:schemeClr val="dk1"/>
              </a:solidFill>
              <a:latin typeface="Arial"/>
              <a:ea typeface="Arial"/>
              <a:cs typeface="Arial"/>
              <a:sym typeface="Arial"/>
            </a:endParaRPr>
          </a:p>
          <a:p>
            <a:pPr indent="0" lvl="0" marL="0" marR="0" rtl="0" algn="l">
              <a:spcBef>
                <a:spcPts val="600"/>
              </a:spcBef>
              <a:spcAft>
                <a:spcPts val="0"/>
              </a:spcAft>
              <a:buNone/>
            </a:pPr>
            <a:r>
              <a:t/>
            </a:r>
            <a:endParaRPr sz="1200">
              <a:solidFill>
                <a:schemeClr val="dk1"/>
              </a:solidFill>
              <a:latin typeface="Calibri"/>
              <a:ea typeface="Calibri"/>
              <a:cs typeface="Calibri"/>
              <a:sym typeface="Calibri"/>
            </a:endParaRPr>
          </a:p>
        </p:txBody>
      </p:sp>
      <p:sp>
        <p:nvSpPr>
          <p:cNvPr id="136" name="Google Shape;136;g383523220ac_0_30"/>
          <p:cNvSpPr txBox="1"/>
          <p:nvPr/>
        </p:nvSpPr>
        <p:spPr>
          <a:xfrm>
            <a:off x="3712591" y="1632718"/>
            <a:ext cx="2178900" cy="1589700"/>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Mean Squared Error (MSE)</a:t>
            </a:r>
            <a:endParaRPr/>
          </a:p>
          <a:p>
            <a:pPr indent="0" lvl="0" marL="0" marR="0" rtl="0" algn="l">
              <a:spcBef>
                <a:spcPts val="600"/>
              </a:spcBef>
              <a:spcAft>
                <a:spcPts val="0"/>
              </a:spcAft>
              <a:buNone/>
            </a:pPr>
            <a:r>
              <a:t/>
            </a:r>
            <a:endParaRPr b="1" sz="1728">
              <a:solidFill>
                <a:schemeClr val="dk1"/>
              </a:solidFill>
              <a:latin typeface="Arial"/>
              <a:ea typeface="Arial"/>
              <a:cs typeface="Arial"/>
              <a:sym typeface="Arial"/>
            </a:endParaRPr>
          </a:p>
          <a:p>
            <a:pPr indent="0" lvl="0" marL="0" marR="0" rtl="0" algn="l">
              <a:spcBef>
                <a:spcPts val="600"/>
              </a:spcBef>
              <a:spcAft>
                <a:spcPts val="0"/>
              </a:spcAft>
              <a:buNone/>
            </a:pPr>
            <a:r>
              <a:rPr lang="en-US">
                <a:solidFill>
                  <a:schemeClr val="dk1"/>
                </a:solidFill>
                <a:latin typeface="Calibri"/>
                <a:ea typeface="Calibri"/>
                <a:cs typeface="Calibri"/>
                <a:sym typeface="Calibri"/>
              </a:rPr>
              <a:t>Average of the squared differences between predicted and actual values</a:t>
            </a:r>
            <a:endParaRPr>
              <a:solidFill>
                <a:schemeClr val="dk1"/>
              </a:solidFill>
              <a:latin typeface="Calibri"/>
              <a:ea typeface="Calibri"/>
              <a:cs typeface="Calibri"/>
              <a:sym typeface="Calibri"/>
            </a:endParaRPr>
          </a:p>
        </p:txBody>
      </p:sp>
      <p:sp>
        <p:nvSpPr>
          <p:cNvPr id="137" name="Google Shape;137;g383523220ac_0_30"/>
          <p:cNvSpPr txBox="1"/>
          <p:nvPr/>
        </p:nvSpPr>
        <p:spPr>
          <a:xfrm>
            <a:off x="6074021" y="1632718"/>
            <a:ext cx="2178900" cy="28938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Root Mean Squared Error (RMSE)</a:t>
            </a:r>
            <a:endParaRPr b="1">
              <a:solidFill>
                <a:schemeClr val="dk1"/>
              </a:solidFil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lang="en-US">
                <a:solidFill>
                  <a:schemeClr val="dk1"/>
                </a:solidFill>
              </a:rPr>
              <a:t>The squared root of the MSE, which is noted as a more relevant measure because it penalizes larger errors more heavily, leading to a more realistic assessment of the model’s predictive accuracy</a:t>
            </a:r>
            <a:r>
              <a:rPr lang="en-US" sz="1152">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38" name="Google Shape;138;g383523220ac_0_30"/>
          <p:cNvSpPr txBox="1"/>
          <p:nvPr/>
        </p:nvSpPr>
        <p:spPr>
          <a:xfrm>
            <a:off x="8435451" y="1632718"/>
            <a:ext cx="2666700" cy="18162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Cumulative Percentage Economical Gain</a:t>
            </a:r>
            <a:endParaRPr b="1">
              <a:solidFill>
                <a:schemeClr val="dk1"/>
              </a:solidFil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lang="en-US">
                <a:solidFill>
                  <a:schemeClr val="dk1"/>
                </a:solidFill>
              </a:rPr>
              <a:t>The overall return on the initial capital over the simulation period, calculated by accounting for the daily compounding effect</a:t>
            </a:r>
            <a:endParaRPr sz="1200">
              <a:solidFill>
                <a:schemeClr val="dk1"/>
              </a:solidFill>
              <a:latin typeface="Calibri"/>
              <a:ea typeface="Calibri"/>
              <a:cs typeface="Calibri"/>
              <a:sym typeface="Calibri"/>
            </a:endParaRPr>
          </a:p>
        </p:txBody>
      </p:sp>
      <p:pic>
        <p:nvPicPr>
          <p:cNvPr id="139" name="Google Shape;139;g383523220ac_0_30"/>
          <p:cNvPicPr preferRelativeResize="0"/>
          <p:nvPr/>
        </p:nvPicPr>
        <p:blipFill>
          <a:blip r:embed="rId3">
            <a:alphaModFix/>
          </a:blip>
          <a:stretch>
            <a:fillRect/>
          </a:stretch>
        </p:blipFill>
        <p:spPr>
          <a:xfrm>
            <a:off x="10333950" y="5068650"/>
            <a:ext cx="1547601" cy="1547599"/>
          </a:xfrm>
          <a:prstGeom prst="rect">
            <a:avLst/>
          </a:prstGeom>
          <a:solidFill>
            <a:schemeClr val="lt1"/>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g383523220ac_0_4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g383523220ac_0_47"/>
          <p:cNvSpPr txBox="1"/>
          <p:nvPr>
            <p:ph type="title"/>
          </p:nvPr>
        </p:nvSpPr>
        <p:spPr>
          <a:xfrm>
            <a:off x="841248" y="334644"/>
            <a:ext cx="10509600" cy="1077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lang="en-US" sz="2500"/>
              <a:t>Key Findings</a:t>
            </a:r>
            <a:endParaRPr sz="2500"/>
          </a:p>
        </p:txBody>
      </p:sp>
      <p:sp>
        <p:nvSpPr>
          <p:cNvPr id="146" name="Google Shape;146;g383523220ac_0_47"/>
          <p:cNvSpPr/>
          <p:nvPr/>
        </p:nvSpPr>
        <p:spPr>
          <a:xfrm>
            <a:off x="842772" y="0"/>
            <a:ext cx="10506600" cy="191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7" name="Google Shape;147;g383523220ac_0_47"/>
          <p:cNvSpPr/>
          <p:nvPr/>
        </p:nvSpPr>
        <p:spPr>
          <a:xfrm>
            <a:off x="841248" y="1512994"/>
            <a:ext cx="105066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8" name="Google Shape;148;g383523220ac_0_47"/>
          <p:cNvSpPr txBox="1"/>
          <p:nvPr/>
        </p:nvSpPr>
        <p:spPr>
          <a:xfrm>
            <a:off x="743350" y="1619225"/>
            <a:ext cx="3789300" cy="44022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Features Selection</a:t>
            </a:r>
            <a:endParaRPr b="1">
              <a:solidFill>
                <a:schemeClr val="dk1"/>
              </a:solidFil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lang="en-US">
                <a:solidFill>
                  <a:schemeClr val="dk1"/>
                </a:solidFill>
              </a:rPr>
              <a:t>The experiments revealed that each category of features contributes to improved forecasting performance. The addition of Seasonal Data resulted in a notable performance increase across all metrics (MAE, MAPE, RMSE), confirming that market behavior is influenced by recurring temporal patterns.</a:t>
            </a:r>
            <a:endParaRPr>
              <a:solidFill>
                <a:schemeClr val="dk1"/>
              </a:solidFill>
            </a:endParaRPr>
          </a:p>
          <a:p>
            <a:pPr indent="0" lvl="0" marL="0" marR="0" rtl="0" algn="l">
              <a:spcBef>
                <a:spcPts val="0"/>
              </a:spcBef>
              <a:spcAft>
                <a:spcPts val="0"/>
              </a:spcAft>
              <a:buNone/>
            </a:pPr>
            <a:r>
              <a:t/>
            </a:r>
            <a:endParaRPr>
              <a:solidFill>
                <a:schemeClr val="dk1"/>
              </a:solidFill>
            </a:endParaRPr>
          </a:p>
          <a:p>
            <a:pPr indent="0" lvl="0" marL="0" rtl="0" algn="l">
              <a:spcBef>
                <a:spcPts val="0"/>
              </a:spcBef>
              <a:spcAft>
                <a:spcPts val="0"/>
              </a:spcAft>
              <a:buSzPts val="1100"/>
              <a:buNone/>
            </a:pPr>
            <a:r>
              <a:rPr lang="en-US">
                <a:solidFill>
                  <a:schemeClr val="dk1"/>
                </a:solidFill>
              </a:rPr>
              <a:t>Incorporating Technical Indicators also led to better forecasting performance compared to using only raw financial data, validating their efficacy within a deep learning context</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US">
                <a:solidFill>
                  <a:schemeClr val="dk1"/>
                </a:solidFill>
              </a:rPr>
              <a:t>Adding News Data (count and sentiment) provided a further, albeit slight, boost in performance, demonstrating the value of incorporating external contextual information.</a:t>
            </a:r>
            <a:endParaRPr sz="1200">
              <a:solidFill>
                <a:schemeClr val="dk1"/>
              </a:solidFill>
              <a:latin typeface="Calibri"/>
              <a:ea typeface="Calibri"/>
              <a:cs typeface="Calibri"/>
              <a:sym typeface="Calibri"/>
            </a:endParaRPr>
          </a:p>
        </p:txBody>
      </p:sp>
      <p:sp>
        <p:nvSpPr>
          <p:cNvPr id="149" name="Google Shape;149;g383523220ac_0_47"/>
          <p:cNvSpPr txBox="1"/>
          <p:nvPr/>
        </p:nvSpPr>
        <p:spPr>
          <a:xfrm>
            <a:off x="4747202" y="1632725"/>
            <a:ext cx="3505800" cy="33246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Hyperparameter Tuning</a:t>
            </a:r>
            <a:endParaRPr b="1">
              <a:solidFill>
                <a:schemeClr val="dk1"/>
              </a:solidFil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lang="en-US">
                <a:solidFill>
                  <a:schemeClr val="dk1"/>
                </a:solidFill>
              </a:rPr>
              <a:t>The study found that a Time Window size of 3 days provided the best performance for the forecasting model</a:t>
            </a:r>
            <a:endParaRPr>
              <a:solidFill>
                <a:schemeClr val="dk1"/>
              </a:solidFill>
            </a:endParaRPr>
          </a:p>
          <a:p>
            <a:pPr indent="0" lvl="0" marL="0" marR="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This result is consistent with prior research suggesting that a time window approximately equal to the forecast horizon can improve accuracy. In a comparison of different deep learning models, the base</a:t>
            </a:r>
            <a:endParaRPr>
              <a:solidFill>
                <a:schemeClr val="dk1"/>
              </a:solidFill>
            </a:endParaRPr>
          </a:p>
          <a:p>
            <a:pPr indent="0" lvl="0" marL="0" rtl="0" algn="l">
              <a:spcBef>
                <a:spcPts val="0"/>
              </a:spcBef>
              <a:spcAft>
                <a:spcPts val="0"/>
              </a:spcAft>
              <a:buSzPts val="1100"/>
              <a:buNone/>
            </a:pPr>
            <a:r>
              <a:rPr lang="en-US">
                <a:solidFill>
                  <a:schemeClr val="dk1"/>
                </a:solidFill>
              </a:rPr>
              <a:t>LSTM architecture was found to outperform other variants, including BI-LSTM, GRU, and Stacked models</a:t>
            </a:r>
            <a:endParaRPr>
              <a:solidFill>
                <a:schemeClr val="dk1"/>
              </a:solidFill>
            </a:endParaRPr>
          </a:p>
        </p:txBody>
      </p:sp>
      <p:sp>
        <p:nvSpPr>
          <p:cNvPr id="150" name="Google Shape;150;g383523220ac_0_47"/>
          <p:cNvSpPr txBox="1"/>
          <p:nvPr/>
        </p:nvSpPr>
        <p:spPr>
          <a:xfrm>
            <a:off x="8435450" y="1632725"/>
            <a:ext cx="3399000" cy="4186800"/>
          </a:xfrm>
          <a:prstGeom prst="rect">
            <a:avLst/>
          </a:prstGeom>
          <a:solidFill>
            <a:schemeClr val="lt1"/>
          </a:solidFill>
          <a:ln cap="flat" cmpd="sng" w="12700">
            <a:solidFill>
              <a:schemeClr val="accent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Effectiveness and Financial Gains</a:t>
            </a:r>
            <a:endParaRPr b="1">
              <a:solidFill>
                <a:schemeClr val="dk1"/>
              </a:solidFill>
            </a:endParaRPr>
          </a:p>
          <a:p>
            <a:pPr indent="0" lvl="0" marL="0" marR="0" rtl="0" algn="l">
              <a:spcBef>
                <a:spcPts val="0"/>
              </a:spcBef>
              <a:spcAft>
                <a:spcPts val="0"/>
              </a:spcAft>
              <a:buNone/>
            </a:pPr>
            <a:r>
              <a:t/>
            </a:r>
            <a:endParaRPr b="1">
              <a:solidFill>
                <a:schemeClr val="dk1"/>
              </a:solidFill>
            </a:endParaRPr>
          </a:p>
          <a:p>
            <a:pPr indent="0" lvl="0" marL="0" marR="0" rtl="0" algn="l">
              <a:spcBef>
                <a:spcPts val="0"/>
              </a:spcBef>
              <a:spcAft>
                <a:spcPts val="0"/>
              </a:spcAft>
              <a:buNone/>
            </a:pPr>
            <a:r>
              <a:rPr lang="en-US">
                <a:solidFill>
                  <a:schemeClr val="dk1"/>
                </a:solidFill>
              </a:rPr>
              <a:t>T</a:t>
            </a:r>
            <a:r>
              <a:rPr lang="en-US">
                <a:solidFill>
                  <a:schemeClr val="dk1"/>
                </a:solidFill>
              </a:rPr>
              <a:t>he final trading simulation demonstrated the framework's practical effectiveness.</a:t>
            </a:r>
            <a:endParaRPr>
              <a:solidFill>
                <a:schemeClr val="dk1"/>
              </a:solidFill>
            </a:endParaRPr>
          </a:p>
          <a:p>
            <a:pPr indent="0" lvl="0" marL="0" marR="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For the NASDAQ market, the framework generated 65 days of investment advice and achieved a cumulative gain of</a:t>
            </a:r>
            <a:endParaRPr>
              <a:solidFill>
                <a:schemeClr val="dk1"/>
              </a:solidFill>
            </a:endParaRPr>
          </a:p>
          <a:p>
            <a:pPr indent="0" lvl="0" marL="0" rtl="0" algn="l">
              <a:spcBef>
                <a:spcPts val="0"/>
              </a:spcBef>
              <a:spcAft>
                <a:spcPts val="0"/>
              </a:spcAft>
              <a:buSzPts val="1100"/>
              <a:buNone/>
            </a:pPr>
            <a:r>
              <a:rPr lang="en-US">
                <a:solidFill>
                  <a:schemeClr val="dk1"/>
                </a:solidFill>
              </a:rPr>
              <a:t>41.21% over a three-month period. The trading accuracy was 64.62%, with positive returns on 42 days and negative returns on 23.</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SzPts val="1100"/>
              <a:buNone/>
            </a:pPr>
            <a:r>
              <a:rPr lang="en-US">
                <a:solidFill>
                  <a:schemeClr val="dk1"/>
                </a:solidFill>
              </a:rPr>
              <a:t>On the cryptocurrency market, the framework produced advice over 92 days and achieved a cumulative gain of 39.38% with a 59.78% accuracy (55 positive days, 37 negative).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g383523220ac_0_7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383523220ac_0_70"/>
          <p:cNvSpPr txBox="1"/>
          <p:nvPr>
            <p:ph type="title"/>
          </p:nvPr>
        </p:nvSpPr>
        <p:spPr>
          <a:xfrm>
            <a:off x="841248" y="256032"/>
            <a:ext cx="10506600" cy="1014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100"/>
              <a:buFont typeface="Calibri"/>
              <a:buNone/>
            </a:pPr>
            <a:r>
              <a:rPr lang="en-US" sz="3100"/>
              <a:t>Limitations and Future Research Directions</a:t>
            </a:r>
            <a:endParaRPr sz="3100"/>
          </a:p>
        </p:txBody>
      </p:sp>
      <p:sp>
        <p:nvSpPr>
          <p:cNvPr id="157" name="Google Shape;157;g383523220ac_0_70"/>
          <p:cNvSpPr/>
          <p:nvPr/>
        </p:nvSpPr>
        <p:spPr>
          <a:xfrm>
            <a:off x="865953" y="1634502"/>
            <a:ext cx="104517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8" name="Google Shape;158;g383523220ac_0_70"/>
          <p:cNvSpPr/>
          <p:nvPr/>
        </p:nvSpPr>
        <p:spPr>
          <a:xfrm flipH="1" rot="10800000">
            <a:off x="841248" y="1538190"/>
            <a:ext cx="1873500" cy="10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9" name="Google Shape;159;g383523220ac_0_70"/>
          <p:cNvSpPr txBox="1"/>
          <p:nvPr/>
        </p:nvSpPr>
        <p:spPr>
          <a:xfrm>
            <a:off x="842685" y="1957325"/>
            <a:ext cx="5160000" cy="5910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600"/>
              </a:spcBef>
              <a:spcAft>
                <a:spcPts val="0"/>
              </a:spcAft>
              <a:buNone/>
            </a:pPr>
            <a:r>
              <a:rPr lang="en-US" sz="1080">
                <a:solidFill>
                  <a:schemeClr val="dk1"/>
                </a:solidFill>
              </a:rPr>
              <a:t>The paper's conclusion section clearly outlines several limitations and proposes directions for future research. This directly contradicts claims in some secondary summaries that this information is missing.</a:t>
            </a:r>
            <a:endParaRPr i="0" sz="1100">
              <a:solidFill>
                <a:schemeClr val="dk1"/>
              </a:solidFill>
            </a:endParaRPr>
          </a:p>
        </p:txBody>
      </p:sp>
      <p:sp>
        <p:nvSpPr>
          <p:cNvPr id="160" name="Google Shape;160;g383523220ac_0_70"/>
          <p:cNvSpPr txBox="1"/>
          <p:nvPr/>
        </p:nvSpPr>
        <p:spPr>
          <a:xfrm>
            <a:off x="1822179" y="3126200"/>
            <a:ext cx="3201000" cy="2782800"/>
          </a:xfrm>
          <a:prstGeom prst="rect">
            <a:avLst/>
          </a:prstGeom>
          <a:solidFill>
            <a:schemeClr val="lt1"/>
          </a:solidFill>
          <a:ln cap="flat" cmpd="sng" w="12700">
            <a:solidFill>
              <a:schemeClr val="accent6"/>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Limitations</a:t>
            </a:r>
            <a:endParaRPr b="1">
              <a:solidFill>
                <a:schemeClr val="dk1"/>
              </a:solidFill>
            </a:endParaRPr>
          </a:p>
          <a:p>
            <a:pPr indent="0" lvl="0" marL="0" marR="0" rtl="0" algn="l">
              <a:spcBef>
                <a:spcPts val="0"/>
              </a:spcBef>
              <a:spcAft>
                <a:spcPts val="0"/>
              </a:spcAft>
              <a:buNone/>
            </a:pPr>
            <a:r>
              <a:t/>
            </a:r>
            <a:endParaRPr b="1" sz="1080">
              <a:solidFill>
                <a:schemeClr val="dk1"/>
              </a:solidFill>
            </a:endParaRPr>
          </a:p>
          <a:p>
            <a:pPr indent="0" lvl="0" marL="0" marR="0" rtl="0" algn="l">
              <a:spcBef>
                <a:spcPts val="600"/>
              </a:spcBef>
              <a:spcAft>
                <a:spcPts val="0"/>
              </a:spcAft>
              <a:buNone/>
            </a:pPr>
            <a:r>
              <a:rPr lang="en-US"/>
              <a:t>The current framework does not account for real-world factors such as transaction costs, which could impact the final financial gain in a live trading environment.</a:t>
            </a:r>
            <a:endParaRPr/>
          </a:p>
          <a:p>
            <a:pPr indent="0" lvl="0" marL="0" marR="0" rtl="0" algn="l">
              <a:spcBef>
                <a:spcPts val="600"/>
              </a:spcBef>
              <a:spcAft>
                <a:spcPts val="0"/>
              </a:spcAft>
              <a:buNone/>
            </a:pPr>
            <a:r>
              <a:rPr lang="en-US">
                <a:solidFill>
                  <a:schemeClr val="dk1"/>
                </a:solidFill>
              </a:rPr>
              <a:t>Additionally, the advice strategy does not formally incorporate investment risk metrics like the Sharpe Ratio or D-ratio, which are crucial for assessing risk-adjusted returns.</a:t>
            </a:r>
            <a:endParaRPr b="0" i="0">
              <a:solidFill>
                <a:schemeClr val="dk1"/>
              </a:solidFill>
              <a:latin typeface="Arial"/>
              <a:ea typeface="Arial"/>
              <a:cs typeface="Arial"/>
              <a:sym typeface="Arial"/>
            </a:endParaRPr>
          </a:p>
        </p:txBody>
      </p:sp>
      <p:sp>
        <p:nvSpPr>
          <p:cNvPr id="161" name="Google Shape;161;g383523220ac_0_70"/>
          <p:cNvSpPr txBox="1"/>
          <p:nvPr/>
        </p:nvSpPr>
        <p:spPr>
          <a:xfrm>
            <a:off x="5798306" y="2852850"/>
            <a:ext cx="4106400" cy="3540300"/>
          </a:xfrm>
          <a:prstGeom prst="rect">
            <a:avLst/>
          </a:prstGeom>
          <a:solidFill>
            <a:schemeClr val="lt1"/>
          </a:solidFill>
          <a:ln cap="flat" cmpd="sng" w="12700">
            <a:solidFill>
              <a:schemeClr val="accent4"/>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a:solidFill>
                  <a:schemeClr val="dk1"/>
                </a:solidFill>
              </a:rPr>
              <a:t>Future Work</a:t>
            </a:r>
            <a:endParaRPr/>
          </a:p>
          <a:p>
            <a:pPr indent="0" lvl="0" marL="0" marR="0" rtl="0" algn="l">
              <a:spcBef>
                <a:spcPts val="0"/>
              </a:spcBef>
              <a:spcAft>
                <a:spcPts val="0"/>
              </a:spcAft>
              <a:buNone/>
            </a:pPr>
            <a:r>
              <a:t/>
            </a:r>
            <a:endParaRPr/>
          </a:p>
          <a:p>
            <a:pPr indent="0" lvl="0" marL="0" marR="0" rtl="0" algn="l">
              <a:spcBef>
                <a:spcPts val="0"/>
              </a:spcBef>
              <a:spcAft>
                <a:spcPts val="0"/>
              </a:spcAft>
              <a:buNone/>
            </a:pPr>
            <a:r>
              <a:rPr lang="en-US"/>
              <a:t>The authors propose several avenues for future research, including:</a:t>
            </a:r>
            <a:endParaRPr/>
          </a:p>
          <a:p>
            <a:pPr indent="-317500" lvl="0" marL="457200" marR="0" rtl="0" algn="l">
              <a:spcBef>
                <a:spcPts val="0"/>
              </a:spcBef>
              <a:spcAft>
                <a:spcPts val="0"/>
              </a:spcAft>
              <a:buSzPts val="1400"/>
              <a:buChar char="●"/>
            </a:pPr>
            <a:r>
              <a:rPr lang="en-US"/>
              <a:t>Integrating transaction costs directly into the stock selection algorithm to create a more realistic and cost-aware strategy.</a:t>
            </a:r>
            <a:endParaRPr/>
          </a:p>
          <a:p>
            <a:pPr indent="-317500" lvl="0" marL="457200" marR="0" rtl="0" algn="l">
              <a:spcBef>
                <a:spcPts val="0"/>
              </a:spcBef>
              <a:spcAft>
                <a:spcPts val="0"/>
              </a:spcAft>
              <a:buSzPts val="1400"/>
              <a:buChar char="●"/>
            </a:pPr>
            <a:r>
              <a:rPr lang="en-US"/>
              <a:t>Incorporating risk metrics to design a more sophisticated, risk-adjusted trading strategy.</a:t>
            </a:r>
            <a:endParaRPr/>
          </a:p>
          <a:p>
            <a:pPr indent="-317500" lvl="0" marL="457200" marR="0" rtl="0" algn="l">
              <a:spcBef>
                <a:spcPts val="0"/>
              </a:spcBef>
              <a:spcAft>
                <a:spcPts val="0"/>
              </a:spcAft>
              <a:buSzPts val="1400"/>
              <a:buChar char="●"/>
            </a:pPr>
            <a:r>
              <a:rPr lang="en-US"/>
              <a:t>Expanding the dataset to include a greater number of markets and a longer time horizon to improve generalizability.</a:t>
            </a:r>
            <a:endParaRPr/>
          </a:p>
          <a:p>
            <a:pPr indent="-317500" lvl="0" marL="457200" marR="0" rtl="0" algn="l">
              <a:spcBef>
                <a:spcPts val="0"/>
              </a:spcBef>
              <a:spcAft>
                <a:spcPts val="0"/>
              </a:spcAft>
              <a:buSzPts val="1400"/>
              <a:buChar char="●"/>
            </a:pPr>
            <a:r>
              <a:rPr lang="en-US"/>
              <a:t>Designing more complex trading strategies and exploring how to exploit real-world correlations and relationships between different financial products.</a:t>
            </a:r>
            <a:endParaRPr/>
          </a:p>
        </p:txBody>
      </p:sp>
      <p:pic>
        <p:nvPicPr>
          <p:cNvPr id="162" name="Google Shape;162;g383523220ac_0_70"/>
          <p:cNvPicPr preferRelativeResize="0"/>
          <p:nvPr/>
        </p:nvPicPr>
        <p:blipFill>
          <a:blip r:embed="rId3">
            <a:alphaModFix/>
          </a:blip>
          <a:stretch>
            <a:fillRect/>
          </a:stretch>
        </p:blipFill>
        <p:spPr>
          <a:xfrm>
            <a:off x="10679850" y="5398150"/>
            <a:ext cx="1401400" cy="1401400"/>
          </a:xfrm>
          <a:prstGeom prst="rect">
            <a:avLst/>
          </a:prstGeom>
          <a:solidFill>
            <a:schemeClr val="lt1"/>
          </a:solid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g383523220ac_0_1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g383523220ac_0_118"/>
          <p:cNvSpPr txBox="1"/>
          <p:nvPr>
            <p:ph type="title"/>
          </p:nvPr>
        </p:nvSpPr>
        <p:spPr>
          <a:xfrm>
            <a:off x="841248" y="256032"/>
            <a:ext cx="10506600" cy="10149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100"/>
              <a:buFont typeface="Calibri"/>
              <a:buNone/>
            </a:pPr>
            <a:r>
              <a:rPr lang="en-US" sz="3100"/>
              <a:t>Conclusions</a:t>
            </a:r>
            <a:endParaRPr sz="3100"/>
          </a:p>
        </p:txBody>
      </p:sp>
      <p:sp>
        <p:nvSpPr>
          <p:cNvPr id="169" name="Google Shape;169;g383523220ac_0_118"/>
          <p:cNvSpPr/>
          <p:nvPr/>
        </p:nvSpPr>
        <p:spPr>
          <a:xfrm>
            <a:off x="865953" y="1634502"/>
            <a:ext cx="10451700" cy="18300"/>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0" name="Google Shape;170;g383523220ac_0_118"/>
          <p:cNvSpPr/>
          <p:nvPr/>
        </p:nvSpPr>
        <p:spPr>
          <a:xfrm flipH="1" rot="10800000">
            <a:off x="841248" y="1538190"/>
            <a:ext cx="1873500" cy="109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71" name="Google Shape;171;g383523220ac_0_118"/>
          <p:cNvSpPr txBox="1"/>
          <p:nvPr/>
        </p:nvSpPr>
        <p:spPr>
          <a:xfrm>
            <a:off x="1000550" y="2361900"/>
            <a:ext cx="8219100" cy="2678100"/>
          </a:xfrm>
          <a:prstGeom prst="rect">
            <a:avLst/>
          </a:prstGeom>
          <a:solidFill>
            <a:schemeClr val="lt1"/>
          </a:solidFill>
          <a:ln cap="flat" cmpd="sng" w="12700">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rtl="0" algn="l">
              <a:spcBef>
                <a:spcPts val="600"/>
              </a:spcBef>
              <a:spcAft>
                <a:spcPts val="0"/>
              </a:spcAft>
              <a:buNone/>
            </a:pPr>
            <a:r>
              <a:rPr lang="en-US">
                <a:solidFill>
                  <a:schemeClr val="dk1"/>
                </a:solidFill>
              </a:rPr>
              <a:t>The paper presents a powerful and effective deep learning framework for daily stock and cryptocurrency market advice. Its success is rooted in a meticulously designed methodology that combines a wide array of predictive features—including financial, technical, seasonal, and contextual data—and a sophisticated heuristic algorithm for stock selection that balances potential returns with a measure of the model's confidence. The robust experimental results, which show significant cumulative gains and a decisive outperformance against leading baselines, validate the framework's core innovations. The framework's ability to achieve substantial positive returns despite a downward market trend during the test period is particularly compelling evidence of its predictive power. While the authors acknowledge certain limitations, such as the exclusion of transaction costs and formal risk metrics, the research provides a compelling blueprint for future developments in AI-driven financial advisory systems, demonstrating the immense potential of multi-modal deep learning models to navigate the complexities of financial markets.</a:t>
            </a:r>
            <a:endParaRPr>
              <a:solidFill>
                <a:schemeClr val="dk1"/>
              </a:solidFill>
            </a:endParaRPr>
          </a:p>
        </p:txBody>
      </p:sp>
      <p:pic>
        <p:nvPicPr>
          <p:cNvPr id="172" name="Google Shape;172;g383523220ac_0_118"/>
          <p:cNvPicPr preferRelativeResize="0"/>
          <p:nvPr/>
        </p:nvPicPr>
        <p:blipFill>
          <a:blip r:embed="rId3">
            <a:alphaModFix/>
          </a:blip>
          <a:stretch>
            <a:fillRect/>
          </a:stretch>
        </p:blipFill>
        <p:spPr>
          <a:xfrm>
            <a:off x="10801775" y="5456300"/>
            <a:ext cx="1259750" cy="1259750"/>
          </a:xfrm>
          <a:prstGeom prst="rect">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2023-08-22T04:19:23Z</dcterms:created>
  <dc:creator>ADLI</dc:creator>
</cp:coreProperties>
</file>