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9" r:id="rId3"/>
    <p:sldId id="261" r:id="rId4"/>
    <p:sldId id="267" r:id="rId5"/>
    <p:sldId id="268" r:id="rId6"/>
    <p:sldId id="270" r:id="rId7"/>
    <p:sldId id="259" r:id="rId8"/>
    <p:sldId id="271" r:id="rId9"/>
    <p:sldId id="27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77922" autoAdjust="0"/>
  </p:normalViewPr>
  <p:slideViewPr>
    <p:cSldViewPr snapToGrid="0">
      <p:cViewPr varScale="1">
        <p:scale>
          <a:sx n="85" d="100"/>
          <a:sy n="85" d="100"/>
        </p:scale>
        <p:origin x="786" y="84"/>
      </p:cViewPr>
      <p:guideLst/>
    </p:cSldViewPr>
  </p:slideViewPr>
  <p:notesTextViewPr>
    <p:cViewPr>
      <p:scale>
        <a:sx n="1" d="1"/>
        <a:sy n="1" d="1"/>
      </p:scale>
      <p:origin x="0" y="0"/>
    </p:cViewPr>
  </p:notesTextViewPr>
  <p:notesViewPr>
    <p:cSldViewPr snapToGrid="0" showGuides="1">
      <p:cViewPr varScale="1">
        <p:scale>
          <a:sx n="95" d="100"/>
          <a:sy n="95" d="100"/>
        </p:scale>
        <p:origin x="358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7709671667168166E-2"/>
          <c:y val="0.14877594330606905"/>
          <c:w val="0.94458065666566371"/>
          <c:h val="0.56740049645416313"/>
        </c:manualLayout>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tx2">
                  <a:lumMod val="50000"/>
                </a:schemeClr>
              </a:solidFill>
              <a:ln>
                <a:noFill/>
              </a:ln>
              <a:effectLst/>
            </c:spPr>
            <c:extLst>
              <c:ext xmlns:c16="http://schemas.microsoft.com/office/drawing/2014/chart" uri="{C3380CC4-5D6E-409C-BE32-E72D297353CC}">
                <c16:uniqueId val="{00000004-EFFD-4E58-A896-41E159613325}"/>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spring</c:v>
                </c:pt>
                <c:pt idx="1">
                  <c:v>summer</c:v>
                </c:pt>
                <c:pt idx="2">
                  <c:v>autumn</c:v>
                </c:pt>
                <c:pt idx="3">
                  <c:v>winter</c:v>
                </c:pt>
              </c:strCache>
            </c:strRef>
          </c:cat>
          <c:val>
            <c:numRef>
              <c:f>Sheet1!$B$2:$B$5</c:f>
              <c:numCache>
                <c:formatCode>General</c:formatCode>
                <c:ptCount val="4"/>
                <c:pt idx="0">
                  <c:v>0.25</c:v>
                </c:pt>
                <c:pt idx="1">
                  <c:v>0.28000000000000003</c:v>
                </c:pt>
                <c:pt idx="2">
                  <c:v>0.24</c:v>
                </c:pt>
                <c:pt idx="3">
                  <c:v>0.23</c:v>
                </c:pt>
              </c:numCache>
            </c:numRef>
          </c:val>
          <c:extLst>
            <c:ext xmlns:c16="http://schemas.microsoft.com/office/drawing/2014/chart" uri="{C3380CC4-5D6E-409C-BE32-E72D297353CC}">
              <c16:uniqueId val="{00000000-EFFD-4E58-A896-41E159613325}"/>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33319292072675"/>
          <c:y val="0.11581311303441949"/>
          <c:w val="0.73391447633324869"/>
          <c:h val="0.74749674047936188"/>
        </c:manualLayout>
      </c:layout>
      <c:doughnutChart>
        <c:varyColors val="1"/>
        <c:ser>
          <c:idx val="0"/>
          <c:order val="0"/>
          <c:tx>
            <c:strRef>
              <c:f>Sheet1!$B$1</c:f>
              <c:strCache>
                <c:ptCount val="1"/>
                <c:pt idx="0">
                  <c:v>Gender</c:v>
                </c:pt>
              </c:strCache>
            </c:strRef>
          </c:tx>
          <c:spPr>
            <a:solidFill>
              <a:schemeClr val="accent2"/>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16E-47B9-A40E-04FA8E0058A7}"/>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716E-47B9-A40E-04FA8E0058A7}"/>
              </c:ext>
            </c:extLst>
          </c:dPt>
          <c:dPt>
            <c:idx val="2"/>
            <c:bubble3D val="0"/>
            <c:spPr>
              <a:solidFill>
                <a:schemeClr val="accent6">
                  <a:lumMod val="60000"/>
                  <a:lumOff val="40000"/>
                </a:schemeClr>
              </a:solidFill>
              <a:ln w="19050">
                <a:solidFill>
                  <a:schemeClr val="lt1"/>
                </a:solidFill>
              </a:ln>
              <a:effectLst/>
            </c:spPr>
            <c:extLst>
              <c:ext xmlns:c16="http://schemas.microsoft.com/office/drawing/2014/chart" uri="{C3380CC4-5D6E-409C-BE32-E72D297353CC}">
                <c16:uniqueId val="{00000006-716E-47B9-A40E-04FA8E0058A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6E-47B9-A40E-04FA8E0058A7}"/>
              </c:ext>
            </c:extLst>
          </c:dPt>
          <c:dLbls>
            <c:dLbl>
              <c:idx val="3"/>
              <c:delete val="1"/>
              <c:extLst>
                <c:ext xmlns:c15="http://schemas.microsoft.com/office/drawing/2012/chart" uri="{CE6537A1-D6FC-4f65-9D91-7224C49458BB}"/>
                <c:ext xmlns:c16="http://schemas.microsoft.com/office/drawing/2014/chart" uri="{C3380CC4-5D6E-409C-BE32-E72D297353CC}">
                  <c16:uniqueId val="{00000007-716E-47B9-A40E-04FA8E0058A7}"/>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Black</c:v>
                </c:pt>
                <c:pt idx="1">
                  <c:v>Latin</c:v>
                </c:pt>
                <c:pt idx="2">
                  <c:v>White</c:v>
                </c:pt>
                <c:pt idx="3">
                  <c:v>Asian</c:v>
                </c:pt>
              </c:strCache>
            </c:strRef>
          </c:cat>
          <c:val>
            <c:numRef>
              <c:f>Sheet1!$B$2:$B$5</c:f>
              <c:numCache>
                <c:formatCode>General</c:formatCode>
                <c:ptCount val="4"/>
                <c:pt idx="0">
                  <c:v>0.5</c:v>
                </c:pt>
                <c:pt idx="1">
                  <c:v>0.31</c:v>
                </c:pt>
                <c:pt idx="2">
                  <c:v>0.18</c:v>
                </c:pt>
                <c:pt idx="3">
                  <c:v>0.01</c:v>
                </c:pt>
              </c:numCache>
            </c:numRef>
          </c:val>
          <c:extLst>
            <c:ext xmlns:c16="http://schemas.microsoft.com/office/drawing/2014/chart" uri="{C3380CC4-5D6E-409C-BE32-E72D297353CC}">
              <c16:uniqueId val="{00000004-716E-47B9-A40E-04FA8E0058A7}"/>
            </c:ext>
          </c:extLst>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r"/>
      <c:layout>
        <c:manualLayout>
          <c:xMode val="edge"/>
          <c:yMode val="edge"/>
          <c:x val="0.73250782361136835"/>
          <c:y val="0.17243518293770263"/>
          <c:w val="0.25434136436050553"/>
          <c:h val="0.64490486305585437"/>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t" anchorCtr="0"/>
          <a:lstStyle/>
          <a:p>
            <a:pPr>
              <a:defRPr sz="2400" b="0" i="0" u="none" strike="noStrike" kern="1200" spc="0" baseline="0">
                <a:solidFill>
                  <a:schemeClr val="bg1"/>
                </a:solidFill>
                <a:latin typeface="+mn-lt"/>
                <a:ea typeface="+mn-ea"/>
                <a:cs typeface="+mn-cs"/>
              </a:defRPr>
            </a:pPr>
            <a:r>
              <a:rPr lang="en-US" sz="2400" dirty="0">
                <a:solidFill>
                  <a:schemeClr val="bg1"/>
                </a:solidFill>
              </a:rPr>
              <a:t>Weapon</a:t>
            </a:r>
          </a:p>
        </c:rich>
      </c:tx>
      <c:overlay val="1"/>
      <c:spPr>
        <a:noFill/>
        <a:ln>
          <a:noFill/>
        </a:ln>
        <a:effectLst/>
      </c:spPr>
      <c:txPr>
        <a:bodyPr rot="0" spcFirstLastPara="1" vertOverflow="ellipsis" vert="horz" wrap="square" anchor="t" anchorCtr="0"/>
        <a:lstStyle/>
        <a:p>
          <a:pPr>
            <a:defRPr sz="2400" b="0" i="0" u="none" strike="noStrike" kern="1200" spc="0" baseline="0">
              <a:solidFill>
                <a:schemeClr val="bg1"/>
              </a:solidFill>
              <a:latin typeface="+mn-lt"/>
              <a:ea typeface="+mn-ea"/>
              <a:cs typeface="+mn-cs"/>
            </a:defRPr>
          </a:pPr>
          <a:endParaRPr lang="en-US"/>
        </a:p>
      </c:txPr>
    </c:title>
    <c:autoTitleDeleted val="0"/>
    <c:plotArea>
      <c:layout>
        <c:manualLayout>
          <c:layoutTarget val="inner"/>
          <c:xMode val="edge"/>
          <c:yMode val="edge"/>
          <c:x val="3.2747793788471466E-2"/>
          <c:y val="0.16995535039268528"/>
          <c:w val="0.94458065666566371"/>
          <c:h val="0.56740049645416313"/>
        </c:manualLayout>
      </c:layout>
      <c:barChart>
        <c:barDir val="col"/>
        <c:grouping val="clustered"/>
        <c:varyColors val="0"/>
        <c:ser>
          <c:idx val="0"/>
          <c:order val="0"/>
          <c:tx>
            <c:strRef>
              <c:f>Sheet1!$B$1</c:f>
              <c:strCache>
                <c:ptCount val="1"/>
                <c:pt idx="0">
                  <c:v>Weapon</c:v>
                </c:pt>
              </c:strCache>
            </c:strRef>
          </c:tx>
          <c:spPr>
            <a:solidFill>
              <a:schemeClr val="accent1"/>
            </a:solidFill>
            <a:ln>
              <a:noFill/>
            </a:ln>
            <a:effectLst/>
          </c:spPr>
          <c:invertIfNegative val="0"/>
          <c:dPt>
            <c:idx val="0"/>
            <c:invertIfNegative val="0"/>
            <c:bubble3D val="0"/>
            <c:spPr>
              <a:solidFill>
                <a:schemeClr val="accent2"/>
              </a:solidFill>
              <a:ln>
                <a:noFill/>
              </a:ln>
              <a:effectLst/>
            </c:spPr>
            <c:extLst>
              <c:ext xmlns:c16="http://schemas.microsoft.com/office/drawing/2014/chart" uri="{C3380CC4-5D6E-409C-BE32-E72D297353CC}">
                <c16:uniqueId val="{00000004-42D6-4943-91FD-FEA90080015D}"/>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1-42D6-4943-91FD-FEA90080015D}"/>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Handgun</c:v>
                </c:pt>
                <c:pt idx="1">
                  <c:v>Unarmed</c:v>
                </c:pt>
                <c:pt idx="2">
                  <c:v>Vehicle</c:v>
                </c:pt>
                <c:pt idx="3">
                  <c:v>Shotgun/Rifle</c:v>
                </c:pt>
                <c:pt idx="4">
                  <c:v>Knife</c:v>
                </c:pt>
                <c:pt idx="5">
                  <c:v>Toy/Air gun</c:v>
                </c:pt>
                <c:pt idx="6">
                  <c:v>other</c:v>
                </c:pt>
              </c:strCache>
            </c:strRef>
          </c:cat>
          <c:val>
            <c:numRef>
              <c:f>Sheet1!$B$2:$B$8</c:f>
              <c:numCache>
                <c:formatCode>General</c:formatCode>
                <c:ptCount val="7"/>
                <c:pt idx="0">
                  <c:v>0.46</c:v>
                </c:pt>
                <c:pt idx="1">
                  <c:v>0.19</c:v>
                </c:pt>
                <c:pt idx="2">
                  <c:v>0.15</c:v>
                </c:pt>
                <c:pt idx="3">
                  <c:v>0.08</c:v>
                </c:pt>
                <c:pt idx="4">
                  <c:v>0.05</c:v>
                </c:pt>
                <c:pt idx="5">
                  <c:v>0.04</c:v>
                </c:pt>
                <c:pt idx="6">
                  <c:v>0.03</c:v>
                </c:pt>
              </c:numCache>
            </c:numRef>
          </c:val>
          <c:extLst>
            <c:ext xmlns:c16="http://schemas.microsoft.com/office/drawing/2014/chart" uri="{C3380CC4-5D6E-409C-BE32-E72D297353CC}">
              <c16:uniqueId val="{00000002-42D6-4943-91FD-FEA90080015D}"/>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bg1">
                <a:lumMod val="40000"/>
                <a:lumOff val="60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7709671667168166E-2"/>
          <c:y val="0.14877594330606905"/>
          <c:w val="0.94458065666566371"/>
          <c:h val="0.56740049645416313"/>
        </c:manualLayout>
      </c:layout>
      <c:barChart>
        <c:barDir val="col"/>
        <c:grouping val="clustered"/>
        <c:varyColors val="0"/>
        <c:ser>
          <c:idx val="0"/>
          <c:order val="0"/>
          <c:tx>
            <c:strRef>
              <c:f>Sheet1!$B$1</c:f>
              <c:strCache>
                <c:ptCount val="1"/>
                <c:pt idx="0">
                  <c:v>Deceased</c:v>
                </c:pt>
              </c:strCache>
            </c:strRef>
          </c:tx>
          <c:spPr>
            <a:solidFill>
              <a:schemeClr val="tx2"/>
            </a:solidFill>
            <a:ln>
              <a:noFill/>
            </a:ln>
            <a:effectLst/>
          </c:spPr>
          <c:invertIfNegative val="0"/>
          <c:dPt>
            <c:idx val="1"/>
            <c:invertIfNegative val="0"/>
            <c:bubble3D val="0"/>
            <c:spPr>
              <a:solidFill>
                <a:schemeClr val="accent5"/>
              </a:solidFill>
              <a:ln>
                <a:noFill/>
              </a:ln>
              <a:effectLst/>
            </c:spPr>
            <c:extLst>
              <c:ext xmlns:c16="http://schemas.microsoft.com/office/drawing/2014/chart" uri="{C3380CC4-5D6E-409C-BE32-E72D297353CC}">
                <c16:uniqueId val="{00000001-4F63-40A0-BC16-3F59BB0D502D}"/>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spring</c:v>
                </c:pt>
                <c:pt idx="1">
                  <c:v>summer</c:v>
                </c:pt>
                <c:pt idx="2">
                  <c:v>autumn</c:v>
                </c:pt>
                <c:pt idx="3">
                  <c:v>winter</c:v>
                </c:pt>
              </c:strCache>
            </c:strRef>
          </c:cat>
          <c:val>
            <c:numRef>
              <c:f>Sheet1!$B$2:$B$5</c:f>
              <c:numCache>
                <c:formatCode>General</c:formatCode>
                <c:ptCount val="4"/>
                <c:pt idx="0">
                  <c:v>0.35</c:v>
                </c:pt>
                <c:pt idx="1">
                  <c:v>0.4</c:v>
                </c:pt>
                <c:pt idx="2">
                  <c:v>0.28000000000000003</c:v>
                </c:pt>
                <c:pt idx="3">
                  <c:v>0.25</c:v>
                </c:pt>
              </c:numCache>
            </c:numRef>
          </c:val>
          <c:extLst>
            <c:ext xmlns:c16="http://schemas.microsoft.com/office/drawing/2014/chart" uri="{C3380CC4-5D6E-409C-BE32-E72D297353CC}">
              <c16:uniqueId val="{00000002-4F63-40A0-BC16-3F59BB0D502D}"/>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7709671667168166E-2"/>
          <c:y val="0.14877594330606905"/>
          <c:w val="0.94458065666566371"/>
          <c:h val="0.56740049645416313"/>
        </c:manualLayout>
      </c:layout>
      <c:barChart>
        <c:barDir val="col"/>
        <c:grouping val="clustered"/>
        <c:varyColors val="0"/>
        <c:ser>
          <c:idx val="0"/>
          <c:order val="0"/>
          <c:tx>
            <c:strRef>
              <c:f>Sheet1!$B$1</c:f>
              <c:strCache>
                <c:ptCount val="1"/>
                <c:pt idx="0">
                  <c:v>Deceased</c:v>
                </c:pt>
              </c:strCache>
            </c:strRef>
          </c:tx>
          <c:spPr>
            <a:solidFill>
              <a:schemeClr val="tx2"/>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4-139B-442D-BE90-DFFB0954E6A4}"/>
              </c:ext>
            </c:extLst>
          </c:dPt>
          <c:dPt>
            <c:idx val="1"/>
            <c:invertIfNegative val="0"/>
            <c:bubble3D val="0"/>
            <c:spPr>
              <a:solidFill>
                <a:schemeClr val="tx2"/>
              </a:solidFill>
              <a:ln>
                <a:noFill/>
              </a:ln>
              <a:effectLst/>
            </c:spPr>
            <c:extLst>
              <c:ext xmlns:c16="http://schemas.microsoft.com/office/drawing/2014/chart" uri="{C3380CC4-5D6E-409C-BE32-E72D297353CC}">
                <c16:uniqueId val="{00000001-139B-442D-BE90-DFFB0954E6A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Two or more officers involved</c:v>
                </c:pt>
                <c:pt idx="1">
                  <c:v>One officer involved</c:v>
                </c:pt>
              </c:strCache>
            </c:strRef>
          </c:cat>
          <c:val>
            <c:numRef>
              <c:f>Sheet1!$B$2:$B$3</c:f>
              <c:numCache>
                <c:formatCode>General</c:formatCode>
                <c:ptCount val="2"/>
                <c:pt idx="0">
                  <c:v>0.43</c:v>
                </c:pt>
                <c:pt idx="1">
                  <c:v>0.27</c:v>
                </c:pt>
              </c:numCache>
            </c:numRef>
          </c:val>
          <c:extLst>
            <c:ext xmlns:c16="http://schemas.microsoft.com/office/drawing/2014/chart" uri="{C3380CC4-5D6E-409C-BE32-E72D297353CC}">
              <c16:uniqueId val="{00000002-139B-442D-BE90-DFFB0954E6A4}"/>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solidFill>
          <a:schemeClr val="tx1"/>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867553433149926"/>
          <c:y val="0.14877594330606905"/>
          <c:w val="0.76560347297858644"/>
          <c:h val="0.56740049645416313"/>
        </c:manualLayout>
      </c:layout>
      <c:barChart>
        <c:barDir val="col"/>
        <c:grouping val="clustered"/>
        <c:varyColors val="0"/>
        <c:ser>
          <c:idx val="0"/>
          <c:order val="0"/>
          <c:tx>
            <c:strRef>
              <c:f>Sheet1!$B$1</c:f>
              <c:strCache>
                <c:ptCount val="1"/>
                <c:pt idx="0">
                  <c:v>Deceased</c:v>
                </c:pt>
              </c:strCache>
            </c:strRef>
          </c:tx>
          <c:spPr>
            <a:solidFill>
              <a:schemeClr val="tx2"/>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4-476D-4384-A7F4-561073FABCCC}"/>
              </c:ext>
            </c:extLst>
          </c:dPt>
          <c:dPt>
            <c:idx val="1"/>
            <c:invertIfNegative val="0"/>
            <c:bubble3D val="0"/>
            <c:spPr>
              <a:solidFill>
                <a:schemeClr val="tx2"/>
              </a:solidFill>
              <a:ln>
                <a:noFill/>
              </a:ln>
              <a:effectLst/>
            </c:spPr>
            <c:extLst>
              <c:ext xmlns:c16="http://schemas.microsoft.com/office/drawing/2014/chart" uri="{C3380CC4-5D6E-409C-BE32-E72D297353CC}">
                <c16:uniqueId val="{00000001-476D-4384-A7F4-561073FABCCC}"/>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carrying a weapon</c:v>
                </c:pt>
                <c:pt idx="1">
                  <c:v>carrying no weapon</c:v>
                </c:pt>
              </c:strCache>
            </c:strRef>
          </c:cat>
          <c:val>
            <c:numRef>
              <c:f>Sheet1!$B$2:$B$3</c:f>
              <c:numCache>
                <c:formatCode>General</c:formatCode>
                <c:ptCount val="2"/>
                <c:pt idx="0">
                  <c:v>0.37</c:v>
                </c:pt>
                <c:pt idx="1">
                  <c:v>0.06</c:v>
                </c:pt>
              </c:numCache>
            </c:numRef>
          </c:val>
          <c:extLst>
            <c:ext xmlns:c16="http://schemas.microsoft.com/office/drawing/2014/chart" uri="{C3380CC4-5D6E-409C-BE32-E72D297353CC}">
              <c16:uniqueId val="{00000002-476D-4384-A7F4-561073FABCCC}"/>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2.7709671667168166E-2"/>
          <c:y val="0.14877594330606905"/>
          <c:w val="0.94458065666566371"/>
          <c:h val="0.56740049645416313"/>
        </c:manualLayout>
      </c:layout>
      <c:barChart>
        <c:barDir val="col"/>
        <c:grouping val="clustered"/>
        <c:varyColors val="0"/>
        <c:ser>
          <c:idx val="0"/>
          <c:order val="0"/>
          <c:tx>
            <c:strRef>
              <c:f>Sheet1!$B$1</c:f>
              <c:strCache>
                <c:ptCount val="1"/>
                <c:pt idx="0">
                  <c:v>Deceased</c:v>
                </c:pt>
              </c:strCache>
            </c:strRef>
          </c:tx>
          <c:spPr>
            <a:solidFill>
              <a:schemeClr val="tx2"/>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4-E575-46CA-93DB-D0D16875A038}"/>
              </c:ext>
            </c:extLst>
          </c:dPt>
          <c:dPt>
            <c:idx val="1"/>
            <c:invertIfNegative val="0"/>
            <c:bubble3D val="0"/>
            <c:spPr>
              <a:solidFill>
                <a:schemeClr val="tx2"/>
              </a:solidFill>
              <a:ln>
                <a:noFill/>
              </a:ln>
              <a:effectLst/>
            </c:spPr>
            <c:extLst>
              <c:ext xmlns:c16="http://schemas.microsoft.com/office/drawing/2014/chart" uri="{C3380CC4-5D6E-409C-BE32-E72D297353CC}">
                <c16:uniqueId val="{00000001-E575-46CA-93DB-D0D16875A038}"/>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Race: White</c:v>
                </c:pt>
                <c:pt idx="1">
                  <c:v>Race: Non-white</c:v>
                </c:pt>
              </c:strCache>
            </c:strRef>
          </c:cat>
          <c:val>
            <c:numRef>
              <c:f>Sheet1!$B$2:$B$3</c:f>
              <c:numCache>
                <c:formatCode>General</c:formatCode>
                <c:ptCount val="2"/>
                <c:pt idx="0">
                  <c:v>0.57999999999999996</c:v>
                </c:pt>
                <c:pt idx="1">
                  <c:v>0.26</c:v>
                </c:pt>
              </c:numCache>
            </c:numRef>
          </c:val>
          <c:extLst>
            <c:ext xmlns:c16="http://schemas.microsoft.com/office/drawing/2014/chart" uri="{C3380CC4-5D6E-409C-BE32-E72D297353CC}">
              <c16:uniqueId val="{00000002-E575-46CA-93DB-D0D16875A038}"/>
            </c:ext>
          </c:extLst>
        </c:ser>
        <c:dLbls>
          <c:showLegendKey val="0"/>
          <c:showVal val="1"/>
          <c:showCatName val="0"/>
          <c:showSerName val="0"/>
          <c:showPercent val="0"/>
          <c:showBubbleSize val="0"/>
        </c:dLbls>
        <c:gapWidth val="150"/>
        <c:overlap val="-25"/>
        <c:axId val="213527800"/>
        <c:axId val="218219840"/>
      </c:barChart>
      <c:catAx>
        <c:axId val="213527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218219840"/>
        <c:crosses val="autoZero"/>
        <c:auto val="1"/>
        <c:lblAlgn val="ctr"/>
        <c:lblOffset val="100"/>
        <c:noMultiLvlLbl val="0"/>
      </c:catAx>
      <c:valAx>
        <c:axId val="218219840"/>
        <c:scaling>
          <c:orientation val="minMax"/>
        </c:scaling>
        <c:delete val="1"/>
        <c:axPos val="l"/>
        <c:numFmt formatCode="General" sourceLinked="1"/>
        <c:majorTickMark val="none"/>
        <c:minorTickMark val="none"/>
        <c:tickLblPos val="nextTo"/>
        <c:crossAx val="2135278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3/5/2022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3/5/2022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de-DE" dirty="0"/>
              <a:t>208 </a:t>
            </a:r>
            <a:r>
              <a:rPr lang="de-DE" dirty="0" err="1"/>
              <a:t>cases</a:t>
            </a:r>
            <a:endParaRPr lang="de-DE" dirty="0"/>
          </a:p>
          <a:p>
            <a:pPr marL="171450" indent="-171450">
              <a:buFont typeface="Arial" panose="020B0604020202020204" pitchFamily="34" charset="0"/>
              <a:buChar char="•"/>
            </a:pPr>
            <a:r>
              <a:rPr lang="de-DE" dirty="0"/>
              <a:t>About 1/3rd </a:t>
            </a:r>
            <a:r>
              <a:rPr lang="de-DE" dirty="0" err="1"/>
              <a:t>of</a:t>
            </a:r>
            <a:r>
              <a:rPr lang="de-DE" dirty="0"/>
              <a:t> </a:t>
            </a:r>
            <a:r>
              <a:rPr lang="de-DE" dirty="0" err="1"/>
              <a:t>subjects</a:t>
            </a:r>
            <a:r>
              <a:rPr lang="de-DE" dirty="0"/>
              <a:t> </a:t>
            </a:r>
            <a:r>
              <a:rPr lang="de-DE" dirty="0" err="1"/>
              <a:t>deceased</a:t>
            </a:r>
            <a:endParaRPr lang="de-DE" dirty="0"/>
          </a:p>
          <a:p>
            <a:pPr marL="171450" indent="-171450">
              <a:buFont typeface="Arial" panose="020B0604020202020204" pitchFamily="34" charset="0"/>
              <a:buChar char="•"/>
            </a:pPr>
            <a:r>
              <a:rPr lang="de-DE" dirty="0" err="1"/>
              <a:t>Majority</a:t>
            </a:r>
            <a:r>
              <a:rPr lang="de-DE" dirty="0"/>
              <a:t> </a:t>
            </a:r>
            <a:r>
              <a:rPr lang="de-DE" dirty="0" err="1"/>
              <a:t>of</a:t>
            </a:r>
            <a:r>
              <a:rPr lang="de-DE" dirty="0"/>
              <a:t> </a:t>
            </a:r>
            <a:r>
              <a:rPr lang="de-DE" dirty="0" err="1"/>
              <a:t>incidents</a:t>
            </a:r>
            <a:r>
              <a:rPr lang="de-DE" dirty="0"/>
              <a:t> just </a:t>
            </a:r>
            <a:r>
              <a:rPr lang="de-DE" dirty="0" err="1"/>
              <a:t>one</a:t>
            </a:r>
            <a:r>
              <a:rPr lang="de-DE" dirty="0"/>
              <a:t> </a:t>
            </a:r>
            <a:r>
              <a:rPr lang="de-DE" dirty="0" err="1"/>
              <a:t>officer</a:t>
            </a:r>
            <a:r>
              <a:rPr lang="de-DE" dirty="0"/>
              <a:t> was </a:t>
            </a:r>
            <a:r>
              <a:rPr lang="de-DE" dirty="0" err="1"/>
              <a:t>involved</a:t>
            </a:r>
            <a:r>
              <a:rPr lang="de-DE" dirty="0"/>
              <a:t>, a </a:t>
            </a:r>
            <a:r>
              <a:rPr lang="de-DE" dirty="0" err="1"/>
              <a:t>quarter</a:t>
            </a:r>
            <a:r>
              <a:rPr lang="de-DE" dirty="0"/>
              <a:t> </a:t>
            </a:r>
            <a:r>
              <a:rPr lang="de-DE" dirty="0" err="1"/>
              <a:t>of</a:t>
            </a:r>
            <a:r>
              <a:rPr lang="de-DE" dirty="0"/>
              <a:t> </a:t>
            </a:r>
            <a:r>
              <a:rPr lang="de-DE" dirty="0" err="1"/>
              <a:t>cases</a:t>
            </a:r>
            <a:r>
              <a:rPr lang="de-DE" dirty="0"/>
              <a:t> </a:t>
            </a:r>
            <a:r>
              <a:rPr lang="de-DE" dirty="0" err="1"/>
              <a:t>had</a:t>
            </a:r>
            <a:r>
              <a:rPr lang="de-DE" dirty="0"/>
              <a:t> 2 </a:t>
            </a:r>
            <a:r>
              <a:rPr lang="de-DE" dirty="0" err="1"/>
              <a:t>to</a:t>
            </a:r>
            <a:r>
              <a:rPr lang="de-DE" dirty="0"/>
              <a:t> 3 </a:t>
            </a:r>
            <a:r>
              <a:rPr lang="de-DE" dirty="0" err="1"/>
              <a:t>officers</a:t>
            </a:r>
            <a:r>
              <a:rPr lang="de-DE" dirty="0"/>
              <a:t> and a </a:t>
            </a:r>
            <a:r>
              <a:rPr lang="de-DE" dirty="0" err="1"/>
              <a:t>few</a:t>
            </a:r>
            <a:r>
              <a:rPr lang="de-DE" dirty="0"/>
              <a:t> </a:t>
            </a:r>
            <a:r>
              <a:rPr lang="de-DE" dirty="0" err="1"/>
              <a:t>incidents</a:t>
            </a:r>
            <a:r>
              <a:rPr lang="de-DE" dirty="0"/>
              <a:t> </a:t>
            </a:r>
            <a:r>
              <a:rPr lang="de-DE" dirty="0" err="1"/>
              <a:t>wih</a:t>
            </a:r>
            <a:r>
              <a:rPr lang="de-DE" dirty="0"/>
              <a:t> </a:t>
            </a:r>
            <a:r>
              <a:rPr lang="de-DE" dirty="0" err="1"/>
              <a:t>more</a:t>
            </a:r>
            <a:r>
              <a:rPr lang="de-DE" dirty="0"/>
              <a:t> </a:t>
            </a:r>
            <a:r>
              <a:rPr lang="de-DE" dirty="0" err="1"/>
              <a:t>than</a:t>
            </a:r>
            <a:r>
              <a:rPr lang="de-DE" dirty="0"/>
              <a:t> 3 </a:t>
            </a:r>
            <a:r>
              <a:rPr lang="de-DE" dirty="0" err="1"/>
              <a:t>officers</a:t>
            </a:r>
            <a:r>
              <a:rPr lang="de-DE" dirty="0"/>
              <a:t> (max. 15)</a:t>
            </a:r>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402847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3536519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3545402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9</a:t>
            </a:fld>
            <a:endParaRPr lang="en-US"/>
          </a:p>
        </p:txBody>
      </p:sp>
    </p:spTree>
    <p:extLst>
      <p:ext uri="{BB962C8B-B14F-4D97-AF65-F5344CB8AC3E}">
        <p14:creationId xmlns:p14="http://schemas.microsoft.com/office/powerpoint/2010/main" val="27578886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a:buClr>
                <a:schemeClr val="accent1"/>
              </a:buClr>
              <a:defRPr>
                <a:solidFill>
                  <a:schemeClr val="tx1"/>
                </a:solidFill>
              </a:defRPr>
            </a:lvl1pPr>
            <a:lvl2pPr>
              <a:buClr>
                <a:schemeClr val="accent1"/>
              </a:buClr>
              <a:defRPr>
                <a:solidFill>
                  <a:schemeClr val="tx1"/>
                </a:solidFill>
              </a:defRPr>
            </a:lvl2pPr>
            <a:lvl3pPr>
              <a:buClr>
                <a:schemeClr val="accent1"/>
              </a:buClr>
              <a:defRPr>
                <a:solidFill>
                  <a:schemeClr val="tx1"/>
                </a:solidFill>
              </a:defRPr>
            </a:lvl3pPr>
            <a:lvl4pPr>
              <a:buClr>
                <a:schemeClr val="accent1"/>
              </a:buClr>
              <a:defRPr>
                <a:solidFill>
                  <a:schemeClr val="tx1"/>
                </a:solidFill>
              </a:defRPr>
            </a:lvl4pPr>
            <a:lvl5pPr>
              <a:buClr>
                <a:schemeClr val="accent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3/5/2022</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4156891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3/5/2022</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3/5/2022</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3/5/2022</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3/5/2022</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3/5/2022</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Font typeface="Arial" panose="020B0604020202020204" pitchFamily="34" charset="0"/>
        <a:buChar char="•"/>
        <a:defRPr sz="2000" kern="1200">
          <a:solidFill>
            <a:schemeClr val="bg1"/>
          </a:solidFill>
          <a:latin typeface="+mn-lt"/>
          <a:ea typeface="+mn-ea"/>
          <a:cs typeface="+mn-cs"/>
        </a:defRPr>
      </a:lvl1pPr>
      <a:lvl2pPr marL="457200" indent="-228600" algn="l" defTabSz="914400" rtl="0" eaLnBrk="1" latinLnBrk="0" hangingPunct="1">
        <a:lnSpc>
          <a:spcPct val="90000"/>
        </a:lnSpc>
        <a:spcBef>
          <a:spcPts val="1000"/>
        </a:spcBef>
        <a:buClr>
          <a:schemeClr val="accent1">
            <a:lumMod val="75000"/>
          </a:schemeClr>
        </a:buClr>
        <a:buFont typeface="Arial" panose="020B0604020202020204" pitchFamily="34" charset="0"/>
        <a:buChar char="•"/>
        <a:defRPr sz="1800" kern="1200">
          <a:solidFill>
            <a:schemeClr val="bg1"/>
          </a:solidFill>
          <a:latin typeface="+mn-lt"/>
          <a:ea typeface="+mn-ea"/>
          <a:cs typeface="+mn-cs"/>
        </a:defRPr>
      </a:lvl2pPr>
      <a:lvl3pPr marL="685800" indent="-182880" algn="l" defTabSz="914400" rtl="0" eaLnBrk="1" latinLnBrk="0" hangingPunct="1">
        <a:lnSpc>
          <a:spcPct val="90000"/>
        </a:lnSpc>
        <a:spcBef>
          <a:spcPts val="800"/>
        </a:spcBef>
        <a:buClr>
          <a:schemeClr val="accent1">
            <a:lumMod val="75000"/>
          </a:schemeClr>
        </a:buClr>
        <a:buFont typeface="Arial" panose="020B0604020202020204" pitchFamily="34" charset="0"/>
        <a:buChar char="•"/>
        <a:defRPr sz="1600" kern="1200">
          <a:solidFill>
            <a:schemeClr val="bg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Font typeface="Arial" panose="020B0604020202020204" pitchFamily="34" charset="0"/>
        <a:buChar char="•"/>
        <a:defRPr sz="1400" kern="1200">
          <a:solidFill>
            <a:schemeClr val="bg1"/>
          </a:solidFill>
          <a:latin typeface="+mn-lt"/>
          <a:ea typeface="+mn-ea"/>
          <a:cs typeface="+mn-cs"/>
        </a:defRPr>
      </a:lvl4pPr>
      <a:lvl5pPr marL="1143000" indent="-182880" algn="l" defTabSz="914400" rtl="0" eaLnBrk="1" latinLnBrk="0" hangingPunct="1">
        <a:lnSpc>
          <a:spcPct val="90000"/>
        </a:lnSpc>
        <a:spcBef>
          <a:spcPts val="800"/>
        </a:spcBef>
        <a:buClr>
          <a:schemeClr val="accent1">
            <a:lumMod val="75000"/>
          </a:schemeClr>
        </a:buClr>
        <a:buFont typeface="Arial" panose="020B0604020202020204" pitchFamily="34" charset="0"/>
        <a:buChar char="•"/>
        <a:defRPr sz="1400" kern="1200">
          <a:solidFill>
            <a:schemeClr val="bg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9"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7.png"/><Relationship Id="rId3" Type="http://schemas.openxmlformats.org/officeDocument/2006/relationships/chart" Target="../charts/chart4.xml"/><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5.xml"/><Relationship Id="rId16" Type="http://schemas.openxmlformats.org/officeDocument/2006/relationships/image" Target="../media/image22.svg"/><Relationship Id="rId1" Type="http://schemas.openxmlformats.org/officeDocument/2006/relationships/slideLayout" Target="../slideLayouts/slideLayout5.xml"/><Relationship Id="rId6" Type="http://schemas.openxmlformats.org/officeDocument/2006/relationships/chart" Target="../charts/chart7.xml"/><Relationship Id="rId11" Type="http://schemas.openxmlformats.org/officeDocument/2006/relationships/image" Target="../media/image19.png"/><Relationship Id="rId5" Type="http://schemas.openxmlformats.org/officeDocument/2006/relationships/chart" Target="../charts/chart6.xml"/><Relationship Id="rId15" Type="http://schemas.openxmlformats.org/officeDocument/2006/relationships/image" Target="../media/image21.png"/><Relationship Id="rId10" Type="http://schemas.openxmlformats.org/officeDocument/2006/relationships/image" Target="../media/image18.svg"/><Relationship Id="rId4" Type="http://schemas.openxmlformats.org/officeDocument/2006/relationships/chart" Target="../charts/chart5.xml"/><Relationship Id="rId9" Type="http://schemas.openxmlformats.org/officeDocument/2006/relationships/image" Target="../media/image17.png"/><Relationship Id="rId1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114800"/>
            <a:ext cx="10874424" cy="1158446"/>
          </a:xfrm>
        </p:spPr>
        <p:txBody>
          <a:bodyPr>
            <a:noAutofit/>
          </a:bodyPr>
          <a:lstStyle/>
          <a:p>
            <a:r>
              <a:rPr lang="de-DE" sz="4500" dirty="0"/>
              <a:t>Dallas Police Officer-</a:t>
            </a:r>
            <a:r>
              <a:rPr lang="de-DE" sz="4500" dirty="0" err="1"/>
              <a:t>Involved</a:t>
            </a:r>
            <a:r>
              <a:rPr lang="de-DE" sz="4500" dirty="0"/>
              <a:t> Shootings</a:t>
            </a:r>
            <a:endParaRPr lang="en-US" sz="4500" dirty="0"/>
          </a:p>
        </p:txBody>
      </p:sp>
      <p:sp>
        <p:nvSpPr>
          <p:cNvPr id="3" name="Subtitle 2"/>
          <p:cNvSpPr>
            <a:spLocks noGrp="1"/>
          </p:cNvSpPr>
          <p:nvPr>
            <p:ph type="subTitle" idx="1"/>
          </p:nvPr>
        </p:nvSpPr>
        <p:spPr/>
        <p:txBody>
          <a:bodyPr>
            <a:normAutofit/>
          </a:bodyPr>
          <a:lstStyle/>
          <a:p>
            <a:r>
              <a:rPr lang="de-DE" sz="2400" dirty="0" err="1"/>
              <a:t>Ironhack</a:t>
            </a:r>
            <a:r>
              <a:rPr lang="de-DE" sz="2400" dirty="0"/>
              <a:t> </a:t>
            </a:r>
            <a:r>
              <a:rPr lang="de-DE" sz="2400" dirty="0" err="1"/>
              <a:t>mid-bootcamp</a:t>
            </a:r>
            <a:r>
              <a:rPr lang="de-DE" sz="2400" dirty="0"/>
              <a:t> </a:t>
            </a:r>
            <a:r>
              <a:rPr lang="de-DE" sz="2400" dirty="0" err="1"/>
              <a:t>project</a:t>
            </a:r>
            <a:r>
              <a:rPr lang="de-DE" dirty="0"/>
              <a:t> - </a:t>
            </a:r>
            <a:r>
              <a:rPr lang="de-DE" sz="2400" dirty="0"/>
              <a:t>Anne Adler</a:t>
            </a:r>
            <a:endParaRPr lang="en-GB" sz="2400"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4BB59-8C03-4F6D-A58B-CE1F628683E7}"/>
              </a:ext>
            </a:extLst>
          </p:cNvPr>
          <p:cNvSpPr>
            <a:spLocks noGrp="1"/>
          </p:cNvSpPr>
          <p:nvPr>
            <p:ph type="title"/>
          </p:nvPr>
        </p:nvSpPr>
        <p:spPr/>
        <p:txBody>
          <a:bodyPr/>
          <a:lstStyle/>
          <a:p>
            <a:r>
              <a:rPr lang="de-DE" dirty="0"/>
              <a:t>Scenario</a:t>
            </a:r>
            <a:endParaRPr lang="en-GB" dirty="0"/>
          </a:p>
        </p:txBody>
      </p:sp>
      <p:sp>
        <p:nvSpPr>
          <p:cNvPr id="3" name="Content Placeholder 2">
            <a:extLst>
              <a:ext uri="{FF2B5EF4-FFF2-40B4-BE49-F238E27FC236}">
                <a16:creationId xmlns:a16="http://schemas.microsoft.com/office/drawing/2014/main" id="{F3DD6DD4-431C-4C5C-99E6-FF1A0C85D659}"/>
              </a:ext>
            </a:extLst>
          </p:cNvPr>
          <p:cNvSpPr>
            <a:spLocks noGrp="1"/>
          </p:cNvSpPr>
          <p:nvPr>
            <p:ph idx="1"/>
          </p:nvPr>
        </p:nvSpPr>
        <p:spPr/>
        <p:txBody>
          <a:bodyPr anchor="ctr">
            <a:normAutofit/>
          </a:bodyPr>
          <a:lstStyle/>
          <a:p>
            <a:pPr marL="0" indent="0" algn="ctr">
              <a:lnSpc>
                <a:spcPct val="150000"/>
              </a:lnSpc>
              <a:buNone/>
            </a:pPr>
            <a:r>
              <a:rPr lang="en-GB" sz="2800" dirty="0"/>
              <a:t>Working with the Dallas Police Department helping to improve the safety of the officers and the citizens of Dallas. Reducing fatal incidents (of subjects) might be possible if the conditions leading to such fatal incidents could be narrowed down and avoided.</a:t>
            </a:r>
          </a:p>
        </p:txBody>
      </p:sp>
    </p:spTree>
    <p:extLst>
      <p:ext uri="{BB962C8B-B14F-4D97-AF65-F5344CB8AC3E}">
        <p14:creationId xmlns:p14="http://schemas.microsoft.com/office/powerpoint/2010/main" val="2731938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Shooting Incidents statistics</a:t>
            </a:r>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17">
            <a:extLst>
              <a:ext uri="{FF2B5EF4-FFF2-40B4-BE49-F238E27FC236}">
                <a16:creationId xmlns:a16="http://schemas.microsoft.com/office/drawing/2014/main" id="{CC9BD415-4121-4DA8-BB0E-CDC4A74BADEF}"/>
              </a:ext>
            </a:extLst>
          </p:cNvPr>
          <p:cNvSpPr/>
          <p:nvPr/>
        </p:nvSpPr>
        <p:spPr>
          <a:xfrm>
            <a:off x="838200" y="3600294"/>
            <a:ext cx="5076000" cy="2376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70000"/>
              </a:lnSpc>
              <a:spcBef>
                <a:spcPts val="450"/>
              </a:spcBef>
            </a:pPr>
            <a:endParaRPr lang="de-DE" sz="1600" dirty="0">
              <a:solidFill>
                <a:schemeClr val="bg2"/>
              </a:solidFill>
            </a:endParaRPr>
          </a:p>
        </p:txBody>
      </p:sp>
      <p:sp>
        <p:nvSpPr>
          <p:cNvPr id="5" name="Rechteck 11">
            <a:extLst>
              <a:ext uri="{FF2B5EF4-FFF2-40B4-BE49-F238E27FC236}">
                <a16:creationId xmlns:a16="http://schemas.microsoft.com/office/drawing/2014/main" id="{5291FE2C-5267-4AE7-94FC-03B3847F91EB}"/>
              </a:ext>
            </a:extLst>
          </p:cNvPr>
          <p:cNvSpPr/>
          <p:nvPr/>
        </p:nvSpPr>
        <p:spPr>
          <a:xfrm>
            <a:off x="838200" y="887037"/>
            <a:ext cx="5076000" cy="237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70000"/>
              </a:lnSpc>
              <a:spcAft>
                <a:spcPts val="1400"/>
              </a:spcAft>
            </a:pPr>
            <a:endParaRPr lang="de-DE" sz="2800" dirty="0">
              <a:solidFill>
                <a:schemeClr val="bg2"/>
              </a:solidFill>
            </a:endParaRPr>
          </a:p>
        </p:txBody>
      </p:sp>
      <p:sp>
        <p:nvSpPr>
          <p:cNvPr id="6" name="Rechteck 21">
            <a:extLst>
              <a:ext uri="{FF2B5EF4-FFF2-40B4-BE49-F238E27FC236}">
                <a16:creationId xmlns:a16="http://schemas.microsoft.com/office/drawing/2014/main" id="{E8EB0060-DA59-49C5-A6C9-289508AC5487}"/>
              </a:ext>
            </a:extLst>
          </p:cNvPr>
          <p:cNvSpPr/>
          <p:nvPr/>
        </p:nvSpPr>
        <p:spPr>
          <a:xfrm>
            <a:off x="6312240" y="3600294"/>
            <a:ext cx="5076000" cy="2376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450"/>
              </a:spcBef>
            </a:pPr>
            <a:endParaRPr lang="de-DE" sz="2400" b="1" dirty="0">
              <a:solidFill>
                <a:schemeClr val="bg2"/>
              </a:solidFill>
              <a:latin typeface="+mj-lt"/>
            </a:endParaRPr>
          </a:p>
        </p:txBody>
      </p:sp>
      <p:sp>
        <p:nvSpPr>
          <p:cNvPr id="7" name="Rechteck 28">
            <a:extLst>
              <a:ext uri="{FF2B5EF4-FFF2-40B4-BE49-F238E27FC236}">
                <a16:creationId xmlns:a16="http://schemas.microsoft.com/office/drawing/2014/main" id="{2878D7D8-4323-47DA-9D2F-C19FF440A3C5}"/>
              </a:ext>
            </a:extLst>
          </p:cNvPr>
          <p:cNvSpPr/>
          <p:nvPr/>
        </p:nvSpPr>
        <p:spPr>
          <a:xfrm>
            <a:off x="6312240" y="887037"/>
            <a:ext cx="5076000" cy="23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252000" rIns="180000" bIns="108000" rtlCol="0" anchor="t"/>
          <a:lstStyle/>
          <a:p>
            <a:pPr>
              <a:lnSpc>
                <a:spcPct val="70000"/>
              </a:lnSpc>
              <a:spcBef>
                <a:spcPts val="450"/>
              </a:spcBef>
            </a:pPr>
            <a:endParaRPr lang="de-DE" sz="1600" dirty="0">
              <a:solidFill>
                <a:schemeClr val="bg1"/>
              </a:solidFill>
            </a:endParaRPr>
          </a:p>
        </p:txBody>
      </p:sp>
      <p:sp>
        <p:nvSpPr>
          <p:cNvPr id="9" name="TextBox 8">
            <a:extLst>
              <a:ext uri="{FF2B5EF4-FFF2-40B4-BE49-F238E27FC236}">
                <a16:creationId xmlns:a16="http://schemas.microsoft.com/office/drawing/2014/main" id="{46FAA74B-3BF9-447F-833C-72ABFF959073}"/>
              </a:ext>
            </a:extLst>
          </p:cNvPr>
          <p:cNvSpPr txBox="1"/>
          <p:nvPr/>
        </p:nvSpPr>
        <p:spPr>
          <a:xfrm>
            <a:off x="1132115" y="1680620"/>
            <a:ext cx="1988457" cy="810671"/>
          </a:xfrm>
          <a:prstGeom prst="rect">
            <a:avLst/>
          </a:prstGeom>
          <a:noFill/>
        </p:spPr>
        <p:txBody>
          <a:bodyPr wrap="square">
            <a:spAutoFit/>
          </a:bodyPr>
          <a:lstStyle/>
          <a:p>
            <a:pPr>
              <a:lnSpc>
                <a:spcPct val="70000"/>
              </a:lnSpc>
              <a:spcBef>
                <a:spcPts val="450"/>
              </a:spcBef>
            </a:pPr>
            <a:r>
              <a:rPr lang="de-DE" sz="6600" b="1" dirty="0"/>
              <a:t>208</a:t>
            </a:r>
            <a:r>
              <a:rPr lang="de-DE" sz="4000" b="1" dirty="0">
                <a:solidFill>
                  <a:schemeClr val="bg2"/>
                </a:solidFill>
              </a:rPr>
              <a:t> </a:t>
            </a:r>
          </a:p>
        </p:txBody>
      </p:sp>
      <p:sp>
        <p:nvSpPr>
          <p:cNvPr id="11" name="TextBox 10">
            <a:extLst>
              <a:ext uri="{FF2B5EF4-FFF2-40B4-BE49-F238E27FC236}">
                <a16:creationId xmlns:a16="http://schemas.microsoft.com/office/drawing/2014/main" id="{CE31BE35-C18A-466B-8E85-085B6966768D}"/>
              </a:ext>
            </a:extLst>
          </p:cNvPr>
          <p:cNvSpPr txBox="1"/>
          <p:nvPr/>
        </p:nvSpPr>
        <p:spPr>
          <a:xfrm>
            <a:off x="2773460" y="1607502"/>
            <a:ext cx="2829055" cy="707886"/>
          </a:xfrm>
          <a:prstGeom prst="rect">
            <a:avLst/>
          </a:prstGeom>
          <a:noFill/>
        </p:spPr>
        <p:txBody>
          <a:bodyPr wrap="square">
            <a:spAutoFit/>
          </a:bodyPr>
          <a:lstStyle/>
          <a:p>
            <a:pPr>
              <a:spcAft>
                <a:spcPts val="2400"/>
              </a:spcAft>
            </a:pPr>
            <a:r>
              <a:rPr lang="de-DE" sz="2000" dirty="0" err="1">
                <a:solidFill>
                  <a:schemeClr val="tx2"/>
                </a:solidFill>
              </a:rPr>
              <a:t>Incidents</a:t>
            </a:r>
            <a:r>
              <a:rPr lang="de-DE" sz="2000" dirty="0">
                <a:solidFill>
                  <a:schemeClr val="tx2"/>
                </a:solidFill>
              </a:rPr>
              <a:t> </a:t>
            </a:r>
            <a:r>
              <a:rPr lang="de-DE" sz="2000" dirty="0" err="1">
                <a:solidFill>
                  <a:schemeClr val="tx2"/>
                </a:solidFill>
              </a:rPr>
              <a:t>between</a:t>
            </a:r>
            <a:br>
              <a:rPr lang="de-DE" sz="2000" dirty="0">
                <a:solidFill>
                  <a:schemeClr val="tx2"/>
                </a:solidFill>
              </a:rPr>
            </a:br>
            <a:r>
              <a:rPr lang="de-DE" sz="2000" dirty="0">
                <a:solidFill>
                  <a:schemeClr val="tx2"/>
                </a:solidFill>
              </a:rPr>
              <a:t>2003 and 2016</a:t>
            </a:r>
          </a:p>
        </p:txBody>
      </p:sp>
      <p:sp>
        <p:nvSpPr>
          <p:cNvPr id="17" name="Oval 16">
            <a:extLst>
              <a:ext uri="{FF2B5EF4-FFF2-40B4-BE49-F238E27FC236}">
                <a16:creationId xmlns:a16="http://schemas.microsoft.com/office/drawing/2014/main" id="{AE864F4A-729F-4121-90D1-DD6771FD10CB}"/>
              </a:ext>
            </a:extLst>
          </p:cNvPr>
          <p:cNvSpPr>
            <a:spLocks noChangeAspect="1"/>
          </p:cNvSpPr>
          <p:nvPr/>
        </p:nvSpPr>
        <p:spPr>
          <a:xfrm>
            <a:off x="6555031" y="1519144"/>
            <a:ext cx="1612800" cy="1612800"/>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432000" rtlCol="0" anchor="ctr"/>
          <a:lstStyle/>
          <a:p>
            <a:pPr algn="ctr"/>
            <a:r>
              <a:rPr lang="de-DE" sz="2800" dirty="0">
                <a:solidFill>
                  <a:schemeClr val="bg1"/>
                </a:solidFill>
              </a:rPr>
              <a:t>39%</a:t>
            </a:r>
          </a:p>
        </p:txBody>
      </p:sp>
      <p:sp>
        <p:nvSpPr>
          <p:cNvPr id="18" name="Oval 17">
            <a:extLst>
              <a:ext uri="{FF2B5EF4-FFF2-40B4-BE49-F238E27FC236}">
                <a16:creationId xmlns:a16="http://schemas.microsoft.com/office/drawing/2014/main" id="{4C7894AA-CC58-449F-B603-263E135E1E1E}"/>
              </a:ext>
            </a:extLst>
          </p:cNvPr>
          <p:cNvSpPr>
            <a:spLocks noChangeAspect="1"/>
          </p:cNvSpPr>
          <p:nvPr/>
        </p:nvSpPr>
        <p:spPr>
          <a:xfrm>
            <a:off x="8291256" y="1672538"/>
            <a:ext cx="1229308" cy="1229308"/>
          </a:xfrm>
          <a:prstGeom prst="ellipse">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de-DE" sz="2000" dirty="0">
                <a:solidFill>
                  <a:schemeClr val="bg1"/>
                </a:solidFill>
              </a:rPr>
              <a:t>29%</a:t>
            </a:r>
          </a:p>
          <a:p>
            <a:pPr algn="ctr">
              <a:lnSpc>
                <a:spcPct val="80000"/>
              </a:lnSpc>
            </a:pPr>
            <a:r>
              <a:rPr lang="de-DE" sz="1600" dirty="0" err="1">
                <a:solidFill>
                  <a:schemeClr val="bg1"/>
                </a:solidFill>
              </a:rPr>
              <a:t>Injured</a:t>
            </a:r>
            <a:endParaRPr lang="en-GB" sz="1600" dirty="0">
              <a:solidFill>
                <a:schemeClr val="bg1"/>
              </a:solidFill>
            </a:endParaRPr>
          </a:p>
        </p:txBody>
      </p:sp>
      <p:sp>
        <p:nvSpPr>
          <p:cNvPr id="19" name="Oval 18">
            <a:extLst>
              <a:ext uri="{FF2B5EF4-FFF2-40B4-BE49-F238E27FC236}">
                <a16:creationId xmlns:a16="http://schemas.microsoft.com/office/drawing/2014/main" id="{F8A456B2-4742-4081-A21D-818ED3BF7290}"/>
              </a:ext>
            </a:extLst>
          </p:cNvPr>
          <p:cNvSpPr>
            <a:spLocks noChangeAspect="1"/>
          </p:cNvSpPr>
          <p:nvPr/>
        </p:nvSpPr>
        <p:spPr>
          <a:xfrm>
            <a:off x="9643989" y="1623798"/>
            <a:ext cx="1351172" cy="1351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pPr>
            <a:r>
              <a:rPr lang="de-DE" sz="2400" dirty="0"/>
              <a:t>32%</a:t>
            </a:r>
          </a:p>
          <a:p>
            <a:pPr algn="ctr">
              <a:lnSpc>
                <a:spcPct val="80000"/>
              </a:lnSpc>
            </a:pPr>
            <a:r>
              <a:rPr lang="de-DE" sz="1600" dirty="0" err="1">
                <a:solidFill>
                  <a:schemeClr val="tx2"/>
                </a:solidFill>
              </a:rPr>
              <a:t>Deceased</a:t>
            </a:r>
            <a:endParaRPr lang="en-GB" sz="1600" dirty="0">
              <a:solidFill>
                <a:schemeClr val="tx2"/>
              </a:solidFill>
            </a:endParaRPr>
          </a:p>
        </p:txBody>
      </p:sp>
      <p:pic>
        <p:nvPicPr>
          <p:cNvPr id="25" name="Graphic 24" descr="Police female with solid fill">
            <a:extLst>
              <a:ext uri="{FF2B5EF4-FFF2-40B4-BE49-F238E27FC236}">
                <a16:creationId xmlns:a16="http://schemas.microsoft.com/office/drawing/2014/main" id="{76359860-67EA-443F-BAF8-C69D823C7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6356" y="4596385"/>
            <a:ext cx="468000" cy="468000"/>
          </a:xfrm>
          <a:prstGeom prst="rect">
            <a:avLst/>
          </a:prstGeom>
        </p:spPr>
      </p:pic>
      <p:pic>
        <p:nvPicPr>
          <p:cNvPr id="27" name="Graphic 26" descr="Police male with solid fill">
            <a:extLst>
              <a:ext uri="{FF2B5EF4-FFF2-40B4-BE49-F238E27FC236}">
                <a16:creationId xmlns:a16="http://schemas.microsoft.com/office/drawing/2014/main" id="{D0F47E7B-C844-499D-8F0B-C3C34884243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6356" y="3972213"/>
            <a:ext cx="468000" cy="468000"/>
          </a:xfrm>
          <a:prstGeom prst="rect">
            <a:avLst/>
          </a:prstGeom>
        </p:spPr>
      </p:pic>
      <p:pic>
        <p:nvPicPr>
          <p:cNvPr id="28" name="Graphic 27" descr="Police male with solid fill">
            <a:extLst>
              <a:ext uri="{FF2B5EF4-FFF2-40B4-BE49-F238E27FC236}">
                <a16:creationId xmlns:a16="http://schemas.microsoft.com/office/drawing/2014/main" id="{55914124-DB9D-485A-8222-3A32F55332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09834" y="4596385"/>
            <a:ext cx="468000" cy="468000"/>
          </a:xfrm>
          <a:prstGeom prst="rect">
            <a:avLst/>
          </a:prstGeom>
        </p:spPr>
      </p:pic>
      <p:pic>
        <p:nvPicPr>
          <p:cNvPr id="30" name="Graphic 29" descr="Police female with solid fill">
            <a:extLst>
              <a:ext uri="{FF2B5EF4-FFF2-40B4-BE49-F238E27FC236}">
                <a16:creationId xmlns:a16="http://schemas.microsoft.com/office/drawing/2014/main" id="{D76CCD20-6EAD-421A-9407-066E234D75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3306" y="4596385"/>
            <a:ext cx="468000" cy="468000"/>
          </a:xfrm>
          <a:prstGeom prst="rect">
            <a:avLst/>
          </a:prstGeom>
        </p:spPr>
      </p:pic>
      <p:pic>
        <p:nvPicPr>
          <p:cNvPr id="31" name="Graphic 30" descr="Police female with solid fill">
            <a:extLst>
              <a:ext uri="{FF2B5EF4-FFF2-40B4-BE49-F238E27FC236}">
                <a16:creationId xmlns:a16="http://schemas.microsoft.com/office/drawing/2014/main" id="{8B2FBD2C-E5ED-4C33-9BA6-E214433EC61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56356" y="5249585"/>
            <a:ext cx="468000" cy="468000"/>
          </a:xfrm>
          <a:prstGeom prst="rect">
            <a:avLst/>
          </a:prstGeom>
        </p:spPr>
      </p:pic>
      <p:pic>
        <p:nvPicPr>
          <p:cNvPr id="32" name="Graphic 31" descr="Police male with solid fill">
            <a:extLst>
              <a:ext uri="{FF2B5EF4-FFF2-40B4-BE49-F238E27FC236}">
                <a16:creationId xmlns:a16="http://schemas.microsoft.com/office/drawing/2014/main" id="{3578D981-308B-46E0-A7B7-C37DC4EA45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66292" y="5249585"/>
            <a:ext cx="468000" cy="468000"/>
          </a:xfrm>
          <a:prstGeom prst="rect">
            <a:avLst/>
          </a:prstGeom>
        </p:spPr>
      </p:pic>
      <p:pic>
        <p:nvPicPr>
          <p:cNvPr id="33" name="Graphic 32" descr="Police female with solid fill">
            <a:extLst>
              <a:ext uri="{FF2B5EF4-FFF2-40B4-BE49-F238E27FC236}">
                <a16:creationId xmlns:a16="http://schemas.microsoft.com/office/drawing/2014/main" id="{8CFD756D-0DAE-4D74-A1DB-B5CD3B99D1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4594" y="5249585"/>
            <a:ext cx="468000" cy="468000"/>
          </a:xfrm>
          <a:prstGeom prst="rect">
            <a:avLst/>
          </a:prstGeom>
        </p:spPr>
      </p:pic>
      <p:pic>
        <p:nvPicPr>
          <p:cNvPr id="34" name="Graphic 33" descr="Police male with solid fill">
            <a:extLst>
              <a:ext uri="{FF2B5EF4-FFF2-40B4-BE49-F238E27FC236}">
                <a16:creationId xmlns:a16="http://schemas.microsoft.com/office/drawing/2014/main" id="{E7109E88-4ACD-479A-BE7B-3899053700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70016" y="5249585"/>
            <a:ext cx="468000" cy="468000"/>
          </a:xfrm>
          <a:prstGeom prst="rect">
            <a:avLst/>
          </a:prstGeom>
        </p:spPr>
      </p:pic>
      <p:pic>
        <p:nvPicPr>
          <p:cNvPr id="35" name="Graphic 34" descr="Police female with solid fill">
            <a:extLst>
              <a:ext uri="{FF2B5EF4-FFF2-40B4-BE49-F238E27FC236}">
                <a16:creationId xmlns:a16="http://schemas.microsoft.com/office/drawing/2014/main" id="{F79459C6-D09B-4678-B10B-F3B3FABB6D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681487" y="5249585"/>
            <a:ext cx="468000" cy="468000"/>
          </a:xfrm>
          <a:prstGeom prst="rect">
            <a:avLst/>
          </a:prstGeom>
        </p:spPr>
      </p:pic>
      <p:pic>
        <p:nvPicPr>
          <p:cNvPr id="36" name="Graphic 35" descr="Police male with solid fill">
            <a:extLst>
              <a:ext uri="{FF2B5EF4-FFF2-40B4-BE49-F238E27FC236}">
                <a16:creationId xmlns:a16="http://schemas.microsoft.com/office/drawing/2014/main" id="{8362810F-626B-483B-9E8A-DCC833CA58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62395" y="5249585"/>
            <a:ext cx="468000" cy="468000"/>
          </a:xfrm>
          <a:prstGeom prst="rect">
            <a:avLst/>
          </a:prstGeom>
        </p:spPr>
      </p:pic>
      <p:pic>
        <p:nvPicPr>
          <p:cNvPr id="37" name="Graphic 36" descr="Police female with solid fill">
            <a:extLst>
              <a:ext uri="{FF2B5EF4-FFF2-40B4-BE49-F238E27FC236}">
                <a16:creationId xmlns:a16="http://schemas.microsoft.com/office/drawing/2014/main" id="{5BBE93F9-556A-4B45-B58F-FDEDAF7D2C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55286" y="5249585"/>
            <a:ext cx="468000" cy="468000"/>
          </a:xfrm>
          <a:prstGeom prst="rect">
            <a:avLst/>
          </a:prstGeom>
        </p:spPr>
      </p:pic>
      <p:sp>
        <p:nvSpPr>
          <p:cNvPr id="39" name="TextBox 38">
            <a:extLst>
              <a:ext uri="{FF2B5EF4-FFF2-40B4-BE49-F238E27FC236}">
                <a16:creationId xmlns:a16="http://schemas.microsoft.com/office/drawing/2014/main" id="{2307666B-8222-417A-A5A4-757E7AD7D35A}"/>
              </a:ext>
            </a:extLst>
          </p:cNvPr>
          <p:cNvSpPr txBox="1"/>
          <p:nvPr/>
        </p:nvSpPr>
        <p:spPr>
          <a:xfrm>
            <a:off x="6197829" y="4025134"/>
            <a:ext cx="1312972" cy="484172"/>
          </a:xfrm>
          <a:prstGeom prst="rect">
            <a:avLst/>
          </a:prstGeom>
          <a:noFill/>
        </p:spPr>
        <p:txBody>
          <a:bodyPr wrap="square">
            <a:spAutoFit/>
          </a:bodyPr>
          <a:lstStyle/>
          <a:p>
            <a:pPr algn="r">
              <a:lnSpc>
                <a:spcPct val="70000"/>
              </a:lnSpc>
              <a:spcBef>
                <a:spcPts val="450"/>
              </a:spcBef>
            </a:pPr>
            <a:r>
              <a:rPr lang="de-DE" sz="3600" b="1" dirty="0"/>
              <a:t>69%</a:t>
            </a:r>
          </a:p>
        </p:txBody>
      </p:sp>
      <p:sp>
        <p:nvSpPr>
          <p:cNvPr id="41" name="TextBox 40">
            <a:extLst>
              <a:ext uri="{FF2B5EF4-FFF2-40B4-BE49-F238E27FC236}">
                <a16:creationId xmlns:a16="http://schemas.microsoft.com/office/drawing/2014/main" id="{A34A6D48-AFAD-4D6F-AAAF-3882480B7F02}"/>
              </a:ext>
            </a:extLst>
          </p:cNvPr>
          <p:cNvSpPr txBox="1"/>
          <p:nvPr/>
        </p:nvSpPr>
        <p:spPr>
          <a:xfrm>
            <a:off x="6197829" y="4663612"/>
            <a:ext cx="1312972" cy="484172"/>
          </a:xfrm>
          <a:prstGeom prst="rect">
            <a:avLst/>
          </a:prstGeom>
          <a:noFill/>
        </p:spPr>
        <p:txBody>
          <a:bodyPr wrap="square">
            <a:spAutoFit/>
          </a:bodyPr>
          <a:lstStyle/>
          <a:p>
            <a:pPr algn="r">
              <a:lnSpc>
                <a:spcPct val="70000"/>
              </a:lnSpc>
              <a:spcBef>
                <a:spcPts val="450"/>
              </a:spcBef>
            </a:pPr>
            <a:r>
              <a:rPr lang="de-DE" sz="3600" b="1" dirty="0"/>
              <a:t>24%</a:t>
            </a:r>
          </a:p>
        </p:txBody>
      </p:sp>
      <p:sp>
        <p:nvSpPr>
          <p:cNvPr id="42" name="TextBox 41">
            <a:extLst>
              <a:ext uri="{FF2B5EF4-FFF2-40B4-BE49-F238E27FC236}">
                <a16:creationId xmlns:a16="http://schemas.microsoft.com/office/drawing/2014/main" id="{DA6DAB0F-76CC-4CD4-9229-679E5F068871}"/>
              </a:ext>
            </a:extLst>
          </p:cNvPr>
          <p:cNvSpPr txBox="1"/>
          <p:nvPr/>
        </p:nvSpPr>
        <p:spPr>
          <a:xfrm>
            <a:off x="6223004" y="5302090"/>
            <a:ext cx="1074056" cy="484172"/>
          </a:xfrm>
          <a:prstGeom prst="rect">
            <a:avLst/>
          </a:prstGeom>
          <a:noFill/>
        </p:spPr>
        <p:txBody>
          <a:bodyPr wrap="square">
            <a:spAutoFit/>
          </a:bodyPr>
          <a:lstStyle/>
          <a:p>
            <a:pPr algn="r">
              <a:lnSpc>
                <a:spcPct val="70000"/>
              </a:lnSpc>
              <a:spcBef>
                <a:spcPts val="450"/>
              </a:spcBef>
            </a:pPr>
            <a:r>
              <a:rPr lang="de-DE" sz="3600" b="1" dirty="0"/>
              <a:t>7%</a:t>
            </a:r>
          </a:p>
        </p:txBody>
      </p:sp>
      <p:sp>
        <p:nvSpPr>
          <p:cNvPr id="43" name="TextBox 42">
            <a:extLst>
              <a:ext uri="{FF2B5EF4-FFF2-40B4-BE49-F238E27FC236}">
                <a16:creationId xmlns:a16="http://schemas.microsoft.com/office/drawing/2014/main" id="{03C6A454-E5F4-493E-B998-1A878819C1B3}"/>
              </a:ext>
            </a:extLst>
          </p:cNvPr>
          <p:cNvSpPr txBox="1"/>
          <p:nvPr/>
        </p:nvSpPr>
        <p:spPr>
          <a:xfrm>
            <a:off x="7895542" y="4090488"/>
            <a:ext cx="795411" cy="369332"/>
          </a:xfrm>
          <a:prstGeom prst="rect">
            <a:avLst/>
          </a:prstGeom>
          <a:noFill/>
        </p:spPr>
        <p:txBody>
          <a:bodyPr wrap="none" rtlCol="0">
            <a:spAutoFit/>
          </a:bodyPr>
          <a:lstStyle/>
          <a:p>
            <a:r>
              <a:rPr lang="de-DE" dirty="0">
                <a:solidFill>
                  <a:schemeClr val="tx2"/>
                </a:solidFill>
              </a:rPr>
              <a:t>Alone</a:t>
            </a:r>
            <a:endParaRPr lang="en-GB" dirty="0">
              <a:solidFill>
                <a:schemeClr val="tx2"/>
              </a:solidFill>
            </a:endParaRPr>
          </a:p>
        </p:txBody>
      </p:sp>
      <p:sp>
        <p:nvSpPr>
          <p:cNvPr id="44" name="TextBox 43">
            <a:extLst>
              <a:ext uri="{FF2B5EF4-FFF2-40B4-BE49-F238E27FC236}">
                <a16:creationId xmlns:a16="http://schemas.microsoft.com/office/drawing/2014/main" id="{C7D09587-FDE5-480F-970C-4E101F9DDD00}"/>
              </a:ext>
            </a:extLst>
          </p:cNvPr>
          <p:cNvSpPr txBox="1"/>
          <p:nvPr/>
        </p:nvSpPr>
        <p:spPr>
          <a:xfrm>
            <a:off x="8899144" y="4726335"/>
            <a:ext cx="774571" cy="369332"/>
          </a:xfrm>
          <a:prstGeom prst="rect">
            <a:avLst/>
          </a:prstGeom>
          <a:noFill/>
        </p:spPr>
        <p:txBody>
          <a:bodyPr wrap="none" rtlCol="0">
            <a:spAutoFit/>
          </a:bodyPr>
          <a:lstStyle/>
          <a:p>
            <a:r>
              <a:rPr lang="de-DE" dirty="0">
                <a:solidFill>
                  <a:schemeClr val="tx2"/>
                </a:solidFill>
              </a:rPr>
              <a:t>2 </a:t>
            </a:r>
            <a:r>
              <a:rPr lang="de-DE" dirty="0" err="1">
                <a:solidFill>
                  <a:schemeClr val="tx2"/>
                </a:solidFill>
              </a:rPr>
              <a:t>to</a:t>
            </a:r>
            <a:r>
              <a:rPr lang="de-DE" dirty="0">
                <a:solidFill>
                  <a:schemeClr val="tx2"/>
                </a:solidFill>
              </a:rPr>
              <a:t> 3</a:t>
            </a:r>
            <a:endParaRPr lang="en-GB" dirty="0">
              <a:solidFill>
                <a:schemeClr val="tx2"/>
              </a:solidFill>
            </a:endParaRPr>
          </a:p>
        </p:txBody>
      </p:sp>
      <p:sp>
        <p:nvSpPr>
          <p:cNvPr id="45" name="TextBox 44">
            <a:extLst>
              <a:ext uri="{FF2B5EF4-FFF2-40B4-BE49-F238E27FC236}">
                <a16:creationId xmlns:a16="http://schemas.microsoft.com/office/drawing/2014/main" id="{CFB23773-46E6-4481-9C4B-136DBF8234C3}"/>
              </a:ext>
            </a:extLst>
          </p:cNvPr>
          <p:cNvSpPr txBox="1"/>
          <p:nvPr/>
        </p:nvSpPr>
        <p:spPr>
          <a:xfrm>
            <a:off x="9675984" y="5369572"/>
            <a:ext cx="1492716" cy="369332"/>
          </a:xfrm>
          <a:prstGeom prst="rect">
            <a:avLst/>
          </a:prstGeom>
          <a:noFill/>
        </p:spPr>
        <p:txBody>
          <a:bodyPr wrap="none" rtlCol="0">
            <a:spAutoFit/>
          </a:bodyPr>
          <a:lstStyle/>
          <a:p>
            <a:r>
              <a:rPr lang="de-DE" dirty="0">
                <a:solidFill>
                  <a:schemeClr val="tx2"/>
                </a:solidFill>
              </a:rPr>
              <a:t>More </a:t>
            </a:r>
            <a:r>
              <a:rPr lang="de-DE" dirty="0" err="1">
                <a:solidFill>
                  <a:schemeClr val="tx2"/>
                </a:solidFill>
              </a:rPr>
              <a:t>than</a:t>
            </a:r>
            <a:r>
              <a:rPr lang="de-DE" dirty="0">
                <a:solidFill>
                  <a:schemeClr val="tx2"/>
                </a:solidFill>
              </a:rPr>
              <a:t> 3</a:t>
            </a:r>
            <a:endParaRPr lang="en-GB" dirty="0">
              <a:solidFill>
                <a:schemeClr val="tx2"/>
              </a:solidFill>
            </a:endParaRPr>
          </a:p>
        </p:txBody>
      </p:sp>
      <p:sp>
        <p:nvSpPr>
          <p:cNvPr id="46" name="TextBox 45">
            <a:extLst>
              <a:ext uri="{FF2B5EF4-FFF2-40B4-BE49-F238E27FC236}">
                <a16:creationId xmlns:a16="http://schemas.microsoft.com/office/drawing/2014/main" id="{0EE3C395-C1CA-4E9D-9E4E-214CD7F7CAE7}"/>
              </a:ext>
            </a:extLst>
          </p:cNvPr>
          <p:cNvSpPr txBox="1"/>
          <p:nvPr/>
        </p:nvSpPr>
        <p:spPr>
          <a:xfrm>
            <a:off x="8226780" y="4643802"/>
            <a:ext cx="269626" cy="400110"/>
          </a:xfrm>
          <a:prstGeom prst="rect">
            <a:avLst/>
          </a:prstGeom>
          <a:noFill/>
        </p:spPr>
        <p:txBody>
          <a:bodyPr wrap="none" rtlCol="0">
            <a:spAutoFit/>
          </a:bodyPr>
          <a:lstStyle/>
          <a:p>
            <a:r>
              <a:rPr lang="de-DE" sz="2000" b="1" dirty="0">
                <a:solidFill>
                  <a:schemeClr val="tx2">
                    <a:lumMod val="25000"/>
                  </a:schemeClr>
                </a:solidFill>
              </a:rPr>
              <a:t>-</a:t>
            </a:r>
            <a:endParaRPr lang="en-GB" sz="2000" b="1" dirty="0">
              <a:solidFill>
                <a:schemeClr val="tx2">
                  <a:lumMod val="25000"/>
                </a:schemeClr>
              </a:solidFill>
            </a:endParaRPr>
          </a:p>
        </p:txBody>
      </p:sp>
      <p:sp>
        <p:nvSpPr>
          <p:cNvPr id="48" name="TextBox 47">
            <a:extLst>
              <a:ext uri="{FF2B5EF4-FFF2-40B4-BE49-F238E27FC236}">
                <a16:creationId xmlns:a16="http://schemas.microsoft.com/office/drawing/2014/main" id="{8D4D44AE-12CB-4C2A-B044-23710E7E24A1}"/>
              </a:ext>
            </a:extLst>
          </p:cNvPr>
          <p:cNvSpPr txBox="1"/>
          <p:nvPr/>
        </p:nvSpPr>
        <p:spPr>
          <a:xfrm>
            <a:off x="6651101" y="971866"/>
            <a:ext cx="4355680" cy="400110"/>
          </a:xfrm>
          <a:prstGeom prst="rect">
            <a:avLst/>
          </a:prstGeom>
          <a:noFill/>
        </p:spPr>
        <p:txBody>
          <a:bodyPr wrap="none" rtlCol="0">
            <a:spAutoFit/>
          </a:bodyPr>
          <a:lstStyle/>
          <a:p>
            <a:pPr algn="r"/>
            <a:r>
              <a:rPr lang="de-DE" sz="2000" b="1" dirty="0">
                <a:solidFill>
                  <a:schemeClr val="bg1"/>
                </a:solidFill>
              </a:rPr>
              <a:t>Shooting </a:t>
            </a:r>
            <a:r>
              <a:rPr lang="de-DE" sz="2000" b="1" dirty="0" err="1">
                <a:solidFill>
                  <a:schemeClr val="bg1"/>
                </a:solidFill>
              </a:rPr>
              <a:t>result</a:t>
            </a:r>
            <a:r>
              <a:rPr lang="de-DE" sz="2000" b="1" dirty="0">
                <a:solidFill>
                  <a:schemeClr val="bg1"/>
                </a:solidFill>
              </a:rPr>
              <a:t> (</a:t>
            </a:r>
            <a:r>
              <a:rPr lang="de-DE" sz="2000" b="1" dirty="0" err="1">
                <a:solidFill>
                  <a:schemeClr val="bg1"/>
                </a:solidFill>
              </a:rPr>
              <a:t>subject</a:t>
            </a:r>
            <a:r>
              <a:rPr lang="de-DE" sz="2000" b="1" dirty="0">
                <a:solidFill>
                  <a:schemeClr val="bg1"/>
                </a:solidFill>
              </a:rPr>
              <a:t> </a:t>
            </a:r>
            <a:r>
              <a:rPr lang="de-DE" sz="2000" b="1" dirty="0" err="1">
                <a:solidFill>
                  <a:schemeClr val="bg1"/>
                </a:solidFill>
              </a:rPr>
              <a:t>status</a:t>
            </a:r>
            <a:r>
              <a:rPr lang="de-DE" sz="2000" b="1" dirty="0">
                <a:solidFill>
                  <a:schemeClr val="bg1"/>
                </a:solidFill>
              </a:rPr>
              <a:t>)</a:t>
            </a:r>
            <a:endParaRPr lang="en-GB" sz="2000" b="1" dirty="0">
              <a:solidFill>
                <a:schemeClr val="bg1"/>
              </a:solidFill>
            </a:endParaRPr>
          </a:p>
        </p:txBody>
      </p:sp>
      <p:sp>
        <p:nvSpPr>
          <p:cNvPr id="50" name="TextBox 49">
            <a:extLst>
              <a:ext uri="{FF2B5EF4-FFF2-40B4-BE49-F238E27FC236}">
                <a16:creationId xmlns:a16="http://schemas.microsoft.com/office/drawing/2014/main" id="{FF142BD9-13AD-4C3A-948A-7E576C7A94BF}"/>
              </a:ext>
            </a:extLst>
          </p:cNvPr>
          <p:cNvSpPr txBox="1"/>
          <p:nvPr/>
        </p:nvSpPr>
        <p:spPr>
          <a:xfrm>
            <a:off x="6461543" y="2222446"/>
            <a:ext cx="1811599" cy="338554"/>
          </a:xfrm>
          <a:prstGeom prst="rect">
            <a:avLst/>
          </a:prstGeom>
          <a:noFill/>
        </p:spPr>
        <p:txBody>
          <a:bodyPr wrap="square">
            <a:spAutoFit/>
          </a:bodyPr>
          <a:lstStyle/>
          <a:p>
            <a:pPr algn="ctr"/>
            <a:r>
              <a:rPr lang="de-DE" sz="1600" dirty="0">
                <a:solidFill>
                  <a:schemeClr val="bg1"/>
                </a:solidFill>
              </a:rPr>
              <a:t>Shoot &amp; miss</a:t>
            </a:r>
            <a:endParaRPr lang="en-GB" sz="1600" dirty="0">
              <a:solidFill>
                <a:schemeClr val="bg1"/>
              </a:solidFill>
            </a:endParaRPr>
          </a:p>
        </p:txBody>
      </p:sp>
      <p:sp>
        <p:nvSpPr>
          <p:cNvPr id="51" name="TextBox 50">
            <a:extLst>
              <a:ext uri="{FF2B5EF4-FFF2-40B4-BE49-F238E27FC236}">
                <a16:creationId xmlns:a16="http://schemas.microsoft.com/office/drawing/2014/main" id="{AC927F97-CF18-4F6B-8D68-0A47A64106A3}"/>
              </a:ext>
            </a:extLst>
          </p:cNvPr>
          <p:cNvSpPr txBox="1"/>
          <p:nvPr/>
        </p:nvSpPr>
        <p:spPr>
          <a:xfrm>
            <a:off x="8838016" y="3734515"/>
            <a:ext cx="2467342" cy="400110"/>
          </a:xfrm>
          <a:prstGeom prst="rect">
            <a:avLst/>
          </a:prstGeom>
          <a:noFill/>
        </p:spPr>
        <p:txBody>
          <a:bodyPr wrap="none" rtlCol="0">
            <a:spAutoFit/>
          </a:bodyPr>
          <a:lstStyle/>
          <a:p>
            <a:pPr algn="r"/>
            <a:r>
              <a:rPr lang="de-DE" sz="2000" b="1" dirty="0" err="1"/>
              <a:t>Officers</a:t>
            </a:r>
            <a:r>
              <a:rPr lang="de-DE" sz="2000" b="1" dirty="0"/>
              <a:t> </a:t>
            </a:r>
            <a:r>
              <a:rPr lang="de-DE" sz="2000" b="1" dirty="0" err="1"/>
              <a:t>involved</a:t>
            </a:r>
            <a:endParaRPr lang="en-GB" sz="2000" b="1" dirty="0"/>
          </a:p>
        </p:txBody>
      </p:sp>
      <p:pic>
        <p:nvPicPr>
          <p:cNvPr id="3" name="Graphic 2" descr="Sun with solid fill">
            <a:extLst>
              <a:ext uri="{FF2B5EF4-FFF2-40B4-BE49-F238E27FC236}">
                <a16:creationId xmlns:a16="http://schemas.microsoft.com/office/drawing/2014/main" id="{322780CA-1350-4696-8494-42DD9807EB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562" y="3672962"/>
            <a:ext cx="576000" cy="576000"/>
          </a:xfrm>
          <a:prstGeom prst="rect">
            <a:avLst/>
          </a:prstGeom>
        </p:spPr>
      </p:pic>
      <p:sp>
        <p:nvSpPr>
          <p:cNvPr id="38" name="TextBox 37">
            <a:extLst>
              <a:ext uri="{FF2B5EF4-FFF2-40B4-BE49-F238E27FC236}">
                <a16:creationId xmlns:a16="http://schemas.microsoft.com/office/drawing/2014/main" id="{927A544F-908B-49E4-AEFB-4C09B5407DF0}"/>
              </a:ext>
            </a:extLst>
          </p:cNvPr>
          <p:cNvSpPr txBox="1"/>
          <p:nvPr/>
        </p:nvSpPr>
        <p:spPr>
          <a:xfrm>
            <a:off x="1974284" y="3767473"/>
            <a:ext cx="2810385" cy="400110"/>
          </a:xfrm>
          <a:prstGeom prst="rect">
            <a:avLst/>
          </a:prstGeom>
          <a:noFill/>
        </p:spPr>
        <p:txBody>
          <a:bodyPr wrap="none" rtlCol="0">
            <a:spAutoFit/>
          </a:bodyPr>
          <a:lstStyle/>
          <a:p>
            <a:pPr algn="r"/>
            <a:r>
              <a:rPr lang="de-DE" sz="2000" b="1" dirty="0" err="1">
                <a:solidFill>
                  <a:schemeClr val="bg1"/>
                </a:solidFill>
              </a:rPr>
              <a:t>Incidents</a:t>
            </a:r>
            <a:r>
              <a:rPr lang="de-DE" sz="2000" b="1" dirty="0">
                <a:solidFill>
                  <a:schemeClr val="bg1"/>
                </a:solidFill>
              </a:rPr>
              <a:t> </a:t>
            </a:r>
            <a:r>
              <a:rPr lang="de-DE" sz="2000" b="1" dirty="0" err="1">
                <a:solidFill>
                  <a:schemeClr val="bg1"/>
                </a:solidFill>
              </a:rPr>
              <a:t>by</a:t>
            </a:r>
            <a:r>
              <a:rPr lang="de-DE" sz="2000" b="1" dirty="0">
                <a:solidFill>
                  <a:schemeClr val="bg1"/>
                </a:solidFill>
              </a:rPr>
              <a:t> </a:t>
            </a:r>
            <a:r>
              <a:rPr lang="de-DE" sz="2000" b="1" dirty="0" err="1">
                <a:solidFill>
                  <a:schemeClr val="bg1"/>
                </a:solidFill>
              </a:rPr>
              <a:t>season</a:t>
            </a:r>
            <a:endParaRPr lang="en-GB" sz="2000" b="1" dirty="0">
              <a:solidFill>
                <a:schemeClr val="bg1"/>
              </a:solidFill>
            </a:endParaRPr>
          </a:p>
        </p:txBody>
      </p:sp>
      <p:graphicFrame>
        <p:nvGraphicFramePr>
          <p:cNvPr id="40" name="Content Placeholder 2" descr="Clustered column chart showing the values of 3 series for 4 categories">
            <a:extLst>
              <a:ext uri="{FF2B5EF4-FFF2-40B4-BE49-F238E27FC236}">
                <a16:creationId xmlns:a16="http://schemas.microsoft.com/office/drawing/2014/main" id="{CB0FD3DA-0FF5-4A06-AC65-4514962E50F3}"/>
              </a:ext>
            </a:extLst>
          </p:cNvPr>
          <p:cNvGraphicFramePr>
            <a:graphicFrameLocks/>
          </p:cNvGraphicFramePr>
          <p:nvPr>
            <p:extLst>
              <p:ext uri="{D42A27DB-BD31-4B8C-83A1-F6EECF244321}">
                <p14:modId xmlns:p14="http://schemas.microsoft.com/office/powerpoint/2010/main" val="2093555649"/>
              </p:ext>
            </p:extLst>
          </p:nvPr>
        </p:nvGraphicFramePr>
        <p:xfrm>
          <a:off x="838200" y="4233843"/>
          <a:ext cx="5041561" cy="1798896"/>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37698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6FB4E-2D00-4BAE-8286-8B18DF86558B}"/>
              </a:ext>
            </a:extLst>
          </p:cNvPr>
          <p:cNvSpPr>
            <a:spLocks noGrp="1"/>
          </p:cNvSpPr>
          <p:nvPr>
            <p:ph type="title"/>
          </p:nvPr>
        </p:nvSpPr>
        <p:spPr/>
        <p:txBody>
          <a:bodyPr/>
          <a:lstStyle/>
          <a:p>
            <a:r>
              <a:rPr lang="de-DE" dirty="0" err="1"/>
              <a:t>Subject</a:t>
            </a:r>
            <a:r>
              <a:rPr lang="de-DE" dirty="0"/>
              <a:t> </a:t>
            </a:r>
            <a:r>
              <a:rPr lang="de-DE" dirty="0" err="1"/>
              <a:t>statistics</a:t>
            </a:r>
            <a:endParaRPr lang="en-GB" dirty="0"/>
          </a:p>
        </p:txBody>
      </p:sp>
      <p:graphicFrame>
        <p:nvGraphicFramePr>
          <p:cNvPr id="7" name="Content Placeholder 5">
            <a:extLst>
              <a:ext uri="{FF2B5EF4-FFF2-40B4-BE49-F238E27FC236}">
                <a16:creationId xmlns:a16="http://schemas.microsoft.com/office/drawing/2014/main" id="{DD7A19BE-D0B0-4A4E-B140-04A9CA49DBD7}"/>
              </a:ext>
            </a:extLst>
          </p:cNvPr>
          <p:cNvGraphicFramePr>
            <a:graphicFrameLocks/>
          </p:cNvGraphicFramePr>
          <p:nvPr>
            <p:extLst>
              <p:ext uri="{D42A27DB-BD31-4B8C-83A1-F6EECF244321}">
                <p14:modId xmlns:p14="http://schemas.microsoft.com/office/powerpoint/2010/main" val="1315550727"/>
              </p:ext>
            </p:extLst>
          </p:nvPr>
        </p:nvGraphicFramePr>
        <p:xfrm>
          <a:off x="5559478" y="1614575"/>
          <a:ext cx="5794319" cy="2484261"/>
        </p:xfrm>
        <a:graphic>
          <a:graphicData uri="http://schemas.openxmlformats.org/drawingml/2006/chart">
            <c:chart xmlns:c="http://schemas.openxmlformats.org/drawingml/2006/chart" xmlns:r="http://schemas.openxmlformats.org/officeDocument/2006/relationships" r:id="rId3"/>
          </a:graphicData>
        </a:graphic>
      </p:graphicFrame>
      <p:grpSp>
        <p:nvGrpSpPr>
          <p:cNvPr id="19" name="Group 18">
            <a:extLst>
              <a:ext uri="{FF2B5EF4-FFF2-40B4-BE49-F238E27FC236}">
                <a16:creationId xmlns:a16="http://schemas.microsoft.com/office/drawing/2014/main" id="{CD4ED9E3-80F9-476C-BA95-6CED70D1B167}"/>
              </a:ext>
            </a:extLst>
          </p:cNvPr>
          <p:cNvGrpSpPr/>
          <p:nvPr/>
        </p:nvGrpSpPr>
        <p:grpSpPr>
          <a:xfrm>
            <a:off x="1083800" y="2418348"/>
            <a:ext cx="347068" cy="732604"/>
            <a:chOff x="2115681" y="3614883"/>
            <a:chExt cx="347068" cy="732604"/>
          </a:xfrm>
        </p:grpSpPr>
        <p:sp>
          <p:nvSpPr>
            <p:cNvPr id="13" name="Freeform: Shape 12">
              <a:extLst>
                <a:ext uri="{FF2B5EF4-FFF2-40B4-BE49-F238E27FC236}">
                  <a16:creationId xmlns:a16="http://schemas.microsoft.com/office/drawing/2014/main" id="{1BF5F0DE-5248-423E-B8A6-6226C79E4F5B}"/>
                </a:ext>
              </a:extLst>
            </p:cNvPr>
            <p:cNvSpPr/>
            <p:nvPr/>
          </p:nvSpPr>
          <p:spPr>
            <a:xfrm>
              <a:off x="2225098" y="3614883"/>
              <a:ext cx="128205" cy="128205"/>
            </a:xfrm>
            <a:custGeom>
              <a:avLst/>
              <a:gdLst>
                <a:gd name="connsiteX0" fmla="*/ 128206 w 128205"/>
                <a:gd name="connsiteY0" fmla="*/ 64103 h 128205"/>
                <a:gd name="connsiteX1" fmla="*/ 64103 w 128205"/>
                <a:gd name="connsiteY1" fmla="*/ 128206 h 128205"/>
                <a:gd name="connsiteX2" fmla="*/ 0 w 128205"/>
                <a:gd name="connsiteY2" fmla="*/ 64103 h 128205"/>
                <a:gd name="connsiteX3" fmla="*/ 64103 w 128205"/>
                <a:gd name="connsiteY3" fmla="*/ 0 h 128205"/>
                <a:gd name="connsiteX4" fmla="*/ 128206 w 128205"/>
                <a:gd name="connsiteY4" fmla="*/ 64103 h 128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05" h="128205">
                  <a:moveTo>
                    <a:pt x="128206" y="64103"/>
                  </a:moveTo>
                  <a:cubicBezTo>
                    <a:pt x="128206" y="99506"/>
                    <a:pt x="99506" y="128206"/>
                    <a:pt x="64103" y="128206"/>
                  </a:cubicBezTo>
                  <a:cubicBezTo>
                    <a:pt x="28700" y="128206"/>
                    <a:pt x="0" y="99506"/>
                    <a:pt x="0" y="64103"/>
                  </a:cubicBezTo>
                  <a:cubicBezTo>
                    <a:pt x="0" y="28700"/>
                    <a:pt x="28700" y="0"/>
                    <a:pt x="64103" y="0"/>
                  </a:cubicBezTo>
                  <a:cubicBezTo>
                    <a:pt x="99506" y="0"/>
                    <a:pt x="128206" y="28700"/>
                    <a:pt x="128206" y="64103"/>
                  </a:cubicBezTo>
                  <a:close/>
                </a:path>
              </a:pathLst>
            </a:custGeom>
            <a:solidFill>
              <a:schemeClr val="accent2"/>
            </a:solidFill>
            <a:ln w="9128" cap="flat">
              <a:noFill/>
              <a:prstDash val="solid"/>
              <a:miter/>
            </a:ln>
          </p:spPr>
          <p:txBody>
            <a:bodyPr rtlCol="0" anchor="ctr"/>
            <a:lstStyle/>
            <a:p>
              <a:endParaRPr lang="en-GB"/>
            </a:p>
          </p:txBody>
        </p:sp>
        <p:sp>
          <p:nvSpPr>
            <p:cNvPr id="14" name="Freeform: Shape 13">
              <a:extLst>
                <a:ext uri="{FF2B5EF4-FFF2-40B4-BE49-F238E27FC236}">
                  <a16:creationId xmlns:a16="http://schemas.microsoft.com/office/drawing/2014/main" id="{C3637A4E-B531-4DB4-9796-75A74CC27F13}"/>
                </a:ext>
              </a:extLst>
            </p:cNvPr>
            <p:cNvSpPr/>
            <p:nvPr/>
          </p:nvSpPr>
          <p:spPr>
            <a:xfrm>
              <a:off x="2115681" y="3761391"/>
              <a:ext cx="347068" cy="586096"/>
            </a:xfrm>
            <a:custGeom>
              <a:avLst/>
              <a:gdLst>
                <a:gd name="connsiteX0" fmla="*/ 346139 w 347068"/>
                <a:gd name="connsiteY0" fmla="*/ 257615 h 586096"/>
                <a:gd name="connsiteX1" fmla="*/ 295223 w 347068"/>
                <a:gd name="connsiteY1" fmla="*/ 64849 h 586096"/>
                <a:gd name="connsiteX2" fmla="*/ 286066 w 347068"/>
                <a:gd name="connsiteY2" fmla="*/ 49464 h 586096"/>
                <a:gd name="connsiteX3" fmla="*/ 222970 w 347068"/>
                <a:gd name="connsiteY3" fmla="*/ 9171 h 586096"/>
                <a:gd name="connsiteX4" fmla="*/ 173519 w 347068"/>
                <a:gd name="connsiteY4" fmla="*/ 13 h 586096"/>
                <a:gd name="connsiteX5" fmla="*/ 124068 w 347068"/>
                <a:gd name="connsiteY5" fmla="*/ 8255 h 586096"/>
                <a:gd name="connsiteX6" fmla="*/ 60881 w 347068"/>
                <a:gd name="connsiteY6" fmla="*/ 48548 h 586096"/>
                <a:gd name="connsiteX7" fmla="*/ 51724 w 347068"/>
                <a:gd name="connsiteY7" fmla="*/ 64849 h 586096"/>
                <a:gd name="connsiteX8" fmla="*/ 899 w 347068"/>
                <a:gd name="connsiteY8" fmla="*/ 257615 h 586096"/>
                <a:gd name="connsiteX9" fmla="*/ 20496 w 347068"/>
                <a:gd name="connsiteY9" fmla="*/ 291132 h 586096"/>
                <a:gd name="connsiteX10" fmla="*/ 27456 w 347068"/>
                <a:gd name="connsiteY10" fmla="*/ 292047 h 586096"/>
                <a:gd name="connsiteX11" fmla="*/ 54471 w 347068"/>
                <a:gd name="connsiteY11" fmla="*/ 271626 h 586096"/>
                <a:gd name="connsiteX12" fmla="*/ 100259 w 347068"/>
                <a:gd name="connsiteY12" fmla="*/ 96717 h 586096"/>
                <a:gd name="connsiteX13" fmla="*/ 100259 w 347068"/>
                <a:gd name="connsiteY13" fmla="*/ 586096 h 586096"/>
                <a:gd name="connsiteX14" fmla="*/ 155204 w 347068"/>
                <a:gd name="connsiteY14" fmla="*/ 586096 h 586096"/>
                <a:gd name="connsiteX15" fmla="*/ 155204 w 347068"/>
                <a:gd name="connsiteY15" fmla="*/ 302212 h 586096"/>
                <a:gd name="connsiteX16" fmla="*/ 191834 w 347068"/>
                <a:gd name="connsiteY16" fmla="*/ 302212 h 586096"/>
                <a:gd name="connsiteX17" fmla="*/ 191834 w 347068"/>
                <a:gd name="connsiteY17" fmla="*/ 586096 h 586096"/>
                <a:gd name="connsiteX18" fmla="*/ 246780 w 347068"/>
                <a:gd name="connsiteY18" fmla="*/ 586096 h 586096"/>
                <a:gd name="connsiteX19" fmla="*/ 246780 w 347068"/>
                <a:gd name="connsiteY19" fmla="*/ 96717 h 586096"/>
                <a:gd name="connsiteX20" fmla="*/ 292567 w 347068"/>
                <a:gd name="connsiteY20" fmla="*/ 271626 h 586096"/>
                <a:gd name="connsiteX21" fmla="*/ 320040 w 347068"/>
                <a:gd name="connsiteY21" fmla="*/ 292047 h 586096"/>
                <a:gd name="connsiteX22" fmla="*/ 327000 w 347068"/>
                <a:gd name="connsiteY22" fmla="*/ 291132 h 586096"/>
                <a:gd name="connsiteX23" fmla="*/ 346139 w 347068"/>
                <a:gd name="connsiteY23" fmla="*/ 257615 h 58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7068" h="586096">
                  <a:moveTo>
                    <a:pt x="346139" y="257615"/>
                  </a:moveTo>
                  <a:lnTo>
                    <a:pt x="295223" y="64849"/>
                  </a:lnTo>
                  <a:cubicBezTo>
                    <a:pt x="293490" y="59042"/>
                    <a:pt x="290344" y="53756"/>
                    <a:pt x="286066" y="49464"/>
                  </a:cubicBezTo>
                  <a:cubicBezTo>
                    <a:pt x="268539" y="31205"/>
                    <a:pt x="246908" y="17390"/>
                    <a:pt x="222970" y="9171"/>
                  </a:cubicBezTo>
                  <a:cubicBezTo>
                    <a:pt x="207253" y="2883"/>
                    <a:pt x="190446" y="-229"/>
                    <a:pt x="173519" y="13"/>
                  </a:cubicBezTo>
                  <a:cubicBezTo>
                    <a:pt x="156686" y="-81"/>
                    <a:pt x="139961" y="2706"/>
                    <a:pt x="124068" y="8255"/>
                  </a:cubicBezTo>
                  <a:cubicBezTo>
                    <a:pt x="99990" y="16238"/>
                    <a:pt x="78276" y="30085"/>
                    <a:pt x="60881" y="48548"/>
                  </a:cubicBezTo>
                  <a:cubicBezTo>
                    <a:pt x="56797" y="53334"/>
                    <a:pt x="53687" y="58871"/>
                    <a:pt x="51724" y="64849"/>
                  </a:cubicBezTo>
                  <a:lnTo>
                    <a:pt x="899" y="257615"/>
                  </a:lnTo>
                  <a:cubicBezTo>
                    <a:pt x="-2933" y="272281"/>
                    <a:pt x="5836" y="287279"/>
                    <a:pt x="20496" y="291132"/>
                  </a:cubicBezTo>
                  <a:cubicBezTo>
                    <a:pt x="22764" y="291750"/>
                    <a:pt x="25106" y="292058"/>
                    <a:pt x="27456" y="292047"/>
                  </a:cubicBezTo>
                  <a:cubicBezTo>
                    <a:pt x="40085" y="292260"/>
                    <a:pt x="51231" y="283834"/>
                    <a:pt x="54471" y="271626"/>
                  </a:cubicBezTo>
                  <a:lnTo>
                    <a:pt x="100259" y="96717"/>
                  </a:lnTo>
                  <a:lnTo>
                    <a:pt x="100259" y="586096"/>
                  </a:lnTo>
                  <a:lnTo>
                    <a:pt x="155204" y="586096"/>
                  </a:lnTo>
                  <a:lnTo>
                    <a:pt x="155204" y="302212"/>
                  </a:lnTo>
                  <a:lnTo>
                    <a:pt x="191834" y="302212"/>
                  </a:lnTo>
                  <a:lnTo>
                    <a:pt x="191834" y="586096"/>
                  </a:lnTo>
                  <a:lnTo>
                    <a:pt x="246780" y="586096"/>
                  </a:lnTo>
                  <a:lnTo>
                    <a:pt x="246780" y="96717"/>
                  </a:lnTo>
                  <a:lnTo>
                    <a:pt x="292567" y="271626"/>
                  </a:lnTo>
                  <a:cubicBezTo>
                    <a:pt x="295847" y="284003"/>
                    <a:pt x="307242" y="292474"/>
                    <a:pt x="320040" y="292047"/>
                  </a:cubicBezTo>
                  <a:cubicBezTo>
                    <a:pt x="322391" y="292058"/>
                    <a:pt x="324731" y="291750"/>
                    <a:pt x="327000" y="291132"/>
                  </a:cubicBezTo>
                  <a:cubicBezTo>
                    <a:pt x="341475" y="287077"/>
                    <a:pt x="350004" y="272142"/>
                    <a:pt x="346139" y="257615"/>
                  </a:cubicBezTo>
                  <a:close/>
                </a:path>
              </a:pathLst>
            </a:custGeom>
            <a:solidFill>
              <a:schemeClr val="accent2"/>
            </a:solidFill>
            <a:ln w="9128" cap="flat">
              <a:noFill/>
              <a:prstDash val="solid"/>
              <a:miter/>
            </a:ln>
          </p:spPr>
          <p:txBody>
            <a:bodyPr rtlCol="0" anchor="ctr"/>
            <a:lstStyle/>
            <a:p>
              <a:endParaRPr lang="en-GB"/>
            </a:p>
          </p:txBody>
        </p:sp>
      </p:grpSp>
      <p:grpSp>
        <p:nvGrpSpPr>
          <p:cNvPr id="18" name="Group 17">
            <a:extLst>
              <a:ext uri="{FF2B5EF4-FFF2-40B4-BE49-F238E27FC236}">
                <a16:creationId xmlns:a16="http://schemas.microsoft.com/office/drawing/2014/main" id="{D4970297-7C94-46B2-A8C8-C01F7E449640}"/>
              </a:ext>
            </a:extLst>
          </p:cNvPr>
          <p:cNvGrpSpPr/>
          <p:nvPr/>
        </p:nvGrpSpPr>
        <p:grpSpPr>
          <a:xfrm>
            <a:off x="3935861" y="2422898"/>
            <a:ext cx="347068" cy="732604"/>
            <a:chOff x="2524140" y="3614883"/>
            <a:chExt cx="347068" cy="732604"/>
          </a:xfrm>
        </p:grpSpPr>
        <p:sp>
          <p:nvSpPr>
            <p:cNvPr id="15" name="Freeform: Shape 14">
              <a:extLst>
                <a:ext uri="{FF2B5EF4-FFF2-40B4-BE49-F238E27FC236}">
                  <a16:creationId xmlns:a16="http://schemas.microsoft.com/office/drawing/2014/main" id="{54D0321C-11D4-40D6-935C-A26836A8A666}"/>
                </a:ext>
              </a:extLst>
            </p:cNvPr>
            <p:cNvSpPr/>
            <p:nvPr/>
          </p:nvSpPr>
          <p:spPr>
            <a:xfrm>
              <a:off x="2633556" y="3614883"/>
              <a:ext cx="128205" cy="128205"/>
            </a:xfrm>
            <a:custGeom>
              <a:avLst/>
              <a:gdLst>
                <a:gd name="connsiteX0" fmla="*/ 128206 w 128205"/>
                <a:gd name="connsiteY0" fmla="*/ 64103 h 128205"/>
                <a:gd name="connsiteX1" fmla="*/ 64103 w 128205"/>
                <a:gd name="connsiteY1" fmla="*/ 128206 h 128205"/>
                <a:gd name="connsiteX2" fmla="*/ 0 w 128205"/>
                <a:gd name="connsiteY2" fmla="*/ 64103 h 128205"/>
                <a:gd name="connsiteX3" fmla="*/ 64103 w 128205"/>
                <a:gd name="connsiteY3" fmla="*/ 0 h 128205"/>
                <a:gd name="connsiteX4" fmla="*/ 128206 w 128205"/>
                <a:gd name="connsiteY4" fmla="*/ 64103 h 128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205" h="128205">
                  <a:moveTo>
                    <a:pt x="128206" y="64103"/>
                  </a:moveTo>
                  <a:cubicBezTo>
                    <a:pt x="128206" y="99506"/>
                    <a:pt x="99506" y="128206"/>
                    <a:pt x="64103" y="128206"/>
                  </a:cubicBezTo>
                  <a:cubicBezTo>
                    <a:pt x="28700" y="128206"/>
                    <a:pt x="0" y="99506"/>
                    <a:pt x="0" y="64103"/>
                  </a:cubicBezTo>
                  <a:cubicBezTo>
                    <a:pt x="0" y="28700"/>
                    <a:pt x="28700" y="0"/>
                    <a:pt x="64103" y="0"/>
                  </a:cubicBezTo>
                  <a:cubicBezTo>
                    <a:pt x="99506" y="0"/>
                    <a:pt x="128206" y="28700"/>
                    <a:pt x="128206" y="64103"/>
                  </a:cubicBezTo>
                  <a:close/>
                </a:path>
              </a:pathLst>
            </a:custGeom>
            <a:solidFill>
              <a:schemeClr val="accent1"/>
            </a:solidFill>
            <a:ln w="9128" cap="flat">
              <a:noFill/>
              <a:prstDash val="solid"/>
              <a:miter/>
            </a:ln>
          </p:spPr>
          <p:txBody>
            <a:bodyPr rtlCol="0" anchor="ctr"/>
            <a:lstStyle/>
            <a:p>
              <a:endParaRPr lang="en-GB"/>
            </a:p>
          </p:txBody>
        </p:sp>
        <p:sp>
          <p:nvSpPr>
            <p:cNvPr id="16" name="Freeform: Shape 15">
              <a:extLst>
                <a:ext uri="{FF2B5EF4-FFF2-40B4-BE49-F238E27FC236}">
                  <a16:creationId xmlns:a16="http://schemas.microsoft.com/office/drawing/2014/main" id="{2B74E1FF-1C7A-47DC-8EE3-0CBBD004C732}"/>
                </a:ext>
              </a:extLst>
            </p:cNvPr>
            <p:cNvSpPr/>
            <p:nvPr/>
          </p:nvSpPr>
          <p:spPr>
            <a:xfrm>
              <a:off x="2524140" y="3761391"/>
              <a:ext cx="347068" cy="586096"/>
            </a:xfrm>
            <a:custGeom>
              <a:avLst/>
              <a:gdLst>
                <a:gd name="connsiteX0" fmla="*/ 346139 w 347068"/>
                <a:gd name="connsiteY0" fmla="*/ 257615 h 586096"/>
                <a:gd name="connsiteX1" fmla="*/ 295223 w 347068"/>
                <a:gd name="connsiteY1" fmla="*/ 64849 h 586096"/>
                <a:gd name="connsiteX2" fmla="*/ 286065 w 347068"/>
                <a:gd name="connsiteY2" fmla="*/ 49464 h 586096"/>
                <a:gd name="connsiteX3" fmla="*/ 222970 w 347068"/>
                <a:gd name="connsiteY3" fmla="*/ 9171 h 586096"/>
                <a:gd name="connsiteX4" fmla="*/ 173519 w 347068"/>
                <a:gd name="connsiteY4" fmla="*/ 13 h 586096"/>
                <a:gd name="connsiteX5" fmla="*/ 124068 w 347068"/>
                <a:gd name="connsiteY5" fmla="*/ 8255 h 586096"/>
                <a:gd name="connsiteX6" fmla="*/ 60881 w 347068"/>
                <a:gd name="connsiteY6" fmla="*/ 48548 h 586096"/>
                <a:gd name="connsiteX7" fmla="*/ 51724 w 347068"/>
                <a:gd name="connsiteY7" fmla="*/ 64849 h 586096"/>
                <a:gd name="connsiteX8" fmla="*/ 899 w 347068"/>
                <a:gd name="connsiteY8" fmla="*/ 257615 h 586096"/>
                <a:gd name="connsiteX9" fmla="*/ 20496 w 347068"/>
                <a:gd name="connsiteY9" fmla="*/ 291132 h 586096"/>
                <a:gd name="connsiteX10" fmla="*/ 27456 w 347068"/>
                <a:gd name="connsiteY10" fmla="*/ 292047 h 586096"/>
                <a:gd name="connsiteX11" fmla="*/ 54471 w 347068"/>
                <a:gd name="connsiteY11" fmla="*/ 271626 h 586096"/>
                <a:gd name="connsiteX12" fmla="*/ 100259 w 347068"/>
                <a:gd name="connsiteY12" fmla="*/ 96717 h 586096"/>
                <a:gd name="connsiteX13" fmla="*/ 100259 w 347068"/>
                <a:gd name="connsiteY13" fmla="*/ 152761 h 586096"/>
                <a:gd name="connsiteX14" fmla="*/ 43116 w 347068"/>
                <a:gd name="connsiteY14" fmla="*/ 366315 h 586096"/>
                <a:gd name="connsiteX15" fmla="*/ 100259 w 347068"/>
                <a:gd name="connsiteY15" fmla="*/ 366315 h 586096"/>
                <a:gd name="connsiteX16" fmla="*/ 100259 w 347068"/>
                <a:gd name="connsiteY16" fmla="*/ 586096 h 586096"/>
                <a:gd name="connsiteX17" fmla="*/ 155204 w 347068"/>
                <a:gd name="connsiteY17" fmla="*/ 586096 h 586096"/>
                <a:gd name="connsiteX18" fmla="*/ 155204 w 347068"/>
                <a:gd name="connsiteY18" fmla="*/ 366315 h 586096"/>
                <a:gd name="connsiteX19" fmla="*/ 191834 w 347068"/>
                <a:gd name="connsiteY19" fmla="*/ 366315 h 586096"/>
                <a:gd name="connsiteX20" fmla="*/ 191834 w 347068"/>
                <a:gd name="connsiteY20" fmla="*/ 586096 h 586096"/>
                <a:gd name="connsiteX21" fmla="*/ 246780 w 347068"/>
                <a:gd name="connsiteY21" fmla="*/ 586096 h 586096"/>
                <a:gd name="connsiteX22" fmla="*/ 246780 w 347068"/>
                <a:gd name="connsiteY22" fmla="*/ 366315 h 586096"/>
                <a:gd name="connsiteX23" fmla="*/ 294033 w 347068"/>
                <a:gd name="connsiteY23" fmla="*/ 366315 h 586096"/>
                <a:gd name="connsiteX24" fmla="*/ 246780 w 347068"/>
                <a:gd name="connsiteY24" fmla="*/ 189666 h 586096"/>
                <a:gd name="connsiteX25" fmla="*/ 246780 w 347068"/>
                <a:gd name="connsiteY25" fmla="*/ 96717 h 586096"/>
                <a:gd name="connsiteX26" fmla="*/ 292567 w 347068"/>
                <a:gd name="connsiteY26" fmla="*/ 271626 h 586096"/>
                <a:gd name="connsiteX27" fmla="*/ 320040 w 347068"/>
                <a:gd name="connsiteY27" fmla="*/ 292047 h 586096"/>
                <a:gd name="connsiteX28" fmla="*/ 327000 w 347068"/>
                <a:gd name="connsiteY28" fmla="*/ 291132 h 586096"/>
                <a:gd name="connsiteX29" fmla="*/ 346139 w 347068"/>
                <a:gd name="connsiteY29" fmla="*/ 257615 h 586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7068" h="586096">
                  <a:moveTo>
                    <a:pt x="346139" y="257615"/>
                  </a:moveTo>
                  <a:lnTo>
                    <a:pt x="295223" y="64849"/>
                  </a:lnTo>
                  <a:cubicBezTo>
                    <a:pt x="293399" y="59082"/>
                    <a:pt x="290264" y="53816"/>
                    <a:pt x="286065" y="49464"/>
                  </a:cubicBezTo>
                  <a:cubicBezTo>
                    <a:pt x="268539" y="31205"/>
                    <a:pt x="246908" y="17390"/>
                    <a:pt x="222970" y="9171"/>
                  </a:cubicBezTo>
                  <a:cubicBezTo>
                    <a:pt x="207253" y="2883"/>
                    <a:pt x="190446" y="-229"/>
                    <a:pt x="173519" y="13"/>
                  </a:cubicBezTo>
                  <a:cubicBezTo>
                    <a:pt x="156686" y="-81"/>
                    <a:pt x="139961" y="2706"/>
                    <a:pt x="124068" y="8255"/>
                  </a:cubicBezTo>
                  <a:cubicBezTo>
                    <a:pt x="99990" y="16238"/>
                    <a:pt x="78276" y="30085"/>
                    <a:pt x="60881" y="48548"/>
                  </a:cubicBezTo>
                  <a:cubicBezTo>
                    <a:pt x="56797" y="53334"/>
                    <a:pt x="53686" y="58871"/>
                    <a:pt x="51724" y="64849"/>
                  </a:cubicBezTo>
                  <a:lnTo>
                    <a:pt x="899" y="257615"/>
                  </a:lnTo>
                  <a:cubicBezTo>
                    <a:pt x="-2933" y="272281"/>
                    <a:pt x="5836" y="287279"/>
                    <a:pt x="20496" y="291132"/>
                  </a:cubicBezTo>
                  <a:cubicBezTo>
                    <a:pt x="22765" y="291750"/>
                    <a:pt x="25105" y="292058"/>
                    <a:pt x="27456" y="292047"/>
                  </a:cubicBezTo>
                  <a:cubicBezTo>
                    <a:pt x="40084" y="292260"/>
                    <a:pt x="51231" y="283834"/>
                    <a:pt x="54471" y="271626"/>
                  </a:cubicBezTo>
                  <a:lnTo>
                    <a:pt x="100259" y="96717"/>
                  </a:lnTo>
                  <a:lnTo>
                    <a:pt x="100259" y="152761"/>
                  </a:lnTo>
                  <a:lnTo>
                    <a:pt x="43116" y="366315"/>
                  </a:lnTo>
                  <a:lnTo>
                    <a:pt x="100259" y="366315"/>
                  </a:lnTo>
                  <a:lnTo>
                    <a:pt x="100259" y="586096"/>
                  </a:lnTo>
                  <a:lnTo>
                    <a:pt x="155204" y="586096"/>
                  </a:lnTo>
                  <a:lnTo>
                    <a:pt x="155204" y="366315"/>
                  </a:lnTo>
                  <a:lnTo>
                    <a:pt x="191834" y="366315"/>
                  </a:lnTo>
                  <a:lnTo>
                    <a:pt x="191834" y="586096"/>
                  </a:lnTo>
                  <a:lnTo>
                    <a:pt x="246780" y="586096"/>
                  </a:lnTo>
                  <a:lnTo>
                    <a:pt x="246780" y="366315"/>
                  </a:lnTo>
                  <a:lnTo>
                    <a:pt x="294033" y="366315"/>
                  </a:lnTo>
                  <a:lnTo>
                    <a:pt x="246780" y="189666"/>
                  </a:lnTo>
                  <a:lnTo>
                    <a:pt x="246780" y="96717"/>
                  </a:lnTo>
                  <a:lnTo>
                    <a:pt x="292567" y="271626"/>
                  </a:lnTo>
                  <a:cubicBezTo>
                    <a:pt x="295847" y="284003"/>
                    <a:pt x="307242" y="292474"/>
                    <a:pt x="320040" y="292047"/>
                  </a:cubicBezTo>
                  <a:cubicBezTo>
                    <a:pt x="322391" y="292058"/>
                    <a:pt x="324732" y="291750"/>
                    <a:pt x="327000" y="291132"/>
                  </a:cubicBezTo>
                  <a:cubicBezTo>
                    <a:pt x="341475" y="287077"/>
                    <a:pt x="350004" y="272142"/>
                    <a:pt x="346139" y="257615"/>
                  </a:cubicBezTo>
                  <a:close/>
                </a:path>
              </a:pathLst>
            </a:custGeom>
            <a:solidFill>
              <a:schemeClr val="accent1"/>
            </a:solidFill>
            <a:ln w="9128" cap="flat">
              <a:noFill/>
              <a:prstDash val="solid"/>
              <a:miter/>
            </a:ln>
          </p:spPr>
          <p:txBody>
            <a:bodyPr rtlCol="0" anchor="ctr"/>
            <a:lstStyle/>
            <a:p>
              <a:endParaRPr lang="en-GB"/>
            </a:p>
          </p:txBody>
        </p:sp>
      </p:grpSp>
      <p:sp>
        <p:nvSpPr>
          <p:cNvPr id="20" name="TextBox 19">
            <a:extLst>
              <a:ext uri="{FF2B5EF4-FFF2-40B4-BE49-F238E27FC236}">
                <a16:creationId xmlns:a16="http://schemas.microsoft.com/office/drawing/2014/main" id="{8D64A8B8-6A95-4BBE-9DD5-835354DE3AA3}"/>
              </a:ext>
            </a:extLst>
          </p:cNvPr>
          <p:cNvSpPr txBox="1"/>
          <p:nvPr/>
        </p:nvSpPr>
        <p:spPr>
          <a:xfrm>
            <a:off x="927741" y="3306366"/>
            <a:ext cx="659155" cy="338554"/>
          </a:xfrm>
          <a:prstGeom prst="rect">
            <a:avLst/>
          </a:prstGeom>
          <a:noFill/>
        </p:spPr>
        <p:txBody>
          <a:bodyPr wrap="none" rtlCol="0">
            <a:spAutoFit/>
          </a:bodyPr>
          <a:lstStyle/>
          <a:p>
            <a:r>
              <a:rPr lang="de-DE" sz="1600" dirty="0">
                <a:solidFill>
                  <a:schemeClr val="bg1"/>
                </a:solidFill>
              </a:rPr>
              <a:t>Male</a:t>
            </a:r>
            <a:endParaRPr lang="en-GB" sz="1600" dirty="0">
              <a:solidFill>
                <a:schemeClr val="bg1"/>
              </a:solidFill>
            </a:endParaRPr>
          </a:p>
        </p:txBody>
      </p:sp>
      <p:cxnSp>
        <p:nvCxnSpPr>
          <p:cNvPr id="22" name="Straight Connector 21">
            <a:extLst>
              <a:ext uri="{FF2B5EF4-FFF2-40B4-BE49-F238E27FC236}">
                <a16:creationId xmlns:a16="http://schemas.microsoft.com/office/drawing/2014/main" id="{8C4D20F7-F6FB-4FC9-BFFC-B0C0CEC7FC7C}"/>
              </a:ext>
            </a:extLst>
          </p:cNvPr>
          <p:cNvCxnSpPr>
            <a:cxnSpLocks/>
          </p:cNvCxnSpPr>
          <p:nvPr/>
        </p:nvCxnSpPr>
        <p:spPr>
          <a:xfrm>
            <a:off x="838200" y="4001294"/>
            <a:ext cx="10515600"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descr="Clustered column chart showing the values of 3 series for 4 categories">
            <a:extLst>
              <a:ext uri="{FF2B5EF4-FFF2-40B4-BE49-F238E27FC236}">
                <a16:creationId xmlns:a16="http://schemas.microsoft.com/office/drawing/2014/main" id="{096AB682-643A-47E8-BC97-A55EB8D7D15C}"/>
              </a:ext>
            </a:extLst>
          </p:cNvPr>
          <p:cNvGraphicFramePr>
            <a:graphicFrameLocks/>
          </p:cNvGraphicFramePr>
          <p:nvPr>
            <p:extLst>
              <p:ext uri="{D42A27DB-BD31-4B8C-83A1-F6EECF244321}">
                <p14:modId xmlns:p14="http://schemas.microsoft.com/office/powerpoint/2010/main" val="3406730804"/>
              </p:ext>
            </p:extLst>
          </p:nvPr>
        </p:nvGraphicFramePr>
        <p:xfrm>
          <a:off x="550331" y="4206793"/>
          <a:ext cx="10978445" cy="1798896"/>
        </p:xfrm>
        <a:graphic>
          <a:graphicData uri="http://schemas.openxmlformats.org/drawingml/2006/chart">
            <c:chart xmlns:c="http://schemas.openxmlformats.org/drawingml/2006/chart" xmlns:r="http://schemas.openxmlformats.org/officeDocument/2006/relationships" r:id="rId4"/>
          </a:graphicData>
        </a:graphic>
      </p:graphicFrame>
      <p:sp>
        <p:nvSpPr>
          <p:cNvPr id="32" name="TextBox 31">
            <a:extLst>
              <a:ext uri="{FF2B5EF4-FFF2-40B4-BE49-F238E27FC236}">
                <a16:creationId xmlns:a16="http://schemas.microsoft.com/office/drawing/2014/main" id="{DF03620D-3AF7-42D0-8DF9-2B62648A115B}"/>
              </a:ext>
            </a:extLst>
          </p:cNvPr>
          <p:cNvSpPr txBox="1"/>
          <p:nvPr/>
        </p:nvSpPr>
        <p:spPr>
          <a:xfrm>
            <a:off x="829962" y="1755238"/>
            <a:ext cx="1231427" cy="461665"/>
          </a:xfrm>
          <a:prstGeom prst="rect">
            <a:avLst/>
          </a:prstGeom>
          <a:noFill/>
        </p:spPr>
        <p:txBody>
          <a:bodyPr wrap="none" rtlCol="0">
            <a:spAutoFit/>
          </a:bodyPr>
          <a:lstStyle/>
          <a:p>
            <a:r>
              <a:rPr lang="de-DE" sz="2400" dirty="0">
                <a:solidFill>
                  <a:schemeClr val="bg1"/>
                </a:solidFill>
              </a:rPr>
              <a:t>Gender</a:t>
            </a:r>
            <a:endParaRPr lang="en-GB" sz="2400" dirty="0">
              <a:solidFill>
                <a:schemeClr val="bg1"/>
              </a:solidFill>
            </a:endParaRPr>
          </a:p>
        </p:txBody>
      </p:sp>
      <p:sp>
        <p:nvSpPr>
          <p:cNvPr id="36" name="TextBox 35">
            <a:extLst>
              <a:ext uri="{FF2B5EF4-FFF2-40B4-BE49-F238E27FC236}">
                <a16:creationId xmlns:a16="http://schemas.microsoft.com/office/drawing/2014/main" id="{53AF864D-EB2E-443F-B0E3-CC13524BCD0A}"/>
              </a:ext>
            </a:extLst>
          </p:cNvPr>
          <p:cNvSpPr txBox="1"/>
          <p:nvPr/>
        </p:nvSpPr>
        <p:spPr>
          <a:xfrm>
            <a:off x="3668928" y="3291919"/>
            <a:ext cx="886781" cy="338554"/>
          </a:xfrm>
          <a:prstGeom prst="rect">
            <a:avLst/>
          </a:prstGeom>
          <a:noFill/>
        </p:spPr>
        <p:txBody>
          <a:bodyPr wrap="none" rtlCol="0">
            <a:spAutoFit/>
          </a:bodyPr>
          <a:lstStyle/>
          <a:p>
            <a:r>
              <a:rPr lang="de-DE" sz="1600" dirty="0" err="1">
                <a:solidFill>
                  <a:schemeClr val="bg1"/>
                </a:solidFill>
              </a:rPr>
              <a:t>Female</a:t>
            </a:r>
            <a:endParaRPr lang="en-GB" sz="1600" dirty="0">
              <a:solidFill>
                <a:schemeClr val="bg1"/>
              </a:solidFill>
            </a:endParaRPr>
          </a:p>
        </p:txBody>
      </p:sp>
      <p:sp>
        <p:nvSpPr>
          <p:cNvPr id="37" name="TextBox 36">
            <a:extLst>
              <a:ext uri="{FF2B5EF4-FFF2-40B4-BE49-F238E27FC236}">
                <a16:creationId xmlns:a16="http://schemas.microsoft.com/office/drawing/2014/main" id="{53380A68-203B-405D-A1A7-5CED1AF50BFA}"/>
              </a:ext>
            </a:extLst>
          </p:cNvPr>
          <p:cNvSpPr txBox="1"/>
          <p:nvPr/>
        </p:nvSpPr>
        <p:spPr>
          <a:xfrm>
            <a:off x="1488989" y="2417988"/>
            <a:ext cx="1988457" cy="810671"/>
          </a:xfrm>
          <a:prstGeom prst="rect">
            <a:avLst/>
          </a:prstGeom>
          <a:noFill/>
        </p:spPr>
        <p:txBody>
          <a:bodyPr wrap="square">
            <a:spAutoFit/>
          </a:bodyPr>
          <a:lstStyle/>
          <a:p>
            <a:pPr>
              <a:lnSpc>
                <a:spcPct val="70000"/>
              </a:lnSpc>
              <a:spcBef>
                <a:spcPts val="450"/>
              </a:spcBef>
            </a:pPr>
            <a:r>
              <a:rPr lang="de-DE" sz="6600" b="1" dirty="0">
                <a:solidFill>
                  <a:schemeClr val="accent2"/>
                </a:solidFill>
              </a:rPr>
              <a:t>98%</a:t>
            </a:r>
            <a:endParaRPr lang="de-DE" sz="4000" b="1" dirty="0">
              <a:solidFill>
                <a:schemeClr val="accent2"/>
              </a:solidFill>
            </a:endParaRPr>
          </a:p>
        </p:txBody>
      </p:sp>
      <p:sp>
        <p:nvSpPr>
          <p:cNvPr id="38" name="TextBox 37">
            <a:extLst>
              <a:ext uri="{FF2B5EF4-FFF2-40B4-BE49-F238E27FC236}">
                <a16:creationId xmlns:a16="http://schemas.microsoft.com/office/drawing/2014/main" id="{AF868E98-B9B1-4696-BE4D-575301B0BD46}"/>
              </a:ext>
            </a:extLst>
          </p:cNvPr>
          <p:cNvSpPr txBox="1"/>
          <p:nvPr/>
        </p:nvSpPr>
        <p:spPr>
          <a:xfrm>
            <a:off x="4359687" y="2418348"/>
            <a:ext cx="1988457" cy="310021"/>
          </a:xfrm>
          <a:prstGeom prst="rect">
            <a:avLst/>
          </a:prstGeom>
          <a:noFill/>
        </p:spPr>
        <p:txBody>
          <a:bodyPr wrap="square">
            <a:spAutoFit/>
          </a:bodyPr>
          <a:lstStyle/>
          <a:p>
            <a:pPr>
              <a:lnSpc>
                <a:spcPct val="70000"/>
              </a:lnSpc>
              <a:spcBef>
                <a:spcPts val="450"/>
              </a:spcBef>
            </a:pPr>
            <a:r>
              <a:rPr lang="de-DE" sz="2000" b="1" dirty="0">
                <a:solidFill>
                  <a:schemeClr val="accent1"/>
                </a:solidFill>
              </a:rPr>
              <a:t>2%</a:t>
            </a:r>
          </a:p>
        </p:txBody>
      </p:sp>
      <p:cxnSp>
        <p:nvCxnSpPr>
          <p:cNvPr id="39" name="Straight Connector 38">
            <a:extLst>
              <a:ext uri="{FF2B5EF4-FFF2-40B4-BE49-F238E27FC236}">
                <a16:creationId xmlns:a16="http://schemas.microsoft.com/office/drawing/2014/main" id="{966C3AF7-1846-42CB-959A-3B61E3FF7FB1}"/>
              </a:ext>
            </a:extLst>
          </p:cNvPr>
          <p:cNvCxnSpPr>
            <a:cxnSpLocks/>
          </p:cNvCxnSpPr>
          <p:nvPr/>
        </p:nvCxnSpPr>
        <p:spPr>
          <a:xfrm flipH="1" flipV="1">
            <a:off x="6096000" y="1755238"/>
            <a:ext cx="0" cy="2082977"/>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F75B79D-4AB8-497B-ABBE-17E6E3B15D2E}"/>
              </a:ext>
            </a:extLst>
          </p:cNvPr>
          <p:cNvSpPr txBox="1"/>
          <p:nvPr/>
        </p:nvSpPr>
        <p:spPr>
          <a:xfrm>
            <a:off x="6404865" y="1755237"/>
            <a:ext cx="869149" cy="461665"/>
          </a:xfrm>
          <a:prstGeom prst="rect">
            <a:avLst/>
          </a:prstGeom>
          <a:noFill/>
        </p:spPr>
        <p:txBody>
          <a:bodyPr wrap="none" rtlCol="0">
            <a:spAutoFit/>
          </a:bodyPr>
          <a:lstStyle/>
          <a:p>
            <a:r>
              <a:rPr lang="de-DE" sz="2400" dirty="0" err="1">
                <a:solidFill>
                  <a:schemeClr val="bg1"/>
                </a:solidFill>
              </a:rPr>
              <a:t>Race</a:t>
            </a:r>
            <a:endParaRPr lang="en-GB" sz="2400" dirty="0">
              <a:solidFill>
                <a:schemeClr val="bg1"/>
              </a:solidFill>
            </a:endParaRPr>
          </a:p>
        </p:txBody>
      </p:sp>
    </p:spTree>
    <p:extLst>
      <p:ext uri="{BB962C8B-B14F-4D97-AF65-F5344CB8AC3E}">
        <p14:creationId xmlns:p14="http://schemas.microsoft.com/office/powerpoint/2010/main" val="45050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model</a:t>
            </a:r>
          </a:p>
        </p:txBody>
      </p:sp>
    </p:spTree>
    <p:extLst>
      <p:ext uri="{BB962C8B-B14F-4D97-AF65-F5344CB8AC3E}">
        <p14:creationId xmlns:p14="http://schemas.microsoft.com/office/powerpoint/2010/main" val="339657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a:t>
            </a:r>
          </a:p>
        </p:txBody>
      </p:sp>
      <p:sp>
        <p:nvSpPr>
          <p:cNvPr id="3" name="Content Placeholder 2"/>
          <p:cNvSpPr>
            <a:spLocks noGrp="1"/>
          </p:cNvSpPr>
          <p:nvPr>
            <p:ph sz="half" idx="1"/>
          </p:nvPr>
        </p:nvSpPr>
        <p:spPr>
          <a:solidFill>
            <a:schemeClr val="tx2"/>
          </a:solidFill>
        </p:spPr>
        <p:txBody>
          <a:bodyPr lIns="180000" tIns="180000" rIns="180000" bIns="180000"/>
          <a:lstStyle/>
          <a:p>
            <a:pPr marL="0" indent="0">
              <a:lnSpc>
                <a:spcPct val="150000"/>
              </a:lnSpc>
              <a:buNone/>
            </a:pPr>
            <a:r>
              <a:rPr lang="en-GB" b="0" i="0" dirty="0">
                <a:effectLst/>
                <a:latin typeface="-apple-system"/>
              </a:rPr>
              <a:t>Create a classification model to predict the outcome of a shooting incident using the available data on officers, subjects and incidents.</a:t>
            </a:r>
          </a:p>
          <a:p>
            <a:pPr marL="0" indent="0">
              <a:lnSpc>
                <a:spcPct val="150000"/>
              </a:lnSpc>
              <a:buNone/>
            </a:pPr>
            <a:r>
              <a:rPr lang="en-GB" b="0" i="0" dirty="0">
                <a:effectLst/>
                <a:latin typeface="-apple-system"/>
              </a:rPr>
              <a:t>Figure out the relevant triggers that have a high probability to result in fatal shootings.</a:t>
            </a:r>
            <a:endParaRPr lang="en-US" dirty="0"/>
          </a:p>
        </p:txBody>
      </p:sp>
      <p:sp>
        <p:nvSpPr>
          <p:cNvPr id="7" name="Content Placeholder 6">
            <a:extLst>
              <a:ext uri="{FF2B5EF4-FFF2-40B4-BE49-F238E27FC236}">
                <a16:creationId xmlns:a16="http://schemas.microsoft.com/office/drawing/2014/main" id="{30C533A9-4C74-4468-A0A2-53E52AE21B18}"/>
              </a:ext>
            </a:extLst>
          </p:cNvPr>
          <p:cNvSpPr>
            <a:spLocks noGrp="1"/>
          </p:cNvSpPr>
          <p:nvPr>
            <p:ph sz="half" idx="2"/>
          </p:nvPr>
        </p:nvSpPr>
        <p:spPr/>
        <p:txBody>
          <a:bodyPr/>
          <a:lstStyle/>
          <a:p>
            <a:pPr marL="457200" indent="-457200">
              <a:buFont typeface="+mj-lt"/>
              <a:buAutoNum type="arabicPeriod"/>
            </a:pPr>
            <a:r>
              <a:rPr lang="de-DE" b="1" dirty="0"/>
              <a:t>Feature </a:t>
            </a:r>
            <a:r>
              <a:rPr lang="de-DE" b="1" dirty="0" err="1"/>
              <a:t>selection</a:t>
            </a:r>
            <a:endParaRPr lang="de-DE" b="1" dirty="0"/>
          </a:p>
          <a:p>
            <a:pPr marL="457200" indent="-457200">
              <a:buFont typeface="+mj-lt"/>
              <a:buAutoNum type="arabicPeriod"/>
            </a:pPr>
            <a:endParaRPr lang="de-DE" dirty="0"/>
          </a:p>
          <a:p>
            <a:pPr marL="457200" indent="-457200">
              <a:buFont typeface="+mj-lt"/>
              <a:buAutoNum type="arabicPeriod"/>
            </a:pPr>
            <a:r>
              <a:rPr lang="de-DE" b="1" dirty="0"/>
              <a:t>Building Classification </a:t>
            </a:r>
            <a:r>
              <a:rPr lang="de-DE" b="1" dirty="0" err="1"/>
              <a:t>model</a:t>
            </a:r>
            <a:endParaRPr lang="de-DE" b="1" dirty="0"/>
          </a:p>
          <a:p>
            <a:pPr marL="468000" lvl="1" indent="0">
              <a:buNone/>
            </a:pPr>
            <a:r>
              <a:rPr lang="de-DE" dirty="0" err="1"/>
              <a:t>Logistic</a:t>
            </a:r>
            <a:r>
              <a:rPr lang="de-DE" dirty="0"/>
              <a:t> Regression, KNN, Linea </a:t>
            </a:r>
            <a:r>
              <a:rPr lang="de-DE" dirty="0" err="1"/>
              <a:t>Discriminant</a:t>
            </a:r>
            <a:r>
              <a:rPr lang="de-DE" dirty="0"/>
              <a:t> Analysis</a:t>
            </a:r>
          </a:p>
          <a:p>
            <a:pPr marL="457200" indent="-457200">
              <a:buFont typeface="+mj-lt"/>
              <a:buAutoNum type="arabicPeriod"/>
            </a:pPr>
            <a:endParaRPr lang="de-DE" b="1" dirty="0"/>
          </a:p>
          <a:p>
            <a:pPr marL="457200" indent="-457200">
              <a:buFont typeface="+mj-lt"/>
              <a:buAutoNum type="arabicPeriod"/>
            </a:pPr>
            <a:r>
              <a:rPr lang="de-DE" b="1" dirty="0" err="1"/>
              <a:t>Interpreting</a:t>
            </a:r>
            <a:r>
              <a:rPr lang="de-DE" b="1" dirty="0"/>
              <a:t> </a:t>
            </a:r>
            <a:r>
              <a:rPr lang="de-DE" b="1" dirty="0" err="1"/>
              <a:t>results</a:t>
            </a:r>
            <a:endParaRPr lang="de-DE" b="1" dirty="0"/>
          </a:p>
          <a:p>
            <a:pPr marL="468000" lvl="1" indent="0">
              <a:buNone/>
            </a:pPr>
            <a:r>
              <a:rPr lang="de-DE" dirty="0" err="1"/>
              <a:t>Logistic</a:t>
            </a:r>
            <a:r>
              <a:rPr lang="de-DE" dirty="0"/>
              <a:t> Regression </a:t>
            </a:r>
            <a:r>
              <a:rPr lang="de-DE" dirty="0" err="1"/>
              <a:t>Coefficients</a:t>
            </a:r>
            <a:endParaRPr lang="en-GB" dirty="0"/>
          </a:p>
        </p:txBody>
      </p:sp>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BC8-C973-4C8B-B79E-6F8F35358DF6}"/>
              </a:ext>
            </a:extLst>
          </p:cNvPr>
          <p:cNvSpPr>
            <a:spLocks noGrp="1"/>
          </p:cNvSpPr>
          <p:nvPr>
            <p:ph type="title"/>
          </p:nvPr>
        </p:nvSpPr>
        <p:spPr/>
        <p:txBody>
          <a:bodyPr/>
          <a:lstStyle/>
          <a:p>
            <a:r>
              <a:rPr lang="de-DE" dirty="0" err="1"/>
              <a:t>Results</a:t>
            </a:r>
            <a:endParaRPr lang="en-GB" dirty="0"/>
          </a:p>
        </p:txBody>
      </p:sp>
      <p:sp>
        <p:nvSpPr>
          <p:cNvPr id="3" name="Content Placeholder 2">
            <a:extLst>
              <a:ext uri="{FF2B5EF4-FFF2-40B4-BE49-F238E27FC236}">
                <a16:creationId xmlns:a16="http://schemas.microsoft.com/office/drawing/2014/main" id="{883E9131-C5FE-4ED7-9A30-22DEC95497EB}"/>
              </a:ext>
            </a:extLst>
          </p:cNvPr>
          <p:cNvSpPr>
            <a:spLocks noGrp="1"/>
          </p:cNvSpPr>
          <p:nvPr>
            <p:ph sz="half" idx="1"/>
          </p:nvPr>
        </p:nvSpPr>
        <p:spPr/>
        <p:txBody>
          <a:bodyPr>
            <a:normAutofit/>
          </a:bodyPr>
          <a:lstStyle/>
          <a:p>
            <a:pPr marL="457200" indent="-457200">
              <a:buFont typeface="+mj-lt"/>
              <a:buAutoNum type="arabicPeriod"/>
            </a:pPr>
            <a:r>
              <a:rPr lang="de-DE" b="1" dirty="0"/>
              <a:t>Feature </a:t>
            </a:r>
            <a:r>
              <a:rPr lang="de-DE" b="1" dirty="0" err="1"/>
              <a:t>Selection</a:t>
            </a:r>
            <a:endParaRPr lang="en-GB" b="1" dirty="0"/>
          </a:p>
        </p:txBody>
      </p:sp>
      <p:sp>
        <p:nvSpPr>
          <p:cNvPr id="4" name="Content Placeholder 3">
            <a:extLst>
              <a:ext uri="{FF2B5EF4-FFF2-40B4-BE49-F238E27FC236}">
                <a16:creationId xmlns:a16="http://schemas.microsoft.com/office/drawing/2014/main" id="{BE4050C9-5488-4C9F-BDD5-0F2BD15EC7B4}"/>
              </a:ext>
            </a:extLst>
          </p:cNvPr>
          <p:cNvSpPr>
            <a:spLocks noGrp="1"/>
          </p:cNvSpPr>
          <p:nvPr>
            <p:ph sz="half" idx="2"/>
          </p:nvPr>
        </p:nvSpPr>
        <p:spPr>
          <a:xfrm>
            <a:off x="6324600" y="1825625"/>
            <a:ext cx="5029200" cy="3728508"/>
          </a:xfrm>
        </p:spPr>
        <p:txBody>
          <a:bodyPr>
            <a:normAutofit/>
          </a:bodyPr>
          <a:lstStyle/>
          <a:p>
            <a:pPr marL="457200" indent="-457200">
              <a:buFont typeface="+mj-lt"/>
              <a:buAutoNum type="arabicPeriod" startAt="2"/>
            </a:pPr>
            <a:r>
              <a:rPr lang="de-DE" b="1" dirty="0"/>
              <a:t>Building </a:t>
            </a:r>
            <a:r>
              <a:rPr lang="de-DE" b="1" dirty="0" err="1"/>
              <a:t>the</a:t>
            </a:r>
            <a:r>
              <a:rPr lang="de-DE" b="1" dirty="0"/>
              <a:t> </a:t>
            </a:r>
            <a:r>
              <a:rPr lang="de-DE" b="1" dirty="0" err="1"/>
              <a:t>model</a:t>
            </a:r>
            <a:endParaRPr lang="de-DE" b="1" dirty="0"/>
          </a:p>
          <a:p>
            <a:r>
              <a:rPr lang="en-GB" sz="1800" dirty="0"/>
              <a:t>All three methods with similar results</a:t>
            </a:r>
          </a:p>
          <a:p>
            <a:r>
              <a:rPr lang="en-GB" sz="1800" dirty="0"/>
              <a:t>Even though trying different ways to cope with imbalanced target data, all models failed in predicting the ‘injured’ and ‘deceased’ group accurately enough</a:t>
            </a:r>
          </a:p>
          <a:p>
            <a:r>
              <a:rPr lang="en-GB" sz="1800" dirty="0"/>
              <a:t>Biggest problem: low sample size: test data had group sizes of 10/15/17 (shoot &amp; miss/injured/deceased) cases</a:t>
            </a:r>
          </a:p>
        </p:txBody>
      </p:sp>
      <p:graphicFrame>
        <p:nvGraphicFramePr>
          <p:cNvPr id="5" name="Tabelle 21">
            <a:extLst>
              <a:ext uri="{FF2B5EF4-FFF2-40B4-BE49-F238E27FC236}">
                <a16:creationId xmlns:a16="http://schemas.microsoft.com/office/drawing/2014/main" id="{D2AF60C7-18C9-4A8B-A087-405FF571D76E}"/>
              </a:ext>
            </a:extLst>
          </p:cNvPr>
          <p:cNvGraphicFramePr>
            <a:graphicFrameLocks/>
          </p:cNvGraphicFramePr>
          <p:nvPr>
            <p:extLst>
              <p:ext uri="{D42A27DB-BD31-4B8C-83A1-F6EECF244321}">
                <p14:modId xmlns:p14="http://schemas.microsoft.com/office/powerpoint/2010/main" val="946264419"/>
              </p:ext>
            </p:extLst>
          </p:nvPr>
        </p:nvGraphicFramePr>
        <p:xfrm>
          <a:off x="838200" y="2361793"/>
          <a:ext cx="5029200" cy="2198628"/>
        </p:xfrm>
        <a:graphic>
          <a:graphicData uri="http://schemas.openxmlformats.org/drawingml/2006/table">
            <a:tbl>
              <a:tblPr firstRow="1" bandRow="1">
                <a:tableStyleId>{9D7B26C5-4107-4FEC-AEDC-1716B250A1EF}</a:tableStyleId>
              </a:tblPr>
              <a:tblGrid>
                <a:gridCol w="2388870">
                  <a:extLst>
                    <a:ext uri="{9D8B030D-6E8A-4147-A177-3AD203B41FA5}">
                      <a16:colId xmlns:a16="http://schemas.microsoft.com/office/drawing/2014/main" val="1782398489"/>
                    </a:ext>
                  </a:extLst>
                </a:gridCol>
                <a:gridCol w="251460">
                  <a:extLst>
                    <a:ext uri="{9D8B030D-6E8A-4147-A177-3AD203B41FA5}">
                      <a16:colId xmlns:a16="http://schemas.microsoft.com/office/drawing/2014/main" val="3781392604"/>
                    </a:ext>
                  </a:extLst>
                </a:gridCol>
                <a:gridCol w="2388870">
                  <a:extLst>
                    <a:ext uri="{9D8B030D-6E8A-4147-A177-3AD203B41FA5}">
                      <a16:colId xmlns:a16="http://schemas.microsoft.com/office/drawing/2014/main" val="3935163302"/>
                    </a:ext>
                  </a:extLst>
                </a:gridCol>
              </a:tblGrid>
              <a:tr h="428350">
                <a:tc>
                  <a:txBody>
                    <a:bodyPr/>
                    <a:lstStyle/>
                    <a:p>
                      <a:pPr algn="l"/>
                      <a:r>
                        <a:rPr lang="de-DE" sz="1800" b="1" dirty="0">
                          <a:solidFill>
                            <a:schemeClr val="tx1"/>
                          </a:solidFill>
                        </a:rPr>
                        <a:t>Yes</a:t>
                      </a:r>
                    </a:p>
                  </a:txBody>
                  <a:tcPr marL="767290" marR="47956" marT="119889" marB="11988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endParaRPr lang="de-DE" sz="1800" b="1" dirty="0">
                        <a:solidFill>
                          <a:schemeClr val="bg2"/>
                        </a:solidFill>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l"/>
                      <a:r>
                        <a:rPr lang="de-DE" sz="1800" b="1" dirty="0" err="1">
                          <a:solidFill>
                            <a:schemeClr val="tx1"/>
                          </a:solidFill>
                        </a:rPr>
                        <a:t>No</a:t>
                      </a:r>
                      <a:endParaRPr lang="de-DE" sz="1800" b="1" dirty="0">
                        <a:solidFill>
                          <a:schemeClr val="tx1"/>
                        </a:solidFill>
                      </a:endParaRPr>
                    </a:p>
                  </a:txBody>
                  <a:tcPr marL="767290" marR="47956" marT="119889" marB="11988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1276355925"/>
                  </a:ext>
                </a:extLst>
              </a:tr>
              <a:tr h="1402438">
                <a:tc>
                  <a:txBody>
                    <a:bodyPr/>
                    <a:lstStyle/>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err="1">
                          <a:solidFill>
                            <a:schemeClr val="bg1"/>
                          </a:solidFill>
                          <a:latin typeface="+mn-lt"/>
                          <a:ea typeface="+mn-ea"/>
                          <a:cs typeface="+mn-cs"/>
                        </a:rPr>
                        <a:t>Subject</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race</a:t>
                      </a:r>
                      <a:endParaRPr lang="de-DE" sz="1800" b="0" kern="1200" baseline="0" dirty="0">
                        <a:solidFill>
                          <a:schemeClr val="bg1"/>
                        </a:solidFill>
                        <a:latin typeface="+mn-lt"/>
                        <a:ea typeface="+mn-ea"/>
                        <a:cs typeface="+mn-cs"/>
                      </a:endParaRP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Weapon</a:t>
                      </a: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Officer </a:t>
                      </a:r>
                      <a:r>
                        <a:rPr lang="de-DE" sz="1800" b="0" kern="1200" baseline="0" dirty="0" err="1">
                          <a:solidFill>
                            <a:schemeClr val="bg1"/>
                          </a:solidFill>
                          <a:latin typeface="+mn-lt"/>
                          <a:ea typeface="+mn-ea"/>
                          <a:cs typeface="+mn-cs"/>
                        </a:rPr>
                        <a:t>count</a:t>
                      </a:r>
                      <a:endParaRPr lang="de-DE" sz="1800" b="0" kern="1200" baseline="0" dirty="0">
                        <a:solidFill>
                          <a:schemeClr val="bg1"/>
                        </a:solidFill>
                        <a:latin typeface="+mn-lt"/>
                        <a:ea typeface="+mn-ea"/>
                        <a:cs typeface="+mn-cs"/>
                      </a:endParaRP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Season</a:t>
                      </a:r>
                    </a:p>
                  </a:txBody>
                  <a:tcPr marL="239778" marR="47956" marT="119889" marB="119889">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endParaRPr lang="de-DE" sz="1800" b="0" kern="1200" baseline="0" dirty="0">
                        <a:solidFill>
                          <a:schemeClr val="tx1"/>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80000" marR="0" lvl="0" indent="-180000" algn="l"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Char char="•"/>
                        <a:tabLst/>
                        <a:defRPr/>
                      </a:pPr>
                      <a:r>
                        <a:rPr lang="de-DE" sz="1800" b="0" kern="1200" baseline="0" dirty="0" err="1">
                          <a:solidFill>
                            <a:schemeClr val="bg1"/>
                          </a:solidFill>
                          <a:latin typeface="+mn-lt"/>
                          <a:ea typeface="+mn-ea"/>
                          <a:cs typeface="+mn-cs"/>
                        </a:rPr>
                        <a:t>Subject</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gender</a:t>
                      </a:r>
                      <a:endParaRPr lang="de-DE" sz="1800" b="0" kern="1200" baseline="0" dirty="0">
                        <a:solidFill>
                          <a:schemeClr val="bg1"/>
                        </a:solidFill>
                        <a:latin typeface="+mn-lt"/>
                        <a:ea typeface="+mn-ea"/>
                        <a:cs typeface="+mn-cs"/>
                      </a:endParaRPr>
                    </a:p>
                    <a:p>
                      <a:pPr marL="180000" marR="0" lvl="0" indent="-180000" algn="l"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Char char="•"/>
                        <a:tabLst/>
                        <a:defRPr/>
                      </a:pPr>
                      <a:r>
                        <a:rPr lang="de-DE" sz="1800" b="0" kern="1200" baseline="0" dirty="0">
                          <a:solidFill>
                            <a:schemeClr val="bg1"/>
                          </a:solidFill>
                          <a:latin typeface="+mn-lt"/>
                          <a:ea typeface="+mn-ea"/>
                          <a:cs typeface="+mn-cs"/>
                        </a:rPr>
                        <a:t>Officer </a:t>
                      </a:r>
                      <a:r>
                        <a:rPr lang="de-DE" sz="1800" b="0" kern="1200" baseline="0" dirty="0" err="1">
                          <a:solidFill>
                            <a:schemeClr val="bg1"/>
                          </a:solidFill>
                          <a:latin typeface="+mn-lt"/>
                          <a:ea typeface="+mn-ea"/>
                          <a:cs typeface="+mn-cs"/>
                        </a:rPr>
                        <a:t>race</a:t>
                      </a:r>
                      <a:endParaRPr lang="de-DE" sz="1800" b="0" kern="1200" baseline="0" dirty="0">
                        <a:solidFill>
                          <a:schemeClr val="bg1"/>
                        </a:solidFill>
                        <a:latin typeface="+mn-lt"/>
                        <a:ea typeface="+mn-ea"/>
                        <a:cs typeface="+mn-cs"/>
                      </a:endParaRPr>
                    </a:p>
                    <a:p>
                      <a:pPr marL="180000" marR="0" lvl="0" indent="-180000" algn="l"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Char char="•"/>
                        <a:tabLst/>
                        <a:defRPr/>
                      </a:pPr>
                      <a:r>
                        <a:rPr lang="de-DE" sz="1800" b="0" kern="1200" baseline="0" dirty="0">
                          <a:solidFill>
                            <a:schemeClr val="bg1"/>
                          </a:solidFill>
                          <a:latin typeface="+mn-lt"/>
                          <a:ea typeface="+mn-ea"/>
                          <a:cs typeface="+mn-cs"/>
                        </a:rPr>
                        <a:t>Officer </a:t>
                      </a:r>
                      <a:r>
                        <a:rPr lang="de-DE" sz="1800" b="0" kern="1200" baseline="0" dirty="0" err="1">
                          <a:solidFill>
                            <a:schemeClr val="bg1"/>
                          </a:solidFill>
                          <a:latin typeface="+mn-lt"/>
                          <a:ea typeface="+mn-ea"/>
                          <a:cs typeface="+mn-cs"/>
                        </a:rPr>
                        <a:t>gender</a:t>
                      </a:r>
                      <a:endParaRPr lang="de-DE" sz="1800" b="0" kern="1200" baseline="0" dirty="0">
                        <a:solidFill>
                          <a:schemeClr val="bg1"/>
                        </a:solidFill>
                        <a:latin typeface="+mn-lt"/>
                        <a:ea typeface="+mn-ea"/>
                        <a:cs typeface="+mn-cs"/>
                      </a:endParaRPr>
                    </a:p>
                    <a:p>
                      <a:pPr marL="180000" marR="0" lvl="0" indent="-180000" algn="l"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Char char="•"/>
                        <a:tabLst/>
                        <a:defRPr/>
                      </a:pPr>
                      <a:r>
                        <a:rPr lang="de-DE" sz="1800" b="0" kern="1200" baseline="0" dirty="0">
                          <a:solidFill>
                            <a:schemeClr val="bg1"/>
                          </a:solidFill>
                          <a:latin typeface="+mn-lt"/>
                          <a:ea typeface="+mn-ea"/>
                          <a:cs typeface="+mn-cs"/>
                        </a:rPr>
                        <a:t>Location</a:t>
                      </a:r>
                    </a:p>
                  </a:txBody>
                  <a:tcPr marL="239778" marR="47956" marT="119889" marB="119889">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45870176"/>
                  </a:ext>
                </a:extLst>
              </a:tr>
            </a:tbl>
          </a:graphicData>
        </a:graphic>
      </p:graphicFrame>
      <p:pic>
        <p:nvPicPr>
          <p:cNvPr id="6" name="Grafik 7" descr="Daumen runter">
            <a:extLst>
              <a:ext uri="{FF2B5EF4-FFF2-40B4-BE49-F238E27FC236}">
                <a16:creationId xmlns:a16="http://schemas.microsoft.com/office/drawing/2014/main" id="{F8816A1F-7F4C-4DCB-9C46-1DE83F439AC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35132" y="2468595"/>
            <a:ext cx="360000" cy="360000"/>
          </a:xfrm>
          <a:prstGeom prst="rect">
            <a:avLst/>
          </a:prstGeom>
        </p:spPr>
      </p:pic>
      <p:pic>
        <p:nvPicPr>
          <p:cNvPr id="7" name="Grafik 8" descr="Daumen hoch-Zeichen">
            <a:extLst>
              <a:ext uri="{FF2B5EF4-FFF2-40B4-BE49-F238E27FC236}">
                <a16:creationId xmlns:a16="http://schemas.microsoft.com/office/drawing/2014/main" id="{28ADBBA5-1F78-4C37-9F67-0CB444D7DD1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43367" y="2412954"/>
            <a:ext cx="360000" cy="360000"/>
          </a:xfrm>
          <a:prstGeom prst="rect">
            <a:avLst/>
          </a:prstGeom>
        </p:spPr>
      </p:pic>
      <p:sp>
        <p:nvSpPr>
          <p:cNvPr id="9" name="TextBox 8">
            <a:extLst>
              <a:ext uri="{FF2B5EF4-FFF2-40B4-BE49-F238E27FC236}">
                <a16:creationId xmlns:a16="http://schemas.microsoft.com/office/drawing/2014/main" id="{83E29BB9-1622-41D3-94BC-0909E6A147BE}"/>
              </a:ext>
            </a:extLst>
          </p:cNvPr>
          <p:cNvSpPr txBox="1"/>
          <p:nvPr/>
        </p:nvSpPr>
        <p:spPr>
          <a:xfrm>
            <a:off x="1792108" y="5286653"/>
            <a:ext cx="9587093" cy="830997"/>
          </a:xfrm>
          <a:prstGeom prst="rect">
            <a:avLst/>
          </a:prstGeom>
          <a:noFill/>
        </p:spPr>
        <p:txBody>
          <a:bodyPr wrap="square">
            <a:spAutoFit/>
          </a:bodyPr>
          <a:lstStyle/>
          <a:p>
            <a:pPr marL="0" indent="0">
              <a:buNone/>
            </a:pPr>
            <a:r>
              <a:rPr lang="en-GB" sz="2400" b="1" dirty="0">
                <a:solidFill>
                  <a:schemeClr val="accent1">
                    <a:lumMod val="75000"/>
                  </a:schemeClr>
                </a:solidFill>
              </a:rPr>
              <a:t>Not possible to predict outcome of shootings with given sample size and features</a:t>
            </a:r>
          </a:p>
        </p:txBody>
      </p:sp>
      <p:pic>
        <p:nvPicPr>
          <p:cNvPr id="11" name="Graphic 10" descr="Chevron arrows with solid fill">
            <a:extLst>
              <a:ext uri="{FF2B5EF4-FFF2-40B4-BE49-F238E27FC236}">
                <a16:creationId xmlns:a16="http://schemas.microsoft.com/office/drawing/2014/main" id="{7728E9F1-AFA1-4D8E-A9A8-C2C8F8EEB6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46666" y="5244951"/>
            <a:ext cx="914400" cy="914400"/>
          </a:xfrm>
          <a:prstGeom prst="rect">
            <a:avLst/>
          </a:prstGeom>
        </p:spPr>
      </p:pic>
    </p:spTree>
    <p:extLst>
      <p:ext uri="{BB962C8B-B14F-4D97-AF65-F5344CB8AC3E}">
        <p14:creationId xmlns:p14="http://schemas.microsoft.com/office/powerpoint/2010/main" val="343579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BC8-C973-4C8B-B79E-6F8F35358DF6}"/>
              </a:ext>
            </a:extLst>
          </p:cNvPr>
          <p:cNvSpPr>
            <a:spLocks noGrp="1"/>
          </p:cNvSpPr>
          <p:nvPr>
            <p:ph type="title"/>
          </p:nvPr>
        </p:nvSpPr>
        <p:spPr/>
        <p:txBody>
          <a:bodyPr/>
          <a:lstStyle/>
          <a:p>
            <a:r>
              <a:rPr lang="de-DE" dirty="0" err="1"/>
              <a:t>Results</a:t>
            </a:r>
            <a:endParaRPr lang="en-GB" dirty="0"/>
          </a:p>
        </p:txBody>
      </p:sp>
      <p:sp>
        <p:nvSpPr>
          <p:cNvPr id="3" name="Content Placeholder 2">
            <a:extLst>
              <a:ext uri="{FF2B5EF4-FFF2-40B4-BE49-F238E27FC236}">
                <a16:creationId xmlns:a16="http://schemas.microsoft.com/office/drawing/2014/main" id="{883E9131-C5FE-4ED7-9A30-22DEC95497EB}"/>
              </a:ext>
            </a:extLst>
          </p:cNvPr>
          <p:cNvSpPr>
            <a:spLocks noGrp="1"/>
          </p:cNvSpPr>
          <p:nvPr>
            <p:ph sz="half" idx="1"/>
          </p:nvPr>
        </p:nvSpPr>
        <p:spPr/>
        <p:txBody>
          <a:bodyPr>
            <a:normAutofit/>
          </a:bodyPr>
          <a:lstStyle/>
          <a:p>
            <a:pPr marL="457200" indent="-457200">
              <a:buFont typeface="+mj-lt"/>
              <a:buAutoNum type="arabicPeriod" startAt="3"/>
            </a:pPr>
            <a:r>
              <a:rPr lang="de-DE" b="1" dirty="0" err="1"/>
              <a:t>Interpreting</a:t>
            </a:r>
            <a:r>
              <a:rPr lang="de-DE" b="1" dirty="0"/>
              <a:t> </a:t>
            </a:r>
            <a:r>
              <a:rPr lang="de-DE" b="1" dirty="0" err="1"/>
              <a:t>Coefficients</a:t>
            </a:r>
            <a:endParaRPr lang="en-GB" b="1" dirty="0"/>
          </a:p>
        </p:txBody>
      </p:sp>
      <p:graphicFrame>
        <p:nvGraphicFramePr>
          <p:cNvPr id="5" name="Tabelle 21">
            <a:extLst>
              <a:ext uri="{FF2B5EF4-FFF2-40B4-BE49-F238E27FC236}">
                <a16:creationId xmlns:a16="http://schemas.microsoft.com/office/drawing/2014/main" id="{D2AF60C7-18C9-4A8B-A087-405FF571D76E}"/>
              </a:ext>
            </a:extLst>
          </p:cNvPr>
          <p:cNvGraphicFramePr>
            <a:graphicFrameLocks/>
          </p:cNvGraphicFramePr>
          <p:nvPr>
            <p:extLst>
              <p:ext uri="{D42A27DB-BD31-4B8C-83A1-F6EECF244321}">
                <p14:modId xmlns:p14="http://schemas.microsoft.com/office/powerpoint/2010/main" val="148426475"/>
              </p:ext>
            </p:extLst>
          </p:nvPr>
        </p:nvGraphicFramePr>
        <p:xfrm>
          <a:off x="838200" y="2361793"/>
          <a:ext cx="3857978" cy="3737868"/>
        </p:xfrm>
        <a:graphic>
          <a:graphicData uri="http://schemas.openxmlformats.org/drawingml/2006/table">
            <a:tbl>
              <a:tblPr firstRow="1" bandRow="1">
                <a:tableStyleId>{9D7B26C5-4107-4FEC-AEDC-1716B250A1EF}</a:tableStyleId>
              </a:tblPr>
              <a:tblGrid>
                <a:gridCol w="2277533">
                  <a:extLst>
                    <a:ext uri="{9D8B030D-6E8A-4147-A177-3AD203B41FA5}">
                      <a16:colId xmlns:a16="http://schemas.microsoft.com/office/drawing/2014/main" val="1782398489"/>
                    </a:ext>
                  </a:extLst>
                </a:gridCol>
                <a:gridCol w="124178">
                  <a:extLst>
                    <a:ext uri="{9D8B030D-6E8A-4147-A177-3AD203B41FA5}">
                      <a16:colId xmlns:a16="http://schemas.microsoft.com/office/drawing/2014/main" val="3781392604"/>
                    </a:ext>
                  </a:extLst>
                </a:gridCol>
                <a:gridCol w="1456267">
                  <a:extLst>
                    <a:ext uri="{9D8B030D-6E8A-4147-A177-3AD203B41FA5}">
                      <a16:colId xmlns:a16="http://schemas.microsoft.com/office/drawing/2014/main" val="3935163302"/>
                    </a:ext>
                  </a:extLst>
                </a:gridCol>
              </a:tblGrid>
              <a:tr h="428350">
                <a:tc>
                  <a:txBody>
                    <a:bodyPr/>
                    <a:lstStyle/>
                    <a:p>
                      <a:pPr algn="l"/>
                      <a:r>
                        <a:rPr lang="de-DE" sz="1800" b="1" dirty="0">
                          <a:solidFill>
                            <a:schemeClr val="tx1"/>
                          </a:solidFill>
                        </a:rPr>
                        <a:t>Feature</a:t>
                      </a:r>
                    </a:p>
                  </a:txBody>
                  <a:tcPr marL="241200" marR="47956" marT="119889" marB="11988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endParaRPr lang="de-DE" sz="1800" b="1" dirty="0">
                        <a:solidFill>
                          <a:schemeClr val="bg2"/>
                        </a:solidFill>
                      </a:endParaRPr>
                    </a:p>
                  </a:txBody>
                  <a:tcPr marL="0" marR="0" marT="0" marB="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de-DE" sz="1800" b="1" dirty="0" err="1">
                          <a:solidFill>
                            <a:schemeClr val="tx1"/>
                          </a:solidFill>
                        </a:rPr>
                        <a:t>Deceased</a:t>
                      </a:r>
                      <a:endParaRPr lang="de-DE" sz="1800" b="1" dirty="0">
                        <a:solidFill>
                          <a:schemeClr val="tx1"/>
                        </a:solidFill>
                      </a:endParaRPr>
                    </a:p>
                  </a:txBody>
                  <a:tcPr marL="0" marR="0" marT="119889" marB="119889"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276355925"/>
                  </a:ext>
                </a:extLst>
              </a:tr>
              <a:tr h="1402438">
                <a:tc>
                  <a:txBody>
                    <a:bodyPr/>
                    <a:lstStyle/>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err="1">
                          <a:solidFill>
                            <a:schemeClr val="bg1"/>
                          </a:solidFill>
                          <a:latin typeface="+mn-lt"/>
                          <a:ea typeface="+mn-ea"/>
                          <a:cs typeface="+mn-cs"/>
                        </a:rPr>
                        <a:t>Carrying</a:t>
                      </a:r>
                      <a:r>
                        <a:rPr lang="de-DE" sz="1800" b="0" kern="1200" baseline="0" dirty="0">
                          <a:solidFill>
                            <a:schemeClr val="bg1"/>
                          </a:solidFill>
                          <a:latin typeface="+mn-lt"/>
                          <a:ea typeface="+mn-ea"/>
                          <a:cs typeface="+mn-cs"/>
                        </a:rPr>
                        <a:t> a </a:t>
                      </a:r>
                      <a:r>
                        <a:rPr lang="de-DE" sz="1800" b="0" kern="1200" baseline="0" dirty="0" err="1">
                          <a:solidFill>
                            <a:schemeClr val="bg1"/>
                          </a:solidFill>
                          <a:latin typeface="+mn-lt"/>
                          <a:ea typeface="+mn-ea"/>
                          <a:cs typeface="+mn-cs"/>
                        </a:rPr>
                        <a:t>weapon</a:t>
                      </a:r>
                      <a:endParaRPr lang="de-DE" sz="1800" b="0" kern="1200" baseline="0" dirty="0">
                        <a:solidFill>
                          <a:schemeClr val="bg1"/>
                        </a:solidFill>
                        <a:latin typeface="+mn-lt"/>
                        <a:ea typeface="+mn-ea"/>
                        <a:cs typeface="+mn-cs"/>
                      </a:endParaRP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err="1">
                          <a:solidFill>
                            <a:schemeClr val="bg1"/>
                          </a:solidFill>
                          <a:latin typeface="+mn-lt"/>
                          <a:ea typeface="+mn-ea"/>
                          <a:cs typeface="+mn-cs"/>
                        </a:rPr>
                        <a:t>Race</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other</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than</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white</a:t>
                      </a:r>
                      <a:endParaRPr lang="de-DE" sz="1800" b="0" kern="1200" baseline="0" dirty="0">
                        <a:solidFill>
                          <a:schemeClr val="bg1"/>
                        </a:solidFill>
                        <a:latin typeface="+mn-lt"/>
                        <a:ea typeface="+mn-ea"/>
                        <a:cs typeface="+mn-cs"/>
                      </a:endParaRP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Autumn</a:t>
                      </a: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Summer</a:t>
                      </a: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a:solidFill>
                            <a:schemeClr val="bg1"/>
                          </a:solidFill>
                          <a:latin typeface="+mn-lt"/>
                          <a:ea typeface="+mn-ea"/>
                          <a:cs typeface="+mn-cs"/>
                        </a:rPr>
                        <a:t>Winter</a:t>
                      </a:r>
                    </a:p>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r>
                        <a:rPr lang="de-DE" sz="1800" b="0" kern="1200" baseline="0" dirty="0" err="1">
                          <a:solidFill>
                            <a:schemeClr val="bg1"/>
                          </a:solidFill>
                          <a:latin typeface="+mn-lt"/>
                          <a:ea typeface="+mn-ea"/>
                          <a:cs typeface="+mn-cs"/>
                        </a:rPr>
                        <a:t>Two</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or</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more</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officers</a:t>
                      </a:r>
                      <a:r>
                        <a:rPr lang="de-DE" sz="1800" b="0" kern="1200" baseline="0" dirty="0">
                          <a:solidFill>
                            <a:schemeClr val="bg1"/>
                          </a:solidFill>
                          <a:latin typeface="+mn-lt"/>
                          <a:ea typeface="+mn-ea"/>
                          <a:cs typeface="+mn-cs"/>
                        </a:rPr>
                        <a:t> </a:t>
                      </a:r>
                      <a:r>
                        <a:rPr lang="de-DE" sz="1800" b="0" kern="1200" baseline="0" dirty="0" err="1">
                          <a:solidFill>
                            <a:schemeClr val="bg1"/>
                          </a:solidFill>
                          <a:latin typeface="+mn-lt"/>
                          <a:ea typeface="+mn-ea"/>
                          <a:cs typeface="+mn-cs"/>
                        </a:rPr>
                        <a:t>involved</a:t>
                      </a:r>
                      <a:endParaRPr lang="de-DE" sz="1800" b="0" kern="1200" baseline="0" dirty="0">
                        <a:solidFill>
                          <a:schemeClr val="bg1"/>
                        </a:solidFill>
                        <a:latin typeface="+mn-lt"/>
                        <a:ea typeface="+mn-ea"/>
                        <a:cs typeface="+mn-cs"/>
                      </a:endParaRPr>
                    </a:p>
                  </a:txBody>
                  <a:tcPr marL="239778" marR="47956" marT="119889" marB="119889">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180000" indent="-180000" algn="l" defTabSz="685183" rtl="0" eaLnBrk="1" latinLnBrk="0" hangingPunct="1">
                        <a:lnSpc>
                          <a:spcPct val="90000"/>
                        </a:lnSpc>
                        <a:spcBef>
                          <a:spcPts val="1200"/>
                        </a:spcBef>
                        <a:buClr>
                          <a:schemeClr val="accent1"/>
                        </a:buClr>
                        <a:buFont typeface="Arial" panose="020B0604020202020204" pitchFamily="34" charset="0"/>
                        <a:buChar char="•"/>
                      </a:pPr>
                      <a:endParaRPr lang="de-DE" sz="1800" b="0" kern="1200" baseline="0" dirty="0">
                        <a:solidFill>
                          <a:schemeClr val="tx1"/>
                        </a:solidFill>
                        <a:latin typeface="+mn-lt"/>
                        <a:ea typeface="+mn-ea"/>
                        <a:cs typeface="+mn-cs"/>
                      </a:endParaRPr>
                    </a:p>
                  </a:txBody>
                  <a:tcPr marL="0" marR="0" marT="0" marB="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1.4</a:t>
                      </a:r>
                      <a:br>
                        <a:rPr lang="de-DE" sz="1800" b="0" kern="1200" baseline="0" dirty="0">
                          <a:solidFill>
                            <a:schemeClr val="bg1"/>
                          </a:solidFill>
                          <a:latin typeface="+mn-lt"/>
                          <a:ea typeface="+mn-ea"/>
                          <a:cs typeface="+mn-cs"/>
                        </a:rPr>
                      </a:br>
                      <a:endParaRPr lang="de-DE" sz="1800" b="0" kern="1200" baseline="0" dirty="0">
                        <a:solidFill>
                          <a:schemeClr val="bg1"/>
                        </a:solidFill>
                        <a:latin typeface="+mn-lt"/>
                        <a:ea typeface="+mn-ea"/>
                        <a:cs typeface="+mn-cs"/>
                      </a:endParaRPr>
                    </a:p>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-1.3</a:t>
                      </a:r>
                      <a:br>
                        <a:rPr lang="de-DE" sz="1800" b="0" kern="1200" baseline="0" dirty="0">
                          <a:solidFill>
                            <a:schemeClr val="bg1"/>
                          </a:solidFill>
                          <a:latin typeface="+mn-lt"/>
                          <a:ea typeface="+mn-ea"/>
                          <a:cs typeface="+mn-cs"/>
                        </a:rPr>
                      </a:br>
                      <a:endParaRPr lang="de-DE" sz="1800" b="0" kern="1200" baseline="0" dirty="0">
                        <a:solidFill>
                          <a:schemeClr val="bg1"/>
                        </a:solidFill>
                        <a:latin typeface="+mn-lt"/>
                        <a:ea typeface="+mn-ea"/>
                        <a:cs typeface="+mn-cs"/>
                      </a:endParaRPr>
                    </a:p>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-0.1</a:t>
                      </a:r>
                    </a:p>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0.6</a:t>
                      </a:r>
                    </a:p>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-0.2</a:t>
                      </a:r>
                    </a:p>
                    <a:p>
                      <a:pPr marL="0" marR="0" lvl="0" indent="0" algn="r" defTabSz="685183" rtl="0" eaLnBrk="1" fontAlgn="auto" latinLnBrk="0" hangingPunct="1">
                        <a:lnSpc>
                          <a:spcPct val="90000"/>
                        </a:lnSpc>
                        <a:spcBef>
                          <a:spcPts val="1200"/>
                        </a:spcBef>
                        <a:spcAft>
                          <a:spcPts val="0"/>
                        </a:spcAft>
                        <a:buClr>
                          <a:schemeClr val="accent1"/>
                        </a:buClr>
                        <a:buSzTx/>
                        <a:buFont typeface="Arial" panose="020B0604020202020204" pitchFamily="34" charset="0"/>
                        <a:buNone/>
                        <a:tabLst/>
                        <a:defRPr/>
                      </a:pPr>
                      <a:r>
                        <a:rPr lang="de-DE" sz="1800" b="0" kern="1200" baseline="0" dirty="0">
                          <a:solidFill>
                            <a:schemeClr val="bg1"/>
                          </a:solidFill>
                          <a:latin typeface="+mn-lt"/>
                          <a:ea typeface="+mn-ea"/>
                          <a:cs typeface="+mn-cs"/>
                        </a:rPr>
                        <a:t>0.8</a:t>
                      </a:r>
                    </a:p>
                  </a:txBody>
                  <a:tcPr marL="239778" marR="360000" marT="119889" marB="119889">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945870176"/>
                  </a:ext>
                </a:extLst>
              </a:tr>
            </a:tbl>
          </a:graphicData>
        </a:graphic>
      </p:graphicFrame>
      <p:graphicFrame>
        <p:nvGraphicFramePr>
          <p:cNvPr id="10" name="Content Placeholder 2" descr="Clustered column chart showing the values of 3 series for 4 categories">
            <a:extLst>
              <a:ext uri="{FF2B5EF4-FFF2-40B4-BE49-F238E27FC236}">
                <a16:creationId xmlns:a16="http://schemas.microsoft.com/office/drawing/2014/main" id="{7B2C21F4-A7EE-4B7F-BC39-7BCA637B3D16}"/>
              </a:ext>
            </a:extLst>
          </p:cNvPr>
          <p:cNvGraphicFramePr>
            <a:graphicFrameLocks/>
          </p:cNvGraphicFramePr>
          <p:nvPr>
            <p:extLst>
              <p:ext uri="{D42A27DB-BD31-4B8C-83A1-F6EECF244321}">
                <p14:modId xmlns:p14="http://schemas.microsoft.com/office/powerpoint/2010/main" val="1415081300"/>
              </p:ext>
            </p:extLst>
          </p:nvPr>
        </p:nvGraphicFramePr>
        <p:xfrm>
          <a:off x="5373508" y="4409549"/>
          <a:ext cx="2980266" cy="20351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ontent Placeholder 2" descr="Clustered column chart showing the values of 3 series for 4 categories">
            <a:extLst>
              <a:ext uri="{FF2B5EF4-FFF2-40B4-BE49-F238E27FC236}">
                <a16:creationId xmlns:a16="http://schemas.microsoft.com/office/drawing/2014/main" id="{45CD38C5-E7D9-4E52-8D86-A09F37672C90}"/>
              </a:ext>
            </a:extLst>
          </p:cNvPr>
          <p:cNvGraphicFramePr>
            <a:graphicFrameLocks/>
          </p:cNvGraphicFramePr>
          <p:nvPr>
            <p:extLst>
              <p:ext uri="{D42A27DB-BD31-4B8C-83A1-F6EECF244321}">
                <p14:modId xmlns:p14="http://schemas.microsoft.com/office/powerpoint/2010/main" val="619734007"/>
              </p:ext>
            </p:extLst>
          </p:nvPr>
        </p:nvGraphicFramePr>
        <p:xfrm>
          <a:off x="8461023" y="4409549"/>
          <a:ext cx="2980266" cy="203517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ontent Placeholder 2" descr="Clustered column chart showing the values of 3 series for 4 categories">
            <a:extLst>
              <a:ext uri="{FF2B5EF4-FFF2-40B4-BE49-F238E27FC236}">
                <a16:creationId xmlns:a16="http://schemas.microsoft.com/office/drawing/2014/main" id="{0BDC6EAD-DFE6-45CF-AC58-95F0EB5DA98A}"/>
              </a:ext>
            </a:extLst>
          </p:cNvPr>
          <p:cNvGraphicFramePr>
            <a:graphicFrameLocks/>
          </p:cNvGraphicFramePr>
          <p:nvPr>
            <p:extLst>
              <p:ext uri="{D42A27DB-BD31-4B8C-83A1-F6EECF244321}">
                <p14:modId xmlns:p14="http://schemas.microsoft.com/office/powerpoint/2010/main" val="3306453485"/>
              </p:ext>
            </p:extLst>
          </p:nvPr>
        </p:nvGraphicFramePr>
        <p:xfrm>
          <a:off x="5373508" y="2230231"/>
          <a:ext cx="2980266" cy="20351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ontent Placeholder 2" descr="Clustered column chart showing the values of 3 series for 4 categories">
            <a:extLst>
              <a:ext uri="{FF2B5EF4-FFF2-40B4-BE49-F238E27FC236}">
                <a16:creationId xmlns:a16="http://schemas.microsoft.com/office/drawing/2014/main" id="{CC7FCF35-BE9A-4435-BF69-3F09F96B4B83}"/>
              </a:ext>
            </a:extLst>
          </p:cNvPr>
          <p:cNvGraphicFramePr>
            <a:graphicFrameLocks/>
          </p:cNvGraphicFramePr>
          <p:nvPr>
            <p:extLst>
              <p:ext uri="{D42A27DB-BD31-4B8C-83A1-F6EECF244321}">
                <p14:modId xmlns:p14="http://schemas.microsoft.com/office/powerpoint/2010/main" val="2923594049"/>
              </p:ext>
            </p:extLst>
          </p:nvPr>
        </p:nvGraphicFramePr>
        <p:xfrm>
          <a:off x="8461023" y="2230231"/>
          <a:ext cx="2980266" cy="2035175"/>
        </p:xfrm>
        <a:graphic>
          <a:graphicData uri="http://schemas.openxmlformats.org/drawingml/2006/chart">
            <c:chart xmlns:c="http://schemas.openxmlformats.org/drawingml/2006/chart" xmlns:r="http://schemas.openxmlformats.org/officeDocument/2006/relationships" r:id="rId6"/>
          </a:graphicData>
        </a:graphic>
      </p:graphicFrame>
      <p:sp>
        <p:nvSpPr>
          <p:cNvPr id="15" name="TextBox 14">
            <a:extLst>
              <a:ext uri="{FF2B5EF4-FFF2-40B4-BE49-F238E27FC236}">
                <a16:creationId xmlns:a16="http://schemas.microsoft.com/office/drawing/2014/main" id="{1FE3C852-DA86-4334-918F-4A96A24284F9}"/>
              </a:ext>
            </a:extLst>
          </p:cNvPr>
          <p:cNvSpPr txBox="1"/>
          <p:nvPr/>
        </p:nvSpPr>
        <p:spPr>
          <a:xfrm>
            <a:off x="5509094" y="1779373"/>
            <a:ext cx="5897768" cy="400110"/>
          </a:xfrm>
          <a:prstGeom prst="rect">
            <a:avLst/>
          </a:prstGeom>
          <a:noFill/>
        </p:spPr>
        <p:txBody>
          <a:bodyPr wrap="none" rtlCol="0">
            <a:spAutoFit/>
          </a:bodyPr>
          <a:lstStyle/>
          <a:p>
            <a:r>
              <a:rPr lang="de-DE" sz="2000" dirty="0" err="1">
                <a:solidFill>
                  <a:schemeClr val="bg1"/>
                </a:solidFill>
              </a:rPr>
              <a:t>Percentage</a:t>
            </a:r>
            <a:r>
              <a:rPr lang="de-DE" sz="2000" dirty="0">
                <a:solidFill>
                  <a:schemeClr val="bg1"/>
                </a:solidFill>
              </a:rPr>
              <a:t> </a:t>
            </a:r>
            <a:r>
              <a:rPr lang="de-DE" sz="2000" dirty="0" err="1">
                <a:solidFill>
                  <a:schemeClr val="bg1"/>
                </a:solidFill>
              </a:rPr>
              <a:t>of</a:t>
            </a:r>
            <a:r>
              <a:rPr lang="de-DE" sz="2000" dirty="0">
                <a:solidFill>
                  <a:schemeClr val="bg1"/>
                </a:solidFill>
              </a:rPr>
              <a:t> </a:t>
            </a:r>
            <a:r>
              <a:rPr lang="de-DE" sz="2000" dirty="0" err="1">
                <a:solidFill>
                  <a:schemeClr val="bg1"/>
                </a:solidFill>
              </a:rPr>
              <a:t>subjects</a:t>
            </a:r>
            <a:r>
              <a:rPr lang="de-DE" sz="2000" dirty="0">
                <a:solidFill>
                  <a:schemeClr val="bg1"/>
                </a:solidFill>
              </a:rPr>
              <a:t> in </a:t>
            </a:r>
            <a:r>
              <a:rPr lang="de-DE" sz="2000" dirty="0" err="1">
                <a:solidFill>
                  <a:schemeClr val="bg1"/>
                </a:solidFill>
              </a:rPr>
              <a:t>group</a:t>
            </a:r>
            <a:r>
              <a:rPr lang="de-DE" sz="2000" dirty="0">
                <a:solidFill>
                  <a:schemeClr val="bg1"/>
                </a:solidFill>
              </a:rPr>
              <a:t> … </a:t>
            </a:r>
            <a:r>
              <a:rPr lang="de-DE" sz="2000" dirty="0" err="1">
                <a:solidFill>
                  <a:schemeClr val="bg1"/>
                </a:solidFill>
              </a:rPr>
              <a:t>that</a:t>
            </a:r>
            <a:r>
              <a:rPr lang="de-DE" sz="2000" dirty="0">
                <a:solidFill>
                  <a:schemeClr val="bg1"/>
                </a:solidFill>
              </a:rPr>
              <a:t> </a:t>
            </a:r>
            <a:r>
              <a:rPr lang="de-DE" sz="2000" dirty="0" err="1">
                <a:solidFill>
                  <a:schemeClr val="bg1"/>
                </a:solidFill>
              </a:rPr>
              <a:t>deceased</a:t>
            </a:r>
            <a:endParaRPr lang="en-GB" sz="2000" dirty="0">
              <a:solidFill>
                <a:schemeClr val="bg1"/>
              </a:solidFill>
            </a:endParaRPr>
          </a:p>
        </p:txBody>
      </p:sp>
      <p:cxnSp>
        <p:nvCxnSpPr>
          <p:cNvPr id="19" name="Straight Connector 18">
            <a:extLst>
              <a:ext uri="{FF2B5EF4-FFF2-40B4-BE49-F238E27FC236}">
                <a16:creationId xmlns:a16="http://schemas.microsoft.com/office/drawing/2014/main" id="{E3719088-86DD-46ED-964D-80ED78C504AB}"/>
              </a:ext>
            </a:extLst>
          </p:cNvPr>
          <p:cNvCxnSpPr>
            <a:cxnSpLocks/>
          </p:cNvCxnSpPr>
          <p:nvPr/>
        </p:nvCxnSpPr>
        <p:spPr>
          <a:xfrm>
            <a:off x="5509094" y="4317386"/>
            <a:ext cx="5844706" cy="0"/>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E36E4A6-A974-4DEA-90B0-F0206C35984E}"/>
              </a:ext>
            </a:extLst>
          </p:cNvPr>
          <p:cNvCxnSpPr>
            <a:cxnSpLocks/>
          </p:cNvCxnSpPr>
          <p:nvPr/>
        </p:nvCxnSpPr>
        <p:spPr>
          <a:xfrm flipV="1">
            <a:off x="8432803" y="2361793"/>
            <a:ext cx="0" cy="4082931"/>
          </a:xfrm>
          <a:prstGeom prst="line">
            <a:avLst/>
          </a:prstGeom>
          <a:ln w="9525">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4C67A96-04B2-4604-BFBB-5FCA25707D19}"/>
              </a:ext>
            </a:extLst>
          </p:cNvPr>
          <p:cNvGrpSpPr>
            <a:grpSpLocks noChangeAspect="1"/>
          </p:cNvGrpSpPr>
          <p:nvPr/>
        </p:nvGrpSpPr>
        <p:grpSpPr>
          <a:xfrm>
            <a:off x="10677667" y="2283116"/>
            <a:ext cx="653555" cy="576000"/>
            <a:chOff x="10021710" y="304417"/>
            <a:chExt cx="1216379" cy="1072038"/>
          </a:xfrm>
        </p:grpSpPr>
        <p:pic>
          <p:nvPicPr>
            <p:cNvPr id="24" name="Graphic 23" descr="Clenched Fist with solid fill">
              <a:extLst>
                <a:ext uri="{FF2B5EF4-FFF2-40B4-BE49-F238E27FC236}">
                  <a16:creationId xmlns:a16="http://schemas.microsoft.com/office/drawing/2014/main" id="{5DB9EA4A-DFA6-45FA-B0EE-4166F662B1B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323689" y="304417"/>
              <a:ext cx="914400" cy="914400"/>
            </a:xfrm>
            <a:prstGeom prst="rect">
              <a:avLst/>
            </a:prstGeom>
          </p:spPr>
        </p:pic>
        <p:pic>
          <p:nvPicPr>
            <p:cNvPr id="26" name="Graphic 25" descr="Clenched Fist outline">
              <a:extLst>
                <a:ext uri="{FF2B5EF4-FFF2-40B4-BE49-F238E27FC236}">
                  <a16:creationId xmlns:a16="http://schemas.microsoft.com/office/drawing/2014/main" id="{9ECE0648-CAFA-42BF-83E7-8BE25000B15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21710" y="462055"/>
              <a:ext cx="914400" cy="914400"/>
            </a:xfrm>
            <a:prstGeom prst="rect">
              <a:avLst/>
            </a:prstGeom>
          </p:spPr>
        </p:pic>
      </p:grpSp>
      <p:pic>
        <p:nvPicPr>
          <p:cNvPr id="28" name="Graphic 27" descr="Fencing with solid fill">
            <a:extLst>
              <a:ext uri="{FF2B5EF4-FFF2-40B4-BE49-F238E27FC236}">
                <a16:creationId xmlns:a16="http://schemas.microsoft.com/office/drawing/2014/main" id="{8CC7CB5B-E6DE-4F9A-B969-295A26C4698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755515" y="2319116"/>
            <a:ext cx="540000" cy="540000"/>
          </a:xfrm>
          <a:prstGeom prst="rect">
            <a:avLst/>
          </a:prstGeom>
        </p:spPr>
      </p:pic>
      <p:pic>
        <p:nvPicPr>
          <p:cNvPr id="30" name="Graphic 29" descr="Sun with solid fill">
            <a:extLst>
              <a:ext uri="{FF2B5EF4-FFF2-40B4-BE49-F238E27FC236}">
                <a16:creationId xmlns:a16="http://schemas.microsoft.com/office/drawing/2014/main" id="{80928D8D-489A-4764-AA7C-B895601F836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57609" y="4354906"/>
            <a:ext cx="540000" cy="540000"/>
          </a:xfrm>
          <a:prstGeom prst="rect">
            <a:avLst/>
          </a:prstGeom>
        </p:spPr>
      </p:pic>
      <p:pic>
        <p:nvPicPr>
          <p:cNvPr id="32" name="Graphic 31" descr="Police male with solid fill">
            <a:extLst>
              <a:ext uri="{FF2B5EF4-FFF2-40B4-BE49-F238E27FC236}">
                <a16:creationId xmlns:a16="http://schemas.microsoft.com/office/drawing/2014/main" id="{C44E332D-E781-4DB4-9EAC-AFFE66116E2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68219" y="4398976"/>
            <a:ext cx="468000" cy="468000"/>
          </a:xfrm>
          <a:prstGeom prst="rect">
            <a:avLst/>
          </a:prstGeom>
        </p:spPr>
      </p:pic>
    </p:spTree>
    <p:extLst>
      <p:ext uri="{BB962C8B-B14F-4D97-AF65-F5344CB8AC3E}">
        <p14:creationId xmlns:p14="http://schemas.microsoft.com/office/powerpoint/2010/main" val="3609285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0</TotalTime>
  <Words>348</Words>
  <Application>Microsoft Office PowerPoint</Application>
  <PresentationFormat>Widescreen</PresentationFormat>
  <Paragraphs>84</Paragraphs>
  <Slides>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Century Schoolbook</vt:lpstr>
      <vt:lpstr>CITY SKETCH 16X9</vt:lpstr>
      <vt:lpstr>Dallas Police Officer-Involved Shootings</vt:lpstr>
      <vt:lpstr>Scenario</vt:lpstr>
      <vt:lpstr>Shooting Incidents statistics</vt:lpstr>
      <vt:lpstr>PowerPoint Presentation</vt:lpstr>
      <vt:lpstr>Subject statistics</vt:lpstr>
      <vt:lpstr>Classification model</vt:lpstr>
      <vt:lpstr>Approach</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Dallas Police Officer-Involved Shootings</dc:title>
  <dc:creator>Anne</dc:creator>
  <cp:lastModifiedBy>Anne</cp:lastModifiedBy>
  <cp:revision>26</cp:revision>
  <dcterms:created xsi:type="dcterms:W3CDTF">2022-03-04T10:31:43Z</dcterms:created>
  <dcterms:modified xsi:type="dcterms:W3CDTF">2022-03-05T12:07:47Z</dcterms:modified>
</cp:coreProperties>
</file>