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63" r:id="rId9"/>
    <p:sldId id="264" r:id="rId10"/>
    <p:sldId id="277" r:id="rId11"/>
    <p:sldId id="266" r:id="rId12"/>
    <p:sldId id="278" r:id="rId13"/>
    <p:sldId id="268" r:id="rId14"/>
    <p:sldId id="269" r:id="rId15"/>
    <p:sldId id="279" r:id="rId16"/>
    <p:sldId id="271" r:id="rId17"/>
    <p:sldId id="280" r:id="rId18"/>
    <p:sldId id="273" r:id="rId19"/>
    <p:sldId id="274" r:id="rId20"/>
    <p:sldId id="275" r:id="rId21"/>
    <p:sldId id="276" r:id="rId22"/>
  </p:sldIdLst>
  <p:sldSz cx="9907588" cy="6858000"/>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howGuides="1">
      <p:cViewPr varScale="1">
        <p:scale>
          <a:sx n="107" d="100"/>
          <a:sy n="107" d="100"/>
        </p:scale>
        <p:origin x="-1362" y="-84"/>
      </p:cViewPr>
      <p:guideLst>
        <p:guide orient="horz" pos="2160"/>
        <p:guide pos="312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hteck 1"/>
          <p:cNvSpPr>
            <a:spLocks noMove="1" noResize="1"/>
          </p:cNvSpPr>
          <p:nvPr/>
        </p:nvSpPr>
        <p:spPr>
          <a:xfrm>
            <a:off x="0" y="0"/>
            <a:ext cx="7099200" cy="10234800"/>
          </a:xfrm>
          <a:prstGeom prst="rect">
            <a:avLst/>
          </a:prstGeom>
          <a:solidFill>
            <a:srgbClr val="FFFFFF"/>
          </a:solidFill>
          <a:ln>
            <a:noFill/>
            <a:prstDash val="solid"/>
          </a:ln>
        </p:spPr>
        <p:txBody>
          <a:bodyPr vert="horz" wrap="none" lIns="90000" tIns="45000" rIns="90000" bIns="45000" anchor="ctr" anchorCtr="1" compatLnSpc="1"/>
          <a:lstStyle/>
          <a:p>
            <a: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de-DE" sz="1800" b="0" i="0" u="none" strike="noStrike" cap="none" baseline="0">
              <a:ln>
                <a:noFill/>
              </a:ln>
              <a:solidFill>
                <a:srgbClr val="333333"/>
              </a:solidFill>
              <a:latin typeface="Arial" pitchFamily="34"/>
              <a:ea typeface="Microsoft YaHei" pitchFamily="2"/>
              <a:cs typeface="Mangal" pitchFamily="2"/>
            </a:endParaRPr>
          </a:p>
        </p:txBody>
      </p:sp>
      <p:sp>
        <p:nvSpPr>
          <p:cNvPr id="3" name="Kopfzeilenplatzhalter 2"/>
          <p:cNvSpPr txBox="1">
            <a:spLocks noGrp="1"/>
          </p:cNvSpPr>
          <p:nvPr>
            <p:ph type="hdr" sz="quarter"/>
          </p:nvPr>
        </p:nvSpPr>
        <p:spPr>
          <a:xfrm>
            <a:off x="0" y="-360"/>
            <a:ext cx="3078000" cy="569880"/>
          </a:xfrm>
          <a:prstGeom prst="rect">
            <a:avLst/>
          </a:prstGeom>
          <a:noFill/>
          <a:ln>
            <a:noFill/>
          </a:ln>
        </p:spPr>
        <p:txBody>
          <a:bodyPr vert="horz" wrap="square" lIns="94680" tIns="47520" rIns="94680" bIns="47520" anchor="t" anchorCtr="0" compatLnSpc="1"/>
          <a:lstStyle/>
          <a:p>
            <a: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de-DE" sz="1800" b="0" i="0" u="none" strike="noStrike" cap="none" baseline="0">
              <a:ln>
                <a:noFill/>
              </a:ln>
              <a:solidFill>
                <a:srgbClr val="333333"/>
              </a:solidFill>
              <a:latin typeface="Arial" pitchFamily="34"/>
              <a:ea typeface="Microsoft YaHei" pitchFamily="2"/>
              <a:cs typeface="Mangal" pitchFamily="2"/>
            </a:endParaRPr>
          </a:p>
        </p:txBody>
      </p:sp>
      <p:sp>
        <p:nvSpPr>
          <p:cNvPr id="4" name="Datumsplatzhalter 3"/>
          <p:cNvSpPr txBox="1">
            <a:spLocks noGrp="1"/>
          </p:cNvSpPr>
          <p:nvPr>
            <p:ph type="dt" sz="quarter" idx="1"/>
          </p:nvPr>
        </p:nvSpPr>
        <p:spPr>
          <a:xfrm>
            <a:off x="4021200" y="-360"/>
            <a:ext cx="3078000" cy="569880"/>
          </a:xfrm>
          <a:prstGeom prst="rect">
            <a:avLst/>
          </a:prstGeom>
          <a:noFill/>
          <a:ln>
            <a:noFill/>
          </a:ln>
        </p:spPr>
        <p:txBody>
          <a:bodyPr vert="horz" wrap="square" lIns="94680" tIns="47520" rIns="94680" bIns="47520" anchor="t" anchorCtr="0" compatLnSpc="1"/>
          <a:lstStyle/>
          <a:p>
            <a: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de-DE" sz="1800" b="0" i="0" u="none" strike="noStrike" cap="none" baseline="0">
              <a:ln>
                <a:noFill/>
              </a:ln>
              <a:solidFill>
                <a:srgbClr val="333333"/>
              </a:solidFill>
              <a:latin typeface="Arial" pitchFamily="34"/>
              <a:ea typeface="Microsoft YaHei" pitchFamily="2"/>
              <a:cs typeface="Mangal" pitchFamily="2"/>
            </a:endParaRPr>
          </a:p>
        </p:txBody>
      </p:sp>
      <p:sp>
        <p:nvSpPr>
          <p:cNvPr id="5" name="Fußzeilenplatzhalter 4"/>
          <p:cNvSpPr txBox="1">
            <a:spLocks noGrp="1"/>
          </p:cNvSpPr>
          <p:nvPr>
            <p:ph type="ftr" sz="quarter" idx="2"/>
          </p:nvPr>
        </p:nvSpPr>
        <p:spPr>
          <a:xfrm>
            <a:off x="0" y="9664200"/>
            <a:ext cx="3078000" cy="569880"/>
          </a:xfrm>
          <a:prstGeom prst="rect">
            <a:avLst/>
          </a:prstGeom>
          <a:noFill/>
          <a:ln>
            <a:noFill/>
          </a:ln>
        </p:spPr>
        <p:txBody>
          <a:bodyPr vert="horz" wrap="square" lIns="94680" tIns="47520" rIns="94680" bIns="47520" anchor="b" anchorCtr="0" compatLnSpc="1"/>
          <a:lstStyle/>
          <a:p>
            <a: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de-DE" sz="1800" b="0" i="0" u="none" strike="noStrike" cap="none" baseline="0">
              <a:ln>
                <a:noFill/>
              </a:ln>
              <a:solidFill>
                <a:srgbClr val="333333"/>
              </a:solidFill>
              <a:latin typeface="Arial" pitchFamily="34"/>
              <a:ea typeface="Microsoft YaHei" pitchFamily="2"/>
              <a:cs typeface="Mangal" pitchFamily="2"/>
            </a:endParaRPr>
          </a:p>
        </p:txBody>
      </p:sp>
      <p:sp>
        <p:nvSpPr>
          <p:cNvPr id="6" name="Foliennummernplatzhalter 5"/>
          <p:cNvSpPr txBox="1">
            <a:spLocks noGrp="1"/>
          </p:cNvSpPr>
          <p:nvPr>
            <p:ph type="sldNum" sz="quarter" idx="3"/>
          </p:nvPr>
        </p:nvSpPr>
        <p:spPr>
          <a:xfrm>
            <a:off x="4021200" y="9664200"/>
            <a:ext cx="3078000" cy="569880"/>
          </a:xfrm>
          <a:prstGeom prst="rect">
            <a:avLst/>
          </a:prstGeom>
          <a:noFill/>
          <a:ln>
            <a:noFill/>
          </a:ln>
        </p:spPr>
        <p:txBody>
          <a:bodyPr vert="horz" wrap="square" lIns="94680" tIns="47520" rIns="94680" bIns="47520" anchor="b" anchorCtr="0" compatLnSpc="1"/>
          <a:lstStyle/>
          <a:p>
            <a:pPr marL="0" marR="0" lvl="0" indent="0" algn="r" rtl="0" hangingPunct="1">
              <a:lnSpc>
                <a:spcPct val="100000"/>
              </a:lnSpc>
              <a:spcBef>
                <a:spcPts val="7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573D2AB7-F9C4-4085-88F7-A4B14FAE06E8}" type="slidenum">
              <a:t>‹#›</a:t>
            </a:fld>
            <a:endParaRPr lang="de-DE" sz="1200" b="0" i="0" u="none" strike="noStrike" cap="none" baseline="0">
              <a:ln>
                <a:noFill/>
              </a:ln>
              <a:solidFill>
                <a:srgbClr val="000000"/>
              </a:solidFill>
              <a:latin typeface="Arial" pitchFamily="34"/>
              <a:ea typeface="Microsoft YaHei" pitchFamily="2"/>
              <a:cs typeface="Mangal" pitchFamily="2"/>
            </a:endParaRPr>
          </a:p>
        </p:txBody>
      </p:sp>
    </p:spTree>
    <p:extLst>
      <p:ext uri="{BB962C8B-B14F-4D97-AF65-F5344CB8AC3E}">
        <p14:creationId xmlns:p14="http://schemas.microsoft.com/office/powerpoint/2010/main" val="3032823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hteck 1"/>
          <p:cNvSpPr>
            <a:spLocks noMove="1" noResize="1"/>
          </p:cNvSpPr>
          <p:nvPr/>
        </p:nvSpPr>
        <p:spPr>
          <a:xfrm>
            <a:off x="0" y="0"/>
            <a:ext cx="7099200" cy="10234800"/>
          </a:xfrm>
          <a:prstGeom prst="rect">
            <a:avLst/>
          </a:prstGeom>
          <a:solidFill>
            <a:srgbClr val="FFFFFF"/>
          </a:solidFill>
          <a:ln>
            <a:noFill/>
            <a:prstDash val="solid"/>
          </a:ln>
        </p:spPr>
        <p:txBody>
          <a:bodyPr vert="horz" wrap="none" lIns="90000" tIns="45000" rIns="90000" bIns="45000" anchor="ctr" anchorCtr="1" compatLnSpc="1"/>
          <a:lstStyle/>
          <a:p>
            <a: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de-DE" sz="1800" b="0" i="0" u="none" strike="noStrike" cap="none" baseline="0">
              <a:ln>
                <a:noFill/>
              </a:ln>
              <a:solidFill>
                <a:srgbClr val="333333"/>
              </a:solidFill>
              <a:latin typeface="Arial" pitchFamily="34"/>
              <a:ea typeface="Microsoft YaHei" pitchFamily="2"/>
              <a:cs typeface="Mangal" pitchFamily="2"/>
            </a:endParaRPr>
          </a:p>
        </p:txBody>
      </p:sp>
      <p:sp>
        <p:nvSpPr>
          <p:cNvPr id="3" name="Kopfzeilenplatzhalter 2"/>
          <p:cNvSpPr txBox="1">
            <a:spLocks noGrp="1"/>
          </p:cNvSpPr>
          <p:nvPr>
            <p:ph type="hdr" sz="quarter"/>
          </p:nvPr>
        </p:nvSpPr>
        <p:spPr>
          <a:xfrm>
            <a:off x="0" y="-360"/>
            <a:ext cx="3116160" cy="552600"/>
          </a:xfrm>
          <a:prstGeom prst="rect">
            <a:avLst/>
          </a:prstGeom>
          <a:noFill/>
          <a:ln>
            <a:noFill/>
          </a:ln>
        </p:spPr>
        <p:txBody>
          <a:bodyPr vert="horz" wrap="square" lIns="95040" tIns="47520" rIns="95040" bIns="47520" anchor="t" anchorCtr="0" compatLnSpc="1"/>
          <a:lstStyle>
            <a:lvl1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de-DE" sz="1200" b="0" i="0" u="none" strike="noStrike" cap="none" baseline="0">
                <a:ln>
                  <a:noFill/>
                </a:ln>
                <a:solidFill>
                  <a:srgbClr val="333333"/>
                </a:solidFill>
                <a:latin typeface="Arial" pitchFamily="34"/>
                <a:ea typeface="Microsoft YaHei" pitchFamily="2"/>
                <a:cs typeface="Mangal" pitchFamily="2"/>
              </a:defRPr>
            </a:lvl1pPr>
          </a:lstStyle>
          <a:p>
            <a:pPr lvl="0"/>
            <a:endParaRPr lang="de-DE"/>
          </a:p>
        </p:txBody>
      </p:sp>
      <p:sp>
        <p:nvSpPr>
          <p:cNvPr id="4" name="Datumsplatzhalter 3"/>
          <p:cNvSpPr txBox="1">
            <a:spLocks noGrp="1"/>
          </p:cNvSpPr>
          <p:nvPr>
            <p:ph type="dt" idx="1"/>
          </p:nvPr>
        </p:nvSpPr>
        <p:spPr>
          <a:xfrm>
            <a:off x="3992040" y="-360"/>
            <a:ext cx="3116520" cy="552600"/>
          </a:xfrm>
          <a:prstGeom prst="rect">
            <a:avLst/>
          </a:prstGeom>
          <a:noFill/>
          <a:ln>
            <a:noFill/>
          </a:ln>
        </p:spPr>
        <p:txBody>
          <a:bodyPr vert="horz" wrap="square" lIns="95040" tIns="47520" rIns="95040" bIns="47520" anchor="t" anchorCtr="0" compatLnSpc="1"/>
          <a:lstStyle>
            <a:lvl1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de-DE" sz="1200" b="0" i="0" u="none" strike="noStrike" cap="none" baseline="0">
                <a:ln>
                  <a:noFill/>
                </a:ln>
                <a:solidFill>
                  <a:srgbClr val="333333"/>
                </a:solidFill>
                <a:latin typeface="Arial" pitchFamily="34"/>
                <a:ea typeface="Microsoft YaHei" pitchFamily="2"/>
                <a:cs typeface="Mangal" pitchFamily="2"/>
              </a:defRPr>
            </a:lvl1pPr>
          </a:lstStyle>
          <a:p>
            <a:pPr lvl="0"/>
            <a:endParaRPr lang="de-DE"/>
          </a:p>
        </p:txBody>
      </p:sp>
      <p:sp>
        <p:nvSpPr>
          <p:cNvPr id="5" name="Folienbildplatzhalter 4"/>
          <p:cNvSpPr>
            <a:spLocks noGrp="1" noRot="1" noChangeAspect="1"/>
          </p:cNvSpPr>
          <p:nvPr>
            <p:ph type="sldImg" idx="2"/>
          </p:nvPr>
        </p:nvSpPr>
        <p:spPr>
          <a:xfrm>
            <a:off x="823680" y="787320"/>
            <a:ext cx="5459400" cy="3780000"/>
          </a:xfrm>
          <a:prstGeom prst="rect">
            <a:avLst/>
          </a:prstGeom>
          <a:noFill/>
          <a:ln>
            <a:noFill/>
            <a:prstDash val="solid"/>
          </a:ln>
        </p:spPr>
      </p:sp>
      <p:sp>
        <p:nvSpPr>
          <p:cNvPr id="6" name="Notizenplatzhalter 5"/>
          <p:cNvSpPr txBox="1">
            <a:spLocks noGrp="1"/>
          </p:cNvSpPr>
          <p:nvPr>
            <p:ph type="body" sz="quarter" idx="3"/>
          </p:nvPr>
        </p:nvSpPr>
        <p:spPr>
          <a:xfrm>
            <a:off x="958680" y="4882680"/>
            <a:ext cx="5191200" cy="456732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
        <p:nvSpPr>
          <p:cNvPr id="7" name="Fußzeilenplatzhalter 6"/>
          <p:cNvSpPr txBox="1">
            <a:spLocks noGrp="1"/>
          </p:cNvSpPr>
          <p:nvPr>
            <p:ph type="ftr" sz="quarter" idx="4"/>
          </p:nvPr>
        </p:nvSpPr>
        <p:spPr>
          <a:xfrm>
            <a:off x="0" y="9685440"/>
            <a:ext cx="3116160" cy="552240"/>
          </a:xfrm>
          <a:prstGeom prst="rect">
            <a:avLst/>
          </a:prstGeom>
          <a:noFill/>
          <a:ln>
            <a:noFill/>
          </a:ln>
        </p:spPr>
        <p:txBody>
          <a:bodyPr vert="horz" wrap="square" lIns="95040" tIns="47520" rIns="95040" bIns="47520" anchor="b" anchorCtr="0" compatLnSpc="1"/>
          <a:lstStyle>
            <a:lvl1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de-DE" sz="1200" b="0" i="0" u="none" strike="noStrike" cap="none" baseline="0">
                <a:ln>
                  <a:noFill/>
                </a:ln>
                <a:solidFill>
                  <a:srgbClr val="333333"/>
                </a:solidFill>
                <a:latin typeface="Arial" pitchFamily="34"/>
                <a:ea typeface="Microsoft YaHei" pitchFamily="2"/>
                <a:cs typeface="Mangal" pitchFamily="2"/>
              </a:defRPr>
            </a:lvl1pPr>
          </a:lstStyle>
          <a:p>
            <a:pPr lvl="0"/>
            <a:endParaRPr lang="de-DE"/>
          </a:p>
        </p:txBody>
      </p:sp>
      <p:sp>
        <p:nvSpPr>
          <p:cNvPr id="8" name="Foliennummernplatzhalter 7"/>
          <p:cNvSpPr txBox="1">
            <a:spLocks noGrp="1"/>
          </p:cNvSpPr>
          <p:nvPr>
            <p:ph type="sldNum" sz="quarter" idx="5"/>
          </p:nvPr>
        </p:nvSpPr>
        <p:spPr>
          <a:xfrm>
            <a:off x="3992040" y="9685440"/>
            <a:ext cx="3116520" cy="552240"/>
          </a:xfrm>
          <a:prstGeom prst="rect">
            <a:avLst/>
          </a:prstGeom>
          <a:noFill/>
          <a:ln>
            <a:noFill/>
          </a:ln>
        </p:spPr>
        <p:txBody>
          <a:bodyPr vert="horz" wrap="square" lIns="95040" tIns="47520" rIns="95040" bIns="47520" anchor="b" anchorCtr="0" compatLnSpc="1"/>
          <a:lstStyle>
            <a:lvl1pPr marL="0" marR="0" lvl="0" indent="0" algn="r" rtl="0" hangingPunct="1">
              <a:lnSpc>
                <a:spcPct val="100000"/>
              </a:lnSpc>
              <a:spcBef>
                <a:spcPts val="7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de-DE" sz="1200" b="0" i="0" u="none" strike="noStrike" cap="none" baseline="0">
                <a:ln>
                  <a:noFill/>
                </a:ln>
                <a:solidFill>
                  <a:srgbClr val="333333"/>
                </a:solidFill>
                <a:latin typeface="Arial" pitchFamily="34"/>
                <a:ea typeface="Microsoft YaHei" pitchFamily="2"/>
                <a:cs typeface="Mangal" pitchFamily="2"/>
              </a:defRPr>
            </a:lvl1pPr>
          </a:lstStyle>
          <a:p>
            <a:pPr lvl="0"/>
            <a:fld id="{5F386CAD-0912-4AAD-AE59-088D57F3AF13}" type="slidenum">
              <a:t>‹#›</a:t>
            </a:fld>
            <a:endParaRPr lang="de-DE"/>
          </a:p>
        </p:txBody>
      </p:sp>
    </p:spTree>
    <p:extLst>
      <p:ext uri="{BB962C8B-B14F-4D97-AF65-F5344CB8AC3E}">
        <p14:creationId xmlns:p14="http://schemas.microsoft.com/office/powerpoint/2010/main" val="3855029758"/>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de-DE" sz="1200" b="0" i="0" u="none" strike="noStrike" cap="none" baseline="0">
        <a:ln>
          <a:noFill/>
        </a:ln>
        <a:solidFill>
          <a:srgbClr val="000000"/>
        </a:solidFill>
        <a:latin typeface="Times New Roman"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823913" y="787400"/>
            <a:ext cx="5459412" cy="37798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823913" y="787400"/>
            <a:ext cx="5459412" cy="37798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823913" y="787400"/>
            <a:ext cx="5459412" cy="37798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823913" y="787400"/>
            <a:ext cx="5459412" cy="37798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823913" y="787400"/>
            <a:ext cx="5459412" cy="37798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823913" y="787400"/>
            <a:ext cx="5459412" cy="37798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823913" y="787400"/>
            <a:ext cx="5459412" cy="37798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823913" y="787400"/>
            <a:ext cx="5459412" cy="37798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823913" y="787400"/>
            <a:ext cx="5459412" cy="37798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42950" y="2130425"/>
            <a:ext cx="8421688" cy="1470025"/>
          </a:xfrm>
        </p:spPr>
        <p:txBody>
          <a:bodyPr/>
          <a:lstStyle/>
          <a:p>
            <a:r>
              <a:rPr lang="de-DE"/>
              <a:t>Titelmasterformat durch Klicken bearbeiten</a:t>
            </a:r>
          </a:p>
        </p:txBody>
      </p:sp>
      <p:sp>
        <p:nvSpPr>
          <p:cNvPr id="3" name="Untertitel 2"/>
          <p:cNvSpPr>
            <a:spLocks noGrp="1"/>
          </p:cNvSpPr>
          <p:nvPr>
            <p:ph type="subTitle" idx="1"/>
          </p:nvPr>
        </p:nvSpPr>
        <p:spPr>
          <a:xfrm>
            <a:off x="1485900" y="3886200"/>
            <a:ext cx="693578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r>
              <a:rPr lang="de-DE"/>
              <a:t>Seite </a:t>
            </a:r>
            <a:fld id="{41105410-E9E4-414A-A346-54F9B4241F5C}" type="slidenum">
              <a:t>‹#›</a:t>
            </a:fld>
            <a:endParaRPr lang="de-DE"/>
          </a:p>
        </p:txBody>
      </p:sp>
    </p:spTree>
    <p:extLst>
      <p:ext uri="{BB962C8B-B14F-4D97-AF65-F5344CB8AC3E}">
        <p14:creationId xmlns:p14="http://schemas.microsoft.com/office/powerpoint/2010/main" val="59805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r>
              <a:rPr lang="de-DE"/>
              <a:t>Seite </a:t>
            </a:r>
            <a:fld id="{76278141-92C4-45A6-95DE-8471679CFAA0}" type="slidenum">
              <a:t>‹#›</a:t>
            </a:fld>
            <a:endParaRPr lang="de-DE"/>
          </a:p>
        </p:txBody>
      </p:sp>
    </p:spTree>
    <p:extLst>
      <p:ext uri="{BB962C8B-B14F-4D97-AF65-F5344CB8AC3E}">
        <p14:creationId xmlns:p14="http://schemas.microsoft.com/office/powerpoint/2010/main" val="281373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156450" y="190500"/>
            <a:ext cx="2108200" cy="535940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1850" y="190500"/>
            <a:ext cx="6172200" cy="535940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r>
              <a:rPr lang="de-DE"/>
              <a:t>Seite </a:t>
            </a:r>
            <a:fld id="{C7B4B4B5-6D97-4199-BC6D-9153CCF8F388}" type="slidenum">
              <a:t>‹#›</a:t>
            </a:fld>
            <a:endParaRPr lang="de-DE"/>
          </a:p>
        </p:txBody>
      </p:sp>
    </p:spTree>
    <p:extLst>
      <p:ext uri="{BB962C8B-B14F-4D97-AF65-F5344CB8AC3E}">
        <p14:creationId xmlns:p14="http://schemas.microsoft.com/office/powerpoint/2010/main" val="168294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r>
              <a:rPr lang="de-DE"/>
              <a:t>Seite </a:t>
            </a:r>
            <a:fld id="{AA91569F-D157-444E-B026-CC2084A1604D}" type="slidenum">
              <a:t>‹#›</a:t>
            </a:fld>
            <a:endParaRPr lang="de-DE"/>
          </a:p>
        </p:txBody>
      </p:sp>
    </p:spTree>
    <p:extLst>
      <p:ext uri="{BB962C8B-B14F-4D97-AF65-F5344CB8AC3E}">
        <p14:creationId xmlns:p14="http://schemas.microsoft.com/office/powerpoint/2010/main" val="199388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82638" y="4406900"/>
            <a:ext cx="8421687"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82638" y="2906713"/>
            <a:ext cx="842168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r>
              <a:rPr lang="de-DE"/>
              <a:t>Seite </a:t>
            </a:r>
            <a:fld id="{13E413EB-B2DB-4541-9846-C1BFDC14D1C3}" type="slidenum">
              <a:t>‹#›</a:t>
            </a:fld>
            <a:endParaRPr lang="de-DE"/>
          </a:p>
        </p:txBody>
      </p:sp>
    </p:spTree>
    <p:extLst>
      <p:ext uri="{BB962C8B-B14F-4D97-AF65-F5344CB8AC3E}">
        <p14:creationId xmlns:p14="http://schemas.microsoft.com/office/powerpoint/2010/main" val="178846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44550" y="14351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30800" y="14351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r>
              <a:rPr lang="de-DE"/>
              <a:t>Seite </a:t>
            </a:r>
            <a:fld id="{46E8CA85-40C7-4F71-8826-1915E8473F95}" type="slidenum">
              <a:t>‹#›</a:t>
            </a:fld>
            <a:endParaRPr lang="de-DE"/>
          </a:p>
        </p:txBody>
      </p:sp>
    </p:spTree>
    <p:extLst>
      <p:ext uri="{BB962C8B-B14F-4D97-AF65-F5344CB8AC3E}">
        <p14:creationId xmlns:p14="http://schemas.microsoft.com/office/powerpoint/2010/main" val="347909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95300" y="274638"/>
            <a:ext cx="8916988"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95300"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95300"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032375" y="1535113"/>
            <a:ext cx="43799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5032375" y="2174875"/>
            <a:ext cx="43799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pPr lvl="0"/>
            <a:endParaRPr lang="de-DE"/>
          </a:p>
        </p:txBody>
      </p:sp>
      <p:sp>
        <p:nvSpPr>
          <p:cNvPr id="8" name="Fußzeilenplatzhalter 7"/>
          <p:cNvSpPr>
            <a:spLocks noGrp="1"/>
          </p:cNvSpPr>
          <p:nvPr>
            <p:ph type="ftr" sz="quarter" idx="11"/>
          </p:nvPr>
        </p:nvSpPr>
        <p:spPr/>
        <p:txBody>
          <a:bodyPr/>
          <a:lstStyle/>
          <a:p>
            <a:pPr lvl="0"/>
            <a:endParaRPr lang="de-DE"/>
          </a:p>
        </p:txBody>
      </p:sp>
      <p:sp>
        <p:nvSpPr>
          <p:cNvPr id="9" name="Foliennummernplatzhalter 8"/>
          <p:cNvSpPr>
            <a:spLocks noGrp="1"/>
          </p:cNvSpPr>
          <p:nvPr>
            <p:ph type="sldNum" sz="quarter" idx="12"/>
          </p:nvPr>
        </p:nvSpPr>
        <p:spPr/>
        <p:txBody>
          <a:bodyPr/>
          <a:lstStyle/>
          <a:p>
            <a:pPr lvl="0"/>
            <a:r>
              <a:rPr lang="de-DE"/>
              <a:t>Seite </a:t>
            </a:r>
            <a:fld id="{BD2F6076-6DB8-4DEB-BFF7-5D0AEC6FB1C3}" type="slidenum">
              <a:t>‹#›</a:t>
            </a:fld>
            <a:endParaRPr lang="de-DE"/>
          </a:p>
        </p:txBody>
      </p:sp>
    </p:spTree>
    <p:extLst>
      <p:ext uri="{BB962C8B-B14F-4D97-AF65-F5344CB8AC3E}">
        <p14:creationId xmlns:p14="http://schemas.microsoft.com/office/powerpoint/2010/main" val="199832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pPr lvl="0"/>
            <a:endParaRPr lang="de-DE"/>
          </a:p>
        </p:txBody>
      </p:sp>
      <p:sp>
        <p:nvSpPr>
          <p:cNvPr id="4" name="Fußzeilenplatzhalter 3"/>
          <p:cNvSpPr>
            <a:spLocks noGrp="1"/>
          </p:cNvSpPr>
          <p:nvPr>
            <p:ph type="ftr" sz="quarter" idx="11"/>
          </p:nvPr>
        </p:nvSpPr>
        <p:spPr/>
        <p:txBody>
          <a:bodyPr/>
          <a:lstStyle/>
          <a:p>
            <a:pPr lvl="0"/>
            <a:endParaRPr lang="de-DE"/>
          </a:p>
        </p:txBody>
      </p:sp>
      <p:sp>
        <p:nvSpPr>
          <p:cNvPr id="5" name="Foliennummernplatzhalter 4"/>
          <p:cNvSpPr>
            <a:spLocks noGrp="1"/>
          </p:cNvSpPr>
          <p:nvPr>
            <p:ph type="sldNum" sz="quarter" idx="12"/>
          </p:nvPr>
        </p:nvSpPr>
        <p:spPr/>
        <p:txBody>
          <a:bodyPr/>
          <a:lstStyle/>
          <a:p>
            <a:pPr lvl="0"/>
            <a:r>
              <a:rPr lang="de-DE"/>
              <a:t>Seite </a:t>
            </a:r>
            <a:fld id="{0D973DE4-D3C2-4DC0-A6C5-8627D4A6A8DE}" type="slidenum">
              <a:t>‹#›</a:t>
            </a:fld>
            <a:endParaRPr lang="de-DE"/>
          </a:p>
        </p:txBody>
      </p:sp>
    </p:spTree>
    <p:extLst>
      <p:ext uri="{BB962C8B-B14F-4D97-AF65-F5344CB8AC3E}">
        <p14:creationId xmlns:p14="http://schemas.microsoft.com/office/powerpoint/2010/main" val="415706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pPr lvl="0"/>
            <a:endParaRPr lang="de-DE"/>
          </a:p>
        </p:txBody>
      </p:sp>
      <p:sp>
        <p:nvSpPr>
          <p:cNvPr id="3" name="Fußzeilenplatzhalter 2"/>
          <p:cNvSpPr>
            <a:spLocks noGrp="1"/>
          </p:cNvSpPr>
          <p:nvPr>
            <p:ph type="ftr" sz="quarter" idx="11"/>
          </p:nvPr>
        </p:nvSpPr>
        <p:spPr/>
        <p:txBody>
          <a:bodyPr/>
          <a:lstStyle/>
          <a:p>
            <a:pPr lvl="0"/>
            <a:endParaRPr lang="de-DE"/>
          </a:p>
        </p:txBody>
      </p:sp>
      <p:sp>
        <p:nvSpPr>
          <p:cNvPr id="4" name="Foliennummernplatzhalter 3"/>
          <p:cNvSpPr>
            <a:spLocks noGrp="1"/>
          </p:cNvSpPr>
          <p:nvPr>
            <p:ph type="sldNum" sz="quarter" idx="12"/>
          </p:nvPr>
        </p:nvSpPr>
        <p:spPr/>
        <p:txBody>
          <a:bodyPr/>
          <a:lstStyle/>
          <a:p>
            <a:pPr lvl="0"/>
            <a:r>
              <a:rPr lang="de-DE"/>
              <a:t>Seite </a:t>
            </a:r>
            <a:fld id="{B6C00E58-8302-416D-93A4-5A3788D56AEE}" type="slidenum">
              <a:t>‹#›</a:t>
            </a:fld>
            <a:endParaRPr lang="de-DE"/>
          </a:p>
        </p:txBody>
      </p:sp>
    </p:spTree>
    <p:extLst>
      <p:ext uri="{BB962C8B-B14F-4D97-AF65-F5344CB8AC3E}">
        <p14:creationId xmlns:p14="http://schemas.microsoft.com/office/powerpoint/2010/main" val="24190440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95300" y="273050"/>
            <a:ext cx="3259138"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873500" y="273050"/>
            <a:ext cx="55387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r>
              <a:rPr lang="de-DE"/>
              <a:t>Seite </a:t>
            </a:r>
            <a:fld id="{849F55BD-7D7B-4884-B4D5-385F2C07CEEF}" type="slidenum">
              <a:t>‹#›</a:t>
            </a:fld>
            <a:endParaRPr lang="de-DE"/>
          </a:p>
        </p:txBody>
      </p:sp>
    </p:spTree>
    <p:extLst>
      <p:ext uri="{BB962C8B-B14F-4D97-AF65-F5344CB8AC3E}">
        <p14:creationId xmlns:p14="http://schemas.microsoft.com/office/powerpoint/2010/main" val="121868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41513" y="4800600"/>
            <a:ext cx="5945187"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41513" y="612775"/>
            <a:ext cx="5945187"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941513" y="5367338"/>
            <a:ext cx="594518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r>
              <a:rPr lang="de-DE"/>
              <a:t>Seite </a:t>
            </a:r>
            <a:fld id="{5F6F4A60-C8A7-4B19-AC04-A511E6EB3350}" type="slidenum">
              <a:t>‹#›</a:t>
            </a:fld>
            <a:endParaRPr lang="de-DE"/>
          </a:p>
        </p:txBody>
      </p:sp>
    </p:spTree>
    <p:extLst>
      <p:ext uri="{BB962C8B-B14F-4D97-AF65-F5344CB8AC3E}">
        <p14:creationId xmlns:p14="http://schemas.microsoft.com/office/powerpoint/2010/main" val="15115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platzhalter 1"/>
          <p:cNvSpPr txBox="1">
            <a:spLocks noGrp="1"/>
          </p:cNvSpPr>
          <p:nvPr>
            <p:ph type="title"/>
          </p:nvPr>
        </p:nvSpPr>
        <p:spPr>
          <a:xfrm>
            <a:off x="831599" y="190440"/>
            <a:ext cx="8420040" cy="822240"/>
          </a:xfrm>
          <a:prstGeom prst="rect">
            <a:avLst/>
          </a:prstGeom>
          <a:noFill/>
          <a:ln>
            <a:noFill/>
          </a:ln>
        </p:spPr>
        <p:txBody>
          <a:bodyPr vert="horz" lIns="90000" tIns="46800" rIns="90000" bIns="46800" anchor="ctr" anchorCtr="0" compatLnSpc="1"/>
          <a:lstStyle>
            <a:defPPr lvl="0">
              <a:buNone/>
            </a:defPPr>
            <a:lvl1pPr lvl="0">
              <a:buNone/>
            </a:lvl1pPr>
          </a:lstStyle>
          <a:p>
            <a:endParaRPr lang="de-DE"/>
          </a:p>
        </p:txBody>
      </p:sp>
      <p:sp>
        <p:nvSpPr>
          <p:cNvPr id="3" name="Textplatzhalter 2"/>
          <p:cNvSpPr txBox="1">
            <a:spLocks noGrp="1"/>
          </p:cNvSpPr>
          <p:nvPr>
            <p:ph type="body" idx="1"/>
          </p:nvPr>
        </p:nvSpPr>
        <p:spPr>
          <a:xfrm>
            <a:off x="844199" y="1434960"/>
            <a:ext cx="8420040" cy="4114800"/>
          </a:xfrm>
          <a:prstGeom prst="rect">
            <a:avLst/>
          </a:prstGeom>
          <a:noFill/>
          <a:ln>
            <a:noFill/>
          </a:ln>
        </p:spPr>
        <p:txBody>
          <a:bodyPr vert="horz" lIns="90000" tIns="46800" rIns="90000" bIns="46800" anchor="t" anchorCtr="0" compatLnSpc="1"/>
          <a:lstStyle>
            <a:def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defPPr>
            <a:lvl1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lvl1pPr>
            <a:lvl2pPr marL="376200" marR="0" lvl="1" indent="-185760" algn="l" rtl="0" hangingPunct="0">
              <a:lnSpc>
                <a:spcPct val="100000"/>
              </a:lnSpc>
              <a:spcBef>
                <a:spcPts val="298"/>
              </a:spcBef>
              <a:spcAft>
                <a:spcPts val="0"/>
              </a:spcAft>
              <a:buClr>
                <a:srgbClr val="333333"/>
              </a:buClr>
              <a:buSzPct val="100000"/>
              <a:buFont typeface="Arial" pitchFamily="34"/>
              <a:buChar char="–"/>
              <a:tabLst>
                <a:tab pos="537840" algn="l"/>
                <a:tab pos="1452240" algn="l"/>
                <a:tab pos="2366640" algn="l"/>
                <a:tab pos="3281039" algn="l"/>
                <a:tab pos="4195440" algn="l"/>
                <a:tab pos="5109840" algn="l"/>
                <a:tab pos="6024240" algn="l"/>
                <a:tab pos="6938640" algn="l"/>
                <a:tab pos="7853040" algn="l"/>
                <a:tab pos="8767440" algn="l"/>
                <a:tab pos="9681840" algn="l"/>
              </a:tabLst>
              <a:defRPr lang="de-DE" sz="1200" b="0" i="0" u="none" strike="noStrike" cap="none" baseline="0">
                <a:ln>
                  <a:noFill/>
                </a:ln>
                <a:solidFill>
                  <a:srgbClr val="333333"/>
                </a:solidFill>
                <a:latin typeface="Arial" pitchFamily="34"/>
                <a:ea typeface="Microsoft YaHei" pitchFamily="2"/>
                <a:cs typeface="Mangal" pitchFamily="2"/>
              </a:defRPr>
            </a:lvl2pPr>
            <a:lvl3pPr marL="765000" marR="0" lvl="2" indent="-198360" algn="l" rtl="0" hangingPunct="0">
              <a:lnSpc>
                <a:spcPct val="100000"/>
              </a:lnSpc>
              <a:spcBef>
                <a:spcPts val="298"/>
              </a:spcBef>
              <a:spcAft>
                <a:spcPts val="0"/>
              </a:spcAft>
              <a:buClr>
                <a:srgbClr val="333333"/>
              </a:buClr>
              <a:buSzPct val="100000"/>
              <a:buFont typeface="Arial" pitchFamily="34"/>
              <a:buChar char="–"/>
              <a:tabLst>
                <a:tab pos="149040" algn="l"/>
                <a:tab pos="1063440" algn="l"/>
                <a:tab pos="1977840" algn="l"/>
                <a:tab pos="2892239" algn="l"/>
                <a:tab pos="3806640" algn="l"/>
                <a:tab pos="4721040" algn="l"/>
                <a:tab pos="5635440" algn="l"/>
                <a:tab pos="6549840" algn="l"/>
                <a:tab pos="7464240" algn="l"/>
                <a:tab pos="8378640" algn="l"/>
                <a:tab pos="9293040" algn="l"/>
              </a:tabLst>
              <a:defRPr lang="de-DE" sz="1200" b="0" i="0" u="none" strike="noStrike" cap="none" baseline="0">
                <a:ln>
                  <a:noFill/>
                </a:ln>
                <a:solidFill>
                  <a:srgbClr val="333333"/>
                </a:solidFill>
                <a:latin typeface="Arial" pitchFamily="34"/>
                <a:ea typeface="Microsoft YaHei" pitchFamily="2"/>
                <a:cs typeface="Mangal" pitchFamily="2"/>
              </a:defRPr>
            </a:lvl3pPr>
            <a:lvl4pPr marL="1603079" marR="0" lvl="3" indent="-228600" algn="l" rtl="0" hangingPunct="0">
              <a:lnSpc>
                <a:spcPct val="100000"/>
              </a:lnSpc>
              <a:spcBef>
                <a:spcPts val="448"/>
              </a:spcBef>
              <a:spcAft>
                <a:spcPts val="0"/>
              </a:spcAft>
              <a:buClr>
                <a:srgbClr val="333333"/>
              </a:buClr>
              <a:buSzPct val="100000"/>
              <a:buFont typeface="Arial" pitchFamily="34"/>
              <a:buChar char="–"/>
              <a:tabLst>
                <a:tab pos="225360" algn="l"/>
                <a:tab pos="1139760" algn="l"/>
                <a:tab pos="2054160" algn="l"/>
                <a:tab pos="2968559" algn="l"/>
                <a:tab pos="3882960" algn="l"/>
                <a:tab pos="4797360" algn="l"/>
                <a:tab pos="5711760" algn="l"/>
                <a:tab pos="6626160" algn="l"/>
                <a:tab pos="7540559" algn="l"/>
                <a:tab pos="8454959" algn="l"/>
              </a:tabLst>
              <a:defRPr lang="de-DE" sz="1800" b="0" i="0" u="none" strike="noStrike" cap="none" baseline="0">
                <a:ln>
                  <a:noFill/>
                </a:ln>
                <a:solidFill>
                  <a:srgbClr val="333333"/>
                </a:solidFill>
                <a:latin typeface="Arial" pitchFamily="34"/>
                <a:ea typeface="Microsoft YaHei" pitchFamily="2"/>
                <a:cs typeface="Mangal" pitchFamily="2"/>
              </a:defRPr>
            </a:lvl4pPr>
            <a:lvl5pPr marL="2057400" marR="0" lvl="4"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5pPr>
            <a:lvl6pPr marL="2057400" marR="0" lvl="5"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6pPr>
            <a:lvl7pPr marL="2057400" marR="0" lvl="6"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7pPr>
            <a:lvl8pPr marL="2057400" marR="0" lvl="7"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8pPr>
            <a:lvl9pPr marL="2057400" marR="0" lvl="8"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txBox="1">
            <a:spLocks noGrp="1"/>
          </p:cNvSpPr>
          <p:nvPr>
            <p:ph type="dt" sz="half" idx="2"/>
          </p:nvPr>
        </p:nvSpPr>
        <p:spPr>
          <a:xfrm>
            <a:off x="2013119" y="6447960"/>
            <a:ext cx="2063520" cy="257400"/>
          </a:xfrm>
          <a:prstGeom prst="rect">
            <a:avLst/>
          </a:prstGeom>
          <a:noFill/>
          <a:ln>
            <a:noFill/>
          </a:ln>
        </p:spPr>
        <p:txBody>
          <a:bodyPr vert="horz" wrap="square" lIns="90000" tIns="46800" rIns="90000" bIns="46800" anchor="t" anchorCtr="0" compatLnSpc="1"/>
          <a:lstStyle>
            <a:lvl1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de-DE" sz="1800" b="0" i="0" u="none" strike="noStrike" baseline="0">
                <a:solidFill>
                  <a:srgbClr val="000000"/>
                </a:solidFill>
                <a:latin typeface="Arial" pitchFamily="34"/>
                <a:ea typeface="Segoe UI" pitchFamily="2"/>
                <a:cs typeface="Tahoma" pitchFamily="2"/>
              </a:defRPr>
            </a:lvl1pPr>
          </a:lstStyle>
          <a:p>
            <a:pPr lvl="0"/>
            <a:endParaRPr lang="de-DE"/>
          </a:p>
        </p:txBody>
      </p:sp>
      <p:sp>
        <p:nvSpPr>
          <p:cNvPr id="5" name="Fußzeilenplatzhalter 4"/>
          <p:cNvSpPr txBox="1">
            <a:spLocks noGrp="1"/>
          </p:cNvSpPr>
          <p:nvPr>
            <p:ph type="ftr" sz="quarter" idx="3"/>
          </p:nvPr>
        </p:nvSpPr>
        <p:spPr>
          <a:xfrm>
            <a:off x="5600520" y="6443280"/>
            <a:ext cx="3136679" cy="268200"/>
          </a:xfrm>
          <a:prstGeom prst="rect">
            <a:avLst/>
          </a:prstGeom>
          <a:noFill/>
          <a:ln>
            <a:noFill/>
          </a:ln>
        </p:spPr>
        <p:txBody>
          <a:bodyPr vert="horz" wrap="square" lIns="90000" tIns="46800" rIns="90000" bIns="46800" anchor="t" anchorCtr="0" compatLnSpc="1"/>
          <a:lstStyle>
            <a:lvl1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de-DE" sz="1800" b="0" i="0" u="none" strike="noStrike" baseline="0">
                <a:solidFill>
                  <a:srgbClr val="000000"/>
                </a:solidFill>
                <a:latin typeface="Arial" pitchFamily="34"/>
                <a:ea typeface="Segoe UI" pitchFamily="2"/>
                <a:cs typeface="Tahoma" pitchFamily="2"/>
              </a:defRPr>
            </a:lvl1pPr>
          </a:lstStyle>
          <a:p>
            <a:pPr lvl="0"/>
            <a:endParaRPr lang="de-DE"/>
          </a:p>
        </p:txBody>
      </p:sp>
      <p:sp>
        <p:nvSpPr>
          <p:cNvPr id="6" name="Foliennummernplatzhalter 5"/>
          <p:cNvSpPr txBox="1">
            <a:spLocks noGrp="1"/>
          </p:cNvSpPr>
          <p:nvPr>
            <p:ph type="sldNum" sz="quarter" idx="4"/>
          </p:nvPr>
        </p:nvSpPr>
        <p:spPr>
          <a:xfrm>
            <a:off x="858959" y="6448320"/>
            <a:ext cx="1109520" cy="333360"/>
          </a:xfrm>
          <a:prstGeom prst="rect">
            <a:avLst/>
          </a:prstGeom>
          <a:noFill/>
          <a:ln>
            <a:noFill/>
          </a:ln>
        </p:spPr>
        <p:txBody>
          <a:bodyPr vert="horz" wrap="square" lIns="90000" tIns="46800" rIns="90000" bIns="46800" anchor="t" anchorCtr="0" compatLnSpc="1"/>
          <a:lstStyle>
            <a:lvl1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de-DE" sz="1800" b="0" i="0" u="none" strike="noStrike" baseline="0">
                <a:solidFill>
                  <a:srgbClr val="000000"/>
                </a:solidFill>
                <a:latin typeface="Arial" pitchFamily="34"/>
                <a:ea typeface="Segoe UI" pitchFamily="2"/>
                <a:cs typeface="Tahoma" pitchFamily="2"/>
              </a:defRPr>
            </a:lvl1pPr>
          </a:lstStyle>
          <a:p>
            <a:pPr lvl="0"/>
            <a:r>
              <a:rPr lang="de-DE"/>
              <a:t>Seite </a:t>
            </a:r>
            <a:fld id="{2B243F90-6E3B-4407-BAC1-A4217C3E2250}" type="slidenum">
              <a:t>‹#›</a:t>
            </a:fld>
            <a:endParaRPr lang="de-DE"/>
          </a:p>
        </p:txBody>
      </p:sp>
      <p:pic>
        <p:nvPicPr>
          <p:cNvPr id="7" name="logo"/>
          <p:cNvPicPr>
            <a:picLocks noChangeAspect="1"/>
          </p:cNvPicPr>
          <p:nvPr/>
        </p:nvPicPr>
        <p:blipFill>
          <a:blip r:embed="rId13">
            <a:lum/>
            <a:alphaModFix/>
          </a:blip>
          <a:srcRect/>
          <a:stretch>
            <a:fillRect/>
          </a:stretch>
        </p:blipFill>
        <p:spPr>
          <a:xfrm>
            <a:off x="8578800" y="6448320"/>
            <a:ext cx="741239" cy="2858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de-DE" sz="2400" b="0" i="0" u="none" strike="noStrike" cap="none" baseline="0">
          <a:ln>
            <a:noFill/>
          </a:ln>
          <a:solidFill>
            <a:srgbClr val="333333"/>
          </a:solidFill>
          <a:latin typeface="Arial" pitchFamily="34"/>
          <a:ea typeface="Microsoft YaHei" pitchFamily="2"/>
          <a:cs typeface="Mangal" pitchFamily="2"/>
        </a:defRPr>
      </a:lvl1pPr>
    </p:titleStyle>
    <p:bodyStyle>
      <a:lvl1pPr marL="342720" marR="0" indent="-342720" algn="l" rtl="0" hangingPunct="0">
        <a:lnSpc>
          <a:spcPct val="100000"/>
        </a:lnSpc>
        <a:spcBef>
          <a:spcPts val="349"/>
        </a:spcBef>
        <a:spcAft>
          <a:spcPts val="0"/>
        </a:spcAft>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7.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9.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e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0.e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jpg"/><Relationship Id="rId5" Type="http://schemas.openxmlformats.org/officeDocument/2006/relationships/image" Target="../media/image13.emf"/><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866520" y="4807080"/>
            <a:ext cx="8381879" cy="1257119"/>
          </a:xfrm>
        </p:spPr>
        <p:txBody>
          <a:bodyPr wrap="square" lIns="91440" tIns="45720" rIns="91440" bIns="45720"/>
          <a:lstStyle>
            <a:defPPr lvl="0">
              <a:buNone/>
            </a:defPPr>
            <a:lvl1pPr lvl="0">
              <a:buNone/>
            </a:lvl1pPr>
          </a:lstStyle>
          <a:p>
            <a:pPr lvl="0" hangingPunct="1">
              <a:spcBef>
                <a:spcPts val="1312"/>
              </a:spcBef>
            </a:pPr>
            <a:r>
              <a:rPr lang="de-DE"/>
              <a:t>Benchmarkstudie (Verkauf und Service)</a:t>
            </a:r>
            <a:br>
              <a:rPr lang="de-DE"/>
            </a:br>
            <a:r>
              <a:rPr lang="de-DE" sz="1400"/>
              <a:t>Bei dieser Präsentation handelt es sich um eine Arbeitsprobe. Alle Firmennamen sowie die Branche wurden geändert, damit keine Rückschlüsse auf den Auftraggeber und dessen Wettbewerbsumfeld möglich sind. Außerdem wurde die Präsentation auf die Inhaltspunkte 1-5 gekürzt.</a:t>
            </a:r>
          </a:p>
        </p:txBody>
      </p:sp>
      <p:pic>
        <p:nvPicPr>
          <p:cNvPr id="3" name="Manu_Mohan_leocub2"/>
          <p:cNvPicPr>
            <a:picLocks noChangeAspect="1"/>
          </p:cNvPicPr>
          <p:nvPr/>
        </p:nvPicPr>
        <p:blipFill>
          <a:blip r:embed="rId3">
            <a:lum/>
            <a:alphaModFix/>
          </a:blip>
          <a:srcRect t="15573" b="14643"/>
          <a:stretch>
            <a:fillRect/>
          </a:stretch>
        </p:blipFill>
        <p:spPr>
          <a:xfrm>
            <a:off x="433440" y="222120"/>
            <a:ext cx="9061560" cy="41608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858960" y="6448320"/>
            <a:ext cx="1109520" cy="3333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buFont typeface="Arial"/>
              <a:buChar char="•"/>
            </a:pPr>
            <a:r>
              <a:rPr lang="de-DE" sz="1000">
                <a:solidFill>
                  <a:srgbClr val="333333"/>
                </a:solidFill>
                <a:latin typeface="Arial"/>
              </a:rPr>
              <a:t>Seite </a:t>
            </a:r>
            <a:fld id="{E9623473-51E2-46CC-853B-B006F8929073}" type="slidenum">
              <a:rPr lang="de-DE" sz="1000">
                <a:solidFill>
                  <a:srgbClr val="333333"/>
                </a:solidFill>
                <a:latin typeface="Arial"/>
              </a:rPr>
              <a:t>10</a:t>
            </a:fld>
            <a:endParaRPr/>
          </a:p>
        </p:txBody>
      </p:sp>
      <p:sp>
        <p:nvSpPr>
          <p:cNvPr id="73" name="TextShape 2"/>
          <p:cNvSpPr txBox="1"/>
          <p:nvPr/>
        </p:nvSpPr>
        <p:spPr>
          <a:xfrm>
            <a:off x="831600" y="190440"/>
            <a:ext cx="8420040" cy="822240"/>
          </a:xfrm>
          <a:prstGeom prst="rect">
            <a:avLst/>
          </a:prstGeom>
          <a:noFill/>
          <a:ln>
            <a:noFill/>
          </a:ln>
        </p:spPr>
        <p:txBody>
          <a:bodyPr anchor="ctr"/>
          <a:lstStyle/>
          <a:p>
            <a:pPr>
              <a:buFont typeface="Arial"/>
              <a:buChar char="•"/>
            </a:pPr>
            <a:r>
              <a:rPr lang="de-DE" sz="2400">
                <a:latin typeface="Arial"/>
              </a:rPr>
              <a:t>Erläuterung des Modells der Markenbindung </a:t>
            </a:r>
            <a:endParaRPr/>
          </a:p>
        </p:txBody>
      </p:sp>
      <p:sp>
        <p:nvSpPr>
          <p:cNvPr id="74" name="CustomShape 3"/>
          <p:cNvSpPr/>
          <p:nvPr/>
        </p:nvSpPr>
        <p:spPr>
          <a:xfrm>
            <a:off x="1868400" y="4060800"/>
            <a:ext cx="6067440" cy="644400"/>
          </a:xfrm>
          <a:prstGeom prst="rect">
            <a:avLst/>
          </a:prstGeom>
          <a:solidFill>
            <a:srgbClr val="00235A"/>
          </a:solidFill>
          <a:ln>
            <a:noFill/>
          </a:ln>
        </p:spPr>
        <p:style>
          <a:lnRef idx="0">
            <a:scrgbClr r="0" g="0" b="0"/>
          </a:lnRef>
          <a:fillRef idx="0">
            <a:scrgbClr r="0" g="0" b="0"/>
          </a:fillRef>
          <a:effectRef idx="0">
            <a:scrgbClr r="0" g="0" b="0"/>
          </a:effectRef>
          <a:fontRef idx="minor"/>
        </p:style>
      </p:sp>
      <p:sp>
        <p:nvSpPr>
          <p:cNvPr id="75" name="CustomShape 4"/>
          <p:cNvSpPr/>
          <p:nvPr/>
        </p:nvSpPr>
        <p:spPr>
          <a:xfrm>
            <a:off x="1868400" y="5016600"/>
            <a:ext cx="978120" cy="360360"/>
          </a:xfrm>
          <a:prstGeom prst="rect">
            <a:avLst/>
          </a:prstGeom>
          <a:solidFill>
            <a:srgbClr val="DDDDD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000">
                <a:solidFill>
                  <a:srgbClr val="333333"/>
                </a:solidFill>
                <a:latin typeface="VW Headline OT-Book"/>
              </a:rPr>
              <a:t>Service-
zufriedenheit</a:t>
            </a:r>
            <a:endParaRPr/>
          </a:p>
        </p:txBody>
      </p:sp>
      <p:sp>
        <p:nvSpPr>
          <p:cNvPr id="76" name="CustomShape 5"/>
          <p:cNvSpPr/>
          <p:nvPr/>
        </p:nvSpPr>
        <p:spPr>
          <a:xfrm>
            <a:off x="3824280" y="2814480"/>
            <a:ext cx="1857240" cy="270000"/>
          </a:xfrm>
          <a:prstGeom prst="rect">
            <a:avLst/>
          </a:prstGeom>
          <a:solidFill>
            <a:srgbClr val="F9A70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000" b="1">
                <a:solidFill>
                  <a:srgbClr val="333333"/>
                </a:solidFill>
                <a:latin typeface="VW Headline OT-Book"/>
              </a:rPr>
              <a:t>Markenbindung</a:t>
            </a:r>
            <a:endParaRPr/>
          </a:p>
        </p:txBody>
      </p:sp>
      <p:sp>
        <p:nvSpPr>
          <p:cNvPr id="77" name="CustomShape 6"/>
          <p:cNvSpPr/>
          <p:nvPr/>
        </p:nvSpPr>
        <p:spPr>
          <a:xfrm>
            <a:off x="5127480" y="3144960"/>
            <a:ext cx="2235240" cy="341280"/>
          </a:xfrm>
          <a:prstGeom prst="rect">
            <a:avLst/>
          </a:prstGeom>
          <a:solidFill>
            <a:srgbClr val="DDDDDD"/>
          </a:solidFill>
          <a:ln>
            <a:noFill/>
          </a:ln>
        </p:spPr>
        <p:style>
          <a:lnRef idx="0">
            <a:scrgbClr r="0" g="0" b="0"/>
          </a:lnRef>
          <a:fillRef idx="0">
            <a:scrgbClr r="0" g="0" b="0"/>
          </a:fillRef>
          <a:effectRef idx="0">
            <a:scrgbClr r="0" g="0" b="0"/>
          </a:effectRef>
          <a:fontRef idx="minor"/>
        </p:style>
        <p:txBody>
          <a:bodyPr lIns="0" tIns="72000" rIns="0" bIns="72000" anchor="ctr"/>
          <a:lstStyle/>
          <a:p>
            <a:pPr algn="ctr">
              <a:lnSpc>
                <a:spcPct val="90000"/>
              </a:lnSpc>
              <a:buFont typeface="VW Headline OT-Book"/>
              <a:buChar char="•"/>
            </a:pPr>
            <a:r>
              <a:rPr lang="en-US" sz="1000">
                <a:solidFill>
                  <a:srgbClr val="333333"/>
                </a:solidFill>
                <a:latin typeface="VW Headline OT-Book"/>
              </a:rPr>
              <a:t>Gesamtzufriedenheit mit Entscheidung für Computer der Marke XY</a:t>
            </a:r>
            <a:endParaRPr/>
          </a:p>
        </p:txBody>
      </p:sp>
      <p:sp>
        <p:nvSpPr>
          <p:cNvPr id="78" name="CustomShape 7"/>
          <p:cNvSpPr/>
          <p:nvPr/>
        </p:nvSpPr>
        <p:spPr>
          <a:xfrm>
            <a:off x="5977080" y="4052880"/>
            <a:ext cx="1857240" cy="360360"/>
          </a:xfrm>
          <a:prstGeom prst="rect">
            <a:avLst/>
          </a:prstGeom>
          <a:solidFill>
            <a:srgbClr val="AED4F8"/>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000">
                <a:solidFill>
                  <a:srgbClr val="333333"/>
                </a:solidFill>
                <a:latin typeface="VW Headline OT-Book"/>
              </a:rPr>
              <a:t>Design des
Computers</a:t>
            </a:r>
            <a:endParaRPr/>
          </a:p>
        </p:txBody>
      </p:sp>
      <p:sp>
        <p:nvSpPr>
          <p:cNvPr id="79" name="CustomShape 8"/>
          <p:cNvSpPr/>
          <p:nvPr/>
        </p:nvSpPr>
        <p:spPr>
          <a:xfrm>
            <a:off x="3960720" y="4052880"/>
            <a:ext cx="1857600" cy="360360"/>
          </a:xfrm>
          <a:prstGeom prst="rect">
            <a:avLst/>
          </a:prstGeom>
          <a:solidFill>
            <a:srgbClr val="AED4F8"/>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000">
                <a:solidFill>
                  <a:srgbClr val="333333"/>
                </a:solidFill>
                <a:latin typeface="VW Headline OT-Book"/>
              </a:rPr>
              <a:t>Qualität des
Computers</a:t>
            </a:r>
            <a:endParaRPr/>
          </a:p>
        </p:txBody>
      </p:sp>
      <p:sp>
        <p:nvSpPr>
          <p:cNvPr id="80" name="CustomShape 9"/>
          <p:cNvSpPr/>
          <p:nvPr/>
        </p:nvSpPr>
        <p:spPr>
          <a:xfrm>
            <a:off x="3514680" y="5018040"/>
            <a:ext cx="984240" cy="360360"/>
          </a:xfrm>
          <a:prstGeom prst="rect">
            <a:avLst/>
          </a:prstGeom>
          <a:solidFill>
            <a:srgbClr val="DDDDD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000">
                <a:solidFill>
                  <a:srgbClr val="333333"/>
                </a:solidFill>
                <a:latin typeface="VW Headline OT-Book"/>
              </a:rPr>
              <a:t>Kauf-
zufriedenheit</a:t>
            </a:r>
            <a:endParaRPr/>
          </a:p>
        </p:txBody>
      </p:sp>
      <p:cxnSp>
        <p:nvCxnSpPr>
          <p:cNvPr id="81" name="Line 10"/>
          <p:cNvCxnSpPr>
            <a:stCxn id="75" idx="0"/>
          </p:cNvCxnSpPr>
          <p:nvPr/>
        </p:nvCxnSpPr>
        <p:spPr>
          <a:xfrm flipV="1">
            <a:off x="2357280" y="4413240"/>
            <a:ext cx="516240" cy="603720"/>
          </a:xfrm>
          <a:prstGeom prst="bentConnector3">
            <a:avLst/>
          </a:prstGeom>
          <a:ln w="25560">
            <a:solidFill>
              <a:srgbClr val="BBC2C5"/>
            </a:solidFill>
            <a:miter/>
            <a:tailEnd type="stealth" w="med" len="lg"/>
          </a:ln>
        </p:spPr>
      </p:cxnSp>
      <p:cxnSp>
        <p:nvCxnSpPr>
          <p:cNvPr id="82" name="Line 11"/>
          <p:cNvCxnSpPr>
            <a:stCxn id="80" idx="0"/>
          </p:cNvCxnSpPr>
          <p:nvPr/>
        </p:nvCxnSpPr>
        <p:spPr>
          <a:xfrm flipH="1" flipV="1">
            <a:off x="2873160" y="4413240"/>
            <a:ext cx="1134000" cy="605160"/>
          </a:xfrm>
          <a:prstGeom prst="bentConnector3">
            <a:avLst/>
          </a:prstGeom>
          <a:ln w="25560">
            <a:solidFill>
              <a:srgbClr val="BBC2C5"/>
            </a:solidFill>
            <a:miter/>
            <a:tailEnd type="stealth" w="med" len="lg"/>
          </a:ln>
        </p:spPr>
      </p:cxnSp>
      <p:sp>
        <p:nvSpPr>
          <p:cNvPr id="83" name="CustomShape 12"/>
          <p:cNvSpPr/>
          <p:nvPr/>
        </p:nvSpPr>
        <p:spPr>
          <a:xfrm>
            <a:off x="3616200" y="4373640"/>
            <a:ext cx="2554560" cy="299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ts val="493"/>
              </a:lnSpc>
              <a:buFont typeface="VW Headline OT-Book"/>
              <a:buChar char="•"/>
            </a:pPr>
            <a:r>
              <a:rPr lang="de-DE" sz="1000">
                <a:solidFill>
                  <a:srgbClr val="FFFFFF"/>
                </a:solidFill>
                <a:latin typeface="VW Headline OT-Book"/>
              </a:rPr>
              <a:t>Kernfaktoren der Zufriedenheit</a:t>
            </a:r>
            <a:endParaRPr/>
          </a:p>
        </p:txBody>
      </p:sp>
      <p:sp>
        <p:nvSpPr>
          <p:cNvPr id="84" name="CustomShape 13"/>
          <p:cNvSpPr/>
          <p:nvPr/>
        </p:nvSpPr>
        <p:spPr>
          <a:xfrm>
            <a:off x="1944720" y="4052880"/>
            <a:ext cx="1857240" cy="360360"/>
          </a:xfrm>
          <a:prstGeom prst="rect">
            <a:avLst/>
          </a:prstGeom>
          <a:solidFill>
            <a:srgbClr val="AED4F8"/>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000">
                <a:solidFill>
                  <a:srgbClr val="333333"/>
                </a:solidFill>
                <a:latin typeface="VW Headline OT-Book"/>
              </a:rPr>
              <a:t>Betreuung durch
XY Händler</a:t>
            </a:r>
            <a:endParaRPr/>
          </a:p>
        </p:txBody>
      </p:sp>
      <p:sp>
        <p:nvSpPr>
          <p:cNvPr id="85" name="CustomShape 14"/>
          <p:cNvSpPr/>
          <p:nvPr/>
        </p:nvSpPr>
        <p:spPr>
          <a:xfrm>
            <a:off x="2901960" y="3713040"/>
            <a:ext cx="119268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000" b="1">
                <a:solidFill>
                  <a:srgbClr val="333333"/>
                </a:solidFill>
                <a:latin typeface="VW Headline OT-Black"/>
              </a:rPr>
              <a:t>45% (XY: 23%)</a:t>
            </a:r>
            <a:endParaRPr/>
          </a:p>
        </p:txBody>
      </p:sp>
      <p:sp>
        <p:nvSpPr>
          <p:cNvPr id="86" name="CustomShape 15"/>
          <p:cNvSpPr/>
          <p:nvPr/>
        </p:nvSpPr>
        <p:spPr>
          <a:xfrm>
            <a:off x="4946400" y="3726000"/>
            <a:ext cx="119268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000" b="1">
                <a:solidFill>
                  <a:srgbClr val="333333"/>
                </a:solidFill>
                <a:latin typeface="VW Headline OT-Black"/>
              </a:rPr>
              <a:t>35% (XY: 26%)</a:t>
            </a:r>
            <a:endParaRPr/>
          </a:p>
        </p:txBody>
      </p:sp>
      <p:sp>
        <p:nvSpPr>
          <p:cNvPr id="87" name="CustomShape 16"/>
          <p:cNvSpPr/>
          <p:nvPr/>
        </p:nvSpPr>
        <p:spPr>
          <a:xfrm>
            <a:off x="6987960" y="3726000"/>
            <a:ext cx="119268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000" b="1">
                <a:solidFill>
                  <a:srgbClr val="333333"/>
                </a:solidFill>
                <a:latin typeface="VW Headline OT-Black"/>
              </a:rPr>
              <a:t>20% (XY: 51%)</a:t>
            </a:r>
            <a:endParaRPr/>
          </a:p>
        </p:txBody>
      </p:sp>
      <p:sp>
        <p:nvSpPr>
          <p:cNvPr id="88" name="CustomShape 17"/>
          <p:cNvSpPr/>
          <p:nvPr/>
        </p:nvSpPr>
        <p:spPr>
          <a:xfrm>
            <a:off x="2455920" y="4822920"/>
            <a:ext cx="47484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000" b="1">
                <a:solidFill>
                  <a:srgbClr val="333333"/>
                </a:solidFill>
                <a:latin typeface="VW Headline OT-Black"/>
              </a:rPr>
              <a:t>50%</a:t>
            </a:r>
            <a:endParaRPr/>
          </a:p>
        </p:txBody>
      </p:sp>
      <p:sp>
        <p:nvSpPr>
          <p:cNvPr id="89" name="CustomShape 18"/>
          <p:cNvSpPr/>
          <p:nvPr/>
        </p:nvSpPr>
        <p:spPr>
          <a:xfrm>
            <a:off x="4106880" y="4822920"/>
            <a:ext cx="47484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000" b="1">
                <a:solidFill>
                  <a:srgbClr val="333333"/>
                </a:solidFill>
                <a:latin typeface="VW Headline OT-Black"/>
              </a:rPr>
              <a:t>50%</a:t>
            </a:r>
            <a:endParaRPr/>
          </a:p>
        </p:txBody>
      </p:sp>
      <p:sp>
        <p:nvSpPr>
          <p:cNvPr id="90" name="CustomShape 19"/>
          <p:cNvSpPr/>
          <p:nvPr/>
        </p:nvSpPr>
        <p:spPr>
          <a:xfrm>
            <a:off x="2260440" y="4883400"/>
            <a:ext cx="176040" cy="124920"/>
          </a:xfrm>
          <a:prstGeom prst="rect">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91" name="CustomShape 20"/>
          <p:cNvSpPr/>
          <p:nvPr/>
        </p:nvSpPr>
        <p:spPr>
          <a:xfrm>
            <a:off x="2260440" y="4840920"/>
            <a:ext cx="176040" cy="40680"/>
          </a:xfrm>
          <a:prstGeom prst="rect">
            <a:avLst/>
          </a:prstGeom>
          <a:gradFill>
            <a:gsLst>
              <a:gs pos="0">
                <a:srgbClr val="FFFFFF"/>
              </a:gs>
              <a:gs pos="50000">
                <a:srgbClr val="272727"/>
              </a:gs>
              <a:gs pos="100000">
                <a:srgbClr val="FFFFFF"/>
              </a:gs>
            </a:gsLst>
            <a:lin ang="0"/>
          </a:gradFill>
          <a:ln w="6480">
            <a:solidFill>
              <a:srgbClr val="000000"/>
            </a:solidFill>
            <a:round/>
          </a:ln>
        </p:spPr>
        <p:style>
          <a:lnRef idx="0">
            <a:scrgbClr r="0" g="0" b="0"/>
          </a:lnRef>
          <a:fillRef idx="0">
            <a:scrgbClr r="0" g="0" b="0"/>
          </a:fillRef>
          <a:effectRef idx="0">
            <a:scrgbClr r="0" g="0" b="0"/>
          </a:effectRef>
          <a:fontRef idx="minor"/>
        </p:style>
      </p:sp>
      <p:sp>
        <p:nvSpPr>
          <p:cNvPr id="92" name="CustomShape 21"/>
          <p:cNvSpPr/>
          <p:nvPr/>
        </p:nvSpPr>
        <p:spPr>
          <a:xfrm>
            <a:off x="2296080" y="4803840"/>
            <a:ext cx="100800" cy="66600"/>
          </a:xfrm>
          <a:prstGeom prst="ellipse">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93" name="CustomShape 22"/>
          <p:cNvSpPr/>
          <p:nvPr/>
        </p:nvSpPr>
        <p:spPr>
          <a:xfrm>
            <a:off x="3914640" y="4883400"/>
            <a:ext cx="176040" cy="124920"/>
          </a:xfrm>
          <a:prstGeom prst="rect">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94" name="CustomShape 23"/>
          <p:cNvSpPr/>
          <p:nvPr/>
        </p:nvSpPr>
        <p:spPr>
          <a:xfrm>
            <a:off x="3914640" y="4840920"/>
            <a:ext cx="176040" cy="40680"/>
          </a:xfrm>
          <a:prstGeom prst="rect">
            <a:avLst/>
          </a:prstGeom>
          <a:gradFill>
            <a:gsLst>
              <a:gs pos="0">
                <a:srgbClr val="FFFFFF"/>
              </a:gs>
              <a:gs pos="50000">
                <a:srgbClr val="272727"/>
              </a:gs>
              <a:gs pos="100000">
                <a:srgbClr val="FFFFFF"/>
              </a:gs>
            </a:gsLst>
            <a:lin ang="0"/>
          </a:gradFill>
          <a:ln w="6480">
            <a:solidFill>
              <a:srgbClr val="000000"/>
            </a:solidFill>
            <a:round/>
          </a:ln>
        </p:spPr>
        <p:style>
          <a:lnRef idx="0">
            <a:scrgbClr r="0" g="0" b="0"/>
          </a:lnRef>
          <a:fillRef idx="0">
            <a:scrgbClr r="0" g="0" b="0"/>
          </a:fillRef>
          <a:effectRef idx="0">
            <a:scrgbClr r="0" g="0" b="0"/>
          </a:effectRef>
          <a:fontRef idx="minor"/>
        </p:style>
      </p:sp>
      <p:sp>
        <p:nvSpPr>
          <p:cNvPr id="95" name="CustomShape 24"/>
          <p:cNvSpPr/>
          <p:nvPr/>
        </p:nvSpPr>
        <p:spPr>
          <a:xfrm>
            <a:off x="3950280" y="4803840"/>
            <a:ext cx="100800" cy="66600"/>
          </a:xfrm>
          <a:prstGeom prst="ellipse">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96" name="CustomShape 25"/>
          <p:cNvSpPr/>
          <p:nvPr/>
        </p:nvSpPr>
        <p:spPr>
          <a:xfrm>
            <a:off x="1868400" y="5769000"/>
            <a:ext cx="978120" cy="270000"/>
          </a:xfrm>
          <a:prstGeom prst="rect">
            <a:avLst/>
          </a:prstGeom>
          <a:solidFill>
            <a:srgbClr val="DDDDD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000">
                <a:solidFill>
                  <a:srgbClr val="333333"/>
                </a:solidFill>
                <a:latin typeface="VW Headline OT-Book"/>
              </a:rPr>
              <a:t>Verkäufer</a:t>
            </a:r>
            <a:endParaRPr/>
          </a:p>
        </p:txBody>
      </p:sp>
      <p:sp>
        <p:nvSpPr>
          <p:cNvPr id="97" name="CustomShape 26"/>
          <p:cNvSpPr/>
          <p:nvPr/>
        </p:nvSpPr>
        <p:spPr>
          <a:xfrm>
            <a:off x="2986200" y="5769000"/>
            <a:ext cx="977760" cy="270000"/>
          </a:xfrm>
          <a:prstGeom prst="rect">
            <a:avLst/>
          </a:prstGeom>
          <a:solidFill>
            <a:srgbClr val="DDDDD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000">
                <a:solidFill>
                  <a:srgbClr val="333333"/>
                </a:solidFill>
                <a:latin typeface="VW Headline OT-Book"/>
              </a:rPr>
              <a:t>Display</a:t>
            </a:r>
            <a:endParaRPr/>
          </a:p>
        </p:txBody>
      </p:sp>
      <p:sp>
        <p:nvSpPr>
          <p:cNvPr id="98" name="CustomShape 27"/>
          <p:cNvSpPr/>
          <p:nvPr/>
        </p:nvSpPr>
        <p:spPr>
          <a:xfrm>
            <a:off x="4091040" y="5769000"/>
            <a:ext cx="977760" cy="270000"/>
          </a:xfrm>
          <a:prstGeom prst="rect">
            <a:avLst/>
          </a:prstGeom>
          <a:solidFill>
            <a:srgbClr val="DDDDD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000">
                <a:solidFill>
                  <a:srgbClr val="333333"/>
                </a:solidFill>
                <a:latin typeface="VW Headline OT-Book"/>
              </a:rPr>
              <a:t>Beratung</a:t>
            </a:r>
            <a:endParaRPr/>
          </a:p>
        </p:txBody>
      </p:sp>
      <p:sp>
        <p:nvSpPr>
          <p:cNvPr id="99" name="CustomShape 28"/>
          <p:cNvSpPr/>
          <p:nvPr/>
        </p:nvSpPr>
        <p:spPr>
          <a:xfrm>
            <a:off x="5157720" y="5769000"/>
            <a:ext cx="978120" cy="270000"/>
          </a:xfrm>
          <a:prstGeom prst="rect">
            <a:avLst/>
          </a:prstGeom>
          <a:solidFill>
            <a:srgbClr val="DDDDD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000">
                <a:solidFill>
                  <a:srgbClr val="333333"/>
                </a:solidFill>
                <a:latin typeface="VW Headline OT-Book"/>
              </a:rPr>
              <a:t>Preis</a:t>
            </a:r>
            <a:endParaRPr/>
          </a:p>
        </p:txBody>
      </p:sp>
      <p:cxnSp>
        <p:nvCxnSpPr>
          <p:cNvPr id="100" name="Line 29"/>
          <p:cNvCxnSpPr>
            <a:stCxn id="96" idx="0"/>
            <a:endCxn id="80" idx="2"/>
          </p:cNvCxnSpPr>
          <p:nvPr/>
        </p:nvCxnSpPr>
        <p:spPr>
          <a:xfrm flipV="1">
            <a:off x="2357280" y="5378400"/>
            <a:ext cx="1649880" cy="390960"/>
          </a:xfrm>
          <a:prstGeom prst="bentConnector3">
            <a:avLst/>
          </a:prstGeom>
          <a:ln w="25560">
            <a:solidFill>
              <a:srgbClr val="8994A0"/>
            </a:solidFill>
            <a:miter/>
            <a:tailEnd type="triangle" w="med" len="med"/>
          </a:ln>
        </p:spPr>
      </p:cxnSp>
      <p:cxnSp>
        <p:nvCxnSpPr>
          <p:cNvPr id="101" name="Line 30"/>
          <p:cNvCxnSpPr>
            <a:stCxn id="97" idx="0"/>
            <a:endCxn id="80" idx="2"/>
          </p:cNvCxnSpPr>
          <p:nvPr/>
        </p:nvCxnSpPr>
        <p:spPr>
          <a:xfrm flipV="1">
            <a:off x="3475080" y="5378400"/>
            <a:ext cx="532080" cy="390960"/>
          </a:xfrm>
          <a:prstGeom prst="bentConnector3">
            <a:avLst/>
          </a:prstGeom>
          <a:ln w="25560">
            <a:solidFill>
              <a:srgbClr val="8994A0"/>
            </a:solidFill>
            <a:miter/>
            <a:tailEnd type="triangle" w="med" len="med"/>
          </a:ln>
        </p:spPr>
      </p:cxnSp>
      <p:cxnSp>
        <p:nvCxnSpPr>
          <p:cNvPr id="102" name="Line 31"/>
          <p:cNvCxnSpPr>
            <a:stCxn id="98" idx="0"/>
            <a:endCxn id="80" idx="2"/>
          </p:cNvCxnSpPr>
          <p:nvPr/>
        </p:nvCxnSpPr>
        <p:spPr>
          <a:xfrm flipH="1" flipV="1">
            <a:off x="4006800" y="5378400"/>
            <a:ext cx="573480" cy="390960"/>
          </a:xfrm>
          <a:prstGeom prst="bentConnector3">
            <a:avLst/>
          </a:prstGeom>
          <a:ln w="25560">
            <a:solidFill>
              <a:srgbClr val="8994A0"/>
            </a:solidFill>
            <a:miter/>
            <a:tailEnd type="triangle" w="med" len="med"/>
          </a:ln>
        </p:spPr>
      </p:cxnSp>
      <p:cxnSp>
        <p:nvCxnSpPr>
          <p:cNvPr id="103" name="Line 32"/>
          <p:cNvCxnSpPr>
            <a:stCxn id="99" idx="0"/>
            <a:endCxn id="80" idx="2"/>
          </p:cNvCxnSpPr>
          <p:nvPr/>
        </p:nvCxnSpPr>
        <p:spPr>
          <a:xfrm flipH="1" flipV="1">
            <a:off x="4006800" y="5378400"/>
            <a:ext cx="1640160" cy="390960"/>
          </a:xfrm>
          <a:prstGeom prst="bentConnector3">
            <a:avLst/>
          </a:prstGeom>
          <a:ln w="25560">
            <a:solidFill>
              <a:srgbClr val="8994A0"/>
            </a:solidFill>
            <a:miter/>
            <a:tailEnd type="triangle" w="med" len="med"/>
          </a:ln>
        </p:spPr>
      </p:cxnSp>
      <p:sp>
        <p:nvSpPr>
          <p:cNvPr id="104" name="CustomShape 33"/>
          <p:cNvSpPr/>
          <p:nvPr/>
        </p:nvSpPr>
        <p:spPr>
          <a:xfrm>
            <a:off x="2273400" y="5624640"/>
            <a:ext cx="175680" cy="124920"/>
          </a:xfrm>
          <a:prstGeom prst="rect">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05" name="CustomShape 34"/>
          <p:cNvSpPr/>
          <p:nvPr/>
        </p:nvSpPr>
        <p:spPr>
          <a:xfrm>
            <a:off x="2273400" y="5582160"/>
            <a:ext cx="175680" cy="40680"/>
          </a:xfrm>
          <a:prstGeom prst="rect">
            <a:avLst/>
          </a:prstGeom>
          <a:gradFill>
            <a:gsLst>
              <a:gs pos="0">
                <a:srgbClr val="FFFFFF"/>
              </a:gs>
              <a:gs pos="50000">
                <a:srgbClr val="272727"/>
              </a:gs>
              <a:gs pos="100000">
                <a:srgbClr val="FFFFFF"/>
              </a:gs>
            </a:gsLst>
            <a:lin ang="0"/>
          </a:gradFill>
          <a:ln w="6480">
            <a:solidFill>
              <a:srgbClr val="000000"/>
            </a:solidFill>
            <a:round/>
          </a:ln>
        </p:spPr>
        <p:style>
          <a:lnRef idx="0">
            <a:scrgbClr r="0" g="0" b="0"/>
          </a:lnRef>
          <a:fillRef idx="0">
            <a:scrgbClr r="0" g="0" b="0"/>
          </a:fillRef>
          <a:effectRef idx="0">
            <a:scrgbClr r="0" g="0" b="0"/>
          </a:effectRef>
          <a:fontRef idx="minor"/>
        </p:style>
      </p:sp>
      <p:sp>
        <p:nvSpPr>
          <p:cNvPr id="106" name="CustomShape 35"/>
          <p:cNvSpPr/>
          <p:nvPr/>
        </p:nvSpPr>
        <p:spPr>
          <a:xfrm>
            <a:off x="2308680" y="5545080"/>
            <a:ext cx="100800" cy="66600"/>
          </a:xfrm>
          <a:prstGeom prst="ellipse">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07" name="CustomShape 36"/>
          <p:cNvSpPr/>
          <p:nvPr/>
        </p:nvSpPr>
        <p:spPr>
          <a:xfrm>
            <a:off x="3403440" y="5624640"/>
            <a:ext cx="176040" cy="124920"/>
          </a:xfrm>
          <a:prstGeom prst="rect">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08" name="CustomShape 37"/>
          <p:cNvSpPr/>
          <p:nvPr/>
        </p:nvSpPr>
        <p:spPr>
          <a:xfrm>
            <a:off x="3403440" y="5582160"/>
            <a:ext cx="176040" cy="40680"/>
          </a:xfrm>
          <a:prstGeom prst="rect">
            <a:avLst/>
          </a:prstGeom>
          <a:gradFill>
            <a:gsLst>
              <a:gs pos="0">
                <a:srgbClr val="FFFFFF"/>
              </a:gs>
              <a:gs pos="50000">
                <a:srgbClr val="272727"/>
              </a:gs>
              <a:gs pos="100000">
                <a:srgbClr val="FFFFFF"/>
              </a:gs>
            </a:gsLst>
            <a:lin ang="0"/>
          </a:gradFill>
          <a:ln w="6480">
            <a:solidFill>
              <a:srgbClr val="000000"/>
            </a:solidFill>
            <a:round/>
          </a:ln>
        </p:spPr>
        <p:style>
          <a:lnRef idx="0">
            <a:scrgbClr r="0" g="0" b="0"/>
          </a:lnRef>
          <a:fillRef idx="0">
            <a:scrgbClr r="0" g="0" b="0"/>
          </a:fillRef>
          <a:effectRef idx="0">
            <a:scrgbClr r="0" g="0" b="0"/>
          </a:effectRef>
          <a:fontRef idx="minor"/>
        </p:style>
      </p:sp>
      <p:sp>
        <p:nvSpPr>
          <p:cNvPr id="109" name="CustomShape 38"/>
          <p:cNvSpPr/>
          <p:nvPr/>
        </p:nvSpPr>
        <p:spPr>
          <a:xfrm>
            <a:off x="3439080" y="5545080"/>
            <a:ext cx="100800" cy="66600"/>
          </a:xfrm>
          <a:prstGeom prst="ellipse">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10" name="CustomShape 39"/>
          <p:cNvSpPr/>
          <p:nvPr/>
        </p:nvSpPr>
        <p:spPr>
          <a:xfrm>
            <a:off x="4521240" y="5624640"/>
            <a:ext cx="175680" cy="124920"/>
          </a:xfrm>
          <a:prstGeom prst="rect">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11" name="CustomShape 40"/>
          <p:cNvSpPr/>
          <p:nvPr/>
        </p:nvSpPr>
        <p:spPr>
          <a:xfrm>
            <a:off x="4521240" y="5582160"/>
            <a:ext cx="175680" cy="40680"/>
          </a:xfrm>
          <a:prstGeom prst="rect">
            <a:avLst/>
          </a:prstGeom>
          <a:gradFill>
            <a:gsLst>
              <a:gs pos="0">
                <a:srgbClr val="FFFFFF"/>
              </a:gs>
              <a:gs pos="50000">
                <a:srgbClr val="272727"/>
              </a:gs>
              <a:gs pos="100000">
                <a:srgbClr val="FFFFFF"/>
              </a:gs>
            </a:gsLst>
            <a:lin ang="0"/>
          </a:gradFill>
          <a:ln w="6480">
            <a:solidFill>
              <a:srgbClr val="000000"/>
            </a:solidFill>
            <a:round/>
          </a:ln>
        </p:spPr>
        <p:style>
          <a:lnRef idx="0">
            <a:scrgbClr r="0" g="0" b="0"/>
          </a:lnRef>
          <a:fillRef idx="0">
            <a:scrgbClr r="0" g="0" b="0"/>
          </a:fillRef>
          <a:effectRef idx="0">
            <a:scrgbClr r="0" g="0" b="0"/>
          </a:effectRef>
          <a:fontRef idx="minor"/>
        </p:style>
      </p:sp>
      <p:sp>
        <p:nvSpPr>
          <p:cNvPr id="112" name="CustomShape 41"/>
          <p:cNvSpPr/>
          <p:nvPr/>
        </p:nvSpPr>
        <p:spPr>
          <a:xfrm>
            <a:off x="4556520" y="5545080"/>
            <a:ext cx="100800" cy="66600"/>
          </a:xfrm>
          <a:prstGeom prst="ellipse">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13" name="CustomShape 42"/>
          <p:cNvSpPr/>
          <p:nvPr/>
        </p:nvSpPr>
        <p:spPr>
          <a:xfrm>
            <a:off x="5562720" y="5624640"/>
            <a:ext cx="175680" cy="124920"/>
          </a:xfrm>
          <a:prstGeom prst="rect">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14" name="CustomShape 43"/>
          <p:cNvSpPr/>
          <p:nvPr/>
        </p:nvSpPr>
        <p:spPr>
          <a:xfrm>
            <a:off x="5562720" y="5582160"/>
            <a:ext cx="175680" cy="40680"/>
          </a:xfrm>
          <a:prstGeom prst="rect">
            <a:avLst/>
          </a:prstGeom>
          <a:gradFill>
            <a:gsLst>
              <a:gs pos="0">
                <a:srgbClr val="FFFFFF"/>
              </a:gs>
              <a:gs pos="50000">
                <a:srgbClr val="272727"/>
              </a:gs>
              <a:gs pos="100000">
                <a:srgbClr val="FFFFFF"/>
              </a:gs>
            </a:gsLst>
            <a:lin ang="0"/>
          </a:gradFill>
          <a:ln w="6480">
            <a:solidFill>
              <a:srgbClr val="000000"/>
            </a:solidFill>
            <a:round/>
          </a:ln>
        </p:spPr>
        <p:style>
          <a:lnRef idx="0">
            <a:scrgbClr r="0" g="0" b="0"/>
          </a:lnRef>
          <a:fillRef idx="0">
            <a:scrgbClr r="0" g="0" b="0"/>
          </a:fillRef>
          <a:effectRef idx="0">
            <a:scrgbClr r="0" g="0" b="0"/>
          </a:effectRef>
          <a:fontRef idx="minor"/>
        </p:style>
      </p:sp>
      <p:sp>
        <p:nvSpPr>
          <p:cNvPr id="115" name="CustomShape 44"/>
          <p:cNvSpPr/>
          <p:nvPr/>
        </p:nvSpPr>
        <p:spPr>
          <a:xfrm>
            <a:off x="5598000" y="5545080"/>
            <a:ext cx="100800" cy="66600"/>
          </a:xfrm>
          <a:prstGeom prst="ellipse">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16" name="CustomShape 45"/>
          <p:cNvSpPr/>
          <p:nvPr/>
        </p:nvSpPr>
        <p:spPr>
          <a:xfrm>
            <a:off x="2417760" y="5584680"/>
            <a:ext cx="47484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000" b="1">
                <a:solidFill>
                  <a:srgbClr val="333333"/>
                </a:solidFill>
                <a:latin typeface="VW Headline OT-Black"/>
              </a:rPr>
              <a:t>46%</a:t>
            </a:r>
            <a:endParaRPr/>
          </a:p>
        </p:txBody>
      </p:sp>
      <p:sp>
        <p:nvSpPr>
          <p:cNvPr id="117" name="CustomShape 46"/>
          <p:cNvSpPr/>
          <p:nvPr/>
        </p:nvSpPr>
        <p:spPr>
          <a:xfrm>
            <a:off x="3548160" y="5584680"/>
            <a:ext cx="47484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000" b="1">
                <a:solidFill>
                  <a:srgbClr val="333333"/>
                </a:solidFill>
                <a:latin typeface="VW Headline OT-Black"/>
              </a:rPr>
              <a:t>18%</a:t>
            </a:r>
            <a:endParaRPr/>
          </a:p>
        </p:txBody>
      </p:sp>
      <p:sp>
        <p:nvSpPr>
          <p:cNvPr id="118" name="CustomShape 47"/>
          <p:cNvSpPr/>
          <p:nvPr/>
        </p:nvSpPr>
        <p:spPr>
          <a:xfrm>
            <a:off x="4678200" y="5584680"/>
            <a:ext cx="47484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000" b="1">
                <a:solidFill>
                  <a:srgbClr val="333333"/>
                </a:solidFill>
                <a:latin typeface="VW Headline OT-Black"/>
              </a:rPr>
              <a:t>22%</a:t>
            </a:r>
            <a:endParaRPr/>
          </a:p>
        </p:txBody>
      </p:sp>
      <p:sp>
        <p:nvSpPr>
          <p:cNvPr id="119" name="CustomShape 48"/>
          <p:cNvSpPr/>
          <p:nvPr/>
        </p:nvSpPr>
        <p:spPr>
          <a:xfrm>
            <a:off x="5719680" y="5584680"/>
            <a:ext cx="47484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000" b="1">
                <a:solidFill>
                  <a:srgbClr val="333333"/>
                </a:solidFill>
                <a:latin typeface="VW Headline OT-Black"/>
              </a:rPr>
              <a:t>14%</a:t>
            </a:r>
            <a:endParaRPr/>
          </a:p>
        </p:txBody>
      </p:sp>
      <p:cxnSp>
        <p:nvCxnSpPr>
          <p:cNvPr id="120" name="Line 49"/>
          <p:cNvCxnSpPr>
            <a:stCxn id="84" idx="0"/>
            <a:endCxn id="76" idx="2"/>
          </p:cNvCxnSpPr>
          <p:nvPr/>
        </p:nvCxnSpPr>
        <p:spPr>
          <a:xfrm flipV="1">
            <a:off x="2873160" y="3084480"/>
            <a:ext cx="1879920" cy="968760"/>
          </a:xfrm>
          <a:prstGeom prst="bentConnector3">
            <a:avLst/>
          </a:prstGeom>
          <a:ln w="25560">
            <a:solidFill>
              <a:srgbClr val="8994A0"/>
            </a:solidFill>
            <a:miter/>
            <a:tailEnd type="triangle" w="med" len="med"/>
          </a:ln>
        </p:spPr>
      </p:cxnSp>
      <p:cxnSp>
        <p:nvCxnSpPr>
          <p:cNvPr id="121" name="Line 50"/>
          <p:cNvCxnSpPr>
            <a:stCxn id="79" idx="0"/>
            <a:endCxn id="76" idx="2"/>
          </p:cNvCxnSpPr>
          <p:nvPr/>
        </p:nvCxnSpPr>
        <p:spPr>
          <a:xfrm flipH="1" flipV="1">
            <a:off x="4752720" y="3084480"/>
            <a:ext cx="137160" cy="968760"/>
          </a:xfrm>
          <a:prstGeom prst="bentConnector3">
            <a:avLst/>
          </a:prstGeom>
          <a:ln w="25560">
            <a:solidFill>
              <a:srgbClr val="8994A0"/>
            </a:solidFill>
            <a:miter/>
            <a:tailEnd type="triangle" w="med" len="med"/>
          </a:ln>
        </p:spPr>
      </p:cxnSp>
      <p:cxnSp>
        <p:nvCxnSpPr>
          <p:cNvPr id="122" name="Line 51"/>
          <p:cNvCxnSpPr>
            <a:stCxn id="78" idx="0"/>
            <a:endCxn id="76" idx="2"/>
          </p:cNvCxnSpPr>
          <p:nvPr/>
        </p:nvCxnSpPr>
        <p:spPr>
          <a:xfrm flipH="1" flipV="1">
            <a:off x="4752720" y="3084480"/>
            <a:ext cx="2153160" cy="968760"/>
          </a:xfrm>
          <a:prstGeom prst="bentConnector3">
            <a:avLst/>
          </a:prstGeom>
          <a:ln w="25560">
            <a:solidFill>
              <a:srgbClr val="8994A0"/>
            </a:solidFill>
            <a:miter/>
            <a:tailEnd type="triangle" w="med" len="med"/>
          </a:ln>
        </p:spPr>
      </p:cxnSp>
      <p:sp>
        <p:nvSpPr>
          <p:cNvPr id="123" name="CustomShape 52"/>
          <p:cNvSpPr/>
          <p:nvPr/>
        </p:nvSpPr>
        <p:spPr>
          <a:xfrm>
            <a:off x="2781360" y="3787920"/>
            <a:ext cx="175680" cy="124920"/>
          </a:xfrm>
          <a:prstGeom prst="rect">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24" name="CustomShape 53"/>
          <p:cNvSpPr/>
          <p:nvPr/>
        </p:nvSpPr>
        <p:spPr>
          <a:xfrm>
            <a:off x="2781360" y="3745440"/>
            <a:ext cx="175680" cy="40680"/>
          </a:xfrm>
          <a:prstGeom prst="rect">
            <a:avLst/>
          </a:prstGeom>
          <a:gradFill>
            <a:gsLst>
              <a:gs pos="0">
                <a:srgbClr val="FFFFFF"/>
              </a:gs>
              <a:gs pos="50000">
                <a:srgbClr val="272727"/>
              </a:gs>
              <a:gs pos="100000">
                <a:srgbClr val="FFFFFF"/>
              </a:gs>
            </a:gsLst>
            <a:lin ang="0"/>
          </a:gradFill>
          <a:ln w="6480">
            <a:solidFill>
              <a:srgbClr val="000000"/>
            </a:solidFill>
            <a:round/>
          </a:ln>
        </p:spPr>
        <p:style>
          <a:lnRef idx="0">
            <a:scrgbClr r="0" g="0" b="0"/>
          </a:lnRef>
          <a:fillRef idx="0">
            <a:scrgbClr r="0" g="0" b="0"/>
          </a:fillRef>
          <a:effectRef idx="0">
            <a:scrgbClr r="0" g="0" b="0"/>
          </a:effectRef>
          <a:fontRef idx="minor"/>
        </p:style>
      </p:sp>
      <p:sp>
        <p:nvSpPr>
          <p:cNvPr id="125" name="CustomShape 54"/>
          <p:cNvSpPr/>
          <p:nvPr/>
        </p:nvSpPr>
        <p:spPr>
          <a:xfrm>
            <a:off x="2816640" y="3708360"/>
            <a:ext cx="100800" cy="66600"/>
          </a:xfrm>
          <a:prstGeom prst="ellipse">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26" name="CustomShape 55"/>
          <p:cNvSpPr/>
          <p:nvPr/>
        </p:nvSpPr>
        <p:spPr>
          <a:xfrm>
            <a:off x="4803840" y="3787920"/>
            <a:ext cx="175680" cy="124920"/>
          </a:xfrm>
          <a:prstGeom prst="rect">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27" name="CustomShape 56"/>
          <p:cNvSpPr/>
          <p:nvPr/>
        </p:nvSpPr>
        <p:spPr>
          <a:xfrm>
            <a:off x="4803840" y="3745440"/>
            <a:ext cx="175680" cy="40680"/>
          </a:xfrm>
          <a:prstGeom prst="rect">
            <a:avLst/>
          </a:prstGeom>
          <a:gradFill>
            <a:gsLst>
              <a:gs pos="0">
                <a:srgbClr val="FFFFFF"/>
              </a:gs>
              <a:gs pos="50000">
                <a:srgbClr val="272727"/>
              </a:gs>
              <a:gs pos="100000">
                <a:srgbClr val="FFFFFF"/>
              </a:gs>
            </a:gsLst>
            <a:lin ang="0"/>
          </a:gradFill>
          <a:ln w="6480">
            <a:solidFill>
              <a:srgbClr val="000000"/>
            </a:solidFill>
            <a:round/>
          </a:ln>
        </p:spPr>
        <p:style>
          <a:lnRef idx="0">
            <a:scrgbClr r="0" g="0" b="0"/>
          </a:lnRef>
          <a:fillRef idx="0">
            <a:scrgbClr r="0" g="0" b="0"/>
          </a:fillRef>
          <a:effectRef idx="0">
            <a:scrgbClr r="0" g="0" b="0"/>
          </a:effectRef>
          <a:fontRef idx="minor"/>
        </p:style>
      </p:sp>
      <p:sp>
        <p:nvSpPr>
          <p:cNvPr id="128" name="CustomShape 57"/>
          <p:cNvSpPr/>
          <p:nvPr/>
        </p:nvSpPr>
        <p:spPr>
          <a:xfrm>
            <a:off x="4839120" y="3708360"/>
            <a:ext cx="100800" cy="66600"/>
          </a:xfrm>
          <a:prstGeom prst="ellipse">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29" name="CustomShape 58"/>
          <p:cNvSpPr/>
          <p:nvPr/>
        </p:nvSpPr>
        <p:spPr>
          <a:xfrm>
            <a:off x="6826320" y="3787920"/>
            <a:ext cx="175680" cy="124920"/>
          </a:xfrm>
          <a:prstGeom prst="rect">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30" name="CustomShape 59"/>
          <p:cNvSpPr/>
          <p:nvPr/>
        </p:nvSpPr>
        <p:spPr>
          <a:xfrm>
            <a:off x="6826320" y="3745440"/>
            <a:ext cx="175680" cy="40680"/>
          </a:xfrm>
          <a:prstGeom prst="rect">
            <a:avLst/>
          </a:prstGeom>
          <a:gradFill>
            <a:gsLst>
              <a:gs pos="0">
                <a:srgbClr val="FFFFFF"/>
              </a:gs>
              <a:gs pos="50000">
                <a:srgbClr val="272727"/>
              </a:gs>
              <a:gs pos="100000">
                <a:srgbClr val="FFFFFF"/>
              </a:gs>
            </a:gsLst>
            <a:lin ang="0"/>
          </a:gradFill>
          <a:ln w="6480">
            <a:solidFill>
              <a:srgbClr val="000000"/>
            </a:solidFill>
            <a:round/>
          </a:ln>
        </p:spPr>
        <p:style>
          <a:lnRef idx="0">
            <a:scrgbClr r="0" g="0" b="0"/>
          </a:lnRef>
          <a:fillRef idx="0">
            <a:scrgbClr r="0" g="0" b="0"/>
          </a:fillRef>
          <a:effectRef idx="0">
            <a:scrgbClr r="0" g="0" b="0"/>
          </a:effectRef>
          <a:fontRef idx="minor"/>
        </p:style>
      </p:sp>
      <p:sp>
        <p:nvSpPr>
          <p:cNvPr id="131" name="CustomShape 60"/>
          <p:cNvSpPr/>
          <p:nvPr/>
        </p:nvSpPr>
        <p:spPr>
          <a:xfrm>
            <a:off x="6861600" y="3708360"/>
            <a:ext cx="100800" cy="66600"/>
          </a:xfrm>
          <a:prstGeom prst="ellipse">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132" name="CustomShape 61"/>
          <p:cNvSpPr/>
          <p:nvPr/>
        </p:nvSpPr>
        <p:spPr>
          <a:xfrm>
            <a:off x="954000" y="911160"/>
            <a:ext cx="8037720" cy="1553760"/>
          </a:xfrm>
          <a:prstGeom prst="rect">
            <a:avLst/>
          </a:prstGeom>
          <a:noFill/>
          <a:ln w="12600">
            <a:solidFill>
              <a:srgbClr val="8994A0"/>
            </a:solidFill>
            <a:miter/>
          </a:ln>
        </p:spPr>
        <p:style>
          <a:lnRef idx="0">
            <a:scrgbClr r="0" g="0" b="0"/>
          </a:lnRef>
          <a:fillRef idx="0">
            <a:scrgbClr r="0" g="0" b="0"/>
          </a:fillRef>
          <a:effectRef idx="0">
            <a:scrgbClr r="0" g="0" b="0"/>
          </a:effectRef>
          <a:fontRef idx="minor"/>
        </p:style>
        <p:txBody>
          <a:bodyPr lIns="90000" tIns="46800" rIns="90000" bIns="46800"/>
          <a:lstStyle/>
          <a:p>
            <a:pPr>
              <a:lnSpc>
                <a:spcPct val="120000"/>
              </a:lnSpc>
              <a:buFont typeface="Arial"/>
              <a:buChar char="•"/>
            </a:pPr>
            <a:r>
              <a:rPr lang="de-DE" sz="1100">
                <a:solidFill>
                  <a:srgbClr val="333333"/>
                </a:solidFill>
                <a:latin typeface="Arial"/>
              </a:rPr>
              <a:t>Betrachtet man alle in der Studie befragten Kunden, dann ist die wichtigste Einflussgröße auf die Markenbindung die „Betreuung durch den XY Händler“, gefolgt von „Qualität“ und „Design des Computers“. Die Zufriedenheit mit der „Betreuung durch den XY Händler“ wird zum einen durch die Servicequalität und zum anderen durch die Betreuungsqualität beim Kauf beeinflusst. Bei letzterem spielen vor allem die Leistungsbereiche „Verkäufer“ und „Beratung“ eine wichtige Rolle.</a:t>
            </a:r>
            <a:endParaRPr/>
          </a:p>
          <a:p>
            <a:pPr>
              <a:lnSpc>
                <a:spcPct val="120000"/>
              </a:lnSpc>
              <a:buFont typeface="Arial"/>
              <a:buChar char="•"/>
            </a:pPr>
            <a:r>
              <a:rPr lang="de-DE" sz="1100">
                <a:solidFill>
                  <a:srgbClr val="333333"/>
                </a:solidFill>
                <a:latin typeface="Arial"/>
              </a:rPr>
              <a:t>Betrachtet man nur die XY Kunden, wird die „Betreuung durch den XY Händler“ als wichtigster Faktor für die Markenbindung durch das „Design des Computers“ abgelöst. Die Studie zeigt allerdings, dass XY beim Design im Vergleich zum Wettbewerb unterdurchschnittlich abschneidet.</a:t>
            </a:r>
            <a:endParaRPr/>
          </a:p>
        </p:txBody>
      </p:sp>
      <p:sp>
        <p:nvSpPr>
          <p:cNvPr id="133" name="CustomShape 62"/>
          <p:cNvSpPr/>
          <p:nvPr/>
        </p:nvSpPr>
        <p:spPr>
          <a:xfrm>
            <a:off x="2021040" y="3151080"/>
            <a:ext cx="1255680" cy="21924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de-DE" sz="1000">
                <a:solidFill>
                  <a:srgbClr val="8994A0"/>
                </a:solidFill>
                <a:latin typeface="VW Headline OT-Book"/>
              </a:rPr>
              <a:t>Händlerbindung</a:t>
            </a:r>
            <a:endParaRPr/>
          </a:p>
        </p:txBody>
      </p:sp>
      <p:sp>
        <p:nvSpPr>
          <p:cNvPr id="134" name="Line 63"/>
          <p:cNvSpPr/>
          <p:nvPr/>
        </p:nvSpPr>
        <p:spPr>
          <a:xfrm flipV="1">
            <a:off x="2629080" y="3333600"/>
            <a:ext cx="0" cy="733680"/>
          </a:xfrm>
          <a:prstGeom prst="line">
            <a:avLst/>
          </a:prstGeom>
          <a:ln w="25560">
            <a:solidFill>
              <a:srgbClr val="EDEDED"/>
            </a:solidFill>
            <a:miter/>
            <a:tailEnd type="triangle" w="med" len="med"/>
          </a:ln>
        </p:spPr>
      </p:sp>
    </p:spTree>
    <p:extLst>
      <p:ext uri="{BB962C8B-B14F-4D97-AF65-F5344CB8AC3E}">
        <p14:creationId xmlns:p14="http://schemas.microsoft.com/office/powerpoint/2010/main" val="135939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Foliennummernplatzhalter 5"/>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722565AE-A1D9-42F8-8838-583264A44051}" type="slidenum">
              <a:t>11</a:t>
            </a:fld>
            <a:endParaRPr lang="de-DE" sz="1000" b="0" i="0" u="none" strike="noStrike" cap="none" baseline="0">
              <a:ln>
                <a:noFill/>
              </a:ln>
              <a:solidFill>
                <a:srgbClr val="333333"/>
              </a:solidFill>
              <a:latin typeface="Arial" pitchFamily="34"/>
              <a:ea typeface="Microsoft YaHei" pitchFamily="2"/>
              <a:cs typeface="Mangal" pitchFamily="2"/>
            </a:endParaRPr>
          </a:p>
        </p:txBody>
      </p:sp>
      <p:sp>
        <p:nvSpPr>
          <p:cNvPr id="3" name="Titel 2"/>
          <p:cNvSpPr txBox="1">
            <a:spLocks noGrp="1"/>
          </p:cNvSpPr>
          <p:nvPr>
            <p:ph type="title" idx="4294967295"/>
          </p:nvPr>
        </p:nvSpPr>
        <p:spPr/>
        <p:txBody>
          <a:bodyPr wrap="square" lIns="91440" tIns="45720" rIns="91440" bIns="45720"/>
          <a:lstStyle>
            <a:defPPr lvl="0">
              <a:buNone/>
            </a:defPPr>
            <a:lvl1pPr lvl="0">
              <a:buNone/>
            </a:lvl1pPr>
          </a:lstStyle>
          <a:p>
            <a:pPr lvl="0" hangingPunct="1"/>
            <a:r>
              <a:rPr lang="de-DE"/>
              <a:t>Inhalt</a:t>
            </a:r>
          </a:p>
        </p:txBody>
      </p:sp>
      <p:sp>
        <p:nvSpPr>
          <p:cNvPr id="4" name="Textplatzhalter 3"/>
          <p:cNvSpPr txBox="1">
            <a:spLocks noGrp="1"/>
          </p:cNvSpPr>
          <p:nvPr>
            <p:ph type="body" idx="4294967295"/>
          </p:nvPr>
        </p:nvSpPr>
        <p:spPr>
          <a:xfrm>
            <a:off x="844199" y="1278000"/>
            <a:ext cx="8420040" cy="4525920"/>
          </a:xfrm>
        </p:spPr>
        <p:txBody>
          <a:bodyPr wrap="square" lIns="91440" tIns="45720" rIns="91440" bIns="45720"/>
          <a:lstStyle>
            <a:def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defPPr>
            <a:lvl1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lvl1pPr>
            <a:lvl2pPr marL="376200" marR="0" lvl="1" indent="-185760" algn="l" rtl="0" hangingPunct="0">
              <a:lnSpc>
                <a:spcPct val="100000"/>
              </a:lnSpc>
              <a:spcBef>
                <a:spcPts val="298"/>
              </a:spcBef>
              <a:spcAft>
                <a:spcPts val="0"/>
              </a:spcAft>
              <a:buClr>
                <a:srgbClr val="333333"/>
              </a:buClr>
              <a:buSzPct val="100000"/>
              <a:buFont typeface="Arial" pitchFamily="34"/>
              <a:buChar char="–"/>
              <a:tabLst>
                <a:tab pos="537840" algn="l"/>
                <a:tab pos="1452240" algn="l"/>
                <a:tab pos="2366640" algn="l"/>
                <a:tab pos="3281039" algn="l"/>
                <a:tab pos="4195440" algn="l"/>
                <a:tab pos="5109840" algn="l"/>
                <a:tab pos="6024240" algn="l"/>
                <a:tab pos="6938640" algn="l"/>
                <a:tab pos="7853040" algn="l"/>
                <a:tab pos="8767440" algn="l"/>
                <a:tab pos="9681840" algn="l"/>
              </a:tabLst>
              <a:defRPr lang="de-DE" sz="1200" b="0" i="0" u="none" strike="noStrike" cap="none" baseline="0">
                <a:ln>
                  <a:noFill/>
                </a:ln>
                <a:solidFill>
                  <a:srgbClr val="333333"/>
                </a:solidFill>
                <a:latin typeface="Arial" pitchFamily="34"/>
                <a:ea typeface="Microsoft YaHei" pitchFamily="2"/>
                <a:cs typeface="Mangal" pitchFamily="2"/>
              </a:defRPr>
            </a:lvl2pPr>
            <a:lvl3pPr marL="765000" marR="0" lvl="2" indent="-198360" algn="l" rtl="0" hangingPunct="0">
              <a:lnSpc>
                <a:spcPct val="100000"/>
              </a:lnSpc>
              <a:spcBef>
                <a:spcPts val="298"/>
              </a:spcBef>
              <a:spcAft>
                <a:spcPts val="0"/>
              </a:spcAft>
              <a:buClr>
                <a:srgbClr val="333333"/>
              </a:buClr>
              <a:buSzPct val="100000"/>
              <a:buFont typeface="Arial" pitchFamily="34"/>
              <a:buChar char="–"/>
              <a:tabLst>
                <a:tab pos="149040" algn="l"/>
                <a:tab pos="1063440" algn="l"/>
                <a:tab pos="1977840" algn="l"/>
                <a:tab pos="2892239" algn="l"/>
                <a:tab pos="3806640" algn="l"/>
                <a:tab pos="4721040" algn="l"/>
                <a:tab pos="5635440" algn="l"/>
                <a:tab pos="6549840" algn="l"/>
                <a:tab pos="7464240" algn="l"/>
                <a:tab pos="8378640" algn="l"/>
                <a:tab pos="9293040" algn="l"/>
              </a:tabLst>
              <a:defRPr lang="de-DE" sz="1200" b="0" i="0" u="none" strike="noStrike" cap="none" baseline="0">
                <a:ln>
                  <a:noFill/>
                </a:ln>
                <a:solidFill>
                  <a:srgbClr val="333333"/>
                </a:solidFill>
                <a:latin typeface="Arial" pitchFamily="34"/>
                <a:ea typeface="Microsoft YaHei" pitchFamily="2"/>
                <a:cs typeface="Mangal" pitchFamily="2"/>
              </a:defRPr>
            </a:lvl3pPr>
            <a:lvl4pPr marL="1603079" marR="0" lvl="3" indent="-228600" algn="l" rtl="0" hangingPunct="0">
              <a:lnSpc>
                <a:spcPct val="100000"/>
              </a:lnSpc>
              <a:spcBef>
                <a:spcPts val="448"/>
              </a:spcBef>
              <a:spcAft>
                <a:spcPts val="0"/>
              </a:spcAft>
              <a:buClr>
                <a:srgbClr val="333333"/>
              </a:buClr>
              <a:buSzPct val="100000"/>
              <a:buFont typeface="Arial" pitchFamily="34"/>
              <a:buChar char="–"/>
              <a:tabLst>
                <a:tab pos="225360" algn="l"/>
                <a:tab pos="1139760" algn="l"/>
                <a:tab pos="2054160" algn="l"/>
                <a:tab pos="2968559" algn="l"/>
                <a:tab pos="3882960" algn="l"/>
                <a:tab pos="4797360" algn="l"/>
                <a:tab pos="5711760" algn="l"/>
                <a:tab pos="6626160" algn="l"/>
                <a:tab pos="7540559" algn="l"/>
                <a:tab pos="8454959" algn="l"/>
              </a:tabLst>
              <a:defRPr lang="de-DE" sz="1800" b="0" i="0" u="none" strike="noStrike" cap="none" baseline="0">
                <a:ln>
                  <a:noFill/>
                </a:ln>
                <a:solidFill>
                  <a:srgbClr val="333333"/>
                </a:solidFill>
                <a:latin typeface="Arial" pitchFamily="34"/>
                <a:ea typeface="Microsoft YaHei" pitchFamily="2"/>
                <a:cs typeface="Mangal" pitchFamily="2"/>
              </a:defRPr>
            </a:lvl4pPr>
            <a:lvl5pPr marL="2057400" marR="0" lvl="4"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5pPr>
            <a:lvl6pPr marL="2057400" marR="0" lvl="5"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6pPr>
            <a:lvl7pPr marL="2057400" marR="0" lvl="6"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7pPr>
            <a:lvl8pPr marL="2057400" marR="0" lvl="7"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8pPr>
            <a:lvl9pPr marL="2057400" marR="0" lvl="8"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9pPr>
          </a:lstStyle>
          <a:p>
            <a:pPr marL="0" lvl="0" indent="0" hangingPunct="1">
              <a:lnSpc>
                <a:spcPct val="150000"/>
              </a:lnSpc>
              <a:spcBef>
                <a:spcPts val="448"/>
              </a:spcBef>
              <a:buClr>
                <a:srgbClr val="8994A0"/>
              </a:buClr>
              <a:buSzPct val="100000"/>
              <a:buAutoNum type="arabicPeriod"/>
            </a:pPr>
            <a:r>
              <a:rPr lang="de-DE" sz="1800">
                <a:solidFill>
                  <a:srgbClr val="8994A0"/>
                </a:solidFill>
              </a:rPr>
              <a:t>Management Summary</a:t>
            </a:r>
          </a:p>
          <a:p>
            <a:pPr marL="0" lvl="0" indent="0" hangingPunct="1">
              <a:lnSpc>
                <a:spcPct val="150000"/>
              </a:lnSpc>
              <a:spcBef>
                <a:spcPts val="448"/>
              </a:spcBef>
              <a:buClr>
                <a:srgbClr val="8994A0"/>
              </a:buClr>
              <a:buSzPct val="100000"/>
              <a:buAutoNum type="arabicPeriod"/>
            </a:pPr>
            <a:r>
              <a:rPr lang="de-DE" sz="1800">
                <a:solidFill>
                  <a:srgbClr val="8994A0"/>
                </a:solidFill>
              </a:rPr>
              <a:t>Study Facts</a:t>
            </a:r>
          </a:p>
          <a:p>
            <a:pPr marL="0" lvl="0" indent="0" hangingPunct="1">
              <a:lnSpc>
                <a:spcPct val="150000"/>
              </a:lnSpc>
              <a:spcBef>
                <a:spcPts val="448"/>
              </a:spcBef>
              <a:buClr>
                <a:srgbClr val="8994A0"/>
              </a:buClr>
              <a:buSzPct val="100000"/>
              <a:buAutoNum type="arabicPeriod"/>
            </a:pPr>
            <a:r>
              <a:rPr lang="de-DE" sz="1800">
                <a:solidFill>
                  <a:srgbClr val="8994A0"/>
                </a:solidFill>
              </a:rPr>
              <a:t>Erläuterung des Modells der Markenbindung</a:t>
            </a:r>
          </a:p>
          <a:p>
            <a:pPr marL="0" lvl="0" indent="0" hangingPunct="1">
              <a:lnSpc>
                <a:spcPct val="150000"/>
              </a:lnSpc>
              <a:spcBef>
                <a:spcPts val="448"/>
              </a:spcBef>
              <a:buClr>
                <a:srgbClr val="333333"/>
              </a:buClr>
              <a:buSzPct val="100000"/>
              <a:buAutoNum type="arabicPeriod"/>
            </a:pPr>
            <a:r>
              <a:rPr lang="de-DE" sz="1800" b="1"/>
              <a:t>Markenzufriedenheit und Markenbindung</a:t>
            </a:r>
          </a:p>
          <a:p>
            <a:pPr marL="0" lvl="0" indent="0" hangingPunct="1">
              <a:lnSpc>
                <a:spcPct val="150000"/>
              </a:lnSpc>
              <a:spcBef>
                <a:spcPts val="448"/>
              </a:spcBef>
              <a:buClr>
                <a:srgbClr val="8994A0"/>
              </a:buClr>
              <a:buSzPct val="100000"/>
              <a:buAutoNum type="arabicPeriod"/>
            </a:pPr>
            <a:r>
              <a:rPr lang="de-DE" sz="1800">
                <a:solidFill>
                  <a:srgbClr val="8994A0"/>
                </a:solidFill>
              </a:rPr>
              <a:t>Zufriedenheit und Loyalität beim Computerkauf</a:t>
            </a:r>
          </a:p>
          <a:p>
            <a:pPr marL="0" lvl="0" indent="0" hangingPunct="1">
              <a:lnSpc>
                <a:spcPct val="150000"/>
              </a:lnSpc>
              <a:spcBef>
                <a:spcPts val="448"/>
              </a:spcBef>
              <a:buClr>
                <a:srgbClr val="8994A0"/>
              </a:buClr>
              <a:buSzPct val="100000"/>
              <a:buAutoNum type="arabicPeriod"/>
            </a:pPr>
            <a:r>
              <a:rPr lang="de-DE" sz="1800">
                <a:solidFill>
                  <a:srgbClr val="8994A0"/>
                </a:solidFill>
              </a:rPr>
              <a:t>Zufriedenheit und Loyalität im Bereich Service</a:t>
            </a:r>
          </a:p>
          <a:p>
            <a:pPr marL="0" lvl="0" indent="0" hangingPunct="1">
              <a:lnSpc>
                <a:spcPct val="150000"/>
              </a:lnSpc>
              <a:spcBef>
                <a:spcPts val="448"/>
              </a:spcBef>
              <a:buClr>
                <a:srgbClr val="8994A0"/>
              </a:buClr>
              <a:buSzPct val="100000"/>
              <a:buAutoNum type="arabicPeriod"/>
            </a:pPr>
            <a:r>
              <a:rPr lang="de-DE" sz="1800">
                <a:solidFill>
                  <a:srgbClr val="8994A0"/>
                </a:solidFill>
              </a:rPr>
              <a:t>Kernfaktoren der Zufriedenheit</a:t>
            </a:r>
          </a:p>
          <a:p>
            <a:pPr marL="0" lvl="0" indent="0" hangingPunct="1">
              <a:lnSpc>
                <a:spcPct val="150000"/>
              </a:lnSpc>
              <a:spcBef>
                <a:spcPts val="448"/>
              </a:spcBef>
              <a:buClr>
                <a:srgbClr val="8994A0"/>
              </a:buClr>
              <a:buSzPct val="100000"/>
              <a:buAutoNum type="arabicPeriod"/>
            </a:pPr>
            <a:r>
              <a:rPr lang="de-DE" sz="1800">
                <a:solidFill>
                  <a:srgbClr val="8994A0"/>
                </a:solidFill>
              </a:rPr>
              <a:t>Händlerloyalität vs. Markenbindung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858960" y="6448320"/>
            <a:ext cx="1109520" cy="3333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buFont typeface="Arial"/>
              <a:buChar char="•"/>
            </a:pPr>
            <a:r>
              <a:rPr lang="de-DE" sz="1000">
                <a:solidFill>
                  <a:srgbClr val="333333"/>
                </a:solidFill>
                <a:latin typeface="Arial"/>
              </a:rPr>
              <a:t>Seite </a:t>
            </a:r>
            <a:fld id="{6BF80C17-314E-48A4-AB89-4FF2B9A1C38C}" type="slidenum">
              <a:rPr lang="de-DE" sz="1000">
                <a:solidFill>
                  <a:srgbClr val="333333"/>
                </a:solidFill>
                <a:latin typeface="Arial"/>
              </a:rPr>
              <a:t>12</a:t>
            </a:fld>
            <a:endParaRPr/>
          </a:p>
        </p:txBody>
      </p:sp>
      <p:sp>
        <p:nvSpPr>
          <p:cNvPr id="139" name="TextShape 2"/>
          <p:cNvSpPr txBox="1"/>
          <p:nvPr/>
        </p:nvSpPr>
        <p:spPr>
          <a:xfrm>
            <a:off x="831600" y="190440"/>
            <a:ext cx="8420040" cy="822240"/>
          </a:xfrm>
          <a:prstGeom prst="rect">
            <a:avLst/>
          </a:prstGeom>
          <a:noFill/>
          <a:ln>
            <a:noFill/>
          </a:ln>
        </p:spPr>
        <p:txBody>
          <a:bodyPr anchor="ctr"/>
          <a:lstStyle/>
          <a:p>
            <a:pPr>
              <a:buFont typeface="Arial"/>
              <a:buChar char="•"/>
            </a:pPr>
            <a:r>
              <a:rPr lang="de-DE" sz="2400">
                <a:latin typeface="Arial"/>
              </a:rPr>
              <a:t>Markenzufriedenheit und Markenbindung</a:t>
            </a:r>
            <a:endParaRPr/>
          </a:p>
        </p:txBody>
      </p:sp>
      <p:sp>
        <p:nvSpPr>
          <p:cNvPr id="140" name="CustomShape 3"/>
          <p:cNvSpPr/>
          <p:nvPr/>
        </p:nvSpPr>
        <p:spPr>
          <a:xfrm>
            <a:off x="954000" y="3390840"/>
            <a:ext cx="8067600" cy="828720"/>
          </a:xfrm>
          <a:prstGeom prst="rect">
            <a:avLst/>
          </a:prstGeom>
          <a:solidFill>
            <a:srgbClr val="C0C0C0"/>
          </a:solidFill>
          <a:ln>
            <a:noFill/>
          </a:ln>
        </p:spPr>
        <p:style>
          <a:lnRef idx="0">
            <a:scrgbClr r="0" g="0" b="0"/>
          </a:lnRef>
          <a:fillRef idx="0">
            <a:scrgbClr r="0" g="0" b="0"/>
          </a:fillRef>
          <a:effectRef idx="0">
            <a:scrgbClr r="0" g="0" b="0"/>
          </a:effectRef>
          <a:fontRef idx="minor"/>
        </p:style>
      </p:sp>
      <p:sp>
        <p:nvSpPr>
          <p:cNvPr id="141" name="CustomShape 4"/>
          <p:cNvSpPr/>
          <p:nvPr/>
        </p:nvSpPr>
        <p:spPr>
          <a:xfrm>
            <a:off x="954000" y="4586400"/>
            <a:ext cx="978120" cy="36036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Service-
zufriedenheit</a:t>
            </a:r>
            <a:endParaRPr/>
          </a:p>
        </p:txBody>
      </p:sp>
      <p:sp>
        <p:nvSpPr>
          <p:cNvPr id="142" name="CustomShape 5"/>
          <p:cNvSpPr/>
          <p:nvPr/>
        </p:nvSpPr>
        <p:spPr>
          <a:xfrm>
            <a:off x="3824280" y="1482840"/>
            <a:ext cx="2292480" cy="549000"/>
          </a:xfrm>
          <a:prstGeom prst="rect">
            <a:avLst/>
          </a:prstGeom>
          <a:solidFill>
            <a:srgbClr val="F9A70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b="1">
                <a:solidFill>
                  <a:srgbClr val="333333"/>
                </a:solidFill>
                <a:latin typeface="VW Headline OT-Book"/>
              </a:rPr>
              <a:t>Markenbindung</a:t>
            </a:r>
            <a:endParaRPr/>
          </a:p>
        </p:txBody>
      </p:sp>
      <p:sp>
        <p:nvSpPr>
          <p:cNvPr id="143" name="CustomShape 6"/>
          <p:cNvSpPr/>
          <p:nvPr/>
        </p:nvSpPr>
        <p:spPr>
          <a:xfrm>
            <a:off x="6764400" y="3457440"/>
            <a:ext cx="1857240" cy="540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Attraktivität des
Fahrzeugs</a:t>
            </a:r>
            <a:endParaRPr/>
          </a:p>
        </p:txBody>
      </p:sp>
      <p:sp>
        <p:nvSpPr>
          <p:cNvPr id="144" name="CustomShape 7"/>
          <p:cNvSpPr/>
          <p:nvPr/>
        </p:nvSpPr>
        <p:spPr>
          <a:xfrm>
            <a:off x="4113360" y="3457440"/>
            <a:ext cx="1857240" cy="540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Qualität und Zuverlässigkeit des Fahrzeugs</a:t>
            </a:r>
            <a:endParaRPr/>
          </a:p>
        </p:txBody>
      </p:sp>
      <p:sp>
        <p:nvSpPr>
          <p:cNvPr id="145" name="CustomShape 8"/>
          <p:cNvSpPr/>
          <p:nvPr/>
        </p:nvSpPr>
        <p:spPr>
          <a:xfrm>
            <a:off x="2600280" y="4587840"/>
            <a:ext cx="984240" cy="36036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Kauf-
zufriedenheit</a:t>
            </a:r>
            <a:endParaRPr/>
          </a:p>
        </p:txBody>
      </p:sp>
      <p:cxnSp>
        <p:nvCxnSpPr>
          <p:cNvPr id="146" name="Line 9"/>
          <p:cNvCxnSpPr>
            <a:stCxn id="141" idx="0"/>
          </p:cNvCxnSpPr>
          <p:nvPr/>
        </p:nvCxnSpPr>
        <p:spPr>
          <a:xfrm flipV="1">
            <a:off x="1442880" y="3997440"/>
            <a:ext cx="833760" cy="589320"/>
          </a:xfrm>
          <a:prstGeom prst="bentConnector3">
            <a:avLst/>
          </a:prstGeom>
          <a:ln w="25560">
            <a:solidFill>
              <a:srgbClr val="EDEDED"/>
            </a:solidFill>
            <a:miter/>
            <a:tailEnd type="stealth" w="med" len="lg"/>
          </a:ln>
        </p:spPr>
      </p:cxnSp>
      <p:cxnSp>
        <p:nvCxnSpPr>
          <p:cNvPr id="147" name="Line 10"/>
          <p:cNvCxnSpPr>
            <a:stCxn id="145" idx="0"/>
          </p:cNvCxnSpPr>
          <p:nvPr/>
        </p:nvCxnSpPr>
        <p:spPr>
          <a:xfrm flipH="1" flipV="1">
            <a:off x="2276280" y="3997440"/>
            <a:ext cx="816480" cy="590760"/>
          </a:xfrm>
          <a:prstGeom prst="bentConnector3">
            <a:avLst/>
          </a:prstGeom>
          <a:ln w="25560">
            <a:solidFill>
              <a:srgbClr val="EDEDED"/>
            </a:solidFill>
            <a:miter/>
            <a:tailEnd type="stealth" w="med" len="lg"/>
          </a:ln>
        </p:spPr>
      </p:cxnSp>
      <p:sp>
        <p:nvSpPr>
          <p:cNvPr id="148" name="CustomShape 11"/>
          <p:cNvSpPr/>
          <p:nvPr/>
        </p:nvSpPr>
        <p:spPr>
          <a:xfrm>
            <a:off x="3730680" y="3968640"/>
            <a:ext cx="2554200" cy="300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ts val="493"/>
              </a:lnSpc>
              <a:buFont typeface="VW Headline OT-Book"/>
              <a:buChar char="•"/>
            </a:pPr>
            <a:r>
              <a:rPr lang="de-DE" sz="1200">
                <a:solidFill>
                  <a:srgbClr val="FFFFFF"/>
                </a:solidFill>
                <a:latin typeface="VW Headline OT-Book"/>
              </a:rPr>
              <a:t>Kernfaktoren der Zufriedenheit</a:t>
            </a:r>
            <a:endParaRPr/>
          </a:p>
        </p:txBody>
      </p:sp>
      <p:sp>
        <p:nvSpPr>
          <p:cNvPr id="149" name="CustomShape 12"/>
          <p:cNvSpPr/>
          <p:nvPr/>
        </p:nvSpPr>
        <p:spPr>
          <a:xfrm>
            <a:off x="1347840" y="3457440"/>
            <a:ext cx="1857240" cy="540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Betreuung durch Vertragshändler</a:t>
            </a:r>
            <a:endParaRPr/>
          </a:p>
        </p:txBody>
      </p:sp>
      <p:sp>
        <p:nvSpPr>
          <p:cNvPr id="150" name="CustomShape 13"/>
          <p:cNvSpPr/>
          <p:nvPr/>
        </p:nvSpPr>
        <p:spPr>
          <a:xfrm>
            <a:off x="1271520" y="2262240"/>
            <a:ext cx="1857600" cy="270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de-DE" sz="1200">
                <a:solidFill>
                  <a:srgbClr val="8994A0"/>
                </a:solidFill>
                <a:latin typeface="VW Headline OT-Book"/>
              </a:rPr>
              <a:t>Händlerbindung</a:t>
            </a:r>
            <a:endParaRPr/>
          </a:p>
        </p:txBody>
      </p:sp>
      <p:sp>
        <p:nvSpPr>
          <p:cNvPr id="151" name="CustomShape 14"/>
          <p:cNvSpPr/>
          <p:nvPr/>
        </p:nvSpPr>
        <p:spPr>
          <a:xfrm>
            <a:off x="2263320" y="3092400"/>
            <a:ext cx="1401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45% (XY: 23%)</a:t>
            </a:r>
            <a:endParaRPr/>
          </a:p>
        </p:txBody>
      </p:sp>
      <p:sp>
        <p:nvSpPr>
          <p:cNvPr id="152" name="CustomShape 15"/>
          <p:cNvSpPr/>
          <p:nvPr/>
        </p:nvSpPr>
        <p:spPr>
          <a:xfrm>
            <a:off x="5057280" y="3105000"/>
            <a:ext cx="1401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35% (XY: 26%)</a:t>
            </a:r>
            <a:endParaRPr/>
          </a:p>
        </p:txBody>
      </p:sp>
      <p:sp>
        <p:nvSpPr>
          <p:cNvPr id="153" name="CustomShape 16"/>
          <p:cNvSpPr/>
          <p:nvPr/>
        </p:nvSpPr>
        <p:spPr>
          <a:xfrm>
            <a:off x="7748280" y="3105000"/>
            <a:ext cx="1401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20% (XY: 51%)</a:t>
            </a:r>
            <a:endParaRPr/>
          </a:p>
        </p:txBody>
      </p:sp>
      <p:sp>
        <p:nvSpPr>
          <p:cNvPr id="154" name="CustomShape 17"/>
          <p:cNvSpPr/>
          <p:nvPr/>
        </p:nvSpPr>
        <p:spPr>
          <a:xfrm>
            <a:off x="1510200" y="436716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50%</a:t>
            </a:r>
            <a:endParaRPr/>
          </a:p>
        </p:txBody>
      </p:sp>
      <p:sp>
        <p:nvSpPr>
          <p:cNvPr id="155" name="CustomShape 18"/>
          <p:cNvSpPr/>
          <p:nvPr/>
        </p:nvSpPr>
        <p:spPr>
          <a:xfrm>
            <a:off x="3161160" y="436716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50%</a:t>
            </a:r>
            <a:endParaRPr/>
          </a:p>
        </p:txBody>
      </p:sp>
      <p:sp>
        <p:nvSpPr>
          <p:cNvPr id="156" name="CustomShape 19"/>
          <p:cNvSpPr/>
          <p:nvPr/>
        </p:nvSpPr>
        <p:spPr>
          <a:xfrm>
            <a:off x="1346040" y="4453200"/>
            <a:ext cx="17604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57" name="CustomShape 20"/>
          <p:cNvSpPr/>
          <p:nvPr/>
        </p:nvSpPr>
        <p:spPr>
          <a:xfrm>
            <a:off x="1346040" y="4410720"/>
            <a:ext cx="17604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158" name="CustomShape 21"/>
          <p:cNvSpPr/>
          <p:nvPr/>
        </p:nvSpPr>
        <p:spPr>
          <a:xfrm>
            <a:off x="1381680" y="437364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59" name="CustomShape 22"/>
          <p:cNvSpPr/>
          <p:nvPr/>
        </p:nvSpPr>
        <p:spPr>
          <a:xfrm>
            <a:off x="3000240" y="4453200"/>
            <a:ext cx="17604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60" name="CustomShape 23"/>
          <p:cNvSpPr/>
          <p:nvPr/>
        </p:nvSpPr>
        <p:spPr>
          <a:xfrm>
            <a:off x="3000240" y="4410720"/>
            <a:ext cx="17604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161" name="CustomShape 24"/>
          <p:cNvSpPr/>
          <p:nvPr/>
        </p:nvSpPr>
        <p:spPr>
          <a:xfrm>
            <a:off x="3035880" y="437364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62" name="CustomShape 25"/>
          <p:cNvSpPr/>
          <p:nvPr/>
        </p:nvSpPr>
        <p:spPr>
          <a:xfrm>
            <a:off x="954000" y="5351400"/>
            <a:ext cx="978120" cy="270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Verkäufer</a:t>
            </a:r>
            <a:endParaRPr/>
          </a:p>
        </p:txBody>
      </p:sp>
      <p:sp>
        <p:nvSpPr>
          <p:cNvPr id="163" name="CustomShape 26"/>
          <p:cNvSpPr/>
          <p:nvPr/>
        </p:nvSpPr>
        <p:spPr>
          <a:xfrm>
            <a:off x="2071800" y="5351400"/>
            <a:ext cx="977760" cy="270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Display</a:t>
            </a:r>
            <a:endParaRPr/>
          </a:p>
        </p:txBody>
      </p:sp>
      <p:sp>
        <p:nvSpPr>
          <p:cNvPr id="164" name="CustomShape 27"/>
          <p:cNvSpPr/>
          <p:nvPr/>
        </p:nvSpPr>
        <p:spPr>
          <a:xfrm>
            <a:off x="3176640" y="5351400"/>
            <a:ext cx="977760" cy="270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Beratung</a:t>
            </a:r>
            <a:endParaRPr/>
          </a:p>
        </p:txBody>
      </p:sp>
      <p:sp>
        <p:nvSpPr>
          <p:cNvPr id="165" name="CustomShape 28"/>
          <p:cNvSpPr/>
          <p:nvPr/>
        </p:nvSpPr>
        <p:spPr>
          <a:xfrm>
            <a:off x="4243320" y="5351400"/>
            <a:ext cx="978120" cy="270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Preis</a:t>
            </a:r>
            <a:endParaRPr/>
          </a:p>
        </p:txBody>
      </p:sp>
      <p:sp>
        <p:nvSpPr>
          <p:cNvPr id="166" name="CustomShape 29"/>
          <p:cNvSpPr/>
          <p:nvPr/>
        </p:nvSpPr>
        <p:spPr>
          <a:xfrm rot="20300400">
            <a:off x="2287080" y="4433400"/>
            <a:ext cx="524160" cy="27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de-DE" sz="1200">
                <a:solidFill>
                  <a:srgbClr val="FFFFFF"/>
                </a:solidFill>
                <a:latin typeface="VW Headline OT-Book"/>
              </a:rPr>
              <a:t>CSM</a:t>
            </a:r>
            <a:endParaRPr/>
          </a:p>
        </p:txBody>
      </p:sp>
      <p:cxnSp>
        <p:nvCxnSpPr>
          <p:cNvPr id="167" name="Line 30"/>
          <p:cNvCxnSpPr>
            <a:stCxn id="162" idx="0"/>
            <a:endCxn id="145" idx="2"/>
          </p:cNvCxnSpPr>
          <p:nvPr/>
        </p:nvCxnSpPr>
        <p:spPr>
          <a:xfrm flipV="1">
            <a:off x="1442880" y="4948200"/>
            <a:ext cx="1649880" cy="403560"/>
          </a:xfrm>
          <a:prstGeom prst="bentConnector3">
            <a:avLst/>
          </a:prstGeom>
          <a:ln w="25560">
            <a:solidFill>
              <a:srgbClr val="EDEDED"/>
            </a:solidFill>
            <a:miter/>
            <a:tailEnd type="triangle" w="med" len="med"/>
          </a:ln>
        </p:spPr>
      </p:cxnSp>
      <p:cxnSp>
        <p:nvCxnSpPr>
          <p:cNvPr id="168" name="Line 31"/>
          <p:cNvCxnSpPr>
            <a:stCxn id="163" idx="0"/>
            <a:endCxn id="145" idx="2"/>
          </p:cNvCxnSpPr>
          <p:nvPr/>
        </p:nvCxnSpPr>
        <p:spPr>
          <a:xfrm flipV="1">
            <a:off x="2560680" y="4948200"/>
            <a:ext cx="532080" cy="403560"/>
          </a:xfrm>
          <a:prstGeom prst="bentConnector3">
            <a:avLst/>
          </a:prstGeom>
          <a:ln w="25560">
            <a:solidFill>
              <a:srgbClr val="EDEDED"/>
            </a:solidFill>
            <a:miter/>
            <a:tailEnd type="triangle" w="med" len="med"/>
          </a:ln>
        </p:spPr>
      </p:cxnSp>
      <p:cxnSp>
        <p:nvCxnSpPr>
          <p:cNvPr id="169" name="Line 32"/>
          <p:cNvCxnSpPr>
            <a:stCxn id="164" idx="0"/>
            <a:endCxn id="145" idx="2"/>
          </p:cNvCxnSpPr>
          <p:nvPr/>
        </p:nvCxnSpPr>
        <p:spPr>
          <a:xfrm flipH="1" flipV="1">
            <a:off x="3092400" y="4948200"/>
            <a:ext cx="573480" cy="403560"/>
          </a:xfrm>
          <a:prstGeom prst="bentConnector3">
            <a:avLst/>
          </a:prstGeom>
          <a:ln w="25560">
            <a:solidFill>
              <a:srgbClr val="8994A0"/>
            </a:solidFill>
            <a:miter/>
            <a:tailEnd type="triangle" w="med" len="med"/>
          </a:ln>
        </p:spPr>
      </p:cxnSp>
      <p:cxnSp>
        <p:nvCxnSpPr>
          <p:cNvPr id="170" name="Line 33"/>
          <p:cNvCxnSpPr>
            <a:stCxn id="165" idx="0"/>
            <a:endCxn id="145" idx="2"/>
          </p:cNvCxnSpPr>
          <p:nvPr/>
        </p:nvCxnSpPr>
        <p:spPr>
          <a:xfrm flipH="1" flipV="1">
            <a:off x="3092400" y="4948200"/>
            <a:ext cx="1640160" cy="403560"/>
          </a:xfrm>
          <a:prstGeom prst="bentConnector3">
            <a:avLst/>
          </a:prstGeom>
          <a:ln w="25560">
            <a:solidFill>
              <a:srgbClr val="EDEDED"/>
            </a:solidFill>
            <a:miter/>
            <a:tailEnd type="triangle" w="med" len="med"/>
          </a:ln>
        </p:spPr>
      </p:cxnSp>
      <p:sp>
        <p:nvSpPr>
          <p:cNvPr id="171" name="CustomShape 34"/>
          <p:cNvSpPr/>
          <p:nvPr/>
        </p:nvSpPr>
        <p:spPr>
          <a:xfrm>
            <a:off x="1359000" y="5207040"/>
            <a:ext cx="17568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72" name="CustomShape 35"/>
          <p:cNvSpPr/>
          <p:nvPr/>
        </p:nvSpPr>
        <p:spPr>
          <a:xfrm>
            <a:off x="1359000" y="5164560"/>
            <a:ext cx="17568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173" name="CustomShape 36"/>
          <p:cNvSpPr/>
          <p:nvPr/>
        </p:nvSpPr>
        <p:spPr>
          <a:xfrm>
            <a:off x="1394280" y="512748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74" name="CustomShape 37"/>
          <p:cNvSpPr/>
          <p:nvPr/>
        </p:nvSpPr>
        <p:spPr>
          <a:xfrm>
            <a:off x="2489040" y="5207040"/>
            <a:ext cx="17604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75" name="CustomShape 38"/>
          <p:cNvSpPr/>
          <p:nvPr/>
        </p:nvSpPr>
        <p:spPr>
          <a:xfrm>
            <a:off x="2489040" y="5164560"/>
            <a:ext cx="17604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176" name="CustomShape 39"/>
          <p:cNvSpPr/>
          <p:nvPr/>
        </p:nvSpPr>
        <p:spPr>
          <a:xfrm>
            <a:off x="2524680" y="512748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77" name="CustomShape 40"/>
          <p:cNvSpPr/>
          <p:nvPr/>
        </p:nvSpPr>
        <p:spPr>
          <a:xfrm>
            <a:off x="3606840" y="5207040"/>
            <a:ext cx="17568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78" name="CustomShape 41"/>
          <p:cNvSpPr/>
          <p:nvPr/>
        </p:nvSpPr>
        <p:spPr>
          <a:xfrm>
            <a:off x="3606840" y="5164560"/>
            <a:ext cx="17568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179" name="CustomShape 42"/>
          <p:cNvSpPr/>
          <p:nvPr/>
        </p:nvSpPr>
        <p:spPr>
          <a:xfrm>
            <a:off x="3642120" y="512748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80" name="CustomShape 43"/>
          <p:cNvSpPr/>
          <p:nvPr/>
        </p:nvSpPr>
        <p:spPr>
          <a:xfrm>
            <a:off x="4648320" y="5207040"/>
            <a:ext cx="17568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81" name="CustomShape 44"/>
          <p:cNvSpPr/>
          <p:nvPr/>
        </p:nvSpPr>
        <p:spPr>
          <a:xfrm>
            <a:off x="4648320" y="5164560"/>
            <a:ext cx="17568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182" name="CustomShape 45"/>
          <p:cNvSpPr/>
          <p:nvPr/>
        </p:nvSpPr>
        <p:spPr>
          <a:xfrm>
            <a:off x="4683600" y="512748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83" name="CustomShape 46"/>
          <p:cNvSpPr/>
          <p:nvPr/>
        </p:nvSpPr>
        <p:spPr>
          <a:xfrm>
            <a:off x="1472040" y="514188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46%</a:t>
            </a:r>
            <a:endParaRPr/>
          </a:p>
        </p:txBody>
      </p:sp>
      <p:sp>
        <p:nvSpPr>
          <p:cNvPr id="184" name="CustomShape 47"/>
          <p:cNvSpPr/>
          <p:nvPr/>
        </p:nvSpPr>
        <p:spPr>
          <a:xfrm>
            <a:off x="2602440" y="514188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18%</a:t>
            </a:r>
            <a:endParaRPr/>
          </a:p>
        </p:txBody>
      </p:sp>
      <p:sp>
        <p:nvSpPr>
          <p:cNvPr id="185" name="CustomShape 48"/>
          <p:cNvSpPr/>
          <p:nvPr/>
        </p:nvSpPr>
        <p:spPr>
          <a:xfrm>
            <a:off x="3732840" y="514188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22%</a:t>
            </a:r>
            <a:endParaRPr/>
          </a:p>
        </p:txBody>
      </p:sp>
      <p:sp>
        <p:nvSpPr>
          <p:cNvPr id="186" name="CustomShape 49"/>
          <p:cNvSpPr/>
          <p:nvPr/>
        </p:nvSpPr>
        <p:spPr>
          <a:xfrm>
            <a:off x="4773960" y="514188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14%</a:t>
            </a:r>
            <a:endParaRPr/>
          </a:p>
        </p:txBody>
      </p:sp>
      <p:cxnSp>
        <p:nvCxnSpPr>
          <p:cNvPr id="187" name="Line 50"/>
          <p:cNvCxnSpPr>
            <a:stCxn id="149" idx="0"/>
            <a:endCxn id="142" idx="2"/>
          </p:cNvCxnSpPr>
          <p:nvPr/>
        </p:nvCxnSpPr>
        <p:spPr>
          <a:xfrm flipV="1">
            <a:off x="2276280" y="2031840"/>
            <a:ext cx="2694600" cy="1425960"/>
          </a:xfrm>
          <a:prstGeom prst="bentConnector3">
            <a:avLst/>
          </a:prstGeom>
          <a:ln w="25560">
            <a:solidFill>
              <a:srgbClr val="EDEDED"/>
            </a:solidFill>
            <a:miter/>
            <a:tailEnd type="triangle" w="med" len="med"/>
          </a:ln>
        </p:spPr>
      </p:cxnSp>
      <p:cxnSp>
        <p:nvCxnSpPr>
          <p:cNvPr id="188" name="Line 51"/>
          <p:cNvCxnSpPr>
            <a:stCxn id="144" idx="0"/>
            <a:endCxn id="142" idx="2"/>
          </p:cNvCxnSpPr>
          <p:nvPr/>
        </p:nvCxnSpPr>
        <p:spPr>
          <a:xfrm flipH="1" flipV="1">
            <a:off x="4970520" y="2031840"/>
            <a:ext cx="71640" cy="1425960"/>
          </a:xfrm>
          <a:prstGeom prst="bentConnector3">
            <a:avLst/>
          </a:prstGeom>
          <a:ln w="25560">
            <a:solidFill>
              <a:srgbClr val="EDEDED"/>
            </a:solidFill>
            <a:miter/>
            <a:tailEnd type="triangle" w="med" len="med"/>
          </a:ln>
        </p:spPr>
      </p:cxnSp>
      <p:cxnSp>
        <p:nvCxnSpPr>
          <p:cNvPr id="189" name="Line 52"/>
          <p:cNvCxnSpPr>
            <a:stCxn id="143" idx="0"/>
            <a:endCxn id="142" idx="2"/>
          </p:cNvCxnSpPr>
          <p:nvPr/>
        </p:nvCxnSpPr>
        <p:spPr>
          <a:xfrm flipH="1" flipV="1">
            <a:off x="4970520" y="2031840"/>
            <a:ext cx="2722680" cy="1425960"/>
          </a:xfrm>
          <a:prstGeom prst="bentConnector3">
            <a:avLst/>
          </a:prstGeom>
          <a:ln w="25560">
            <a:solidFill>
              <a:srgbClr val="EDEDED"/>
            </a:solidFill>
            <a:miter/>
            <a:tailEnd type="triangle" w="med" len="med"/>
          </a:ln>
        </p:spPr>
      </p:cxnSp>
      <p:sp>
        <p:nvSpPr>
          <p:cNvPr id="190" name="CustomShape 53"/>
          <p:cNvSpPr/>
          <p:nvPr/>
        </p:nvSpPr>
        <p:spPr>
          <a:xfrm>
            <a:off x="2184480" y="3192480"/>
            <a:ext cx="17568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91" name="CustomShape 54"/>
          <p:cNvSpPr/>
          <p:nvPr/>
        </p:nvSpPr>
        <p:spPr>
          <a:xfrm>
            <a:off x="2184480" y="3150000"/>
            <a:ext cx="17568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192" name="CustomShape 55"/>
          <p:cNvSpPr/>
          <p:nvPr/>
        </p:nvSpPr>
        <p:spPr>
          <a:xfrm>
            <a:off x="2219760" y="311292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93" name="CustomShape 56"/>
          <p:cNvSpPr/>
          <p:nvPr/>
        </p:nvSpPr>
        <p:spPr>
          <a:xfrm>
            <a:off x="4956120" y="3192480"/>
            <a:ext cx="17604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94" name="CustomShape 57"/>
          <p:cNvSpPr/>
          <p:nvPr/>
        </p:nvSpPr>
        <p:spPr>
          <a:xfrm>
            <a:off x="4956120" y="3150000"/>
            <a:ext cx="17604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195" name="CustomShape 58"/>
          <p:cNvSpPr/>
          <p:nvPr/>
        </p:nvSpPr>
        <p:spPr>
          <a:xfrm>
            <a:off x="4991760" y="311292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96" name="CustomShape 59"/>
          <p:cNvSpPr/>
          <p:nvPr/>
        </p:nvSpPr>
        <p:spPr>
          <a:xfrm>
            <a:off x="7601040" y="3192480"/>
            <a:ext cx="17568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97" name="CustomShape 60"/>
          <p:cNvSpPr/>
          <p:nvPr/>
        </p:nvSpPr>
        <p:spPr>
          <a:xfrm>
            <a:off x="7601040" y="3150000"/>
            <a:ext cx="17568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198" name="CustomShape 61"/>
          <p:cNvSpPr/>
          <p:nvPr/>
        </p:nvSpPr>
        <p:spPr>
          <a:xfrm>
            <a:off x="7636320" y="311292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199" name="CustomShape 62"/>
          <p:cNvSpPr/>
          <p:nvPr/>
        </p:nvSpPr>
        <p:spPr>
          <a:xfrm>
            <a:off x="6202440" y="1459080"/>
            <a:ext cx="3421080" cy="71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buFont typeface="Arial"/>
              <a:buChar char="•"/>
            </a:pPr>
            <a:r>
              <a:rPr lang="de-DE" sz="1000">
                <a:solidFill>
                  <a:srgbClr val="333333"/>
                </a:solidFill>
                <a:latin typeface="Arial"/>
              </a:rPr>
              <a:t>Wiederkauf Marke</a:t>
            </a:r>
            <a:endParaRPr/>
          </a:p>
          <a:p>
            <a:pPr>
              <a:lnSpc>
                <a:spcPct val="90000"/>
              </a:lnSpc>
              <a:buFont typeface="Arial"/>
              <a:buChar char="•"/>
            </a:pPr>
            <a:r>
              <a:rPr lang="de-DE" sz="1000">
                <a:solidFill>
                  <a:srgbClr val="333333"/>
                </a:solidFill>
                <a:latin typeface="Arial"/>
              </a:rPr>
              <a:t>Weiterempfehlung Marke</a:t>
            </a:r>
            <a:endParaRPr/>
          </a:p>
          <a:p>
            <a:pPr>
              <a:lnSpc>
                <a:spcPct val="90000"/>
              </a:lnSpc>
              <a:buFont typeface="Arial"/>
              <a:buChar char="•"/>
            </a:pPr>
            <a:r>
              <a:rPr lang="de-DE" sz="1000" i="1">
                <a:solidFill>
                  <a:srgbClr val="333333"/>
                </a:solidFill>
                <a:latin typeface="Arial"/>
              </a:rPr>
              <a:t>Warum Entscheidung für Marke (offen)</a:t>
            </a:r>
            <a:endParaRPr/>
          </a:p>
          <a:p>
            <a:pPr>
              <a:lnSpc>
                <a:spcPct val="90000"/>
              </a:lnSpc>
              <a:buFont typeface="Arial"/>
              <a:buChar char="•"/>
            </a:pPr>
            <a:r>
              <a:rPr lang="de-DE" sz="1000" i="1">
                <a:solidFill>
                  <a:srgbClr val="333333"/>
                </a:solidFill>
                <a:latin typeface="Arial"/>
              </a:rPr>
              <a:t>Stichworte zu Marke (offen)</a:t>
            </a:r>
            <a:endParaRPr/>
          </a:p>
        </p:txBody>
      </p:sp>
      <p:sp>
        <p:nvSpPr>
          <p:cNvPr id="200" name="CustomShape 63"/>
          <p:cNvSpPr/>
          <p:nvPr/>
        </p:nvSpPr>
        <p:spPr>
          <a:xfrm>
            <a:off x="5141880" y="2135160"/>
            <a:ext cx="2235240" cy="557280"/>
          </a:xfrm>
          <a:prstGeom prst="rect">
            <a:avLst/>
          </a:prstGeom>
          <a:solidFill>
            <a:srgbClr val="DDDDDD"/>
          </a:solidFill>
          <a:ln>
            <a:noFill/>
          </a:ln>
        </p:spPr>
        <p:style>
          <a:lnRef idx="0">
            <a:scrgbClr r="0" g="0" b="0"/>
          </a:lnRef>
          <a:fillRef idx="0">
            <a:scrgbClr r="0" g="0" b="0"/>
          </a:fillRef>
          <a:effectRef idx="0">
            <a:scrgbClr r="0" g="0" b="0"/>
          </a:effectRef>
          <a:fontRef idx="minor"/>
        </p:style>
        <p:txBody>
          <a:bodyPr lIns="0" tIns="72000" rIns="0" bIns="72000" anchor="ctr"/>
          <a:lstStyle/>
          <a:p>
            <a:pPr algn="ctr">
              <a:lnSpc>
                <a:spcPct val="90000"/>
              </a:lnSpc>
              <a:buFont typeface="VW Headline OT-Book"/>
              <a:buChar char="•"/>
            </a:pPr>
            <a:r>
              <a:rPr lang="en-US" sz="1200">
                <a:solidFill>
                  <a:srgbClr val="333333"/>
                </a:solidFill>
                <a:latin typeface="VW Headline OT-Book"/>
              </a:rPr>
              <a:t>Gesamtzufriedenheit mit Entscheidung für Computer der Marke XY</a:t>
            </a:r>
            <a:endParaRPr/>
          </a:p>
        </p:txBody>
      </p:sp>
      <p:sp>
        <p:nvSpPr>
          <p:cNvPr id="201" name="CustomShape 64"/>
          <p:cNvSpPr/>
          <p:nvPr/>
        </p:nvSpPr>
        <p:spPr>
          <a:xfrm>
            <a:off x="7412040" y="2122560"/>
            <a:ext cx="2112840" cy="71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buFont typeface="Arial"/>
              <a:buChar char="•"/>
            </a:pPr>
            <a:r>
              <a:rPr lang="de-DE" sz="1000">
                <a:solidFill>
                  <a:srgbClr val="333333"/>
                </a:solidFill>
                <a:latin typeface="Arial"/>
              </a:rPr>
              <a:t>Gesamtzufriedenheit mit Entscheidung für Marke</a:t>
            </a:r>
            <a:endParaRPr/>
          </a:p>
          <a:p>
            <a:pPr>
              <a:lnSpc>
                <a:spcPct val="90000"/>
              </a:lnSpc>
              <a:buFont typeface="Arial"/>
              <a:buChar char="•"/>
            </a:pPr>
            <a:endParaRPr/>
          </a:p>
        </p:txBody>
      </p:sp>
      <p:sp>
        <p:nvSpPr>
          <p:cNvPr id="202" name="CustomShape 65"/>
          <p:cNvSpPr/>
          <p:nvPr/>
        </p:nvSpPr>
        <p:spPr>
          <a:xfrm>
            <a:off x="3467160" y="1295280"/>
            <a:ext cx="6057720" cy="1549440"/>
          </a:xfrm>
          <a:prstGeom prst="rect">
            <a:avLst/>
          </a:prstGeom>
          <a:noFill/>
          <a:ln w="25560">
            <a:solidFill>
              <a:srgbClr val="00235A"/>
            </a:solidFill>
            <a:miter/>
          </a:ln>
        </p:spPr>
        <p:style>
          <a:lnRef idx="0">
            <a:scrgbClr r="0" g="0" b="0"/>
          </a:lnRef>
          <a:fillRef idx="0">
            <a:scrgbClr r="0" g="0" b="0"/>
          </a:fillRef>
          <a:effectRef idx="0">
            <a:scrgbClr r="0" g="0" b="0"/>
          </a:effectRef>
          <a:fontRef idx="minor"/>
        </p:style>
      </p:sp>
      <p:sp>
        <p:nvSpPr>
          <p:cNvPr id="203" name="Line 66"/>
          <p:cNvSpPr/>
          <p:nvPr/>
        </p:nvSpPr>
        <p:spPr>
          <a:xfrm flipV="1">
            <a:off x="1917720" y="2530440"/>
            <a:ext cx="0" cy="860400"/>
          </a:xfrm>
          <a:prstGeom prst="line">
            <a:avLst/>
          </a:prstGeom>
          <a:ln w="25560">
            <a:solidFill>
              <a:srgbClr val="EDEDED"/>
            </a:solidFill>
            <a:miter/>
            <a:tailEnd type="triangle" w="med" len="med"/>
          </a:ln>
        </p:spPr>
      </p:sp>
    </p:spTree>
    <p:extLst>
      <p:ext uri="{BB962C8B-B14F-4D97-AF65-F5344CB8AC3E}">
        <p14:creationId xmlns:p14="http://schemas.microsoft.com/office/powerpoint/2010/main" val="107752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Foliennummernplatzhalter 5"/>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6BE0E3B6-21C8-4A08-99C2-0F9FCC293B19}" type="slidenum">
              <a:t>13</a:t>
            </a:fld>
            <a:endParaRPr lang="de-DE" sz="1000" b="0" i="0" u="none" strike="noStrike" cap="none" baseline="0">
              <a:ln>
                <a:noFill/>
              </a:ln>
              <a:solidFill>
                <a:srgbClr val="333333"/>
              </a:solidFill>
              <a:latin typeface="Arial" pitchFamily="34"/>
              <a:ea typeface="Microsoft YaHei" pitchFamily="2"/>
              <a:cs typeface="Mangal" pitchFamily="2"/>
            </a:endParaRPr>
          </a:p>
        </p:txBody>
      </p:sp>
      <p:graphicFrame>
        <p:nvGraphicFramePr>
          <p:cNvPr id="3" name="Object 1024"/>
          <p:cNvGraphicFramePr/>
          <p:nvPr/>
        </p:nvGraphicFramePr>
        <p:xfrm>
          <a:off x="749160" y="2324160"/>
          <a:ext cx="2629080" cy="3365279"/>
        </p:xfrm>
        <a:graphic>
          <a:graphicData uri="http://schemas.openxmlformats.org/presentationml/2006/ole">
            <mc:AlternateContent xmlns:mc="http://schemas.openxmlformats.org/markup-compatibility/2006">
              <mc:Choice xmlns:v="urn:schemas-microsoft-com:vml" Requires="v">
                <p:oleObj spid="_x0000_s2054" r:id="rId4" imgW="3521363" imgH="4492261" progId="MSGraph.Chart.8">
                  <p:embed/>
                </p:oleObj>
              </mc:Choice>
              <mc:Fallback>
                <p:oleObj r:id="rId4" imgW="3521363" imgH="4492261" progId="MSGraph.Chart.8">
                  <p:embed/>
                  <p:pic>
                    <p:nvPicPr>
                      <p:cNvPr id="0" name=""/>
                      <p:cNvPicPr/>
                      <p:nvPr/>
                    </p:nvPicPr>
                    <p:blipFill>
                      <a:blip r:embed="rId5"/>
                      <a:stretch>
                        <a:fillRect/>
                      </a:stretch>
                    </p:blipFill>
                    <p:spPr>
                      <a:xfrm>
                        <a:off x="749160" y="2324160"/>
                        <a:ext cx="2629080" cy="3365279"/>
                      </a:xfrm>
                      <a:prstGeom prst="rect">
                        <a:avLst/>
                      </a:prstGeom>
                      <a:noFill/>
                      <a:ln>
                        <a:noFill/>
                      </a:ln>
                    </p:spPr>
                  </p:pic>
                </p:oleObj>
              </mc:Fallback>
            </mc:AlternateContent>
          </a:graphicData>
        </a:graphic>
      </p:graphicFrame>
      <p:graphicFrame>
        <p:nvGraphicFramePr>
          <p:cNvPr id="4" name="Object 1025"/>
          <p:cNvGraphicFramePr/>
          <p:nvPr/>
        </p:nvGraphicFramePr>
        <p:xfrm>
          <a:off x="2882879" y="2324160"/>
          <a:ext cx="6172200" cy="3187800"/>
        </p:xfrm>
        <a:graphic>
          <a:graphicData uri="http://schemas.openxmlformats.org/presentationml/2006/ole">
            <mc:AlternateContent xmlns:mc="http://schemas.openxmlformats.org/markup-compatibility/2006">
              <mc:Choice xmlns:v="urn:schemas-microsoft-com:vml" Requires="v">
                <p:oleObj spid="_x0000_s2055" r:id="rId6" imgW="8250413" imgH="4263841" progId="MSGraph.Chart.8">
                  <p:embed/>
                </p:oleObj>
              </mc:Choice>
              <mc:Fallback>
                <p:oleObj r:id="rId6" imgW="8250413" imgH="4263841" progId="MSGraph.Chart.8">
                  <p:embed/>
                  <p:pic>
                    <p:nvPicPr>
                      <p:cNvPr id="0" name=""/>
                      <p:cNvPicPr/>
                      <p:nvPr/>
                    </p:nvPicPr>
                    <p:blipFill>
                      <a:blip r:embed="rId7"/>
                      <a:stretch>
                        <a:fillRect/>
                      </a:stretch>
                    </p:blipFill>
                    <p:spPr>
                      <a:xfrm>
                        <a:off x="2882879" y="2324160"/>
                        <a:ext cx="6172200" cy="3187800"/>
                      </a:xfrm>
                      <a:prstGeom prst="rect">
                        <a:avLst/>
                      </a:prstGeom>
                      <a:noFill/>
                      <a:ln>
                        <a:noFill/>
                      </a:ln>
                    </p:spPr>
                  </p:pic>
                </p:oleObj>
              </mc:Fallback>
            </mc:AlternateContent>
          </a:graphicData>
        </a:graphic>
      </p:graphicFrame>
      <p:sp>
        <p:nvSpPr>
          <p:cNvPr id="5" name="Titel 4"/>
          <p:cNvSpPr txBox="1">
            <a:spLocks noGrp="1"/>
          </p:cNvSpPr>
          <p:nvPr>
            <p:ph type="title" idx="4294967295"/>
          </p:nvPr>
        </p:nvSpPr>
        <p:spPr/>
        <p:txBody>
          <a:bodyPr wrap="square" lIns="91440" tIns="45720" rIns="91440" bIns="45720"/>
          <a:lstStyle>
            <a:defPPr lvl="0">
              <a:buNone/>
            </a:defPPr>
            <a:lvl1pPr lvl="0">
              <a:buNone/>
            </a:lvl1pPr>
          </a:lstStyle>
          <a:p>
            <a:pPr lvl="0" hangingPunct="1"/>
            <a:r>
              <a:rPr lang="de-DE"/>
              <a:t>Markenzufriedenheit und Markenbindung</a:t>
            </a:r>
          </a:p>
        </p:txBody>
      </p:sp>
      <p:sp>
        <p:nvSpPr>
          <p:cNvPr id="6" name="Text Box 5"/>
          <p:cNvSpPr/>
          <p:nvPr/>
        </p:nvSpPr>
        <p:spPr>
          <a:xfrm>
            <a:off x="5823000" y="2589119"/>
            <a:ext cx="2905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E26700"/>
                </a:solidFill>
                <a:latin typeface="VW Headline OT-Black" pitchFamily="34"/>
                <a:ea typeface="Microsoft YaHei" pitchFamily="2"/>
                <a:cs typeface="Mangal" pitchFamily="2"/>
              </a:rPr>
              <a:t>Z</a:t>
            </a:r>
          </a:p>
        </p:txBody>
      </p:sp>
      <p:sp>
        <p:nvSpPr>
          <p:cNvPr id="7" name="Text Box 7"/>
          <p:cNvSpPr/>
          <p:nvPr/>
        </p:nvSpPr>
        <p:spPr>
          <a:xfrm>
            <a:off x="2266920" y="2631960"/>
            <a:ext cx="2905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E26700"/>
                </a:solidFill>
                <a:latin typeface="VW Headline OT-Black" pitchFamily="34"/>
                <a:ea typeface="Microsoft YaHei" pitchFamily="2"/>
                <a:cs typeface="Mangal" pitchFamily="2"/>
              </a:rPr>
              <a:t>Z</a:t>
            </a:r>
          </a:p>
        </p:txBody>
      </p:sp>
      <p:sp>
        <p:nvSpPr>
          <p:cNvPr id="8" name="Text Box 11"/>
          <p:cNvSpPr/>
          <p:nvPr/>
        </p:nvSpPr>
        <p:spPr>
          <a:xfrm>
            <a:off x="954000" y="1482840"/>
            <a:ext cx="8037720" cy="818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8994A0"/>
            </a:solidFill>
            <a:prstDash val="solid"/>
            <a:miter/>
          </a:ln>
        </p:spPr>
        <p:txBody>
          <a:bodyPr vert="horz" wrap="square" lIns="90000" tIns="46800" rIns="90000" bIns="46800" anchor="t" anchorCtr="0" compatLnSpc="1">
            <a:spAutoFit/>
          </a:bodyPr>
          <a:lstStyle/>
          <a:p>
            <a:pPr marL="0" marR="0" lvl="0" indent="0" algn="l" rtl="0" hangingPunct="1">
              <a:lnSpc>
                <a:spcPct val="12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Über alle Marken hinweg liegt die Gesamtzufriedenheit mit der Entscheidung für die Marke und die Weiterempfehlung der Marke auf einem hohen Niveau. XY liegt im Vergleich zu den Wettbewerbern im Durchschnitt bzw. leicht über dem Durchschnitt.</a:t>
            </a:r>
          </a:p>
        </p:txBody>
      </p:sp>
      <p:sp>
        <p:nvSpPr>
          <p:cNvPr id="9" name="Text Box 12"/>
          <p:cNvSpPr/>
          <p:nvPr/>
        </p:nvSpPr>
        <p:spPr>
          <a:xfrm>
            <a:off x="5886360" y="3654360"/>
            <a:ext cx="284400" cy="18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36000" tIns="0" rIns="36000" bIns="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00235A"/>
                </a:solidFill>
                <a:latin typeface="VW Headline OT-Black" pitchFamily="34"/>
                <a:ea typeface="Microsoft YaHei" pitchFamily="2"/>
                <a:cs typeface="Mangal" pitchFamily="2"/>
              </a:rPr>
              <a:t>EF</a:t>
            </a:r>
          </a:p>
        </p:txBody>
      </p:sp>
      <p:sp>
        <p:nvSpPr>
          <p:cNvPr id="10" name="Text Box 14"/>
          <p:cNvSpPr/>
          <p:nvPr/>
        </p:nvSpPr>
        <p:spPr>
          <a:xfrm>
            <a:off x="7989840" y="4314960"/>
            <a:ext cx="310320" cy="18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36000" tIns="0" rIns="36000" bIns="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00235A"/>
                </a:solidFill>
                <a:latin typeface="VW Headline OT-Black" pitchFamily="34"/>
                <a:ea typeface="Microsoft YaHei" pitchFamily="2"/>
                <a:cs typeface="Mangal" pitchFamily="2"/>
              </a:rPr>
              <a:t>BC</a:t>
            </a:r>
          </a:p>
        </p:txBody>
      </p:sp>
      <p:sp>
        <p:nvSpPr>
          <p:cNvPr id="11" name="Text Box 16"/>
          <p:cNvSpPr/>
          <p:nvPr/>
        </p:nvSpPr>
        <p:spPr>
          <a:xfrm>
            <a:off x="1344600" y="465120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n=181</a:t>
            </a:r>
          </a:p>
        </p:txBody>
      </p:sp>
      <p:sp>
        <p:nvSpPr>
          <p:cNvPr id="12" name="Text Box 17"/>
          <p:cNvSpPr/>
          <p:nvPr/>
        </p:nvSpPr>
        <p:spPr>
          <a:xfrm>
            <a:off x="1959120" y="465120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n=416</a:t>
            </a:r>
          </a:p>
        </p:txBody>
      </p:sp>
      <p:sp>
        <p:nvSpPr>
          <p:cNvPr id="13" name="Text Box 18"/>
          <p:cNvSpPr/>
          <p:nvPr/>
        </p:nvSpPr>
        <p:spPr>
          <a:xfrm>
            <a:off x="4884840" y="465120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n=181</a:t>
            </a:r>
          </a:p>
        </p:txBody>
      </p:sp>
      <p:sp>
        <p:nvSpPr>
          <p:cNvPr id="14" name="Text Box 19"/>
          <p:cNvSpPr/>
          <p:nvPr/>
        </p:nvSpPr>
        <p:spPr>
          <a:xfrm>
            <a:off x="5506920" y="465120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n=414</a:t>
            </a:r>
          </a:p>
        </p:txBody>
      </p:sp>
      <p:sp>
        <p:nvSpPr>
          <p:cNvPr id="15" name="Text Box 20"/>
          <p:cNvSpPr/>
          <p:nvPr/>
        </p:nvSpPr>
        <p:spPr>
          <a:xfrm>
            <a:off x="6953400" y="465120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n=179</a:t>
            </a:r>
          </a:p>
        </p:txBody>
      </p:sp>
      <p:sp>
        <p:nvSpPr>
          <p:cNvPr id="16" name="Text Box 21"/>
          <p:cNvSpPr/>
          <p:nvPr/>
        </p:nvSpPr>
        <p:spPr>
          <a:xfrm>
            <a:off x="7575480" y="465120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n=408</a:t>
            </a:r>
          </a:p>
        </p:txBody>
      </p:sp>
      <p:sp>
        <p:nvSpPr>
          <p:cNvPr id="17" name="Text Box 25"/>
          <p:cNvSpPr/>
          <p:nvPr/>
        </p:nvSpPr>
        <p:spPr>
          <a:xfrm>
            <a:off x="7899479" y="3157559"/>
            <a:ext cx="2905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E26700"/>
                </a:solidFill>
                <a:latin typeface="VW Headline OT-Black" pitchFamily="34"/>
                <a:ea typeface="Microsoft YaHei" pitchFamily="2"/>
                <a:cs typeface="Mangal" pitchFamily="2"/>
              </a:rPr>
              <a:t>Z</a:t>
            </a:r>
          </a:p>
        </p:txBody>
      </p:sp>
      <p:sp>
        <p:nvSpPr>
          <p:cNvPr id="18" name="Text Box 26"/>
          <p:cNvSpPr/>
          <p:nvPr/>
        </p:nvSpPr>
        <p:spPr>
          <a:xfrm>
            <a:off x="2328840" y="4035599"/>
            <a:ext cx="310320" cy="18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36000" tIns="0" rIns="36000" bIns="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00235A"/>
                </a:solidFill>
                <a:latin typeface="VW Headline OT-Black" pitchFamily="34"/>
                <a:ea typeface="Microsoft YaHei" pitchFamily="2"/>
                <a:cs typeface="Mangal" pitchFamily="2"/>
              </a:rPr>
              <a:t>BC</a:t>
            </a:r>
          </a:p>
        </p:txBody>
      </p:sp>
      <p:sp>
        <p:nvSpPr>
          <p:cNvPr id="19" name="Rectangle 27"/>
          <p:cNvSpPr/>
          <p:nvPr/>
        </p:nvSpPr>
        <p:spPr>
          <a:xfrm>
            <a:off x="865080" y="5648400"/>
            <a:ext cx="8132760" cy="742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20000"/>
              </a:lnSpc>
              <a:spcBef>
                <a:spcPts val="0"/>
              </a:spcBef>
              <a:spcAft>
                <a:spcPts val="0"/>
              </a:spcAft>
              <a:buClr>
                <a:srgbClr val="00235A"/>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900" b="1" i="0" u="none" strike="noStrike" cap="none" baseline="0">
                <a:ln>
                  <a:noFill/>
                </a:ln>
                <a:solidFill>
                  <a:srgbClr val="00235A"/>
                </a:solidFill>
                <a:latin typeface="Arial" pitchFamily="34"/>
                <a:ea typeface="Times New Roman" pitchFamily="18"/>
                <a:cs typeface="Times New Roman" pitchFamily="18"/>
              </a:rPr>
              <a:t>Gesamtzufriedenheit mit Entscheidung:</a:t>
            </a:r>
            <a:r>
              <a:rPr lang="de-DE" sz="900" b="1" i="0" u="none" strike="noStrike" cap="none" baseline="0">
                <a:ln>
                  <a:noFill/>
                </a:ln>
                <a:solidFill>
                  <a:srgbClr val="333333"/>
                </a:solidFill>
                <a:latin typeface="Arial" pitchFamily="34"/>
                <a:ea typeface="Times New Roman" pitchFamily="18"/>
                <a:cs typeface="Times New Roman" pitchFamily="18"/>
              </a:rPr>
              <a:t> </a:t>
            </a:r>
            <a:r>
              <a:rPr lang="de-DE" sz="900" b="0" i="0" u="none" strike="noStrike" cap="none" baseline="0">
                <a:ln>
                  <a:noFill/>
                </a:ln>
                <a:solidFill>
                  <a:srgbClr val="333333"/>
                </a:solidFill>
                <a:latin typeface="Arial" pitchFamily="34"/>
                <a:ea typeface="Times New Roman" pitchFamily="18"/>
                <a:cs typeface="Times New Roman" pitchFamily="18"/>
              </a:rPr>
              <a:t>Wie zufrieden sind Sie insgesamt mit der Entscheidung, einen  Computer der Marke … gekauft zu haben?</a:t>
            </a:r>
          </a:p>
          <a:p>
            <a:pPr marL="0" marR="0" lvl="0" indent="0" algn="l" rtl="0" hangingPunct="1">
              <a:lnSpc>
                <a:spcPct val="120000"/>
              </a:lnSpc>
              <a:spcBef>
                <a:spcPts val="0"/>
              </a:spcBef>
              <a:spcAft>
                <a:spcPts val="0"/>
              </a:spcAft>
              <a:buClr>
                <a:srgbClr val="00235A"/>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900" b="1" i="0" u="none" strike="noStrike" cap="none" baseline="0">
                <a:ln>
                  <a:noFill/>
                </a:ln>
                <a:solidFill>
                  <a:srgbClr val="00235A"/>
                </a:solidFill>
                <a:latin typeface="Arial" pitchFamily="34"/>
                <a:ea typeface="Microsoft YaHei" pitchFamily="2"/>
                <a:cs typeface="Mangal" pitchFamily="2"/>
              </a:rPr>
              <a:t>Weiterempfehlung Marke:</a:t>
            </a:r>
            <a:r>
              <a:rPr lang="de-DE" sz="900" b="0" i="0" u="none" strike="noStrike" cap="none" baseline="0">
                <a:ln>
                  <a:noFill/>
                </a:ln>
                <a:solidFill>
                  <a:srgbClr val="333333"/>
                </a:solidFill>
                <a:latin typeface="Arial" pitchFamily="34"/>
                <a:ea typeface="Microsoft YaHei" pitchFamily="2"/>
                <a:cs typeface="Mangal" pitchFamily="2"/>
              </a:rPr>
              <a:t> </a:t>
            </a:r>
            <a:r>
              <a:rPr lang="de-DE" sz="900" b="0" i="0" u="none" strike="noStrike" cap="none" baseline="0">
                <a:ln>
                  <a:noFill/>
                </a:ln>
                <a:solidFill>
                  <a:srgbClr val="333333"/>
                </a:solidFill>
                <a:latin typeface="Arial" pitchFamily="34"/>
                <a:ea typeface="Times New Roman" pitchFamily="18"/>
                <a:cs typeface="Times New Roman" pitchFamily="18"/>
              </a:rPr>
              <a:t>Würden Sie die Marke für den Kauf eines Computers an Freunde und Bekannte weiterempfehlen?</a:t>
            </a:r>
          </a:p>
          <a:p>
            <a:pPr marL="0" marR="0" lvl="0" indent="0" algn="l" rtl="0" hangingPunct="1">
              <a:lnSpc>
                <a:spcPct val="120000"/>
              </a:lnSpc>
              <a:spcBef>
                <a:spcPts val="0"/>
              </a:spcBef>
              <a:spcAft>
                <a:spcPts val="0"/>
              </a:spcAft>
              <a:buClr>
                <a:srgbClr val="00235A"/>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900" b="1" i="0" u="none" strike="noStrike" cap="none" baseline="0">
                <a:ln>
                  <a:noFill/>
                </a:ln>
                <a:solidFill>
                  <a:srgbClr val="00235A"/>
                </a:solidFill>
                <a:latin typeface="Arial" pitchFamily="34"/>
                <a:ea typeface="Times New Roman" pitchFamily="18"/>
                <a:cs typeface="Times New Roman" pitchFamily="18"/>
              </a:rPr>
              <a:t>Wiederkauf Marke:</a:t>
            </a:r>
            <a:r>
              <a:rPr lang="de-DE" sz="900" b="1" i="0" u="none" strike="noStrike" cap="none" baseline="0">
                <a:ln>
                  <a:noFill/>
                </a:ln>
                <a:solidFill>
                  <a:srgbClr val="333333"/>
                </a:solidFill>
                <a:latin typeface="Arial" pitchFamily="34"/>
                <a:ea typeface="Times New Roman" pitchFamily="18"/>
                <a:cs typeface="Times New Roman" pitchFamily="18"/>
              </a:rPr>
              <a:t> </a:t>
            </a:r>
            <a:r>
              <a:rPr lang="de-DE" sz="900" b="0" i="0" u="none" strike="noStrike" cap="none" baseline="0">
                <a:ln>
                  <a:noFill/>
                </a:ln>
                <a:solidFill>
                  <a:srgbClr val="333333"/>
                </a:solidFill>
                <a:latin typeface="Arial" pitchFamily="34"/>
                <a:ea typeface="Times New Roman" pitchFamily="18"/>
                <a:cs typeface="Times New Roman" pitchFamily="18"/>
              </a:rPr>
              <a:t>Stellen Sie sich vor, Sie würden sich demnächst wieder einen Computer anschaffen, würde Ihre Wahl erneut auf einen &lt;Marke&gt; fallen?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Foliennummernplatzhalter 4"/>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4EACC8BB-B402-4CBD-811F-B8177096F499}" type="slidenum">
              <a:t>14</a:t>
            </a:fld>
            <a:endParaRPr lang="de-DE" sz="1000" b="0" i="0" u="none" strike="noStrike" cap="none" baseline="0">
              <a:ln>
                <a:noFill/>
              </a:ln>
              <a:solidFill>
                <a:srgbClr val="333333"/>
              </a:solidFill>
              <a:latin typeface="Arial" pitchFamily="34"/>
              <a:ea typeface="Microsoft YaHei" pitchFamily="2"/>
              <a:cs typeface="Mangal" pitchFamily="2"/>
            </a:endParaRPr>
          </a:p>
        </p:txBody>
      </p:sp>
      <p:sp>
        <p:nvSpPr>
          <p:cNvPr id="3" name="Titel 2"/>
          <p:cNvSpPr txBox="1">
            <a:spLocks noGrp="1"/>
          </p:cNvSpPr>
          <p:nvPr>
            <p:ph type="title" idx="4294967295"/>
          </p:nvPr>
        </p:nvSpPr>
        <p:spPr>
          <a:xfrm>
            <a:off x="831599" y="317520"/>
            <a:ext cx="8420040" cy="822240"/>
          </a:xfrm>
        </p:spPr>
        <p:txBody>
          <a:bodyPr wrap="square" lIns="91440" tIns="45720" rIns="91440" bIns="45720"/>
          <a:lstStyle>
            <a:defPPr lvl="0">
              <a:buNone/>
            </a:defPPr>
            <a:lvl1pPr lvl="0">
              <a:buNone/>
            </a:lvl1pPr>
          </a:lstStyle>
          <a:p>
            <a:pPr lvl="0" hangingPunct="1"/>
            <a:r>
              <a:rPr lang="de-DE"/>
              <a:t>Markenzufriedenheit und Markenbindung</a:t>
            </a:r>
            <a:br>
              <a:rPr lang="de-DE"/>
            </a:br>
            <a:r>
              <a:rPr lang="de-DE" sz="2000">
                <a:solidFill>
                  <a:srgbClr val="00235A"/>
                </a:solidFill>
              </a:rPr>
              <a:t>Einzelfragen zur Markenbindung im Vergleich</a:t>
            </a:r>
          </a:p>
        </p:txBody>
      </p:sp>
      <p:graphicFrame>
        <p:nvGraphicFramePr>
          <p:cNvPr id="4" name="Object 1024"/>
          <p:cNvGraphicFramePr/>
          <p:nvPr/>
        </p:nvGraphicFramePr>
        <p:xfrm>
          <a:off x="749160" y="3073319"/>
          <a:ext cx="3733920" cy="2705039"/>
        </p:xfrm>
        <a:graphic>
          <a:graphicData uri="http://schemas.openxmlformats.org/presentationml/2006/ole">
            <mc:AlternateContent xmlns:mc="http://schemas.openxmlformats.org/markup-compatibility/2006">
              <mc:Choice xmlns:v="urn:schemas-microsoft-com:vml" Requires="v">
                <p:oleObj spid="_x0000_s3078" r:id="rId4" imgW="5428238" imgH="3933901" progId="MSGraph.Chart.8">
                  <p:embed/>
                </p:oleObj>
              </mc:Choice>
              <mc:Fallback>
                <p:oleObj r:id="rId4" imgW="5428238" imgH="3933901" progId="MSGraph.Chart.8">
                  <p:embed/>
                  <p:pic>
                    <p:nvPicPr>
                      <p:cNvPr id="0" name=""/>
                      <p:cNvPicPr/>
                      <p:nvPr/>
                    </p:nvPicPr>
                    <p:blipFill>
                      <a:blip r:embed="rId5"/>
                      <a:stretch>
                        <a:fillRect/>
                      </a:stretch>
                    </p:blipFill>
                    <p:spPr>
                      <a:xfrm>
                        <a:off x="749160" y="3073319"/>
                        <a:ext cx="3733920" cy="2705039"/>
                      </a:xfrm>
                      <a:prstGeom prst="rect">
                        <a:avLst/>
                      </a:prstGeom>
                      <a:noFill/>
                      <a:ln>
                        <a:noFill/>
                      </a:ln>
                    </p:spPr>
                  </p:pic>
                </p:oleObj>
              </mc:Fallback>
            </mc:AlternateContent>
          </a:graphicData>
        </a:graphic>
      </p:graphicFrame>
      <p:sp>
        <p:nvSpPr>
          <p:cNvPr id="5" name="Text Box 4"/>
          <p:cNvSpPr/>
          <p:nvPr/>
        </p:nvSpPr>
        <p:spPr>
          <a:xfrm>
            <a:off x="954000" y="1482840"/>
            <a:ext cx="35784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8994A0"/>
            </a:solidFill>
            <a:prstDash val="solid"/>
            <a:miter/>
          </a:ln>
        </p:spPr>
        <p:txBody>
          <a:bodyPr vert="horz" wrap="square" lIns="90000" tIns="46800" rIns="90000" bIns="46800" anchor="t" anchorCtr="0" compatLnSpc="1">
            <a:spAutoFit/>
          </a:bodyPr>
          <a:lstStyle/>
          <a:p>
            <a:pPr marL="0" marR="0" lvl="0" indent="0" algn="ctr" rtl="0" hangingPunct="1">
              <a:lnSpc>
                <a:spcPct val="12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Weiterempfehlung Marke</a:t>
            </a:r>
          </a:p>
        </p:txBody>
      </p:sp>
      <p:sp>
        <p:nvSpPr>
          <p:cNvPr id="6" name="Text Box 5"/>
          <p:cNvSpPr/>
          <p:nvPr/>
        </p:nvSpPr>
        <p:spPr>
          <a:xfrm>
            <a:off x="5419800" y="1482840"/>
            <a:ext cx="35780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8994A0"/>
            </a:solidFill>
            <a:prstDash val="solid"/>
            <a:miter/>
          </a:ln>
        </p:spPr>
        <p:txBody>
          <a:bodyPr vert="horz" wrap="square" lIns="90000" tIns="46800" rIns="90000" bIns="46800" anchor="t" anchorCtr="0" compatLnSpc="1">
            <a:spAutoFit/>
          </a:bodyPr>
          <a:lstStyle/>
          <a:p>
            <a:pPr marL="0" marR="0" lvl="0" indent="0" algn="ctr" rtl="0" hangingPunct="1">
              <a:lnSpc>
                <a:spcPct val="12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Wiederkauf Marke</a:t>
            </a:r>
          </a:p>
        </p:txBody>
      </p:sp>
      <p:graphicFrame>
        <p:nvGraphicFramePr>
          <p:cNvPr id="7" name="Object 1025"/>
          <p:cNvGraphicFramePr/>
          <p:nvPr/>
        </p:nvGraphicFramePr>
        <p:xfrm>
          <a:off x="5143679" y="3070079"/>
          <a:ext cx="3733560" cy="2705400"/>
        </p:xfrm>
        <a:graphic>
          <a:graphicData uri="http://schemas.openxmlformats.org/presentationml/2006/ole">
            <mc:AlternateContent xmlns:mc="http://schemas.openxmlformats.org/markup-compatibility/2006">
              <mc:Choice xmlns:v="urn:schemas-microsoft-com:vml" Requires="v">
                <p:oleObj spid="_x0000_s3079" r:id="rId6" imgW="5428238" imgH="3933901" progId="MSGraph.Chart.8">
                  <p:embed/>
                </p:oleObj>
              </mc:Choice>
              <mc:Fallback>
                <p:oleObj r:id="rId6" imgW="5428238" imgH="3933901" progId="MSGraph.Chart.8">
                  <p:embed/>
                  <p:pic>
                    <p:nvPicPr>
                      <p:cNvPr id="0" name=""/>
                      <p:cNvPicPr/>
                      <p:nvPr/>
                    </p:nvPicPr>
                    <p:blipFill>
                      <a:blip r:embed="rId7"/>
                      <a:stretch>
                        <a:fillRect/>
                      </a:stretch>
                    </p:blipFill>
                    <p:spPr>
                      <a:xfrm>
                        <a:off x="5143679" y="3070079"/>
                        <a:ext cx="3733560" cy="2705400"/>
                      </a:xfrm>
                      <a:prstGeom prst="rect">
                        <a:avLst/>
                      </a:prstGeom>
                      <a:noFill/>
                      <a:ln>
                        <a:noFill/>
                      </a:ln>
                    </p:spPr>
                  </p:pic>
                </p:oleObj>
              </mc:Fallback>
            </mc:AlternateContent>
          </a:graphicData>
        </a:graphic>
      </p:graphicFrame>
      <p:sp>
        <p:nvSpPr>
          <p:cNvPr id="8" name="Text Box 7"/>
          <p:cNvSpPr/>
          <p:nvPr/>
        </p:nvSpPr>
        <p:spPr>
          <a:xfrm>
            <a:off x="954000" y="1936800"/>
            <a:ext cx="3578400" cy="714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ED4F8"/>
          </a:solidFill>
          <a:ln w="12600">
            <a:solidFill>
              <a:srgbClr val="8994A0"/>
            </a:solidFill>
            <a:prstDash val="solid"/>
            <a:miter/>
          </a:ln>
        </p:spPr>
        <p:txBody>
          <a:bodyPr vert="horz" wrap="square" lIns="90000" tIns="46800" rIns="90000" bIns="46800" anchor="t" anchorCtr="0" compatLnSpc="1">
            <a:spAutoFit/>
          </a:bodyPr>
          <a:lstStyle/>
          <a:p>
            <a:pPr marL="0" marR="0" lvl="0" indent="0" algn="l" rtl="0" hangingPunct="1">
              <a:lnSpc>
                <a:spcPct val="120000"/>
              </a:lnSpc>
              <a:spcBef>
                <a:spcPts val="7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1" u="none" strike="noStrike" cap="none" baseline="0">
                <a:ln>
                  <a:noFill/>
                </a:ln>
                <a:solidFill>
                  <a:srgbClr val="333333"/>
                </a:solidFill>
                <a:latin typeface="Arial" pitchFamily="34"/>
                <a:ea typeface="Times New Roman" pitchFamily="18"/>
                <a:cs typeface="Times New Roman" pitchFamily="18"/>
              </a:rPr>
              <a:t>Würden Sie die Marke &lt;Marke&gt; für den Kauf eines Computers an Freunde und Bekannte weiterempfehlen?</a:t>
            </a:r>
          </a:p>
        </p:txBody>
      </p:sp>
      <p:sp>
        <p:nvSpPr>
          <p:cNvPr id="9" name="Text Box 8"/>
          <p:cNvSpPr/>
          <p:nvPr/>
        </p:nvSpPr>
        <p:spPr>
          <a:xfrm>
            <a:off x="5419800" y="1936800"/>
            <a:ext cx="3578040" cy="714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ED4F8"/>
          </a:solidFill>
          <a:ln w="12600">
            <a:solidFill>
              <a:srgbClr val="8994A0"/>
            </a:solidFill>
            <a:prstDash val="solid"/>
            <a:miter/>
          </a:ln>
        </p:spPr>
        <p:txBody>
          <a:bodyPr vert="horz" wrap="square" lIns="90000" tIns="46800" rIns="90000" bIns="46800" anchor="t" anchorCtr="0" compatLnSpc="1">
            <a:spAutoFit/>
          </a:bodyPr>
          <a:lstStyle/>
          <a:p>
            <a:pPr marL="0" marR="0" lvl="0" indent="0" algn="l" rtl="0" hangingPunct="1">
              <a:lnSpc>
                <a:spcPct val="120000"/>
              </a:lnSpc>
              <a:spcBef>
                <a:spcPts val="7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1" u="none" strike="noStrike" cap="none" baseline="0">
                <a:ln>
                  <a:noFill/>
                </a:ln>
                <a:solidFill>
                  <a:srgbClr val="333333"/>
                </a:solidFill>
                <a:latin typeface="Arial" pitchFamily="34"/>
                <a:ea typeface="Times New Roman" pitchFamily="18"/>
                <a:cs typeface="Times New Roman" pitchFamily="18"/>
              </a:rPr>
              <a:t>Stellen Sie sich vor, Sie würden sich demnächst wieder einen Computer anschaffen,</a:t>
            </a:r>
            <a:r>
              <a:rPr lang="de-DE" sz="1200" b="0" i="1" u="none" strike="noStrike" cap="none" baseline="0">
                <a:ln>
                  <a:noFill/>
                </a:ln>
                <a:solidFill>
                  <a:srgbClr val="333333"/>
                </a:solidFill>
                <a:latin typeface="Arial" pitchFamily="34"/>
                <a:ea typeface="Microsoft YaHei" pitchFamily="2"/>
                <a:cs typeface="Mangal" pitchFamily="2"/>
              </a:rPr>
              <a:t> </a:t>
            </a:r>
            <a:r>
              <a:rPr lang="de-DE" sz="1200" b="0" i="1" u="none" strike="noStrike" cap="none" baseline="0">
                <a:ln>
                  <a:noFill/>
                </a:ln>
                <a:solidFill>
                  <a:srgbClr val="333333"/>
                </a:solidFill>
                <a:latin typeface="Arial" pitchFamily="34"/>
                <a:ea typeface="Times New Roman" pitchFamily="18"/>
                <a:cs typeface="Times New Roman" pitchFamily="18"/>
              </a:rPr>
              <a:t>würde Ihre Wahl erneut auf einen &lt;Marke&gt; fallen?</a:t>
            </a:r>
          </a:p>
        </p:txBody>
      </p:sp>
      <p:sp>
        <p:nvSpPr>
          <p:cNvPr id="10" name="Text Box 10"/>
          <p:cNvSpPr/>
          <p:nvPr/>
        </p:nvSpPr>
        <p:spPr>
          <a:xfrm>
            <a:off x="4303800" y="3152879"/>
            <a:ext cx="4640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46</a:t>
            </a:r>
          </a:p>
        </p:txBody>
      </p:sp>
      <p:sp>
        <p:nvSpPr>
          <p:cNvPr id="11" name="Text Box 11"/>
          <p:cNvSpPr/>
          <p:nvPr/>
        </p:nvSpPr>
        <p:spPr>
          <a:xfrm>
            <a:off x="4303800" y="5133960"/>
            <a:ext cx="4640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89</a:t>
            </a:r>
          </a:p>
        </p:txBody>
      </p:sp>
      <p:sp>
        <p:nvSpPr>
          <p:cNvPr id="12" name="Text Box 12"/>
          <p:cNvSpPr/>
          <p:nvPr/>
        </p:nvSpPr>
        <p:spPr>
          <a:xfrm>
            <a:off x="4303800" y="3813120"/>
            <a:ext cx="4640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50</a:t>
            </a:r>
          </a:p>
        </p:txBody>
      </p:sp>
      <p:sp>
        <p:nvSpPr>
          <p:cNvPr id="13" name="Text Box 13"/>
          <p:cNvSpPr/>
          <p:nvPr/>
        </p:nvSpPr>
        <p:spPr>
          <a:xfrm>
            <a:off x="4303800" y="414324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181</a:t>
            </a:r>
          </a:p>
        </p:txBody>
      </p:sp>
      <p:sp>
        <p:nvSpPr>
          <p:cNvPr id="14" name="Text Box 14"/>
          <p:cNvSpPr/>
          <p:nvPr/>
        </p:nvSpPr>
        <p:spPr>
          <a:xfrm>
            <a:off x="4303800" y="4473720"/>
            <a:ext cx="4640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49</a:t>
            </a:r>
          </a:p>
        </p:txBody>
      </p:sp>
      <p:sp>
        <p:nvSpPr>
          <p:cNvPr id="15" name="Text Box 15"/>
          <p:cNvSpPr/>
          <p:nvPr/>
        </p:nvSpPr>
        <p:spPr>
          <a:xfrm>
            <a:off x="4303800" y="480384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117</a:t>
            </a:r>
          </a:p>
        </p:txBody>
      </p:sp>
      <p:sp>
        <p:nvSpPr>
          <p:cNvPr id="16" name="Text Box 16"/>
          <p:cNvSpPr/>
          <p:nvPr/>
        </p:nvSpPr>
        <p:spPr>
          <a:xfrm>
            <a:off x="4303800" y="3483000"/>
            <a:ext cx="4640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63</a:t>
            </a:r>
          </a:p>
        </p:txBody>
      </p:sp>
      <p:sp>
        <p:nvSpPr>
          <p:cNvPr id="17" name="Text Box 17"/>
          <p:cNvSpPr/>
          <p:nvPr/>
        </p:nvSpPr>
        <p:spPr>
          <a:xfrm>
            <a:off x="8685360" y="3165479"/>
            <a:ext cx="4640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62</a:t>
            </a:r>
          </a:p>
        </p:txBody>
      </p:sp>
      <p:sp>
        <p:nvSpPr>
          <p:cNvPr id="18" name="Text Box 18"/>
          <p:cNvSpPr/>
          <p:nvPr/>
        </p:nvSpPr>
        <p:spPr>
          <a:xfrm>
            <a:off x="8685360" y="514656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114</a:t>
            </a:r>
          </a:p>
        </p:txBody>
      </p:sp>
      <p:sp>
        <p:nvSpPr>
          <p:cNvPr id="19" name="Text Box 19"/>
          <p:cNvSpPr/>
          <p:nvPr/>
        </p:nvSpPr>
        <p:spPr>
          <a:xfrm>
            <a:off x="8685360" y="3825719"/>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179</a:t>
            </a:r>
          </a:p>
        </p:txBody>
      </p:sp>
      <p:sp>
        <p:nvSpPr>
          <p:cNvPr id="20" name="Text Box 20"/>
          <p:cNvSpPr/>
          <p:nvPr/>
        </p:nvSpPr>
        <p:spPr>
          <a:xfrm>
            <a:off x="8685360" y="4156200"/>
            <a:ext cx="4640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89</a:t>
            </a:r>
          </a:p>
        </p:txBody>
      </p:sp>
      <p:sp>
        <p:nvSpPr>
          <p:cNvPr id="21" name="Text Box 21"/>
          <p:cNvSpPr/>
          <p:nvPr/>
        </p:nvSpPr>
        <p:spPr>
          <a:xfrm>
            <a:off x="8685360" y="4486320"/>
            <a:ext cx="4640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45</a:t>
            </a:r>
          </a:p>
        </p:txBody>
      </p:sp>
      <p:sp>
        <p:nvSpPr>
          <p:cNvPr id="22" name="Text Box 22"/>
          <p:cNvSpPr/>
          <p:nvPr/>
        </p:nvSpPr>
        <p:spPr>
          <a:xfrm>
            <a:off x="8685360" y="4816440"/>
            <a:ext cx="4640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48</a:t>
            </a:r>
          </a:p>
        </p:txBody>
      </p:sp>
      <p:sp>
        <p:nvSpPr>
          <p:cNvPr id="23" name="Text Box 23"/>
          <p:cNvSpPr/>
          <p:nvPr/>
        </p:nvSpPr>
        <p:spPr>
          <a:xfrm>
            <a:off x="8685360" y="3495599"/>
            <a:ext cx="4640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a:t>
            </a:r>
            <a:r>
              <a:rPr lang="de-DE" sz="1000" b="0" i="0" u="none" strike="noStrike" cap="none" baseline="0">
                <a:ln>
                  <a:noFill/>
                </a:ln>
                <a:solidFill>
                  <a:srgbClr val="8994A0"/>
                </a:solidFill>
                <a:latin typeface="Arial" pitchFamily="34"/>
                <a:ea typeface="Arial" pitchFamily="34"/>
                <a:cs typeface="Arial" pitchFamily="34"/>
              </a:rPr>
              <a:t>50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858960" y="6448320"/>
            <a:ext cx="1109520" cy="3333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buFont typeface="Arial"/>
              <a:buChar char="•"/>
            </a:pPr>
            <a:r>
              <a:rPr lang="de-DE" sz="1000">
                <a:solidFill>
                  <a:srgbClr val="333333"/>
                </a:solidFill>
                <a:latin typeface="Arial"/>
              </a:rPr>
              <a:t>Seite </a:t>
            </a:r>
            <a:fld id="{0267F88E-7FE6-4A17-B493-EDEDBD21F349}" type="slidenum">
              <a:rPr lang="de-DE" sz="1000">
                <a:solidFill>
                  <a:srgbClr val="333333"/>
                </a:solidFill>
                <a:latin typeface="Arial"/>
              </a:rPr>
              <a:t>15</a:t>
            </a:fld>
            <a:endParaRPr/>
          </a:p>
        </p:txBody>
      </p:sp>
      <p:sp>
        <p:nvSpPr>
          <p:cNvPr id="241" name="TextShape 2"/>
          <p:cNvSpPr txBox="1"/>
          <p:nvPr/>
        </p:nvSpPr>
        <p:spPr>
          <a:xfrm>
            <a:off x="831600" y="317520"/>
            <a:ext cx="8420040" cy="822240"/>
          </a:xfrm>
          <a:prstGeom prst="rect">
            <a:avLst/>
          </a:prstGeom>
          <a:noFill/>
          <a:ln>
            <a:noFill/>
          </a:ln>
        </p:spPr>
        <p:txBody>
          <a:bodyPr anchor="ctr"/>
          <a:lstStyle/>
          <a:p>
            <a:pPr>
              <a:buFont typeface="Arial"/>
              <a:buChar char="•"/>
            </a:pPr>
            <a:r>
              <a:rPr lang="de-DE" sz="2400">
                <a:latin typeface="Arial"/>
              </a:rPr>
              <a:t>Markenzufriedenheit und Markenbindung
</a:t>
            </a:r>
            <a:r>
              <a:rPr lang="de-DE" sz="2000">
                <a:solidFill>
                  <a:srgbClr val="00235A"/>
                </a:solidFill>
                <a:latin typeface="Arial"/>
              </a:rPr>
              <a:t>Die Markenbindung als Index im Vergleich</a:t>
            </a:r>
            <a:endParaRPr/>
          </a:p>
        </p:txBody>
      </p:sp>
      <p:sp>
        <p:nvSpPr>
          <p:cNvPr id="242" name="CustomShape 3"/>
          <p:cNvSpPr/>
          <p:nvPr/>
        </p:nvSpPr>
        <p:spPr>
          <a:xfrm>
            <a:off x="2374920" y="2107440"/>
            <a:ext cx="232920" cy="165240"/>
          </a:xfrm>
          <a:prstGeom prst="rect">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243" name="CustomShape 4"/>
          <p:cNvSpPr/>
          <p:nvPr/>
        </p:nvSpPr>
        <p:spPr>
          <a:xfrm>
            <a:off x="2374920" y="2050920"/>
            <a:ext cx="232920" cy="54000"/>
          </a:xfrm>
          <a:prstGeom prst="rect">
            <a:avLst/>
          </a:prstGeom>
          <a:gradFill>
            <a:gsLst>
              <a:gs pos="0">
                <a:srgbClr val="FFFFFF"/>
              </a:gs>
              <a:gs pos="50000">
                <a:srgbClr val="272727"/>
              </a:gs>
              <a:gs pos="100000">
                <a:srgbClr val="FFFFFF"/>
              </a:gs>
            </a:gsLst>
            <a:lin ang="0"/>
          </a:gradFill>
          <a:ln w="6480">
            <a:solidFill>
              <a:srgbClr val="000000"/>
            </a:solidFill>
            <a:round/>
          </a:ln>
        </p:spPr>
        <p:style>
          <a:lnRef idx="0">
            <a:scrgbClr r="0" g="0" b="0"/>
          </a:lnRef>
          <a:fillRef idx="0">
            <a:scrgbClr r="0" g="0" b="0"/>
          </a:fillRef>
          <a:effectRef idx="0">
            <a:scrgbClr r="0" g="0" b="0"/>
          </a:effectRef>
          <a:fontRef idx="minor"/>
        </p:style>
      </p:sp>
      <p:sp>
        <p:nvSpPr>
          <p:cNvPr id="244" name="CustomShape 5"/>
          <p:cNvSpPr/>
          <p:nvPr/>
        </p:nvSpPr>
        <p:spPr>
          <a:xfrm>
            <a:off x="2422080" y="2001960"/>
            <a:ext cx="133560" cy="88200"/>
          </a:xfrm>
          <a:prstGeom prst="ellipse">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245" name="CustomShape 6"/>
          <p:cNvSpPr/>
          <p:nvPr/>
        </p:nvSpPr>
        <p:spPr>
          <a:xfrm>
            <a:off x="2665800" y="206388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333333"/>
                </a:solidFill>
                <a:latin typeface="VW Headline OT-Black"/>
              </a:rPr>
              <a:t>50%</a:t>
            </a:r>
            <a:endParaRPr/>
          </a:p>
        </p:txBody>
      </p:sp>
      <p:sp>
        <p:nvSpPr>
          <p:cNvPr id="246" name="Line 7"/>
          <p:cNvSpPr/>
          <p:nvPr/>
        </p:nvSpPr>
        <p:spPr>
          <a:xfrm>
            <a:off x="2006640" y="2282760"/>
            <a:ext cx="1333440" cy="0"/>
          </a:xfrm>
          <a:prstGeom prst="line">
            <a:avLst/>
          </a:prstGeom>
          <a:ln w="12600">
            <a:solidFill>
              <a:srgbClr val="333333"/>
            </a:solidFill>
            <a:miter/>
          </a:ln>
        </p:spPr>
      </p:sp>
      <p:sp>
        <p:nvSpPr>
          <p:cNvPr id="247" name="CustomShape 8"/>
          <p:cNvSpPr/>
          <p:nvPr/>
        </p:nvSpPr>
        <p:spPr>
          <a:xfrm>
            <a:off x="7050240" y="2115360"/>
            <a:ext cx="233280" cy="165240"/>
          </a:xfrm>
          <a:prstGeom prst="rect">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248" name="CustomShape 9"/>
          <p:cNvSpPr/>
          <p:nvPr/>
        </p:nvSpPr>
        <p:spPr>
          <a:xfrm>
            <a:off x="7050240" y="2058840"/>
            <a:ext cx="233280" cy="54000"/>
          </a:xfrm>
          <a:prstGeom prst="rect">
            <a:avLst/>
          </a:prstGeom>
          <a:gradFill>
            <a:gsLst>
              <a:gs pos="0">
                <a:srgbClr val="FFFFFF"/>
              </a:gs>
              <a:gs pos="50000">
                <a:srgbClr val="272727"/>
              </a:gs>
              <a:gs pos="100000">
                <a:srgbClr val="FFFFFF"/>
              </a:gs>
            </a:gsLst>
            <a:lin ang="0"/>
          </a:gradFill>
          <a:ln w="6480">
            <a:solidFill>
              <a:srgbClr val="000000"/>
            </a:solidFill>
            <a:round/>
          </a:ln>
        </p:spPr>
        <p:style>
          <a:lnRef idx="0">
            <a:scrgbClr r="0" g="0" b="0"/>
          </a:lnRef>
          <a:fillRef idx="0">
            <a:scrgbClr r="0" g="0" b="0"/>
          </a:fillRef>
          <a:effectRef idx="0">
            <a:scrgbClr r="0" g="0" b="0"/>
          </a:effectRef>
          <a:fontRef idx="minor"/>
        </p:style>
      </p:sp>
      <p:sp>
        <p:nvSpPr>
          <p:cNvPr id="249" name="CustomShape 10"/>
          <p:cNvSpPr/>
          <p:nvPr/>
        </p:nvSpPr>
        <p:spPr>
          <a:xfrm>
            <a:off x="7097400" y="2009880"/>
            <a:ext cx="133560" cy="88200"/>
          </a:xfrm>
          <a:prstGeom prst="ellipse">
            <a:avLst/>
          </a:prstGeom>
          <a:gradFill>
            <a:gsLst>
              <a:gs pos="0">
                <a:srgbClr val="FFFFFF"/>
              </a:gs>
              <a:gs pos="50000">
                <a:srgbClr val="272727"/>
              </a:gs>
              <a:gs pos="100000">
                <a:srgbClr val="FFFFFF"/>
              </a:gs>
            </a:gsLst>
            <a:lin ang="0"/>
          </a:gradFill>
          <a:ln w="6480">
            <a:solidFill>
              <a:srgbClr val="000000"/>
            </a:solidFill>
            <a:miter/>
          </a:ln>
        </p:spPr>
        <p:style>
          <a:lnRef idx="0">
            <a:scrgbClr r="0" g="0" b="0"/>
          </a:lnRef>
          <a:fillRef idx="0">
            <a:scrgbClr r="0" g="0" b="0"/>
          </a:fillRef>
          <a:effectRef idx="0">
            <a:scrgbClr r="0" g="0" b="0"/>
          </a:effectRef>
          <a:fontRef idx="minor"/>
        </p:style>
      </p:sp>
      <p:sp>
        <p:nvSpPr>
          <p:cNvPr id="250" name="CustomShape 11"/>
          <p:cNvSpPr/>
          <p:nvPr/>
        </p:nvSpPr>
        <p:spPr>
          <a:xfrm>
            <a:off x="7341480" y="207180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333333"/>
                </a:solidFill>
                <a:latin typeface="VW Headline OT-Black"/>
              </a:rPr>
              <a:t>50%</a:t>
            </a:r>
            <a:endParaRPr/>
          </a:p>
        </p:txBody>
      </p:sp>
      <p:sp>
        <p:nvSpPr>
          <p:cNvPr id="251" name="Line 12"/>
          <p:cNvSpPr/>
          <p:nvPr/>
        </p:nvSpPr>
        <p:spPr>
          <a:xfrm>
            <a:off x="6681960" y="2291040"/>
            <a:ext cx="1333440" cy="0"/>
          </a:xfrm>
          <a:prstGeom prst="line">
            <a:avLst/>
          </a:prstGeom>
          <a:ln w="12600">
            <a:solidFill>
              <a:srgbClr val="333333"/>
            </a:solidFill>
            <a:miter/>
          </a:ln>
        </p:spPr>
      </p:sp>
      <p:sp>
        <p:nvSpPr>
          <p:cNvPr id="252" name="CustomShape 13"/>
          <p:cNvSpPr/>
          <p:nvPr/>
        </p:nvSpPr>
        <p:spPr>
          <a:xfrm>
            <a:off x="954000" y="1482840"/>
            <a:ext cx="3299040" cy="307080"/>
          </a:xfrm>
          <a:prstGeom prst="rect">
            <a:avLst/>
          </a:prstGeom>
          <a:noFill/>
          <a:ln w="12600">
            <a:solidFill>
              <a:srgbClr val="8994A0"/>
            </a:solidFill>
            <a:miter/>
          </a:ln>
        </p:spPr>
        <p:style>
          <a:lnRef idx="0">
            <a:scrgbClr r="0" g="0" b="0"/>
          </a:lnRef>
          <a:fillRef idx="0">
            <a:scrgbClr r="0" g="0" b="0"/>
          </a:fillRef>
          <a:effectRef idx="0">
            <a:scrgbClr r="0" g="0" b="0"/>
          </a:effectRef>
          <a:fontRef idx="minor"/>
        </p:style>
        <p:txBody>
          <a:bodyPr lIns="90000" tIns="46800" rIns="90000" bIns="46800"/>
          <a:lstStyle/>
          <a:p>
            <a:pPr algn="ctr">
              <a:lnSpc>
                <a:spcPct val="120000"/>
              </a:lnSpc>
              <a:buFont typeface="Arial"/>
              <a:buChar char="•"/>
            </a:pPr>
            <a:r>
              <a:rPr lang="de-DE" sz="1400">
                <a:solidFill>
                  <a:srgbClr val="333333"/>
                </a:solidFill>
                <a:latin typeface="Arial"/>
              </a:rPr>
              <a:t>Weiterempfehlung Marke</a:t>
            </a:r>
            <a:endParaRPr/>
          </a:p>
        </p:txBody>
      </p:sp>
      <p:sp>
        <p:nvSpPr>
          <p:cNvPr id="253" name="CustomShape 14"/>
          <p:cNvSpPr/>
          <p:nvPr/>
        </p:nvSpPr>
        <p:spPr>
          <a:xfrm>
            <a:off x="5700600" y="1482840"/>
            <a:ext cx="3297240" cy="307080"/>
          </a:xfrm>
          <a:prstGeom prst="rect">
            <a:avLst/>
          </a:prstGeom>
          <a:noFill/>
          <a:ln w="12600">
            <a:solidFill>
              <a:srgbClr val="8994A0"/>
            </a:solidFill>
            <a:miter/>
          </a:ln>
        </p:spPr>
        <p:style>
          <a:lnRef idx="0">
            <a:scrgbClr r="0" g="0" b="0"/>
          </a:lnRef>
          <a:fillRef idx="0">
            <a:scrgbClr r="0" g="0" b="0"/>
          </a:fillRef>
          <a:effectRef idx="0">
            <a:scrgbClr r="0" g="0" b="0"/>
          </a:effectRef>
          <a:fontRef idx="minor"/>
        </p:style>
        <p:txBody>
          <a:bodyPr lIns="90000" tIns="46800" rIns="90000" bIns="46800"/>
          <a:lstStyle/>
          <a:p>
            <a:pPr algn="ctr">
              <a:lnSpc>
                <a:spcPct val="120000"/>
              </a:lnSpc>
              <a:buFont typeface="Arial"/>
              <a:buChar char="•"/>
            </a:pPr>
            <a:r>
              <a:rPr lang="de-DE" sz="1400">
                <a:solidFill>
                  <a:srgbClr val="333333"/>
                </a:solidFill>
                <a:latin typeface="Arial"/>
              </a:rPr>
              <a:t>Wiederkauf Marke</a:t>
            </a:r>
            <a:endParaRPr/>
          </a:p>
        </p:txBody>
      </p:sp>
      <p:sp>
        <p:nvSpPr>
          <p:cNvPr id="254" name="CustomShape 15"/>
          <p:cNvSpPr/>
          <p:nvPr/>
        </p:nvSpPr>
        <p:spPr>
          <a:xfrm>
            <a:off x="3354480" y="2587680"/>
            <a:ext cx="3298680" cy="307080"/>
          </a:xfrm>
          <a:prstGeom prst="rect">
            <a:avLst/>
          </a:prstGeom>
          <a:solidFill>
            <a:srgbClr val="AED4F8"/>
          </a:solidFill>
          <a:ln w="12600">
            <a:solidFill>
              <a:srgbClr val="8994A0"/>
            </a:solidFill>
            <a:miter/>
          </a:ln>
        </p:spPr>
        <p:style>
          <a:lnRef idx="0">
            <a:scrgbClr r="0" g="0" b="0"/>
          </a:lnRef>
          <a:fillRef idx="0">
            <a:scrgbClr r="0" g="0" b="0"/>
          </a:fillRef>
          <a:effectRef idx="0">
            <a:scrgbClr r="0" g="0" b="0"/>
          </a:effectRef>
          <a:fontRef idx="minor"/>
        </p:style>
        <p:txBody>
          <a:bodyPr lIns="90000" tIns="46800" rIns="90000" bIns="46800"/>
          <a:lstStyle/>
          <a:p>
            <a:pPr algn="ctr">
              <a:lnSpc>
                <a:spcPct val="120000"/>
              </a:lnSpc>
              <a:buFont typeface="Arial"/>
              <a:buChar char="•"/>
            </a:pPr>
            <a:r>
              <a:rPr lang="de-DE" sz="1400">
                <a:solidFill>
                  <a:srgbClr val="333333"/>
                </a:solidFill>
                <a:latin typeface="Arial"/>
              </a:rPr>
              <a:t>Markenbindung</a:t>
            </a:r>
            <a:endParaRPr/>
          </a:p>
        </p:txBody>
      </p:sp>
      <p:sp>
        <p:nvSpPr>
          <p:cNvPr id="255" name="Line 16"/>
          <p:cNvSpPr/>
          <p:nvPr/>
        </p:nvSpPr>
        <p:spPr>
          <a:xfrm>
            <a:off x="3517920" y="2108160"/>
            <a:ext cx="876240" cy="0"/>
          </a:xfrm>
          <a:prstGeom prst="line">
            <a:avLst/>
          </a:prstGeom>
          <a:ln w="9360">
            <a:solidFill>
              <a:srgbClr val="333333"/>
            </a:solidFill>
            <a:miter/>
          </a:ln>
        </p:spPr>
      </p:sp>
      <p:sp>
        <p:nvSpPr>
          <p:cNvPr id="256" name="Line 17"/>
          <p:cNvSpPr/>
          <p:nvPr/>
        </p:nvSpPr>
        <p:spPr>
          <a:xfrm>
            <a:off x="4394160" y="2108160"/>
            <a:ext cx="0" cy="482760"/>
          </a:xfrm>
          <a:prstGeom prst="line">
            <a:avLst/>
          </a:prstGeom>
          <a:ln w="9360">
            <a:solidFill>
              <a:srgbClr val="333333"/>
            </a:solidFill>
            <a:miter/>
            <a:tailEnd type="triangle" w="med" len="med"/>
          </a:ln>
        </p:spPr>
      </p:sp>
      <p:sp>
        <p:nvSpPr>
          <p:cNvPr id="257" name="Line 18"/>
          <p:cNvSpPr/>
          <p:nvPr/>
        </p:nvSpPr>
        <p:spPr>
          <a:xfrm>
            <a:off x="5516640" y="2095560"/>
            <a:ext cx="876240" cy="0"/>
          </a:xfrm>
          <a:prstGeom prst="line">
            <a:avLst/>
          </a:prstGeom>
          <a:ln w="9360">
            <a:solidFill>
              <a:srgbClr val="333333"/>
            </a:solidFill>
            <a:miter/>
          </a:ln>
        </p:spPr>
      </p:sp>
      <p:sp>
        <p:nvSpPr>
          <p:cNvPr id="258" name="Line 19"/>
          <p:cNvSpPr/>
          <p:nvPr/>
        </p:nvSpPr>
        <p:spPr>
          <a:xfrm>
            <a:off x="5516640" y="2095560"/>
            <a:ext cx="0" cy="482400"/>
          </a:xfrm>
          <a:prstGeom prst="line">
            <a:avLst/>
          </a:prstGeom>
          <a:ln w="9360">
            <a:solidFill>
              <a:srgbClr val="333333"/>
            </a:solidFill>
            <a:miter/>
            <a:tailEnd type="triangle" w="med" len="med"/>
          </a:ln>
        </p:spPr>
      </p:sp>
      <p:sp>
        <p:nvSpPr>
          <p:cNvPr id="259" name="CustomShape 20"/>
          <p:cNvSpPr/>
          <p:nvPr/>
        </p:nvSpPr>
        <p:spPr>
          <a:xfrm>
            <a:off x="6310440" y="3165480"/>
            <a:ext cx="46404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buFont typeface="Arial"/>
              <a:buChar char="•"/>
            </a:pPr>
            <a:r>
              <a:rPr lang="de-DE" sz="1000">
                <a:solidFill>
                  <a:srgbClr val="8994A0"/>
                </a:solidFill>
                <a:latin typeface="Arial"/>
              </a:rPr>
              <a:t>n=</a:t>
            </a:r>
            <a:r>
              <a:rPr lang="de-DE" sz="1000">
                <a:solidFill>
                  <a:srgbClr val="8994A0"/>
                </a:solidFill>
                <a:latin typeface="Arial"/>
                <a:ea typeface="Arial"/>
              </a:rPr>
              <a:t>63</a:t>
            </a:r>
            <a:endParaRPr/>
          </a:p>
        </p:txBody>
      </p:sp>
      <p:sp>
        <p:nvSpPr>
          <p:cNvPr id="260" name="CustomShape 21"/>
          <p:cNvSpPr/>
          <p:nvPr/>
        </p:nvSpPr>
        <p:spPr>
          <a:xfrm>
            <a:off x="6310440" y="5146560"/>
            <a:ext cx="53424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buFont typeface="Arial"/>
              <a:buChar char="•"/>
            </a:pPr>
            <a:r>
              <a:rPr lang="de-DE" sz="1000">
                <a:solidFill>
                  <a:srgbClr val="8994A0"/>
                </a:solidFill>
                <a:latin typeface="Arial"/>
              </a:rPr>
              <a:t>n=</a:t>
            </a:r>
            <a:r>
              <a:rPr lang="de-DE" sz="1000">
                <a:solidFill>
                  <a:srgbClr val="8994A0"/>
                </a:solidFill>
                <a:latin typeface="Arial"/>
                <a:ea typeface="Arial"/>
              </a:rPr>
              <a:t>117</a:t>
            </a:r>
            <a:endParaRPr/>
          </a:p>
        </p:txBody>
      </p:sp>
      <p:sp>
        <p:nvSpPr>
          <p:cNvPr id="261" name="CustomShape 22"/>
          <p:cNvSpPr/>
          <p:nvPr/>
        </p:nvSpPr>
        <p:spPr>
          <a:xfrm>
            <a:off x="6310440" y="3825720"/>
            <a:ext cx="46404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buFont typeface="Arial"/>
              <a:buChar char="•"/>
            </a:pPr>
            <a:r>
              <a:rPr lang="de-DE" sz="1000">
                <a:solidFill>
                  <a:srgbClr val="8994A0"/>
                </a:solidFill>
                <a:latin typeface="Arial"/>
              </a:rPr>
              <a:t>n=</a:t>
            </a:r>
            <a:r>
              <a:rPr lang="de-DE" sz="1000">
                <a:solidFill>
                  <a:srgbClr val="8994A0"/>
                </a:solidFill>
                <a:latin typeface="Arial"/>
                <a:ea typeface="Arial"/>
              </a:rPr>
              <a:t>46</a:t>
            </a:r>
            <a:endParaRPr/>
          </a:p>
        </p:txBody>
      </p:sp>
      <p:sp>
        <p:nvSpPr>
          <p:cNvPr id="262" name="CustomShape 23"/>
          <p:cNvSpPr/>
          <p:nvPr/>
        </p:nvSpPr>
        <p:spPr>
          <a:xfrm>
            <a:off x="6310440" y="4156200"/>
            <a:ext cx="53424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buFont typeface="Arial"/>
              <a:buChar char="•"/>
            </a:pPr>
            <a:r>
              <a:rPr lang="de-DE" sz="1000">
                <a:solidFill>
                  <a:srgbClr val="8994A0"/>
                </a:solidFill>
                <a:latin typeface="Arial"/>
              </a:rPr>
              <a:t>n=</a:t>
            </a:r>
            <a:r>
              <a:rPr lang="de-DE" sz="1000">
                <a:solidFill>
                  <a:srgbClr val="8994A0"/>
                </a:solidFill>
                <a:latin typeface="Arial"/>
                <a:ea typeface="Arial"/>
              </a:rPr>
              <a:t>183</a:t>
            </a:r>
            <a:endParaRPr/>
          </a:p>
        </p:txBody>
      </p:sp>
      <p:sp>
        <p:nvSpPr>
          <p:cNvPr id="263" name="CustomShape 24"/>
          <p:cNvSpPr/>
          <p:nvPr/>
        </p:nvSpPr>
        <p:spPr>
          <a:xfrm>
            <a:off x="6310440" y="4486320"/>
            <a:ext cx="46404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buFont typeface="Arial"/>
              <a:buChar char="•"/>
            </a:pPr>
            <a:r>
              <a:rPr lang="de-DE" sz="1000">
                <a:solidFill>
                  <a:srgbClr val="8994A0"/>
                </a:solidFill>
                <a:latin typeface="Arial"/>
              </a:rPr>
              <a:t>n=</a:t>
            </a:r>
            <a:r>
              <a:rPr lang="de-DE" sz="1000">
                <a:solidFill>
                  <a:srgbClr val="8994A0"/>
                </a:solidFill>
                <a:latin typeface="Arial"/>
                <a:ea typeface="Arial"/>
              </a:rPr>
              <a:t>49</a:t>
            </a:r>
            <a:endParaRPr/>
          </a:p>
        </p:txBody>
      </p:sp>
      <p:sp>
        <p:nvSpPr>
          <p:cNvPr id="264" name="CustomShape 25"/>
          <p:cNvSpPr/>
          <p:nvPr/>
        </p:nvSpPr>
        <p:spPr>
          <a:xfrm>
            <a:off x="6310440" y="4816440"/>
            <a:ext cx="46404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buFont typeface="Arial"/>
              <a:buChar char="•"/>
            </a:pPr>
            <a:r>
              <a:rPr lang="de-DE" sz="1000">
                <a:solidFill>
                  <a:srgbClr val="8994A0"/>
                </a:solidFill>
                <a:latin typeface="Arial"/>
              </a:rPr>
              <a:t>n=</a:t>
            </a:r>
            <a:r>
              <a:rPr lang="de-DE" sz="1000">
                <a:solidFill>
                  <a:srgbClr val="8994A0"/>
                </a:solidFill>
                <a:latin typeface="Arial"/>
                <a:ea typeface="Arial"/>
              </a:rPr>
              <a:t>91</a:t>
            </a:r>
            <a:endParaRPr/>
          </a:p>
        </p:txBody>
      </p:sp>
      <p:sp>
        <p:nvSpPr>
          <p:cNvPr id="265" name="CustomShape 26"/>
          <p:cNvSpPr/>
          <p:nvPr/>
        </p:nvSpPr>
        <p:spPr>
          <a:xfrm>
            <a:off x="6310440" y="3495600"/>
            <a:ext cx="464040" cy="2462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buFont typeface="Arial"/>
              <a:buChar char="•"/>
            </a:pPr>
            <a:r>
              <a:rPr lang="de-DE" sz="1000">
                <a:solidFill>
                  <a:srgbClr val="8994A0"/>
                </a:solidFill>
                <a:latin typeface="Arial"/>
              </a:rPr>
              <a:t>n=</a:t>
            </a:r>
            <a:r>
              <a:rPr lang="de-DE" sz="1000">
                <a:solidFill>
                  <a:srgbClr val="8994A0"/>
                </a:solidFill>
                <a:latin typeface="Arial"/>
                <a:ea typeface="Arial"/>
              </a:rPr>
              <a:t>50</a:t>
            </a:r>
            <a:endParaRPr/>
          </a:p>
        </p:txBody>
      </p:sp>
    </p:spTree>
    <p:extLst>
      <p:ext uri="{BB962C8B-B14F-4D97-AF65-F5344CB8AC3E}">
        <p14:creationId xmlns:p14="http://schemas.microsoft.com/office/powerpoint/2010/main" val="1108665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Foliennummernplatzhalter 5"/>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CC9A9347-2CB6-4D79-AA12-A5FEFD76CE3D}" type="slidenum">
              <a:t>16</a:t>
            </a:fld>
            <a:endParaRPr lang="de-DE" sz="1000" b="0" i="0" u="none" strike="noStrike" cap="none" baseline="0">
              <a:ln>
                <a:noFill/>
              </a:ln>
              <a:solidFill>
                <a:srgbClr val="333333"/>
              </a:solidFill>
              <a:latin typeface="Arial" pitchFamily="34"/>
              <a:ea typeface="Microsoft YaHei" pitchFamily="2"/>
              <a:cs typeface="Mangal" pitchFamily="2"/>
            </a:endParaRPr>
          </a:p>
        </p:txBody>
      </p:sp>
      <p:sp>
        <p:nvSpPr>
          <p:cNvPr id="3" name="Titel 2"/>
          <p:cNvSpPr txBox="1">
            <a:spLocks noGrp="1"/>
          </p:cNvSpPr>
          <p:nvPr>
            <p:ph type="title" idx="4294967295"/>
          </p:nvPr>
        </p:nvSpPr>
        <p:spPr/>
        <p:txBody>
          <a:bodyPr wrap="square" lIns="91440" tIns="45720" rIns="91440" bIns="45720"/>
          <a:lstStyle>
            <a:defPPr lvl="0">
              <a:buNone/>
            </a:defPPr>
            <a:lvl1pPr lvl="0">
              <a:buNone/>
            </a:lvl1pPr>
          </a:lstStyle>
          <a:p>
            <a:pPr lvl="0" hangingPunct="1"/>
            <a:r>
              <a:rPr lang="de-DE"/>
              <a:t>Inhalt</a:t>
            </a:r>
          </a:p>
        </p:txBody>
      </p:sp>
      <p:sp>
        <p:nvSpPr>
          <p:cNvPr id="4" name="Textplatzhalter 3"/>
          <p:cNvSpPr txBox="1">
            <a:spLocks noGrp="1"/>
          </p:cNvSpPr>
          <p:nvPr>
            <p:ph type="body" idx="4294967295"/>
          </p:nvPr>
        </p:nvSpPr>
        <p:spPr>
          <a:xfrm>
            <a:off x="844199" y="1278000"/>
            <a:ext cx="8420040" cy="4525920"/>
          </a:xfrm>
        </p:spPr>
        <p:txBody>
          <a:bodyPr wrap="square" lIns="91440" tIns="45720" rIns="91440" bIns="45720"/>
          <a:lstStyle>
            <a:def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defPPr>
            <a:lvl1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lvl1pPr>
            <a:lvl2pPr marL="376200" marR="0" lvl="1" indent="-185760" algn="l" rtl="0" hangingPunct="0">
              <a:lnSpc>
                <a:spcPct val="100000"/>
              </a:lnSpc>
              <a:spcBef>
                <a:spcPts val="298"/>
              </a:spcBef>
              <a:spcAft>
                <a:spcPts val="0"/>
              </a:spcAft>
              <a:buClr>
                <a:srgbClr val="333333"/>
              </a:buClr>
              <a:buSzPct val="100000"/>
              <a:buFont typeface="Arial" pitchFamily="34"/>
              <a:buChar char="–"/>
              <a:tabLst>
                <a:tab pos="537840" algn="l"/>
                <a:tab pos="1452240" algn="l"/>
                <a:tab pos="2366640" algn="l"/>
                <a:tab pos="3281039" algn="l"/>
                <a:tab pos="4195440" algn="l"/>
                <a:tab pos="5109840" algn="l"/>
                <a:tab pos="6024240" algn="l"/>
                <a:tab pos="6938640" algn="l"/>
                <a:tab pos="7853040" algn="l"/>
                <a:tab pos="8767440" algn="l"/>
                <a:tab pos="9681840" algn="l"/>
              </a:tabLst>
              <a:defRPr lang="de-DE" sz="1200" b="0" i="0" u="none" strike="noStrike" cap="none" baseline="0">
                <a:ln>
                  <a:noFill/>
                </a:ln>
                <a:solidFill>
                  <a:srgbClr val="333333"/>
                </a:solidFill>
                <a:latin typeface="Arial" pitchFamily="34"/>
                <a:ea typeface="Microsoft YaHei" pitchFamily="2"/>
                <a:cs typeface="Mangal" pitchFamily="2"/>
              </a:defRPr>
            </a:lvl2pPr>
            <a:lvl3pPr marL="765000" marR="0" lvl="2" indent="-198360" algn="l" rtl="0" hangingPunct="0">
              <a:lnSpc>
                <a:spcPct val="100000"/>
              </a:lnSpc>
              <a:spcBef>
                <a:spcPts val="298"/>
              </a:spcBef>
              <a:spcAft>
                <a:spcPts val="0"/>
              </a:spcAft>
              <a:buClr>
                <a:srgbClr val="333333"/>
              </a:buClr>
              <a:buSzPct val="100000"/>
              <a:buFont typeface="Arial" pitchFamily="34"/>
              <a:buChar char="–"/>
              <a:tabLst>
                <a:tab pos="149040" algn="l"/>
                <a:tab pos="1063440" algn="l"/>
                <a:tab pos="1977840" algn="l"/>
                <a:tab pos="2892239" algn="l"/>
                <a:tab pos="3806640" algn="l"/>
                <a:tab pos="4721040" algn="l"/>
                <a:tab pos="5635440" algn="l"/>
                <a:tab pos="6549840" algn="l"/>
                <a:tab pos="7464240" algn="l"/>
                <a:tab pos="8378640" algn="l"/>
                <a:tab pos="9293040" algn="l"/>
              </a:tabLst>
              <a:defRPr lang="de-DE" sz="1200" b="0" i="0" u="none" strike="noStrike" cap="none" baseline="0">
                <a:ln>
                  <a:noFill/>
                </a:ln>
                <a:solidFill>
                  <a:srgbClr val="333333"/>
                </a:solidFill>
                <a:latin typeface="Arial" pitchFamily="34"/>
                <a:ea typeface="Microsoft YaHei" pitchFamily="2"/>
                <a:cs typeface="Mangal" pitchFamily="2"/>
              </a:defRPr>
            </a:lvl3pPr>
            <a:lvl4pPr marL="1603079" marR="0" lvl="3" indent="-228600" algn="l" rtl="0" hangingPunct="0">
              <a:lnSpc>
                <a:spcPct val="100000"/>
              </a:lnSpc>
              <a:spcBef>
                <a:spcPts val="448"/>
              </a:spcBef>
              <a:spcAft>
                <a:spcPts val="0"/>
              </a:spcAft>
              <a:buClr>
                <a:srgbClr val="333333"/>
              </a:buClr>
              <a:buSzPct val="100000"/>
              <a:buFont typeface="Arial" pitchFamily="34"/>
              <a:buChar char="–"/>
              <a:tabLst>
                <a:tab pos="225360" algn="l"/>
                <a:tab pos="1139760" algn="l"/>
                <a:tab pos="2054160" algn="l"/>
                <a:tab pos="2968559" algn="l"/>
                <a:tab pos="3882960" algn="l"/>
                <a:tab pos="4797360" algn="l"/>
                <a:tab pos="5711760" algn="l"/>
                <a:tab pos="6626160" algn="l"/>
                <a:tab pos="7540559" algn="l"/>
                <a:tab pos="8454959" algn="l"/>
              </a:tabLst>
              <a:defRPr lang="de-DE" sz="1800" b="0" i="0" u="none" strike="noStrike" cap="none" baseline="0">
                <a:ln>
                  <a:noFill/>
                </a:ln>
                <a:solidFill>
                  <a:srgbClr val="333333"/>
                </a:solidFill>
                <a:latin typeface="Arial" pitchFamily="34"/>
                <a:ea typeface="Microsoft YaHei" pitchFamily="2"/>
                <a:cs typeface="Mangal" pitchFamily="2"/>
              </a:defRPr>
            </a:lvl4pPr>
            <a:lvl5pPr marL="2057400" marR="0" lvl="4"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5pPr>
            <a:lvl6pPr marL="2057400" marR="0" lvl="5"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6pPr>
            <a:lvl7pPr marL="2057400" marR="0" lvl="6"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7pPr>
            <a:lvl8pPr marL="2057400" marR="0" lvl="7"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8pPr>
            <a:lvl9pPr marL="2057400" marR="0" lvl="8"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9pPr>
          </a:lstStyle>
          <a:p>
            <a:pPr marL="0" lvl="0" indent="0" hangingPunct="1">
              <a:lnSpc>
                <a:spcPct val="150000"/>
              </a:lnSpc>
              <a:spcBef>
                <a:spcPts val="448"/>
              </a:spcBef>
              <a:buClr>
                <a:srgbClr val="8994A0"/>
              </a:buClr>
              <a:buSzPct val="100000"/>
              <a:buAutoNum type="arabicPeriod"/>
            </a:pPr>
            <a:r>
              <a:rPr lang="de-DE" sz="1800">
                <a:solidFill>
                  <a:srgbClr val="8994A0"/>
                </a:solidFill>
              </a:rPr>
              <a:t>Management Summary</a:t>
            </a:r>
          </a:p>
          <a:p>
            <a:pPr marL="0" lvl="0" indent="0" hangingPunct="1">
              <a:lnSpc>
                <a:spcPct val="150000"/>
              </a:lnSpc>
              <a:spcBef>
                <a:spcPts val="448"/>
              </a:spcBef>
              <a:buClr>
                <a:srgbClr val="8994A0"/>
              </a:buClr>
              <a:buSzPct val="100000"/>
              <a:buAutoNum type="arabicPeriod"/>
            </a:pPr>
            <a:r>
              <a:rPr lang="de-DE" sz="1800">
                <a:solidFill>
                  <a:srgbClr val="8994A0"/>
                </a:solidFill>
              </a:rPr>
              <a:t>Study Facts</a:t>
            </a:r>
          </a:p>
          <a:p>
            <a:pPr marL="0" lvl="0" indent="0" hangingPunct="1">
              <a:lnSpc>
                <a:spcPct val="150000"/>
              </a:lnSpc>
              <a:spcBef>
                <a:spcPts val="448"/>
              </a:spcBef>
              <a:buClr>
                <a:srgbClr val="8994A0"/>
              </a:buClr>
              <a:buSzPct val="100000"/>
              <a:buAutoNum type="arabicPeriod"/>
            </a:pPr>
            <a:r>
              <a:rPr lang="de-DE" sz="1800">
                <a:solidFill>
                  <a:srgbClr val="8994A0"/>
                </a:solidFill>
              </a:rPr>
              <a:t>Erläuterung des Modells der Markenbindung</a:t>
            </a:r>
          </a:p>
          <a:p>
            <a:pPr marL="0" lvl="0" indent="0" hangingPunct="1">
              <a:lnSpc>
                <a:spcPct val="150000"/>
              </a:lnSpc>
              <a:spcBef>
                <a:spcPts val="448"/>
              </a:spcBef>
              <a:buClr>
                <a:srgbClr val="8994A0"/>
              </a:buClr>
              <a:buSzPct val="100000"/>
              <a:buAutoNum type="arabicPeriod"/>
            </a:pPr>
            <a:r>
              <a:rPr lang="de-DE" sz="1800">
                <a:solidFill>
                  <a:srgbClr val="8994A0"/>
                </a:solidFill>
              </a:rPr>
              <a:t>Markenzufriedenheit und Markenbindung</a:t>
            </a:r>
          </a:p>
          <a:p>
            <a:pPr marL="0" lvl="0" indent="0" hangingPunct="1">
              <a:lnSpc>
                <a:spcPct val="150000"/>
              </a:lnSpc>
              <a:spcBef>
                <a:spcPts val="448"/>
              </a:spcBef>
              <a:buClr>
                <a:srgbClr val="333333"/>
              </a:buClr>
              <a:buSzPct val="100000"/>
              <a:buAutoNum type="arabicPeriod"/>
            </a:pPr>
            <a:r>
              <a:rPr lang="de-DE" sz="1800" b="1"/>
              <a:t>Zufriedenheit und Loyalität beim Computerkauf</a:t>
            </a:r>
          </a:p>
          <a:p>
            <a:pPr marL="0" lvl="0" indent="0" hangingPunct="1">
              <a:lnSpc>
                <a:spcPct val="150000"/>
              </a:lnSpc>
              <a:spcBef>
                <a:spcPts val="448"/>
              </a:spcBef>
              <a:buClr>
                <a:srgbClr val="8994A0"/>
              </a:buClr>
              <a:buSzPct val="100000"/>
              <a:buAutoNum type="arabicPeriod"/>
            </a:pPr>
            <a:r>
              <a:rPr lang="de-DE" sz="1800">
                <a:solidFill>
                  <a:srgbClr val="8994A0"/>
                </a:solidFill>
              </a:rPr>
              <a:t>Zufriedenheit und Loyalität im Bereich Service</a:t>
            </a:r>
          </a:p>
          <a:p>
            <a:pPr marL="0" lvl="0" indent="0" hangingPunct="1">
              <a:lnSpc>
                <a:spcPct val="150000"/>
              </a:lnSpc>
              <a:spcBef>
                <a:spcPts val="448"/>
              </a:spcBef>
              <a:buClr>
                <a:srgbClr val="8994A0"/>
              </a:buClr>
              <a:buSzPct val="100000"/>
              <a:buAutoNum type="arabicPeriod"/>
            </a:pPr>
            <a:r>
              <a:rPr lang="de-DE" sz="1800">
                <a:solidFill>
                  <a:srgbClr val="8994A0"/>
                </a:solidFill>
              </a:rPr>
              <a:t>Kernfaktoren der Zufriedenheit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858960" y="6448320"/>
            <a:ext cx="1109520" cy="3333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buFont typeface="Arial"/>
              <a:buChar char="•"/>
            </a:pPr>
            <a:r>
              <a:rPr lang="de-DE" sz="1000">
                <a:solidFill>
                  <a:srgbClr val="333333"/>
                </a:solidFill>
                <a:latin typeface="Arial"/>
              </a:rPr>
              <a:t>Seite </a:t>
            </a:r>
            <a:fld id="{9BCE9CFD-0BDA-41FD-8204-C514298E5C06}" type="slidenum">
              <a:rPr lang="de-DE" sz="1000">
                <a:solidFill>
                  <a:srgbClr val="333333"/>
                </a:solidFill>
                <a:latin typeface="Arial"/>
              </a:rPr>
              <a:t>17</a:t>
            </a:fld>
            <a:endParaRPr/>
          </a:p>
        </p:txBody>
      </p:sp>
      <p:sp>
        <p:nvSpPr>
          <p:cNvPr id="270" name="TextShape 2"/>
          <p:cNvSpPr txBox="1"/>
          <p:nvPr/>
        </p:nvSpPr>
        <p:spPr>
          <a:xfrm>
            <a:off x="831600" y="190440"/>
            <a:ext cx="8420040" cy="822240"/>
          </a:xfrm>
          <a:prstGeom prst="rect">
            <a:avLst/>
          </a:prstGeom>
          <a:noFill/>
          <a:ln>
            <a:noFill/>
          </a:ln>
        </p:spPr>
        <p:txBody>
          <a:bodyPr anchor="ctr"/>
          <a:lstStyle/>
          <a:p>
            <a:pPr>
              <a:buFont typeface="Arial"/>
              <a:buChar char="•"/>
            </a:pPr>
            <a:r>
              <a:rPr lang="de-DE" sz="2400">
                <a:latin typeface="Arial"/>
              </a:rPr>
              <a:t>Zufriedenheit und Loyalität beim Computerkauf</a:t>
            </a:r>
            <a:endParaRPr/>
          </a:p>
        </p:txBody>
      </p:sp>
      <p:sp>
        <p:nvSpPr>
          <p:cNvPr id="271" name="CustomShape 3"/>
          <p:cNvSpPr/>
          <p:nvPr/>
        </p:nvSpPr>
        <p:spPr>
          <a:xfrm>
            <a:off x="954000" y="3390840"/>
            <a:ext cx="8067600" cy="828720"/>
          </a:xfrm>
          <a:prstGeom prst="rect">
            <a:avLst/>
          </a:prstGeom>
          <a:solidFill>
            <a:srgbClr val="C0C0C0"/>
          </a:solidFill>
          <a:ln>
            <a:noFill/>
          </a:ln>
        </p:spPr>
        <p:style>
          <a:lnRef idx="0">
            <a:scrgbClr r="0" g="0" b="0"/>
          </a:lnRef>
          <a:fillRef idx="0">
            <a:scrgbClr r="0" g="0" b="0"/>
          </a:fillRef>
          <a:effectRef idx="0">
            <a:scrgbClr r="0" g="0" b="0"/>
          </a:effectRef>
          <a:fontRef idx="minor"/>
        </p:style>
      </p:sp>
      <p:sp>
        <p:nvSpPr>
          <p:cNvPr id="272" name="CustomShape 4"/>
          <p:cNvSpPr/>
          <p:nvPr/>
        </p:nvSpPr>
        <p:spPr>
          <a:xfrm>
            <a:off x="954000" y="4586400"/>
            <a:ext cx="978120" cy="36036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Service-
zufriedenheit</a:t>
            </a:r>
            <a:endParaRPr/>
          </a:p>
        </p:txBody>
      </p:sp>
      <p:sp>
        <p:nvSpPr>
          <p:cNvPr id="273" name="CustomShape 5"/>
          <p:cNvSpPr/>
          <p:nvPr/>
        </p:nvSpPr>
        <p:spPr>
          <a:xfrm>
            <a:off x="3824280" y="1482840"/>
            <a:ext cx="2292480" cy="549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b="1">
                <a:solidFill>
                  <a:srgbClr val="8994A0"/>
                </a:solidFill>
                <a:latin typeface="VW Headline OT-Book"/>
              </a:rPr>
              <a:t>Markenbindung</a:t>
            </a:r>
            <a:endParaRPr/>
          </a:p>
        </p:txBody>
      </p:sp>
      <p:sp>
        <p:nvSpPr>
          <p:cNvPr id="274" name="CustomShape 6"/>
          <p:cNvSpPr/>
          <p:nvPr/>
        </p:nvSpPr>
        <p:spPr>
          <a:xfrm>
            <a:off x="6764400" y="3457440"/>
            <a:ext cx="1857240" cy="540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Attraktivität des
Fahrzeugs</a:t>
            </a:r>
            <a:endParaRPr/>
          </a:p>
        </p:txBody>
      </p:sp>
      <p:sp>
        <p:nvSpPr>
          <p:cNvPr id="275" name="CustomShape 7"/>
          <p:cNvSpPr/>
          <p:nvPr/>
        </p:nvSpPr>
        <p:spPr>
          <a:xfrm>
            <a:off x="4113360" y="3457440"/>
            <a:ext cx="1857240" cy="540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Qualität und Zuverlässigkeit des Fahrzeugs</a:t>
            </a:r>
            <a:endParaRPr/>
          </a:p>
        </p:txBody>
      </p:sp>
      <p:sp>
        <p:nvSpPr>
          <p:cNvPr id="276" name="CustomShape 8"/>
          <p:cNvSpPr/>
          <p:nvPr/>
        </p:nvSpPr>
        <p:spPr>
          <a:xfrm>
            <a:off x="2600280" y="4587840"/>
            <a:ext cx="984240" cy="360360"/>
          </a:xfrm>
          <a:prstGeom prst="rect">
            <a:avLst/>
          </a:prstGeom>
          <a:solidFill>
            <a:srgbClr val="FFCC0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333333"/>
                </a:solidFill>
                <a:latin typeface="VW Headline OT-Book"/>
              </a:rPr>
              <a:t>Kauf-
zufriedenheit</a:t>
            </a:r>
            <a:endParaRPr/>
          </a:p>
        </p:txBody>
      </p:sp>
      <p:cxnSp>
        <p:nvCxnSpPr>
          <p:cNvPr id="277" name="Line 9"/>
          <p:cNvCxnSpPr>
            <a:stCxn id="272" idx="0"/>
          </p:cNvCxnSpPr>
          <p:nvPr/>
        </p:nvCxnSpPr>
        <p:spPr>
          <a:xfrm flipV="1">
            <a:off x="1442880" y="3997440"/>
            <a:ext cx="833760" cy="589320"/>
          </a:xfrm>
          <a:prstGeom prst="bentConnector3">
            <a:avLst/>
          </a:prstGeom>
          <a:ln w="25560">
            <a:solidFill>
              <a:srgbClr val="EDEDED"/>
            </a:solidFill>
            <a:miter/>
            <a:tailEnd type="stealth" w="med" len="lg"/>
          </a:ln>
        </p:spPr>
      </p:cxnSp>
      <p:cxnSp>
        <p:nvCxnSpPr>
          <p:cNvPr id="278" name="Line 10"/>
          <p:cNvCxnSpPr>
            <a:stCxn id="276" idx="0"/>
          </p:cNvCxnSpPr>
          <p:nvPr/>
        </p:nvCxnSpPr>
        <p:spPr>
          <a:xfrm flipH="1" flipV="1">
            <a:off x="2276280" y="3997440"/>
            <a:ext cx="816480" cy="590760"/>
          </a:xfrm>
          <a:prstGeom prst="bentConnector3">
            <a:avLst/>
          </a:prstGeom>
          <a:ln w="25560">
            <a:solidFill>
              <a:srgbClr val="EDEDED"/>
            </a:solidFill>
            <a:miter/>
            <a:tailEnd type="stealth" w="med" len="lg"/>
          </a:ln>
        </p:spPr>
      </p:cxnSp>
      <p:sp>
        <p:nvSpPr>
          <p:cNvPr id="279" name="CustomShape 11"/>
          <p:cNvSpPr/>
          <p:nvPr/>
        </p:nvSpPr>
        <p:spPr>
          <a:xfrm>
            <a:off x="3730680" y="3968640"/>
            <a:ext cx="2554200" cy="300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ts val="493"/>
              </a:lnSpc>
              <a:buFont typeface="VW Headline OT-Book"/>
              <a:buChar char="•"/>
            </a:pPr>
            <a:r>
              <a:rPr lang="de-DE" sz="1200">
                <a:solidFill>
                  <a:srgbClr val="FFFFFF"/>
                </a:solidFill>
                <a:latin typeface="VW Headline OT-Book"/>
              </a:rPr>
              <a:t>Kernfaktoren der Zufriedenheit</a:t>
            </a:r>
            <a:endParaRPr/>
          </a:p>
        </p:txBody>
      </p:sp>
      <p:sp>
        <p:nvSpPr>
          <p:cNvPr id="280" name="CustomShape 12"/>
          <p:cNvSpPr/>
          <p:nvPr/>
        </p:nvSpPr>
        <p:spPr>
          <a:xfrm>
            <a:off x="1347840" y="3457440"/>
            <a:ext cx="1857240" cy="540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Betreuung durch Vertragshändler</a:t>
            </a:r>
            <a:endParaRPr/>
          </a:p>
        </p:txBody>
      </p:sp>
      <p:sp>
        <p:nvSpPr>
          <p:cNvPr id="281" name="CustomShape 13"/>
          <p:cNvSpPr/>
          <p:nvPr/>
        </p:nvSpPr>
        <p:spPr>
          <a:xfrm>
            <a:off x="1271520" y="2262240"/>
            <a:ext cx="1857600" cy="270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de-DE" sz="1200">
                <a:solidFill>
                  <a:srgbClr val="8994A0"/>
                </a:solidFill>
                <a:latin typeface="VW Headline OT-Book"/>
              </a:rPr>
              <a:t>Händlerbindung</a:t>
            </a:r>
            <a:endParaRPr/>
          </a:p>
        </p:txBody>
      </p:sp>
      <p:sp>
        <p:nvSpPr>
          <p:cNvPr id="282" name="CustomShape 14"/>
          <p:cNvSpPr/>
          <p:nvPr/>
        </p:nvSpPr>
        <p:spPr>
          <a:xfrm>
            <a:off x="2263320" y="3092400"/>
            <a:ext cx="1401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45% (XY: 23%)</a:t>
            </a:r>
            <a:endParaRPr/>
          </a:p>
        </p:txBody>
      </p:sp>
      <p:sp>
        <p:nvSpPr>
          <p:cNvPr id="283" name="CustomShape 15"/>
          <p:cNvSpPr/>
          <p:nvPr/>
        </p:nvSpPr>
        <p:spPr>
          <a:xfrm>
            <a:off x="5057280" y="3105000"/>
            <a:ext cx="1401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35% (XY: 26%)</a:t>
            </a:r>
            <a:endParaRPr/>
          </a:p>
        </p:txBody>
      </p:sp>
      <p:sp>
        <p:nvSpPr>
          <p:cNvPr id="284" name="CustomShape 16"/>
          <p:cNvSpPr/>
          <p:nvPr/>
        </p:nvSpPr>
        <p:spPr>
          <a:xfrm>
            <a:off x="7748280" y="3105000"/>
            <a:ext cx="1401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20% (XY: 51%)</a:t>
            </a:r>
            <a:endParaRPr/>
          </a:p>
        </p:txBody>
      </p:sp>
      <p:sp>
        <p:nvSpPr>
          <p:cNvPr id="285" name="CustomShape 17"/>
          <p:cNvSpPr/>
          <p:nvPr/>
        </p:nvSpPr>
        <p:spPr>
          <a:xfrm>
            <a:off x="1510200" y="436716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50%</a:t>
            </a:r>
            <a:endParaRPr/>
          </a:p>
        </p:txBody>
      </p:sp>
      <p:sp>
        <p:nvSpPr>
          <p:cNvPr id="286" name="CustomShape 18"/>
          <p:cNvSpPr/>
          <p:nvPr/>
        </p:nvSpPr>
        <p:spPr>
          <a:xfrm>
            <a:off x="3161160" y="436716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8994A0"/>
                </a:solidFill>
                <a:latin typeface="VW Headline OT-Black"/>
              </a:rPr>
              <a:t>50%</a:t>
            </a:r>
            <a:endParaRPr/>
          </a:p>
        </p:txBody>
      </p:sp>
      <p:sp>
        <p:nvSpPr>
          <p:cNvPr id="287" name="CustomShape 19"/>
          <p:cNvSpPr/>
          <p:nvPr/>
        </p:nvSpPr>
        <p:spPr>
          <a:xfrm>
            <a:off x="1346040" y="4453200"/>
            <a:ext cx="17604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288" name="CustomShape 20"/>
          <p:cNvSpPr/>
          <p:nvPr/>
        </p:nvSpPr>
        <p:spPr>
          <a:xfrm>
            <a:off x="1346040" y="4410720"/>
            <a:ext cx="17604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289" name="CustomShape 21"/>
          <p:cNvSpPr/>
          <p:nvPr/>
        </p:nvSpPr>
        <p:spPr>
          <a:xfrm>
            <a:off x="1381680" y="437364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290" name="CustomShape 22"/>
          <p:cNvSpPr/>
          <p:nvPr/>
        </p:nvSpPr>
        <p:spPr>
          <a:xfrm>
            <a:off x="3000240" y="4453200"/>
            <a:ext cx="17604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291" name="CustomShape 23"/>
          <p:cNvSpPr/>
          <p:nvPr/>
        </p:nvSpPr>
        <p:spPr>
          <a:xfrm>
            <a:off x="3000240" y="4410720"/>
            <a:ext cx="17604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292" name="CustomShape 24"/>
          <p:cNvSpPr/>
          <p:nvPr/>
        </p:nvSpPr>
        <p:spPr>
          <a:xfrm>
            <a:off x="3035880" y="437364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293" name="CustomShape 25"/>
          <p:cNvSpPr/>
          <p:nvPr/>
        </p:nvSpPr>
        <p:spPr>
          <a:xfrm>
            <a:off x="954000" y="5351400"/>
            <a:ext cx="978120" cy="27000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8994A0"/>
                </a:solidFill>
                <a:latin typeface="VW Headline OT-Book"/>
              </a:rPr>
              <a:t>Verkäufer</a:t>
            </a:r>
            <a:endParaRPr/>
          </a:p>
        </p:txBody>
      </p:sp>
      <p:sp>
        <p:nvSpPr>
          <p:cNvPr id="294" name="CustomShape 26"/>
          <p:cNvSpPr/>
          <p:nvPr/>
        </p:nvSpPr>
        <p:spPr>
          <a:xfrm>
            <a:off x="2071800" y="5351400"/>
            <a:ext cx="977760" cy="270000"/>
          </a:xfrm>
          <a:prstGeom prst="rect">
            <a:avLst/>
          </a:prstGeom>
          <a:solidFill>
            <a:srgbClr val="AED4F8"/>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333333"/>
                </a:solidFill>
                <a:latin typeface="VW Headline OT-Book"/>
              </a:rPr>
              <a:t>Display</a:t>
            </a:r>
            <a:endParaRPr/>
          </a:p>
        </p:txBody>
      </p:sp>
      <p:sp>
        <p:nvSpPr>
          <p:cNvPr id="295" name="CustomShape 27"/>
          <p:cNvSpPr/>
          <p:nvPr/>
        </p:nvSpPr>
        <p:spPr>
          <a:xfrm>
            <a:off x="3176640" y="5351400"/>
            <a:ext cx="977760" cy="270000"/>
          </a:xfrm>
          <a:prstGeom prst="rect">
            <a:avLst/>
          </a:prstGeom>
          <a:solidFill>
            <a:srgbClr val="AED4F8"/>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333333"/>
                </a:solidFill>
                <a:latin typeface="VW Headline OT-Book"/>
              </a:rPr>
              <a:t>Beratung</a:t>
            </a:r>
            <a:endParaRPr/>
          </a:p>
        </p:txBody>
      </p:sp>
      <p:sp>
        <p:nvSpPr>
          <p:cNvPr id="296" name="CustomShape 28"/>
          <p:cNvSpPr/>
          <p:nvPr/>
        </p:nvSpPr>
        <p:spPr>
          <a:xfrm>
            <a:off x="4243320" y="5351400"/>
            <a:ext cx="978120" cy="270000"/>
          </a:xfrm>
          <a:prstGeom prst="rect">
            <a:avLst/>
          </a:prstGeom>
          <a:solidFill>
            <a:srgbClr val="AED4F8"/>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333333"/>
                </a:solidFill>
                <a:latin typeface="VW Headline OT-Book"/>
              </a:rPr>
              <a:t>Preis</a:t>
            </a:r>
            <a:endParaRPr/>
          </a:p>
        </p:txBody>
      </p:sp>
      <p:sp>
        <p:nvSpPr>
          <p:cNvPr id="297" name="CustomShape 29"/>
          <p:cNvSpPr/>
          <p:nvPr/>
        </p:nvSpPr>
        <p:spPr>
          <a:xfrm rot="20300400">
            <a:off x="2287080" y="4433400"/>
            <a:ext cx="524160" cy="27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de-DE" sz="1200">
                <a:solidFill>
                  <a:srgbClr val="FFFFFF"/>
                </a:solidFill>
                <a:latin typeface="VW Headline OT-Book"/>
              </a:rPr>
              <a:t>CSM</a:t>
            </a:r>
            <a:endParaRPr/>
          </a:p>
        </p:txBody>
      </p:sp>
      <p:cxnSp>
        <p:nvCxnSpPr>
          <p:cNvPr id="298" name="Line 30"/>
          <p:cNvCxnSpPr>
            <a:stCxn id="293" idx="0"/>
            <a:endCxn id="276" idx="2"/>
          </p:cNvCxnSpPr>
          <p:nvPr/>
        </p:nvCxnSpPr>
        <p:spPr>
          <a:xfrm flipV="1">
            <a:off x="1442880" y="4948200"/>
            <a:ext cx="1649880" cy="403560"/>
          </a:xfrm>
          <a:prstGeom prst="bentConnector3">
            <a:avLst/>
          </a:prstGeom>
          <a:ln w="25560">
            <a:solidFill>
              <a:srgbClr val="8994A0"/>
            </a:solidFill>
            <a:miter/>
            <a:tailEnd type="triangle" w="med" len="med"/>
          </a:ln>
        </p:spPr>
      </p:cxnSp>
      <p:cxnSp>
        <p:nvCxnSpPr>
          <p:cNvPr id="299" name="Line 31"/>
          <p:cNvCxnSpPr>
            <a:stCxn id="294" idx="0"/>
            <a:endCxn id="276" idx="2"/>
          </p:cNvCxnSpPr>
          <p:nvPr/>
        </p:nvCxnSpPr>
        <p:spPr>
          <a:xfrm flipV="1">
            <a:off x="2560680" y="4948200"/>
            <a:ext cx="532080" cy="403560"/>
          </a:xfrm>
          <a:prstGeom prst="bentConnector3">
            <a:avLst/>
          </a:prstGeom>
          <a:ln w="25560">
            <a:solidFill>
              <a:srgbClr val="8994A0"/>
            </a:solidFill>
            <a:miter/>
            <a:tailEnd type="triangle" w="med" len="med"/>
          </a:ln>
        </p:spPr>
      </p:cxnSp>
      <p:cxnSp>
        <p:nvCxnSpPr>
          <p:cNvPr id="300" name="Line 32"/>
          <p:cNvCxnSpPr>
            <a:stCxn id="295" idx="0"/>
            <a:endCxn id="276" idx="2"/>
          </p:cNvCxnSpPr>
          <p:nvPr/>
        </p:nvCxnSpPr>
        <p:spPr>
          <a:xfrm flipH="1" flipV="1">
            <a:off x="3092400" y="4948200"/>
            <a:ext cx="573480" cy="403560"/>
          </a:xfrm>
          <a:prstGeom prst="bentConnector3">
            <a:avLst/>
          </a:prstGeom>
          <a:ln w="25560">
            <a:solidFill>
              <a:srgbClr val="8994A0"/>
            </a:solidFill>
            <a:miter/>
            <a:tailEnd type="triangle" w="med" len="med"/>
          </a:ln>
        </p:spPr>
      </p:cxnSp>
      <p:cxnSp>
        <p:nvCxnSpPr>
          <p:cNvPr id="301" name="Line 33"/>
          <p:cNvCxnSpPr>
            <a:stCxn id="296" idx="0"/>
            <a:endCxn id="276" idx="2"/>
          </p:cNvCxnSpPr>
          <p:nvPr/>
        </p:nvCxnSpPr>
        <p:spPr>
          <a:xfrm flipH="1" flipV="1">
            <a:off x="3092400" y="4948200"/>
            <a:ext cx="1640160" cy="403560"/>
          </a:xfrm>
          <a:prstGeom prst="bentConnector3">
            <a:avLst/>
          </a:prstGeom>
          <a:ln w="25560">
            <a:solidFill>
              <a:srgbClr val="8994A0"/>
            </a:solidFill>
            <a:miter/>
            <a:tailEnd type="triangle" w="med" len="med"/>
          </a:ln>
        </p:spPr>
      </p:cxnSp>
      <p:cxnSp>
        <p:nvCxnSpPr>
          <p:cNvPr id="302" name="Line 34"/>
          <p:cNvCxnSpPr>
            <a:stCxn id="280" idx="0"/>
            <a:endCxn id="273" idx="2"/>
          </p:cNvCxnSpPr>
          <p:nvPr/>
        </p:nvCxnSpPr>
        <p:spPr>
          <a:xfrm flipV="1">
            <a:off x="2276280" y="2031840"/>
            <a:ext cx="2694600" cy="1425960"/>
          </a:xfrm>
          <a:prstGeom prst="bentConnector3">
            <a:avLst/>
          </a:prstGeom>
          <a:ln w="25560">
            <a:solidFill>
              <a:srgbClr val="EDEDED"/>
            </a:solidFill>
            <a:miter/>
            <a:tailEnd type="triangle" w="med" len="med"/>
          </a:ln>
        </p:spPr>
      </p:cxnSp>
      <p:cxnSp>
        <p:nvCxnSpPr>
          <p:cNvPr id="303" name="Line 35"/>
          <p:cNvCxnSpPr>
            <a:stCxn id="275" idx="0"/>
            <a:endCxn id="273" idx="2"/>
          </p:cNvCxnSpPr>
          <p:nvPr/>
        </p:nvCxnSpPr>
        <p:spPr>
          <a:xfrm flipH="1" flipV="1">
            <a:off x="4970520" y="2031840"/>
            <a:ext cx="71640" cy="1425960"/>
          </a:xfrm>
          <a:prstGeom prst="bentConnector3">
            <a:avLst/>
          </a:prstGeom>
          <a:ln w="25560">
            <a:solidFill>
              <a:srgbClr val="EDEDED"/>
            </a:solidFill>
            <a:miter/>
            <a:tailEnd type="triangle" w="med" len="med"/>
          </a:ln>
        </p:spPr>
      </p:cxnSp>
      <p:cxnSp>
        <p:nvCxnSpPr>
          <p:cNvPr id="304" name="Line 36"/>
          <p:cNvCxnSpPr>
            <a:stCxn id="274" idx="0"/>
            <a:endCxn id="273" idx="2"/>
          </p:cNvCxnSpPr>
          <p:nvPr/>
        </p:nvCxnSpPr>
        <p:spPr>
          <a:xfrm flipH="1" flipV="1">
            <a:off x="4970520" y="2031840"/>
            <a:ext cx="2722680" cy="1425960"/>
          </a:xfrm>
          <a:prstGeom prst="bentConnector3">
            <a:avLst/>
          </a:prstGeom>
          <a:ln w="25560">
            <a:solidFill>
              <a:srgbClr val="EDEDED"/>
            </a:solidFill>
            <a:miter/>
            <a:tailEnd type="triangle" w="med" len="med"/>
          </a:ln>
        </p:spPr>
      </p:cxnSp>
      <p:sp>
        <p:nvSpPr>
          <p:cNvPr id="305" name="CustomShape 37"/>
          <p:cNvSpPr/>
          <p:nvPr/>
        </p:nvSpPr>
        <p:spPr>
          <a:xfrm>
            <a:off x="2184480" y="3192480"/>
            <a:ext cx="17568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306" name="CustomShape 38"/>
          <p:cNvSpPr/>
          <p:nvPr/>
        </p:nvSpPr>
        <p:spPr>
          <a:xfrm>
            <a:off x="2184480" y="3150000"/>
            <a:ext cx="17568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307" name="CustomShape 39"/>
          <p:cNvSpPr/>
          <p:nvPr/>
        </p:nvSpPr>
        <p:spPr>
          <a:xfrm>
            <a:off x="2219760" y="311292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308" name="CustomShape 40"/>
          <p:cNvSpPr/>
          <p:nvPr/>
        </p:nvSpPr>
        <p:spPr>
          <a:xfrm>
            <a:off x="4956120" y="3192480"/>
            <a:ext cx="17604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309" name="CustomShape 41"/>
          <p:cNvSpPr/>
          <p:nvPr/>
        </p:nvSpPr>
        <p:spPr>
          <a:xfrm>
            <a:off x="4956120" y="3150000"/>
            <a:ext cx="17604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310" name="CustomShape 42"/>
          <p:cNvSpPr/>
          <p:nvPr/>
        </p:nvSpPr>
        <p:spPr>
          <a:xfrm>
            <a:off x="4991760" y="311292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311" name="CustomShape 43"/>
          <p:cNvSpPr/>
          <p:nvPr/>
        </p:nvSpPr>
        <p:spPr>
          <a:xfrm>
            <a:off x="7601040" y="3192480"/>
            <a:ext cx="175680" cy="124920"/>
          </a:xfrm>
          <a:prstGeom prst="rect">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312" name="CustomShape 44"/>
          <p:cNvSpPr/>
          <p:nvPr/>
        </p:nvSpPr>
        <p:spPr>
          <a:xfrm>
            <a:off x="7601040" y="3150000"/>
            <a:ext cx="175680" cy="40680"/>
          </a:xfrm>
          <a:prstGeom prst="rect">
            <a:avLst/>
          </a:prstGeom>
          <a:gradFill>
            <a:gsLst>
              <a:gs pos="0">
                <a:srgbClr val="FFFFFF"/>
              </a:gs>
              <a:gs pos="50000">
                <a:srgbClr val="DBDBDB"/>
              </a:gs>
              <a:gs pos="100000">
                <a:srgbClr val="FFFFFF"/>
              </a:gs>
            </a:gsLst>
            <a:lin ang="0"/>
          </a:gradFill>
          <a:ln w="6480">
            <a:solidFill>
              <a:srgbClr val="BBC2C5"/>
            </a:solidFill>
            <a:round/>
          </a:ln>
        </p:spPr>
        <p:style>
          <a:lnRef idx="0">
            <a:scrgbClr r="0" g="0" b="0"/>
          </a:lnRef>
          <a:fillRef idx="0">
            <a:scrgbClr r="0" g="0" b="0"/>
          </a:fillRef>
          <a:effectRef idx="0">
            <a:scrgbClr r="0" g="0" b="0"/>
          </a:effectRef>
          <a:fontRef idx="minor"/>
        </p:style>
      </p:sp>
      <p:sp>
        <p:nvSpPr>
          <p:cNvPr id="313" name="CustomShape 45"/>
          <p:cNvSpPr/>
          <p:nvPr/>
        </p:nvSpPr>
        <p:spPr>
          <a:xfrm>
            <a:off x="7636320" y="3112920"/>
            <a:ext cx="100800" cy="66600"/>
          </a:xfrm>
          <a:prstGeom prst="ellipse">
            <a:avLst/>
          </a:prstGeom>
          <a:gradFill>
            <a:gsLst>
              <a:gs pos="0">
                <a:srgbClr val="FFFFFF"/>
              </a:gs>
              <a:gs pos="50000">
                <a:srgbClr val="DBDBDB"/>
              </a:gs>
              <a:gs pos="100000">
                <a:srgbClr val="FFFFFF"/>
              </a:gs>
            </a:gsLst>
            <a:lin ang="0"/>
          </a:gradFill>
          <a:ln w="6480">
            <a:solidFill>
              <a:srgbClr val="BBC2C5"/>
            </a:solidFill>
            <a:miter/>
          </a:ln>
        </p:spPr>
        <p:style>
          <a:lnRef idx="0">
            <a:scrgbClr r="0" g="0" b="0"/>
          </a:lnRef>
          <a:fillRef idx="0">
            <a:scrgbClr r="0" g="0" b="0"/>
          </a:fillRef>
          <a:effectRef idx="0">
            <a:scrgbClr r="0" g="0" b="0"/>
          </a:effectRef>
          <a:fontRef idx="minor"/>
        </p:style>
      </p:sp>
      <p:sp>
        <p:nvSpPr>
          <p:cNvPr id="314" name="CustomShape 46"/>
          <p:cNvSpPr/>
          <p:nvPr/>
        </p:nvSpPr>
        <p:spPr>
          <a:xfrm>
            <a:off x="5141880" y="2135160"/>
            <a:ext cx="2235240" cy="557280"/>
          </a:xfrm>
          <a:prstGeom prst="rect">
            <a:avLst/>
          </a:prstGeom>
          <a:solidFill>
            <a:srgbClr val="EDEDED"/>
          </a:solidFill>
          <a:ln>
            <a:noFill/>
          </a:ln>
        </p:spPr>
        <p:style>
          <a:lnRef idx="0">
            <a:scrgbClr r="0" g="0" b="0"/>
          </a:lnRef>
          <a:fillRef idx="0">
            <a:scrgbClr r="0" g="0" b="0"/>
          </a:fillRef>
          <a:effectRef idx="0">
            <a:scrgbClr r="0" g="0" b="0"/>
          </a:effectRef>
          <a:fontRef idx="minor"/>
        </p:style>
        <p:txBody>
          <a:bodyPr lIns="0" tIns="72000" rIns="0" bIns="72000" anchor="ctr"/>
          <a:lstStyle/>
          <a:p>
            <a:pPr algn="ctr">
              <a:lnSpc>
                <a:spcPct val="90000"/>
              </a:lnSpc>
              <a:buFont typeface="VW Headline OT-Book"/>
              <a:buChar char="•"/>
            </a:pPr>
            <a:r>
              <a:rPr lang="en-US" sz="1200">
                <a:solidFill>
                  <a:srgbClr val="8994A0"/>
                </a:solidFill>
                <a:latin typeface="VW Headline OT-Book"/>
              </a:rPr>
              <a:t>Gesamtzufriedenheit mit Entscheidung für Computer der Marke XY</a:t>
            </a:r>
            <a:endParaRPr/>
          </a:p>
        </p:txBody>
      </p:sp>
      <p:sp>
        <p:nvSpPr>
          <p:cNvPr id="315" name="Line 47"/>
          <p:cNvSpPr/>
          <p:nvPr/>
        </p:nvSpPr>
        <p:spPr>
          <a:xfrm flipV="1">
            <a:off x="1917720" y="2530440"/>
            <a:ext cx="0" cy="860400"/>
          </a:xfrm>
          <a:prstGeom prst="line">
            <a:avLst/>
          </a:prstGeom>
          <a:ln w="25560">
            <a:solidFill>
              <a:srgbClr val="EDEDED"/>
            </a:solidFill>
            <a:miter/>
            <a:tailEnd type="triangle" w="med" len="med"/>
          </a:ln>
        </p:spPr>
      </p:sp>
      <p:sp>
        <p:nvSpPr>
          <p:cNvPr id="316" name="Line 48"/>
          <p:cNvSpPr/>
          <p:nvPr/>
        </p:nvSpPr>
        <p:spPr>
          <a:xfrm>
            <a:off x="787320" y="5829480"/>
            <a:ext cx="4633920" cy="0"/>
          </a:xfrm>
          <a:prstGeom prst="line">
            <a:avLst/>
          </a:prstGeom>
          <a:ln w="25560">
            <a:solidFill>
              <a:srgbClr val="00235A"/>
            </a:solidFill>
            <a:miter/>
          </a:ln>
        </p:spPr>
      </p:sp>
      <p:sp>
        <p:nvSpPr>
          <p:cNvPr id="317" name="Line 49"/>
          <p:cNvSpPr/>
          <p:nvPr/>
        </p:nvSpPr>
        <p:spPr>
          <a:xfrm flipV="1">
            <a:off x="5421240" y="4251240"/>
            <a:ext cx="0" cy="1578240"/>
          </a:xfrm>
          <a:prstGeom prst="line">
            <a:avLst/>
          </a:prstGeom>
          <a:ln w="25560">
            <a:solidFill>
              <a:srgbClr val="00235A"/>
            </a:solidFill>
            <a:miter/>
          </a:ln>
        </p:spPr>
      </p:sp>
      <p:sp>
        <p:nvSpPr>
          <p:cNvPr id="318" name="Line 50"/>
          <p:cNvSpPr/>
          <p:nvPr/>
        </p:nvSpPr>
        <p:spPr>
          <a:xfrm flipH="1">
            <a:off x="2120760" y="4254480"/>
            <a:ext cx="3300480" cy="0"/>
          </a:xfrm>
          <a:prstGeom prst="line">
            <a:avLst/>
          </a:prstGeom>
          <a:ln w="25560">
            <a:solidFill>
              <a:srgbClr val="00235A"/>
            </a:solidFill>
            <a:miter/>
          </a:ln>
        </p:spPr>
      </p:sp>
      <p:sp>
        <p:nvSpPr>
          <p:cNvPr id="319" name="Line 51"/>
          <p:cNvSpPr/>
          <p:nvPr/>
        </p:nvSpPr>
        <p:spPr>
          <a:xfrm>
            <a:off x="2120760" y="4251240"/>
            <a:ext cx="0" cy="790560"/>
          </a:xfrm>
          <a:prstGeom prst="line">
            <a:avLst/>
          </a:prstGeom>
          <a:ln w="25560">
            <a:solidFill>
              <a:srgbClr val="00235A"/>
            </a:solidFill>
            <a:miter/>
          </a:ln>
        </p:spPr>
      </p:sp>
      <p:sp>
        <p:nvSpPr>
          <p:cNvPr id="320" name="Line 52"/>
          <p:cNvSpPr/>
          <p:nvPr/>
        </p:nvSpPr>
        <p:spPr>
          <a:xfrm flipH="1">
            <a:off x="788760" y="5041800"/>
            <a:ext cx="1331640" cy="0"/>
          </a:xfrm>
          <a:prstGeom prst="line">
            <a:avLst/>
          </a:prstGeom>
          <a:ln w="25560">
            <a:solidFill>
              <a:srgbClr val="00235A"/>
            </a:solidFill>
            <a:miter/>
          </a:ln>
        </p:spPr>
      </p:sp>
      <p:sp>
        <p:nvSpPr>
          <p:cNvPr id="321" name="Line 53"/>
          <p:cNvSpPr/>
          <p:nvPr/>
        </p:nvSpPr>
        <p:spPr>
          <a:xfrm flipV="1">
            <a:off x="789120" y="5028840"/>
            <a:ext cx="0" cy="800280"/>
          </a:xfrm>
          <a:prstGeom prst="line">
            <a:avLst/>
          </a:prstGeom>
          <a:ln w="25560">
            <a:solidFill>
              <a:srgbClr val="00235A"/>
            </a:solidFill>
            <a:miter/>
          </a:ln>
        </p:spPr>
      </p:sp>
      <p:sp>
        <p:nvSpPr>
          <p:cNvPr id="322" name="CustomShape 54"/>
          <p:cNvSpPr/>
          <p:nvPr/>
        </p:nvSpPr>
        <p:spPr>
          <a:xfrm>
            <a:off x="954000" y="5351400"/>
            <a:ext cx="978120" cy="270000"/>
          </a:xfrm>
          <a:prstGeom prst="rect">
            <a:avLst/>
          </a:prstGeom>
          <a:solidFill>
            <a:srgbClr val="AED4F8"/>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buFont typeface="VW Headline OT-Book"/>
              <a:buChar char="•"/>
            </a:pPr>
            <a:r>
              <a:rPr lang="en-US" sz="1200">
                <a:solidFill>
                  <a:srgbClr val="333333"/>
                </a:solidFill>
                <a:latin typeface="VW Headline OT-Book"/>
              </a:rPr>
              <a:t>Verkäufer</a:t>
            </a:r>
            <a:endParaRPr/>
          </a:p>
        </p:txBody>
      </p:sp>
      <p:sp>
        <p:nvSpPr>
          <p:cNvPr id="323" name="CustomShape 55"/>
          <p:cNvSpPr/>
          <p:nvPr/>
        </p:nvSpPr>
        <p:spPr>
          <a:xfrm>
            <a:off x="1359000" y="5207040"/>
            <a:ext cx="175680" cy="124920"/>
          </a:xfrm>
          <a:prstGeom prst="rect">
            <a:avLst/>
          </a:prstGeom>
          <a:gradFill>
            <a:gsLst>
              <a:gs pos="0">
                <a:srgbClr val="FFFFFF"/>
              </a:gs>
              <a:gs pos="50000">
                <a:srgbClr val="313131"/>
              </a:gs>
              <a:gs pos="100000">
                <a:srgbClr val="FFFFFF"/>
              </a:gs>
            </a:gsLst>
            <a:lin ang="0"/>
          </a:gradFill>
          <a:ln w="6480">
            <a:solidFill>
              <a:srgbClr val="333333"/>
            </a:solidFill>
            <a:miter/>
          </a:ln>
        </p:spPr>
        <p:style>
          <a:lnRef idx="0">
            <a:scrgbClr r="0" g="0" b="0"/>
          </a:lnRef>
          <a:fillRef idx="0">
            <a:scrgbClr r="0" g="0" b="0"/>
          </a:fillRef>
          <a:effectRef idx="0">
            <a:scrgbClr r="0" g="0" b="0"/>
          </a:effectRef>
          <a:fontRef idx="minor"/>
        </p:style>
      </p:sp>
      <p:sp>
        <p:nvSpPr>
          <p:cNvPr id="324" name="CustomShape 56"/>
          <p:cNvSpPr/>
          <p:nvPr/>
        </p:nvSpPr>
        <p:spPr>
          <a:xfrm>
            <a:off x="1359000" y="5164560"/>
            <a:ext cx="175680" cy="40680"/>
          </a:xfrm>
          <a:prstGeom prst="rect">
            <a:avLst/>
          </a:prstGeom>
          <a:gradFill>
            <a:gsLst>
              <a:gs pos="0">
                <a:srgbClr val="FFFFFF"/>
              </a:gs>
              <a:gs pos="50000">
                <a:srgbClr val="313131"/>
              </a:gs>
              <a:gs pos="100000">
                <a:srgbClr val="FFFFFF"/>
              </a:gs>
            </a:gsLst>
            <a:lin ang="0"/>
          </a:gradFill>
          <a:ln w="6480">
            <a:solidFill>
              <a:srgbClr val="333333"/>
            </a:solidFill>
            <a:round/>
          </a:ln>
        </p:spPr>
        <p:style>
          <a:lnRef idx="0">
            <a:scrgbClr r="0" g="0" b="0"/>
          </a:lnRef>
          <a:fillRef idx="0">
            <a:scrgbClr r="0" g="0" b="0"/>
          </a:fillRef>
          <a:effectRef idx="0">
            <a:scrgbClr r="0" g="0" b="0"/>
          </a:effectRef>
          <a:fontRef idx="minor"/>
        </p:style>
      </p:sp>
      <p:sp>
        <p:nvSpPr>
          <p:cNvPr id="325" name="CustomShape 57"/>
          <p:cNvSpPr/>
          <p:nvPr/>
        </p:nvSpPr>
        <p:spPr>
          <a:xfrm>
            <a:off x="1394280" y="5127480"/>
            <a:ext cx="100800" cy="66600"/>
          </a:xfrm>
          <a:prstGeom prst="ellipse">
            <a:avLst/>
          </a:prstGeom>
          <a:gradFill>
            <a:gsLst>
              <a:gs pos="0">
                <a:srgbClr val="FFFFFF"/>
              </a:gs>
              <a:gs pos="50000">
                <a:srgbClr val="313131"/>
              </a:gs>
              <a:gs pos="100000">
                <a:srgbClr val="FFFFFF"/>
              </a:gs>
            </a:gsLst>
            <a:lin ang="0"/>
          </a:gradFill>
          <a:ln w="6480">
            <a:solidFill>
              <a:srgbClr val="333333"/>
            </a:solidFill>
            <a:miter/>
          </a:ln>
        </p:spPr>
        <p:style>
          <a:lnRef idx="0">
            <a:scrgbClr r="0" g="0" b="0"/>
          </a:lnRef>
          <a:fillRef idx="0">
            <a:scrgbClr r="0" g="0" b="0"/>
          </a:fillRef>
          <a:effectRef idx="0">
            <a:scrgbClr r="0" g="0" b="0"/>
          </a:effectRef>
          <a:fontRef idx="minor"/>
        </p:style>
      </p:sp>
      <p:sp>
        <p:nvSpPr>
          <p:cNvPr id="326" name="CustomShape 58"/>
          <p:cNvSpPr/>
          <p:nvPr/>
        </p:nvSpPr>
        <p:spPr>
          <a:xfrm>
            <a:off x="2489040" y="5207040"/>
            <a:ext cx="176040" cy="124920"/>
          </a:xfrm>
          <a:prstGeom prst="rect">
            <a:avLst/>
          </a:prstGeom>
          <a:gradFill>
            <a:gsLst>
              <a:gs pos="0">
                <a:srgbClr val="FFFFFF"/>
              </a:gs>
              <a:gs pos="50000">
                <a:srgbClr val="313131"/>
              </a:gs>
              <a:gs pos="100000">
                <a:srgbClr val="FFFFFF"/>
              </a:gs>
            </a:gsLst>
            <a:lin ang="0"/>
          </a:gradFill>
          <a:ln w="6480">
            <a:solidFill>
              <a:srgbClr val="333333"/>
            </a:solidFill>
            <a:miter/>
          </a:ln>
        </p:spPr>
        <p:style>
          <a:lnRef idx="0">
            <a:scrgbClr r="0" g="0" b="0"/>
          </a:lnRef>
          <a:fillRef idx="0">
            <a:scrgbClr r="0" g="0" b="0"/>
          </a:fillRef>
          <a:effectRef idx="0">
            <a:scrgbClr r="0" g="0" b="0"/>
          </a:effectRef>
          <a:fontRef idx="minor"/>
        </p:style>
      </p:sp>
      <p:sp>
        <p:nvSpPr>
          <p:cNvPr id="327" name="CustomShape 59"/>
          <p:cNvSpPr/>
          <p:nvPr/>
        </p:nvSpPr>
        <p:spPr>
          <a:xfrm>
            <a:off x="2489040" y="5164560"/>
            <a:ext cx="176040" cy="40680"/>
          </a:xfrm>
          <a:prstGeom prst="rect">
            <a:avLst/>
          </a:prstGeom>
          <a:gradFill>
            <a:gsLst>
              <a:gs pos="0">
                <a:srgbClr val="FFFFFF"/>
              </a:gs>
              <a:gs pos="50000">
                <a:srgbClr val="313131"/>
              </a:gs>
              <a:gs pos="100000">
                <a:srgbClr val="FFFFFF"/>
              </a:gs>
            </a:gsLst>
            <a:lin ang="0"/>
          </a:gradFill>
          <a:ln w="6480">
            <a:solidFill>
              <a:srgbClr val="333333"/>
            </a:solidFill>
            <a:round/>
          </a:ln>
        </p:spPr>
        <p:style>
          <a:lnRef idx="0">
            <a:scrgbClr r="0" g="0" b="0"/>
          </a:lnRef>
          <a:fillRef idx="0">
            <a:scrgbClr r="0" g="0" b="0"/>
          </a:fillRef>
          <a:effectRef idx="0">
            <a:scrgbClr r="0" g="0" b="0"/>
          </a:effectRef>
          <a:fontRef idx="minor"/>
        </p:style>
      </p:sp>
      <p:sp>
        <p:nvSpPr>
          <p:cNvPr id="328" name="CustomShape 60"/>
          <p:cNvSpPr/>
          <p:nvPr/>
        </p:nvSpPr>
        <p:spPr>
          <a:xfrm>
            <a:off x="2524680" y="5127480"/>
            <a:ext cx="100800" cy="66600"/>
          </a:xfrm>
          <a:prstGeom prst="ellipse">
            <a:avLst/>
          </a:prstGeom>
          <a:gradFill>
            <a:gsLst>
              <a:gs pos="0">
                <a:srgbClr val="FFFFFF"/>
              </a:gs>
              <a:gs pos="50000">
                <a:srgbClr val="313131"/>
              </a:gs>
              <a:gs pos="100000">
                <a:srgbClr val="FFFFFF"/>
              </a:gs>
            </a:gsLst>
            <a:lin ang="0"/>
          </a:gradFill>
          <a:ln w="6480">
            <a:solidFill>
              <a:srgbClr val="333333"/>
            </a:solidFill>
            <a:miter/>
          </a:ln>
        </p:spPr>
        <p:style>
          <a:lnRef idx="0">
            <a:scrgbClr r="0" g="0" b="0"/>
          </a:lnRef>
          <a:fillRef idx="0">
            <a:scrgbClr r="0" g="0" b="0"/>
          </a:fillRef>
          <a:effectRef idx="0">
            <a:scrgbClr r="0" g="0" b="0"/>
          </a:effectRef>
          <a:fontRef idx="minor"/>
        </p:style>
      </p:sp>
      <p:sp>
        <p:nvSpPr>
          <p:cNvPr id="329" name="CustomShape 61"/>
          <p:cNvSpPr/>
          <p:nvPr/>
        </p:nvSpPr>
        <p:spPr>
          <a:xfrm>
            <a:off x="3606840" y="5207040"/>
            <a:ext cx="175680" cy="124920"/>
          </a:xfrm>
          <a:prstGeom prst="rect">
            <a:avLst/>
          </a:prstGeom>
          <a:gradFill>
            <a:gsLst>
              <a:gs pos="0">
                <a:srgbClr val="FFFFFF"/>
              </a:gs>
              <a:gs pos="50000">
                <a:srgbClr val="313131"/>
              </a:gs>
              <a:gs pos="100000">
                <a:srgbClr val="FFFFFF"/>
              </a:gs>
            </a:gsLst>
            <a:lin ang="0"/>
          </a:gradFill>
          <a:ln w="6480">
            <a:solidFill>
              <a:srgbClr val="333333"/>
            </a:solidFill>
            <a:miter/>
          </a:ln>
        </p:spPr>
        <p:style>
          <a:lnRef idx="0">
            <a:scrgbClr r="0" g="0" b="0"/>
          </a:lnRef>
          <a:fillRef idx="0">
            <a:scrgbClr r="0" g="0" b="0"/>
          </a:fillRef>
          <a:effectRef idx="0">
            <a:scrgbClr r="0" g="0" b="0"/>
          </a:effectRef>
          <a:fontRef idx="minor"/>
        </p:style>
      </p:sp>
      <p:sp>
        <p:nvSpPr>
          <p:cNvPr id="330" name="CustomShape 62"/>
          <p:cNvSpPr/>
          <p:nvPr/>
        </p:nvSpPr>
        <p:spPr>
          <a:xfrm>
            <a:off x="3606840" y="5164560"/>
            <a:ext cx="175680" cy="40680"/>
          </a:xfrm>
          <a:prstGeom prst="rect">
            <a:avLst/>
          </a:prstGeom>
          <a:gradFill>
            <a:gsLst>
              <a:gs pos="0">
                <a:srgbClr val="FFFFFF"/>
              </a:gs>
              <a:gs pos="50000">
                <a:srgbClr val="313131"/>
              </a:gs>
              <a:gs pos="100000">
                <a:srgbClr val="FFFFFF"/>
              </a:gs>
            </a:gsLst>
            <a:lin ang="0"/>
          </a:gradFill>
          <a:ln w="6480">
            <a:solidFill>
              <a:srgbClr val="333333"/>
            </a:solidFill>
            <a:round/>
          </a:ln>
        </p:spPr>
        <p:style>
          <a:lnRef idx="0">
            <a:scrgbClr r="0" g="0" b="0"/>
          </a:lnRef>
          <a:fillRef idx="0">
            <a:scrgbClr r="0" g="0" b="0"/>
          </a:fillRef>
          <a:effectRef idx="0">
            <a:scrgbClr r="0" g="0" b="0"/>
          </a:effectRef>
          <a:fontRef idx="minor"/>
        </p:style>
      </p:sp>
      <p:sp>
        <p:nvSpPr>
          <p:cNvPr id="331" name="CustomShape 63"/>
          <p:cNvSpPr/>
          <p:nvPr/>
        </p:nvSpPr>
        <p:spPr>
          <a:xfrm>
            <a:off x="3642120" y="5127480"/>
            <a:ext cx="100800" cy="66600"/>
          </a:xfrm>
          <a:prstGeom prst="ellipse">
            <a:avLst/>
          </a:prstGeom>
          <a:gradFill>
            <a:gsLst>
              <a:gs pos="0">
                <a:srgbClr val="FFFFFF"/>
              </a:gs>
              <a:gs pos="50000">
                <a:srgbClr val="313131"/>
              </a:gs>
              <a:gs pos="100000">
                <a:srgbClr val="FFFFFF"/>
              </a:gs>
            </a:gsLst>
            <a:lin ang="0"/>
          </a:gradFill>
          <a:ln w="6480">
            <a:solidFill>
              <a:srgbClr val="333333"/>
            </a:solidFill>
            <a:miter/>
          </a:ln>
        </p:spPr>
        <p:style>
          <a:lnRef idx="0">
            <a:scrgbClr r="0" g="0" b="0"/>
          </a:lnRef>
          <a:fillRef idx="0">
            <a:scrgbClr r="0" g="0" b="0"/>
          </a:fillRef>
          <a:effectRef idx="0">
            <a:scrgbClr r="0" g="0" b="0"/>
          </a:effectRef>
          <a:fontRef idx="minor"/>
        </p:style>
      </p:sp>
      <p:sp>
        <p:nvSpPr>
          <p:cNvPr id="332" name="CustomShape 64"/>
          <p:cNvSpPr/>
          <p:nvPr/>
        </p:nvSpPr>
        <p:spPr>
          <a:xfrm>
            <a:off x="4648320" y="5207040"/>
            <a:ext cx="175680" cy="124920"/>
          </a:xfrm>
          <a:prstGeom prst="rect">
            <a:avLst/>
          </a:prstGeom>
          <a:gradFill>
            <a:gsLst>
              <a:gs pos="0">
                <a:srgbClr val="FFFFFF"/>
              </a:gs>
              <a:gs pos="50000">
                <a:srgbClr val="313131"/>
              </a:gs>
              <a:gs pos="100000">
                <a:srgbClr val="FFFFFF"/>
              </a:gs>
            </a:gsLst>
            <a:lin ang="0"/>
          </a:gradFill>
          <a:ln w="6480">
            <a:solidFill>
              <a:srgbClr val="333333"/>
            </a:solidFill>
            <a:miter/>
          </a:ln>
        </p:spPr>
        <p:style>
          <a:lnRef idx="0">
            <a:scrgbClr r="0" g="0" b="0"/>
          </a:lnRef>
          <a:fillRef idx="0">
            <a:scrgbClr r="0" g="0" b="0"/>
          </a:fillRef>
          <a:effectRef idx="0">
            <a:scrgbClr r="0" g="0" b="0"/>
          </a:effectRef>
          <a:fontRef idx="minor"/>
        </p:style>
      </p:sp>
      <p:sp>
        <p:nvSpPr>
          <p:cNvPr id="333" name="CustomShape 65"/>
          <p:cNvSpPr/>
          <p:nvPr/>
        </p:nvSpPr>
        <p:spPr>
          <a:xfrm>
            <a:off x="4648320" y="5164560"/>
            <a:ext cx="175680" cy="40680"/>
          </a:xfrm>
          <a:prstGeom prst="rect">
            <a:avLst/>
          </a:prstGeom>
          <a:gradFill>
            <a:gsLst>
              <a:gs pos="0">
                <a:srgbClr val="FFFFFF"/>
              </a:gs>
              <a:gs pos="50000">
                <a:srgbClr val="313131"/>
              </a:gs>
              <a:gs pos="100000">
                <a:srgbClr val="FFFFFF"/>
              </a:gs>
            </a:gsLst>
            <a:lin ang="0"/>
          </a:gradFill>
          <a:ln w="6480">
            <a:solidFill>
              <a:srgbClr val="333333"/>
            </a:solidFill>
            <a:round/>
          </a:ln>
        </p:spPr>
        <p:style>
          <a:lnRef idx="0">
            <a:scrgbClr r="0" g="0" b="0"/>
          </a:lnRef>
          <a:fillRef idx="0">
            <a:scrgbClr r="0" g="0" b="0"/>
          </a:fillRef>
          <a:effectRef idx="0">
            <a:scrgbClr r="0" g="0" b="0"/>
          </a:effectRef>
          <a:fontRef idx="minor"/>
        </p:style>
      </p:sp>
      <p:sp>
        <p:nvSpPr>
          <p:cNvPr id="334" name="CustomShape 66"/>
          <p:cNvSpPr/>
          <p:nvPr/>
        </p:nvSpPr>
        <p:spPr>
          <a:xfrm>
            <a:off x="4683600" y="5127480"/>
            <a:ext cx="100800" cy="66600"/>
          </a:xfrm>
          <a:prstGeom prst="ellipse">
            <a:avLst/>
          </a:prstGeom>
          <a:gradFill>
            <a:gsLst>
              <a:gs pos="0">
                <a:srgbClr val="FFFFFF"/>
              </a:gs>
              <a:gs pos="50000">
                <a:srgbClr val="313131"/>
              </a:gs>
              <a:gs pos="100000">
                <a:srgbClr val="FFFFFF"/>
              </a:gs>
            </a:gsLst>
            <a:lin ang="0"/>
          </a:gradFill>
          <a:ln w="6480">
            <a:solidFill>
              <a:srgbClr val="333333"/>
            </a:solidFill>
            <a:miter/>
          </a:ln>
        </p:spPr>
        <p:style>
          <a:lnRef idx="0">
            <a:scrgbClr r="0" g="0" b="0"/>
          </a:lnRef>
          <a:fillRef idx="0">
            <a:scrgbClr r="0" g="0" b="0"/>
          </a:fillRef>
          <a:effectRef idx="0">
            <a:scrgbClr r="0" g="0" b="0"/>
          </a:effectRef>
          <a:fontRef idx="minor"/>
        </p:style>
      </p:sp>
      <p:sp>
        <p:nvSpPr>
          <p:cNvPr id="335" name="CustomShape 67"/>
          <p:cNvSpPr/>
          <p:nvPr/>
        </p:nvSpPr>
        <p:spPr>
          <a:xfrm>
            <a:off x="1472040" y="514188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333333"/>
                </a:solidFill>
                <a:latin typeface="VW Headline OT-Black"/>
              </a:rPr>
              <a:t>46%</a:t>
            </a:r>
            <a:endParaRPr/>
          </a:p>
        </p:txBody>
      </p:sp>
      <p:sp>
        <p:nvSpPr>
          <p:cNvPr id="336" name="CustomShape 68"/>
          <p:cNvSpPr/>
          <p:nvPr/>
        </p:nvSpPr>
        <p:spPr>
          <a:xfrm>
            <a:off x="2602440" y="514188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333333"/>
                </a:solidFill>
                <a:latin typeface="VW Headline OT-Black"/>
              </a:rPr>
              <a:t>18%</a:t>
            </a:r>
            <a:endParaRPr/>
          </a:p>
        </p:txBody>
      </p:sp>
      <p:sp>
        <p:nvSpPr>
          <p:cNvPr id="337" name="CustomShape 69"/>
          <p:cNvSpPr/>
          <p:nvPr/>
        </p:nvSpPr>
        <p:spPr>
          <a:xfrm>
            <a:off x="3732840" y="514188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333333"/>
                </a:solidFill>
                <a:latin typeface="VW Headline OT-Black"/>
              </a:rPr>
              <a:t>22%</a:t>
            </a:r>
            <a:endParaRPr/>
          </a:p>
        </p:txBody>
      </p:sp>
      <p:sp>
        <p:nvSpPr>
          <p:cNvPr id="338" name="CustomShape 70"/>
          <p:cNvSpPr/>
          <p:nvPr/>
        </p:nvSpPr>
        <p:spPr>
          <a:xfrm>
            <a:off x="4773960" y="5141880"/>
            <a:ext cx="537480" cy="2764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buFont typeface="VW Headline OT-Black"/>
              <a:buChar char="•"/>
            </a:pPr>
            <a:r>
              <a:rPr lang="de-DE" sz="1200" b="1">
                <a:solidFill>
                  <a:srgbClr val="333333"/>
                </a:solidFill>
                <a:latin typeface="VW Headline OT-Black"/>
              </a:rPr>
              <a:t>14%</a:t>
            </a:r>
            <a:endParaRPr/>
          </a:p>
        </p:txBody>
      </p:sp>
    </p:spTree>
    <p:extLst>
      <p:ext uri="{BB962C8B-B14F-4D97-AF65-F5344CB8AC3E}">
        <p14:creationId xmlns:p14="http://schemas.microsoft.com/office/powerpoint/2010/main" val="2197850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Foliennummernplatzhalter 5"/>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BBE15044-E8EF-4F84-8B67-E6EB792793D1}" type="slidenum">
              <a:t>18</a:t>
            </a:fld>
            <a:endParaRPr lang="de-DE" sz="1000" b="0" i="0" u="none" strike="noStrike" cap="none" baseline="0">
              <a:ln>
                <a:noFill/>
              </a:ln>
              <a:solidFill>
                <a:srgbClr val="333333"/>
              </a:solidFill>
              <a:latin typeface="Arial" pitchFamily="34"/>
              <a:ea typeface="Microsoft YaHei" pitchFamily="2"/>
              <a:cs typeface="Mangal" pitchFamily="2"/>
            </a:endParaRPr>
          </a:p>
        </p:txBody>
      </p:sp>
      <p:graphicFrame>
        <p:nvGraphicFramePr>
          <p:cNvPr id="3" name="Object 1024"/>
          <p:cNvGraphicFramePr/>
          <p:nvPr/>
        </p:nvGraphicFramePr>
        <p:xfrm>
          <a:off x="7289640" y="2451240"/>
          <a:ext cx="1879919" cy="3225600"/>
        </p:xfrm>
        <a:graphic>
          <a:graphicData uri="http://schemas.openxmlformats.org/presentationml/2006/ole">
            <mc:AlternateContent xmlns:mc="http://schemas.openxmlformats.org/markup-compatibility/2006">
              <mc:Choice xmlns:v="urn:schemas-microsoft-com:vml" Requires="v">
                <p:oleObj spid="_x0000_s4102" r:id="rId4" imgW="2227500" imgH="3825000" progId="MSGraph.Chart.8">
                  <p:embed/>
                </p:oleObj>
              </mc:Choice>
              <mc:Fallback>
                <p:oleObj r:id="rId4" imgW="2227500" imgH="3825000" progId="MSGraph.Chart.8">
                  <p:embed/>
                  <p:pic>
                    <p:nvPicPr>
                      <p:cNvPr id="0" name=""/>
                      <p:cNvPicPr/>
                      <p:nvPr/>
                    </p:nvPicPr>
                    <p:blipFill>
                      <a:blip r:embed="rId5"/>
                      <a:stretch>
                        <a:fillRect/>
                      </a:stretch>
                    </p:blipFill>
                    <p:spPr>
                      <a:xfrm>
                        <a:off x="7289640" y="2451240"/>
                        <a:ext cx="1879919" cy="3225600"/>
                      </a:xfrm>
                      <a:prstGeom prst="rect">
                        <a:avLst/>
                      </a:prstGeom>
                      <a:noFill/>
                      <a:ln>
                        <a:noFill/>
                      </a:ln>
                    </p:spPr>
                  </p:pic>
                </p:oleObj>
              </mc:Fallback>
            </mc:AlternateContent>
          </a:graphicData>
        </a:graphic>
      </p:graphicFrame>
      <p:sp>
        <p:nvSpPr>
          <p:cNvPr id="4" name="Titel 3"/>
          <p:cNvSpPr txBox="1">
            <a:spLocks noGrp="1"/>
          </p:cNvSpPr>
          <p:nvPr>
            <p:ph type="title" idx="4294967295"/>
          </p:nvPr>
        </p:nvSpPr>
        <p:spPr>
          <a:xfrm>
            <a:off x="831599" y="330120"/>
            <a:ext cx="8420040" cy="822240"/>
          </a:xfrm>
        </p:spPr>
        <p:txBody>
          <a:bodyPr wrap="square" lIns="91440" tIns="45720" rIns="91440" bIns="45720"/>
          <a:lstStyle>
            <a:defPPr lvl="0">
              <a:buNone/>
            </a:defPPr>
            <a:lvl1pPr lvl="0">
              <a:buNone/>
            </a:lvl1pPr>
          </a:lstStyle>
          <a:p>
            <a:pPr lvl="0" hangingPunct="1"/>
            <a:r>
              <a:rPr lang="de-DE"/>
              <a:t>Zufriedenheit und Loyalität beim Computerkauf</a:t>
            </a:r>
            <a:br>
              <a:rPr lang="de-DE"/>
            </a:br>
            <a:r>
              <a:rPr lang="de-DE" sz="2000">
                <a:solidFill>
                  <a:srgbClr val="00235A"/>
                </a:solidFill>
              </a:rPr>
              <a:t>Die vier Leistungsbereiche und die Gesamtzufriedenheit</a:t>
            </a:r>
          </a:p>
        </p:txBody>
      </p:sp>
      <p:graphicFrame>
        <p:nvGraphicFramePr>
          <p:cNvPr id="5" name="Object 1025"/>
          <p:cNvGraphicFramePr/>
          <p:nvPr/>
        </p:nvGraphicFramePr>
        <p:xfrm>
          <a:off x="558720" y="2325600"/>
          <a:ext cx="8026560" cy="3360960"/>
        </p:xfrm>
        <a:graphic>
          <a:graphicData uri="http://schemas.openxmlformats.org/presentationml/2006/ole">
            <mc:AlternateContent xmlns:mc="http://schemas.openxmlformats.org/markup-compatibility/2006">
              <mc:Choice xmlns:v="urn:schemas-microsoft-com:vml" Requires="v">
                <p:oleObj spid="_x0000_s4103" r:id="rId6" imgW="10718801" imgH="4502881" progId="MSGraph.Chart.8">
                  <p:embed/>
                </p:oleObj>
              </mc:Choice>
              <mc:Fallback>
                <p:oleObj r:id="rId6" imgW="10718801" imgH="4502881" progId="MSGraph.Chart.8">
                  <p:embed/>
                  <p:pic>
                    <p:nvPicPr>
                      <p:cNvPr id="0" name=""/>
                      <p:cNvPicPr/>
                      <p:nvPr/>
                    </p:nvPicPr>
                    <p:blipFill>
                      <a:blip r:embed="rId7"/>
                      <a:stretch>
                        <a:fillRect/>
                      </a:stretch>
                    </p:blipFill>
                    <p:spPr>
                      <a:xfrm>
                        <a:off x="558720" y="2325600"/>
                        <a:ext cx="8026560" cy="3360960"/>
                      </a:xfrm>
                      <a:prstGeom prst="rect">
                        <a:avLst/>
                      </a:prstGeom>
                      <a:noFill/>
                      <a:ln>
                        <a:noFill/>
                      </a:ln>
                    </p:spPr>
                  </p:pic>
                </p:oleObj>
              </mc:Fallback>
            </mc:AlternateContent>
          </a:graphicData>
        </a:graphic>
      </p:graphicFrame>
      <p:sp>
        <p:nvSpPr>
          <p:cNvPr id="6" name="Text Box 1029"/>
          <p:cNvSpPr/>
          <p:nvPr/>
        </p:nvSpPr>
        <p:spPr>
          <a:xfrm>
            <a:off x="1803240" y="2779560"/>
            <a:ext cx="2905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E26700"/>
                </a:solidFill>
                <a:latin typeface="VW Headline OT-Black" pitchFamily="34"/>
                <a:ea typeface="Microsoft YaHei" pitchFamily="2"/>
                <a:cs typeface="Mangal" pitchFamily="2"/>
              </a:rPr>
              <a:t>Z</a:t>
            </a:r>
          </a:p>
        </p:txBody>
      </p:sp>
      <p:sp>
        <p:nvSpPr>
          <p:cNvPr id="7" name="Text Box 1030"/>
          <p:cNvSpPr/>
          <p:nvPr/>
        </p:nvSpPr>
        <p:spPr>
          <a:xfrm>
            <a:off x="3330720" y="2941560"/>
            <a:ext cx="4183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E26700"/>
                </a:solidFill>
                <a:latin typeface="VW Headline OT-Black" pitchFamily="34"/>
                <a:ea typeface="Microsoft YaHei" pitchFamily="2"/>
                <a:cs typeface="Mangal" pitchFamily="2"/>
              </a:rPr>
              <a:t>AB</a:t>
            </a:r>
          </a:p>
        </p:txBody>
      </p:sp>
      <p:sp>
        <p:nvSpPr>
          <p:cNvPr id="8" name="Text Box 1031"/>
          <p:cNvSpPr/>
          <p:nvPr/>
        </p:nvSpPr>
        <p:spPr>
          <a:xfrm>
            <a:off x="4854600" y="3081240"/>
            <a:ext cx="2905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E26700"/>
                </a:solidFill>
                <a:latin typeface="VW Headline OT-Black" pitchFamily="34"/>
                <a:ea typeface="Microsoft YaHei" pitchFamily="2"/>
                <a:cs typeface="Mangal" pitchFamily="2"/>
              </a:rPr>
              <a:t>Z</a:t>
            </a:r>
          </a:p>
        </p:txBody>
      </p:sp>
      <p:sp>
        <p:nvSpPr>
          <p:cNvPr id="9" name="Text Box 1032"/>
          <p:cNvSpPr/>
          <p:nvPr/>
        </p:nvSpPr>
        <p:spPr>
          <a:xfrm>
            <a:off x="6319800" y="2840040"/>
            <a:ext cx="2905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E26700"/>
                </a:solidFill>
                <a:latin typeface="VW Headline OT-Black" pitchFamily="34"/>
                <a:ea typeface="Microsoft YaHei" pitchFamily="2"/>
                <a:cs typeface="Mangal" pitchFamily="2"/>
              </a:rPr>
              <a:t>Z</a:t>
            </a:r>
          </a:p>
        </p:txBody>
      </p:sp>
      <p:sp>
        <p:nvSpPr>
          <p:cNvPr id="10" name="Text Box 1033"/>
          <p:cNvSpPr/>
          <p:nvPr/>
        </p:nvSpPr>
        <p:spPr>
          <a:xfrm>
            <a:off x="8277119" y="3035159"/>
            <a:ext cx="2905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E26700"/>
                </a:solidFill>
                <a:latin typeface="VW Headline OT-Black" pitchFamily="34"/>
                <a:ea typeface="Microsoft YaHei" pitchFamily="2"/>
                <a:cs typeface="Mangal" pitchFamily="2"/>
              </a:rPr>
              <a:t>Z</a:t>
            </a:r>
          </a:p>
        </p:txBody>
      </p:sp>
      <p:sp>
        <p:nvSpPr>
          <p:cNvPr id="11" name="Text Box 1034"/>
          <p:cNvSpPr/>
          <p:nvPr/>
        </p:nvSpPr>
        <p:spPr>
          <a:xfrm>
            <a:off x="6365880" y="3568680"/>
            <a:ext cx="301320" cy="18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36000" tIns="0" rIns="36000" bIns="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00235A"/>
                </a:solidFill>
                <a:latin typeface="VW Headline OT-Black" pitchFamily="34"/>
                <a:ea typeface="Microsoft YaHei" pitchFamily="2"/>
                <a:cs typeface="Mangal" pitchFamily="2"/>
              </a:rPr>
              <a:t>DE</a:t>
            </a:r>
          </a:p>
        </p:txBody>
      </p:sp>
      <p:sp>
        <p:nvSpPr>
          <p:cNvPr id="12" name="Text Box 1037"/>
          <p:cNvSpPr/>
          <p:nvPr/>
        </p:nvSpPr>
        <p:spPr>
          <a:xfrm>
            <a:off x="954000" y="1482840"/>
            <a:ext cx="8037720" cy="818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8994A0"/>
            </a:solidFill>
            <a:prstDash val="solid"/>
            <a:miter/>
          </a:ln>
        </p:spPr>
        <p:txBody>
          <a:bodyPr vert="horz" wrap="square" lIns="90000" tIns="46800" rIns="90000" bIns="46800" anchor="t" anchorCtr="0" compatLnSpc="1">
            <a:spAutoFit/>
          </a:bodyPr>
          <a:lstStyle/>
          <a:p>
            <a:pPr marL="0" marR="0" lvl="0" indent="0" algn="l" rtl="0" hangingPunct="1">
              <a:lnSpc>
                <a:spcPct val="12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XY liegt hinsichtlich der Zufriedenheit mit der Betreuung durch den Händler beim Computerkauf bei allen Leistungsbereichen unter dem Durchschnitt der Wettbewerber und ist zudem (außer beim Leistungsbereich Preis) jeweils der schlechteste Hersteller.</a:t>
            </a:r>
          </a:p>
        </p:txBody>
      </p:sp>
      <p:sp>
        <p:nvSpPr>
          <p:cNvPr id="13" name="Text Box 1038"/>
          <p:cNvSpPr/>
          <p:nvPr/>
        </p:nvSpPr>
        <p:spPr>
          <a:xfrm>
            <a:off x="1855799" y="3483000"/>
            <a:ext cx="310320" cy="18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36000" tIns="0" rIns="36000" bIns="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00235A"/>
                </a:solidFill>
                <a:latin typeface="VW Headline OT-Black" pitchFamily="34"/>
                <a:ea typeface="Microsoft YaHei" pitchFamily="2"/>
                <a:cs typeface="Mangal" pitchFamily="2"/>
              </a:rPr>
              <a:t>XY</a:t>
            </a:r>
          </a:p>
        </p:txBody>
      </p:sp>
      <p:sp>
        <p:nvSpPr>
          <p:cNvPr id="14" name="Text Box 1039"/>
          <p:cNvSpPr/>
          <p:nvPr/>
        </p:nvSpPr>
        <p:spPr>
          <a:xfrm>
            <a:off x="3370320" y="3817800"/>
            <a:ext cx="310320" cy="18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36000" tIns="0" rIns="36000" bIns="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00235A"/>
                </a:solidFill>
                <a:latin typeface="VW Headline OT-Black" pitchFamily="34"/>
                <a:ea typeface="Microsoft YaHei" pitchFamily="2"/>
                <a:cs typeface="Mangal" pitchFamily="2"/>
              </a:rPr>
              <a:t>XY</a:t>
            </a:r>
          </a:p>
        </p:txBody>
      </p:sp>
      <p:sp>
        <p:nvSpPr>
          <p:cNvPr id="15" name="Text Box 1040"/>
          <p:cNvSpPr/>
          <p:nvPr/>
        </p:nvSpPr>
        <p:spPr>
          <a:xfrm>
            <a:off x="4863960" y="3916440"/>
            <a:ext cx="310320" cy="18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36000" tIns="0" rIns="36000" bIns="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00235A"/>
                </a:solidFill>
                <a:latin typeface="VW Headline OT-Black" pitchFamily="34"/>
                <a:ea typeface="Microsoft YaHei" pitchFamily="2"/>
                <a:cs typeface="Mangal" pitchFamily="2"/>
              </a:rPr>
              <a:t>XY</a:t>
            </a:r>
          </a:p>
        </p:txBody>
      </p:sp>
      <p:sp>
        <p:nvSpPr>
          <p:cNvPr id="16" name="Text Box 1041"/>
          <p:cNvSpPr/>
          <p:nvPr/>
        </p:nvSpPr>
        <p:spPr>
          <a:xfrm>
            <a:off x="8323200" y="3803760"/>
            <a:ext cx="310320" cy="18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36000" tIns="0" rIns="36000" bIns="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00235A"/>
                </a:solidFill>
                <a:latin typeface="VW Headline OT-Black" pitchFamily="34"/>
                <a:ea typeface="Microsoft YaHei" pitchFamily="2"/>
                <a:cs typeface="Mangal" pitchFamily="2"/>
              </a:rPr>
              <a:t>XY</a:t>
            </a:r>
          </a:p>
        </p:txBody>
      </p:sp>
      <p:sp>
        <p:nvSpPr>
          <p:cNvPr id="17" name="Text Box 1042"/>
          <p:cNvSpPr/>
          <p:nvPr/>
        </p:nvSpPr>
        <p:spPr>
          <a:xfrm>
            <a:off x="1042919" y="483552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n=182</a:t>
            </a:r>
          </a:p>
        </p:txBody>
      </p:sp>
      <p:sp>
        <p:nvSpPr>
          <p:cNvPr id="18" name="Text Box 1043"/>
          <p:cNvSpPr/>
          <p:nvPr/>
        </p:nvSpPr>
        <p:spPr>
          <a:xfrm>
            <a:off x="1504800" y="483552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n=409</a:t>
            </a:r>
          </a:p>
        </p:txBody>
      </p:sp>
      <p:sp>
        <p:nvSpPr>
          <p:cNvPr id="19" name="Text Box 1044"/>
          <p:cNvSpPr/>
          <p:nvPr/>
        </p:nvSpPr>
        <p:spPr>
          <a:xfrm>
            <a:off x="2522520" y="483552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n=180</a:t>
            </a:r>
          </a:p>
        </p:txBody>
      </p:sp>
      <p:sp>
        <p:nvSpPr>
          <p:cNvPr id="20" name="Text Box 1045"/>
          <p:cNvSpPr/>
          <p:nvPr/>
        </p:nvSpPr>
        <p:spPr>
          <a:xfrm>
            <a:off x="3005279" y="483552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n=412</a:t>
            </a:r>
          </a:p>
        </p:txBody>
      </p:sp>
      <p:sp>
        <p:nvSpPr>
          <p:cNvPr id="21" name="Text Box 1046"/>
          <p:cNvSpPr/>
          <p:nvPr/>
        </p:nvSpPr>
        <p:spPr>
          <a:xfrm>
            <a:off x="4032359" y="483552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n=181</a:t>
            </a:r>
          </a:p>
        </p:txBody>
      </p:sp>
      <p:sp>
        <p:nvSpPr>
          <p:cNvPr id="22" name="Text Box 1047"/>
          <p:cNvSpPr/>
          <p:nvPr/>
        </p:nvSpPr>
        <p:spPr>
          <a:xfrm>
            <a:off x="4502160" y="483552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n=408</a:t>
            </a:r>
          </a:p>
        </p:txBody>
      </p:sp>
      <p:sp>
        <p:nvSpPr>
          <p:cNvPr id="23" name="Text Box 1048"/>
          <p:cNvSpPr/>
          <p:nvPr/>
        </p:nvSpPr>
        <p:spPr>
          <a:xfrm>
            <a:off x="5527800" y="483552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n=180</a:t>
            </a:r>
          </a:p>
        </p:txBody>
      </p:sp>
      <p:sp>
        <p:nvSpPr>
          <p:cNvPr id="24" name="Text Box 1049"/>
          <p:cNvSpPr/>
          <p:nvPr/>
        </p:nvSpPr>
        <p:spPr>
          <a:xfrm>
            <a:off x="6010200" y="483552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n=410</a:t>
            </a:r>
          </a:p>
        </p:txBody>
      </p:sp>
      <p:sp>
        <p:nvSpPr>
          <p:cNvPr id="25" name="Text Box 1050"/>
          <p:cNvSpPr/>
          <p:nvPr/>
        </p:nvSpPr>
        <p:spPr>
          <a:xfrm>
            <a:off x="7478640" y="482436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n=182</a:t>
            </a:r>
          </a:p>
        </p:txBody>
      </p:sp>
      <p:sp>
        <p:nvSpPr>
          <p:cNvPr id="26" name="Text Box 1051"/>
          <p:cNvSpPr/>
          <p:nvPr/>
        </p:nvSpPr>
        <p:spPr>
          <a:xfrm>
            <a:off x="7974000" y="482436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n=416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Foliennummernplatzhalter 5"/>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70008C32-1DD5-4CA7-BCAA-FDD61BE4C2CB}" type="slidenum">
              <a:t>19</a:t>
            </a:fld>
            <a:endParaRPr lang="de-DE" sz="1000" b="0" i="0" u="none" strike="noStrike" cap="none" baseline="0">
              <a:ln>
                <a:noFill/>
              </a:ln>
              <a:solidFill>
                <a:srgbClr val="333333"/>
              </a:solidFill>
              <a:latin typeface="Arial" pitchFamily="34"/>
              <a:ea typeface="Microsoft YaHei" pitchFamily="2"/>
              <a:cs typeface="Mangal" pitchFamily="2"/>
            </a:endParaRPr>
          </a:p>
        </p:txBody>
      </p:sp>
      <p:sp>
        <p:nvSpPr>
          <p:cNvPr id="3" name="Titel 2"/>
          <p:cNvSpPr txBox="1">
            <a:spLocks noGrp="1"/>
          </p:cNvSpPr>
          <p:nvPr>
            <p:ph type="title" idx="4294967295"/>
          </p:nvPr>
        </p:nvSpPr>
        <p:spPr>
          <a:xfrm>
            <a:off x="845999" y="322200"/>
            <a:ext cx="8420400" cy="822240"/>
          </a:xfrm>
        </p:spPr>
        <p:txBody>
          <a:bodyPr wrap="square" lIns="91440" tIns="45720" rIns="91440" bIns="45720"/>
          <a:lstStyle>
            <a:defPPr lvl="0">
              <a:buNone/>
            </a:defPPr>
            <a:lvl1pPr lvl="0">
              <a:buNone/>
            </a:lvl1pPr>
          </a:lstStyle>
          <a:p>
            <a:pPr lvl="0" hangingPunct="1"/>
            <a:r>
              <a:rPr lang="de-DE"/>
              <a:t>Zufriedenheit und Loyalität beim Computerkauf</a:t>
            </a:r>
            <a:br>
              <a:rPr lang="de-DE"/>
            </a:br>
            <a:r>
              <a:rPr lang="de-DE" sz="2000">
                <a:solidFill>
                  <a:srgbClr val="00235A"/>
                </a:solidFill>
              </a:rPr>
              <a:t>Zufriedene und begeisterte Kunden</a:t>
            </a:r>
          </a:p>
        </p:txBody>
      </p:sp>
      <p:sp>
        <p:nvSpPr>
          <p:cNvPr id="4" name="Text Box 1027"/>
          <p:cNvSpPr/>
          <p:nvPr/>
        </p:nvSpPr>
        <p:spPr>
          <a:xfrm>
            <a:off x="954000" y="3095640"/>
            <a:ext cx="12272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ED4F8"/>
          </a:solidFill>
          <a:ln w="12600">
            <a:solidFill>
              <a:srgbClr val="333333"/>
            </a:solidFill>
            <a:prstDash val="solid"/>
            <a:miter/>
          </a:ln>
        </p:spPr>
        <p:txBody>
          <a:bodyPr vert="horz" wrap="square" lIns="90000" tIns="46800" rIns="90000" bIns="46800" anchor="t" anchorCtr="0" compatLnSpc="1">
            <a:spAutoFit/>
          </a:bodyPr>
          <a:lstStyle/>
          <a:p>
            <a:pPr marL="0" marR="0" lvl="0" indent="0" algn="ctr" rtl="0" hangingPunct="1">
              <a:lnSpc>
                <a:spcPct val="12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XY</a:t>
            </a:r>
          </a:p>
        </p:txBody>
      </p:sp>
      <p:sp>
        <p:nvSpPr>
          <p:cNvPr id="5" name="Rectangle 1028"/>
          <p:cNvSpPr/>
          <p:nvPr/>
        </p:nvSpPr>
        <p:spPr>
          <a:xfrm>
            <a:off x="876239" y="6010200"/>
            <a:ext cx="8121600" cy="395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20000"/>
              </a:lnSpc>
              <a:spcBef>
                <a:spcPts val="0"/>
              </a:spcBef>
              <a:spcAft>
                <a:spcPts val="0"/>
              </a:spcAft>
              <a:buClr>
                <a:srgbClr val="00235A"/>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900" b="1" i="0" u="none" strike="noStrike" cap="none" baseline="0">
                <a:ln>
                  <a:noFill/>
                </a:ln>
                <a:solidFill>
                  <a:srgbClr val="00235A"/>
                </a:solidFill>
                <a:latin typeface="Arial" pitchFamily="34"/>
                <a:ea typeface="Times New Roman" pitchFamily="18"/>
                <a:cs typeface="Times New Roman" pitchFamily="18"/>
              </a:rPr>
              <a:t>Gesamtzufriedenheit Computerkauf: </a:t>
            </a:r>
            <a:r>
              <a:rPr lang="de-DE" sz="900" b="0" i="0" u="none" strike="noStrike" cap="none" baseline="0">
                <a:ln>
                  <a:noFill/>
                </a:ln>
                <a:solidFill>
                  <a:srgbClr val="333333"/>
                </a:solidFill>
                <a:latin typeface="Arial" pitchFamily="34"/>
                <a:ea typeface="Times New Roman" pitchFamily="18"/>
                <a:cs typeface="Times New Roman" pitchFamily="18"/>
              </a:rPr>
              <a:t>Wenn Sie Ihre Erfahrung beim Kauf einmal zusammenfassen, wie zufrieden sind Sie dann insgesamt mit Ihrem XY-Händler?</a:t>
            </a:r>
          </a:p>
        </p:txBody>
      </p:sp>
      <p:graphicFrame>
        <p:nvGraphicFramePr>
          <p:cNvPr id="6" name="Object 1024"/>
          <p:cNvGraphicFramePr/>
          <p:nvPr/>
        </p:nvGraphicFramePr>
        <p:xfrm>
          <a:off x="1359000" y="2857680"/>
          <a:ext cx="6375240" cy="3365279"/>
        </p:xfrm>
        <a:graphic>
          <a:graphicData uri="http://schemas.openxmlformats.org/presentationml/2006/ole">
            <mc:AlternateContent xmlns:mc="http://schemas.openxmlformats.org/markup-compatibility/2006">
              <mc:Choice xmlns:v="urn:schemas-microsoft-com:vml" Requires="v">
                <p:oleObj spid="_x0000_s5126" r:id="rId4" imgW="6561000" imgH="3465000" progId="MSGraph.Chart.8">
                  <p:embed/>
                </p:oleObj>
              </mc:Choice>
              <mc:Fallback>
                <p:oleObj r:id="rId4" imgW="6561000" imgH="3465000" progId="MSGraph.Chart.8">
                  <p:embed/>
                  <p:pic>
                    <p:nvPicPr>
                      <p:cNvPr id="0" name=""/>
                      <p:cNvPicPr/>
                      <p:nvPr/>
                    </p:nvPicPr>
                    <p:blipFill>
                      <a:blip r:embed="rId5"/>
                      <a:stretch>
                        <a:fillRect/>
                      </a:stretch>
                    </p:blipFill>
                    <p:spPr>
                      <a:xfrm>
                        <a:off x="1359000" y="2857680"/>
                        <a:ext cx="6375240" cy="3365279"/>
                      </a:xfrm>
                      <a:prstGeom prst="rect">
                        <a:avLst/>
                      </a:prstGeom>
                      <a:noFill/>
                      <a:ln>
                        <a:noFill/>
                      </a:ln>
                    </p:spPr>
                  </p:pic>
                </p:oleObj>
              </mc:Fallback>
            </mc:AlternateContent>
          </a:graphicData>
        </a:graphic>
      </p:graphicFrame>
      <p:graphicFrame>
        <p:nvGraphicFramePr>
          <p:cNvPr id="7" name="Object 1025"/>
          <p:cNvGraphicFramePr/>
          <p:nvPr/>
        </p:nvGraphicFramePr>
        <p:xfrm>
          <a:off x="6056280" y="2854440"/>
          <a:ext cx="4508640" cy="3365279"/>
        </p:xfrm>
        <a:graphic>
          <a:graphicData uri="http://schemas.openxmlformats.org/presentationml/2006/ole">
            <mc:AlternateContent xmlns:mc="http://schemas.openxmlformats.org/markup-compatibility/2006">
              <mc:Choice xmlns:v="urn:schemas-microsoft-com:vml" Requires="v">
                <p:oleObj spid="_x0000_s5127" r:id="rId6" imgW="5793751" imgH="4331250" progId="MSGraph.Chart.8">
                  <p:embed/>
                </p:oleObj>
              </mc:Choice>
              <mc:Fallback>
                <p:oleObj r:id="rId6" imgW="5793751" imgH="4331250" progId="MSGraph.Chart.8">
                  <p:embed/>
                  <p:pic>
                    <p:nvPicPr>
                      <p:cNvPr id="0" name=""/>
                      <p:cNvPicPr/>
                      <p:nvPr/>
                    </p:nvPicPr>
                    <p:blipFill>
                      <a:blip r:embed="rId7"/>
                      <a:stretch>
                        <a:fillRect/>
                      </a:stretch>
                    </p:blipFill>
                    <p:spPr>
                      <a:xfrm>
                        <a:off x="6056280" y="2854440"/>
                        <a:ext cx="4508640" cy="3365279"/>
                      </a:xfrm>
                      <a:prstGeom prst="rect">
                        <a:avLst/>
                      </a:prstGeom>
                      <a:noFill/>
                      <a:ln>
                        <a:noFill/>
                      </a:ln>
                    </p:spPr>
                  </p:pic>
                </p:oleObj>
              </mc:Fallback>
            </mc:AlternateContent>
          </a:graphicData>
        </a:graphic>
      </p:graphicFrame>
      <p:sp>
        <p:nvSpPr>
          <p:cNvPr id="8" name="Text Box 1031"/>
          <p:cNvSpPr/>
          <p:nvPr/>
        </p:nvSpPr>
        <p:spPr>
          <a:xfrm>
            <a:off x="5421240" y="3095640"/>
            <a:ext cx="12272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26700"/>
          </a:solidFill>
          <a:ln w="12600">
            <a:solidFill>
              <a:srgbClr val="333333"/>
            </a:solidFill>
            <a:prstDash val="solid"/>
            <a:miter/>
          </a:ln>
        </p:spPr>
        <p:txBody>
          <a:bodyPr vert="horz" wrap="square" lIns="90000" tIns="46800" rIns="90000" bIns="46800" anchor="t" anchorCtr="0" compatLnSpc="1">
            <a:spAutoFit/>
          </a:bodyPr>
          <a:lstStyle/>
          <a:p>
            <a:pPr marL="0" marR="0" lvl="0" indent="0" algn="ctr" rtl="0" hangingPunct="1">
              <a:lnSpc>
                <a:spcPct val="12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Z</a:t>
            </a:r>
          </a:p>
        </p:txBody>
      </p:sp>
      <p:sp>
        <p:nvSpPr>
          <p:cNvPr id="9" name="Text Box 1032"/>
          <p:cNvSpPr/>
          <p:nvPr/>
        </p:nvSpPr>
        <p:spPr>
          <a:xfrm>
            <a:off x="954000" y="1482840"/>
            <a:ext cx="8043840" cy="107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8994A0"/>
            </a:solidFill>
            <a:prstDash val="solid"/>
            <a:miter/>
          </a:ln>
        </p:spPr>
        <p:txBody>
          <a:bodyPr vert="horz" wrap="square" lIns="90000" tIns="46800" rIns="90000" bIns="46800" anchor="t" anchorCtr="0" compatLnSpc="1">
            <a:spAutoFit/>
          </a:bodyPr>
          <a:lstStyle/>
          <a:p>
            <a:pPr marL="0" marR="0" lvl="0" indent="0" algn="l" rtl="0" hangingPunct="1">
              <a:lnSpc>
                <a:spcPct val="12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Vergleicht man die Antwortverteilung im Detail für die Gesamtzufriedenheit beim Computerkauf zwischen XY und dem stärksten Wettbewerber Z, so fällt auf, dass die Unterschiede nicht bei den unzufriedenen, sondern vor allem bei den zufriedenen Kunden liegen: Z hat einen fast doppelt so großen Anteil an begeisterten (sehr zufriedenen) Kunden wie XY.</a:t>
            </a:r>
          </a:p>
        </p:txBody>
      </p:sp>
      <p:sp>
        <p:nvSpPr>
          <p:cNvPr id="10" name="Text Box 1033"/>
          <p:cNvSpPr/>
          <p:nvPr/>
        </p:nvSpPr>
        <p:spPr>
          <a:xfrm>
            <a:off x="903240" y="3433679"/>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n=182</a:t>
            </a:r>
          </a:p>
        </p:txBody>
      </p:sp>
      <p:sp>
        <p:nvSpPr>
          <p:cNvPr id="11" name="Text Box 1034"/>
          <p:cNvSpPr/>
          <p:nvPr/>
        </p:nvSpPr>
        <p:spPr>
          <a:xfrm>
            <a:off x="5383080" y="3433679"/>
            <a:ext cx="4640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n=64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Foliennummernplatzhalter 5"/>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9C91AD5F-952B-4623-902C-6029740024E5}" type="slidenum">
              <a:t>2</a:t>
            </a:fld>
            <a:endParaRPr lang="de-DE" sz="1000" b="0" i="0" u="none" strike="noStrike" cap="none" baseline="0">
              <a:ln>
                <a:noFill/>
              </a:ln>
              <a:solidFill>
                <a:srgbClr val="333333"/>
              </a:solidFill>
              <a:latin typeface="Arial" pitchFamily="34"/>
              <a:ea typeface="Microsoft YaHei" pitchFamily="2"/>
              <a:cs typeface="Mangal" pitchFamily="2"/>
            </a:endParaRPr>
          </a:p>
        </p:txBody>
      </p:sp>
      <p:sp>
        <p:nvSpPr>
          <p:cNvPr id="3" name="Titel 2"/>
          <p:cNvSpPr txBox="1">
            <a:spLocks noGrp="1"/>
          </p:cNvSpPr>
          <p:nvPr>
            <p:ph type="title" idx="4294967295"/>
          </p:nvPr>
        </p:nvSpPr>
        <p:spPr/>
        <p:txBody>
          <a:bodyPr wrap="square" lIns="91440" tIns="45720" rIns="91440" bIns="45720"/>
          <a:lstStyle>
            <a:defPPr lvl="0">
              <a:buNone/>
            </a:defPPr>
            <a:lvl1pPr lvl="0">
              <a:buNone/>
            </a:lvl1pPr>
          </a:lstStyle>
          <a:p>
            <a:pPr lvl="0" hangingPunct="1"/>
            <a:r>
              <a:rPr lang="de-DE"/>
              <a:t>Inhalt</a:t>
            </a:r>
          </a:p>
        </p:txBody>
      </p:sp>
      <p:sp>
        <p:nvSpPr>
          <p:cNvPr id="4" name="Textplatzhalter 3"/>
          <p:cNvSpPr txBox="1">
            <a:spLocks noGrp="1"/>
          </p:cNvSpPr>
          <p:nvPr>
            <p:ph type="body" idx="4294967295"/>
          </p:nvPr>
        </p:nvSpPr>
        <p:spPr>
          <a:xfrm>
            <a:off x="844199" y="1278000"/>
            <a:ext cx="8420040" cy="4525920"/>
          </a:xfrm>
        </p:spPr>
        <p:txBody>
          <a:bodyPr wrap="square" lIns="91440" tIns="45720" rIns="91440" bIns="45720"/>
          <a:lstStyle>
            <a:def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defPPr>
            <a:lvl1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lvl1pPr>
            <a:lvl2pPr marL="376200" marR="0" lvl="1" indent="-185760" algn="l" rtl="0" hangingPunct="0">
              <a:lnSpc>
                <a:spcPct val="100000"/>
              </a:lnSpc>
              <a:spcBef>
                <a:spcPts val="298"/>
              </a:spcBef>
              <a:spcAft>
                <a:spcPts val="0"/>
              </a:spcAft>
              <a:buClr>
                <a:srgbClr val="333333"/>
              </a:buClr>
              <a:buSzPct val="100000"/>
              <a:buFont typeface="Arial" pitchFamily="34"/>
              <a:buChar char="–"/>
              <a:tabLst>
                <a:tab pos="537840" algn="l"/>
                <a:tab pos="1452240" algn="l"/>
                <a:tab pos="2366640" algn="l"/>
                <a:tab pos="3281039" algn="l"/>
                <a:tab pos="4195440" algn="l"/>
                <a:tab pos="5109840" algn="l"/>
                <a:tab pos="6024240" algn="l"/>
                <a:tab pos="6938640" algn="l"/>
                <a:tab pos="7853040" algn="l"/>
                <a:tab pos="8767440" algn="l"/>
                <a:tab pos="9681840" algn="l"/>
              </a:tabLst>
              <a:defRPr lang="de-DE" sz="1200" b="0" i="0" u="none" strike="noStrike" cap="none" baseline="0">
                <a:ln>
                  <a:noFill/>
                </a:ln>
                <a:solidFill>
                  <a:srgbClr val="333333"/>
                </a:solidFill>
                <a:latin typeface="Arial" pitchFamily="34"/>
                <a:ea typeface="Microsoft YaHei" pitchFamily="2"/>
                <a:cs typeface="Mangal" pitchFamily="2"/>
              </a:defRPr>
            </a:lvl2pPr>
            <a:lvl3pPr marL="765000" marR="0" lvl="2" indent="-198360" algn="l" rtl="0" hangingPunct="0">
              <a:lnSpc>
                <a:spcPct val="100000"/>
              </a:lnSpc>
              <a:spcBef>
                <a:spcPts val="298"/>
              </a:spcBef>
              <a:spcAft>
                <a:spcPts val="0"/>
              </a:spcAft>
              <a:buClr>
                <a:srgbClr val="333333"/>
              </a:buClr>
              <a:buSzPct val="100000"/>
              <a:buFont typeface="Arial" pitchFamily="34"/>
              <a:buChar char="–"/>
              <a:tabLst>
                <a:tab pos="149040" algn="l"/>
                <a:tab pos="1063440" algn="l"/>
                <a:tab pos="1977840" algn="l"/>
                <a:tab pos="2892239" algn="l"/>
                <a:tab pos="3806640" algn="l"/>
                <a:tab pos="4721040" algn="l"/>
                <a:tab pos="5635440" algn="l"/>
                <a:tab pos="6549840" algn="l"/>
                <a:tab pos="7464240" algn="l"/>
                <a:tab pos="8378640" algn="l"/>
                <a:tab pos="9293040" algn="l"/>
              </a:tabLst>
              <a:defRPr lang="de-DE" sz="1200" b="0" i="0" u="none" strike="noStrike" cap="none" baseline="0">
                <a:ln>
                  <a:noFill/>
                </a:ln>
                <a:solidFill>
                  <a:srgbClr val="333333"/>
                </a:solidFill>
                <a:latin typeface="Arial" pitchFamily="34"/>
                <a:ea typeface="Microsoft YaHei" pitchFamily="2"/>
                <a:cs typeface="Mangal" pitchFamily="2"/>
              </a:defRPr>
            </a:lvl3pPr>
            <a:lvl4pPr marL="1603079" marR="0" lvl="3" indent="-228600" algn="l" rtl="0" hangingPunct="0">
              <a:lnSpc>
                <a:spcPct val="100000"/>
              </a:lnSpc>
              <a:spcBef>
                <a:spcPts val="448"/>
              </a:spcBef>
              <a:spcAft>
                <a:spcPts val="0"/>
              </a:spcAft>
              <a:buClr>
                <a:srgbClr val="333333"/>
              </a:buClr>
              <a:buSzPct val="100000"/>
              <a:buFont typeface="Arial" pitchFamily="34"/>
              <a:buChar char="–"/>
              <a:tabLst>
                <a:tab pos="225360" algn="l"/>
                <a:tab pos="1139760" algn="l"/>
                <a:tab pos="2054160" algn="l"/>
                <a:tab pos="2968559" algn="l"/>
                <a:tab pos="3882960" algn="l"/>
                <a:tab pos="4797360" algn="l"/>
                <a:tab pos="5711760" algn="l"/>
                <a:tab pos="6626160" algn="l"/>
                <a:tab pos="7540559" algn="l"/>
                <a:tab pos="8454959" algn="l"/>
              </a:tabLst>
              <a:defRPr lang="de-DE" sz="1800" b="0" i="0" u="none" strike="noStrike" cap="none" baseline="0">
                <a:ln>
                  <a:noFill/>
                </a:ln>
                <a:solidFill>
                  <a:srgbClr val="333333"/>
                </a:solidFill>
                <a:latin typeface="Arial" pitchFamily="34"/>
                <a:ea typeface="Microsoft YaHei" pitchFamily="2"/>
                <a:cs typeface="Mangal" pitchFamily="2"/>
              </a:defRPr>
            </a:lvl4pPr>
            <a:lvl5pPr marL="2057400" marR="0" lvl="4"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5pPr>
            <a:lvl6pPr marL="2057400" marR="0" lvl="5"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6pPr>
            <a:lvl7pPr marL="2057400" marR="0" lvl="6"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7pPr>
            <a:lvl8pPr marL="2057400" marR="0" lvl="7"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8pPr>
            <a:lvl9pPr marL="2057400" marR="0" lvl="8"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9pPr>
          </a:lstStyle>
          <a:p>
            <a:pPr marL="0" lvl="0" indent="0" hangingPunct="1">
              <a:lnSpc>
                <a:spcPct val="150000"/>
              </a:lnSpc>
              <a:spcBef>
                <a:spcPts val="448"/>
              </a:spcBef>
              <a:buClr>
                <a:srgbClr val="333333"/>
              </a:buClr>
              <a:buSzPct val="100000"/>
              <a:buAutoNum type="arabicPeriod"/>
            </a:pPr>
            <a:r>
              <a:rPr lang="de-DE" sz="1800"/>
              <a:t>Management Summary</a:t>
            </a:r>
          </a:p>
          <a:p>
            <a:pPr marL="0" lvl="0" indent="0" hangingPunct="1">
              <a:lnSpc>
                <a:spcPct val="150000"/>
              </a:lnSpc>
              <a:spcBef>
                <a:spcPts val="448"/>
              </a:spcBef>
              <a:buClr>
                <a:srgbClr val="333333"/>
              </a:buClr>
              <a:buSzPct val="100000"/>
              <a:buAutoNum type="arabicPeriod"/>
            </a:pPr>
            <a:r>
              <a:rPr lang="de-DE" sz="1800"/>
              <a:t>Study Facts</a:t>
            </a:r>
          </a:p>
          <a:p>
            <a:pPr marL="0" lvl="0" indent="0" hangingPunct="1">
              <a:lnSpc>
                <a:spcPct val="150000"/>
              </a:lnSpc>
              <a:spcBef>
                <a:spcPts val="448"/>
              </a:spcBef>
              <a:buClr>
                <a:srgbClr val="333333"/>
              </a:buClr>
              <a:buSzPct val="100000"/>
              <a:buAutoNum type="arabicPeriod"/>
            </a:pPr>
            <a:r>
              <a:rPr lang="de-DE" sz="1800"/>
              <a:t>Erläuterung des Modells der Markenbindung</a:t>
            </a:r>
          </a:p>
          <a:p>
            <a:pPr marL="0" lvl="0" indent="0" hangingPunct="1">
              <a:lnSpc>
                <a:spcPct val="150000"/>
              </a:lnSpc>
              <a:spcBef>
                <a:spcPts val="448"/>
              </a:spcBef>
              <a:buClr>
                <a:srgbClr val="333333"/>
              </a:buClr>
              <a:buSzPct val="100000"/>
              <a:buAutoNum type="arabicPeriod"/>
            </a:pPr>
            <a:r>
              <a:rPr lang="de-DE" sz="1800"/>
              <a:t>Markenzufriedenheit und Markenbindung</a:t>
            </a:r>
          </a:p>
          <a:p>
            <a:pPr marL="0" lvl="0" indent="0" hangingPunct="1">
              <a:lnSpc>
                <a:spcPct val="150000"/>
              </a:lnSpc>
              <a:spcBef>
                <a:spcPts val="448"/>
              </a:spcBef>
              <a:buClr>
                <a:srgbClr val="333333"/>
              </a:buClr>
              <a:buSzPct val="100000"/>
              <a:buAutoNum type="arabicPeriod"/>
            </a:pPr>
            <a:r>
              <a:rPr lang="de-DE" sz="1800"/>
              <a:t>Zufriedenheit und Loyalität beim Computerkauf</a:t>
            </a:r>
          </a:p>
          <a:p>
            <a:pPr marL="0" lvl="0" indent="0" hangingPunct="1">
              <a:lnSpc>
                <a:spcPct val="150000"/>
              </a:lnSpc>
              <a:spcBef>
                <a:spcPts val="448"/>
              </a:spcBef>
              <a:buClr>
                <a:srgbClr val="333333"/>
              </a:buClr>
              <a:buSzPct val="100000"/>
              <a:buAutoNum type="arabicPeriod"/>
            </a:pPr>
            <a:r>
              <a:rPr lang="de-DE" sz="1800"/>
              <a:t>Zufriedenheit und Loyalität im Bereich Service</a:t>
            </a:r>
          </a:p>
          <a:p>
            <a:pPr marL="0" lvl="0" indent="0" hangingPunct="1">
              <a:lnSpc>
                <a:spcPct val="150000"/>
              </a:lnSpc>
              <a:spcBef>
                <a:spcPts val="448"/>
              </a:spcBef>
              <a:buClr>
                <a:srgbClr val="333333"/>
              </a:buClr>
              <a:buSzPct val="100000"/>
              <a:buAutoNum type="arabicPeriod"/>
            </a:pPr>
            <a:r>
              <a:rPr lang="de-DE" sz="1800"/>
              <a:t>Kernfaktoren der Zufriedenheit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Foliennummernplatzhalter 4"/>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EC949E6D-C3C7-488B-9A86-A423C94F6B48}" type="slidenum">
              <a:t>20</a:t>
            </a:fld>
            <a:endParaRPr lang="de-DE" sz="1000" b="0" i="0" u="none" strike="noStrike" cap="none" baseline="0">
              <a:ln>
                <a:noFill/>
              </a:ln>
              <a:solidFill>
                <a:srgbClr val="333333"/>
              </a:solidFill>
              <a:latin typeface="Arial" pitchFamily="34"/>
              <a:ea typeface="Microsoft YaHei" pitchFamily="2"/>
              <a:cs typeface="Mangal" pitchFamily="2"/>
            </a:endParaRPr>
          </a:p>
        </p:txBody>
      </p:sp>
      <p:sp>
        <p:nvSpPr>
          <p:cNvPr id="3" name="Rectangle 11"/>
          <p:cNvSpPr/>
          <p:nvPr/>
        </p:nvSpPr>
        <p:spPr>
          <a:xfrm>
            <a:off x="2809800" y="1493999"/>
            <a:ext cx="1784520" cy="1792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C600"/>
          </a:solidFill>
          <a:ln>
            <a:noFill/>
            <a:prstDash val="solid"/>
          </a:ln>
        </p:spPr>
        <p:txBody>
          <a:bodyPr vert="horz" wrap="square" lIns="90000" tIns="46800" rIns="90000" bIns="46800" anchor="ctr" anchorCtr="0" compatLnSpc="1">
            <a:spAutoFit/>
          </a:bodyPr>
          <a:lstStyle/>
          <a:p>
            <a: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de-DE" sz="1800" b="0" i="0" u="none" strike="noStrike" cap="none" baseline="0">
              <a:ln>
                <a:noFill/>
              </a:ln>
              <a:solidFill>
                <a:srgbClr val="333333"/>
              </a:solidFill>
              <a:latin typeface="Arial" pitchFamily="34"/>
              <a:ea typeface="Microsoft YaHei" pitchFamily="2"/>
              <a:cs typeface="Mangal" pitchFamily="2"/>
            </a:endParaRPr>
          </a:p>
        </p:txBody>
      </p:sp>
      <p:sp>
        <p:nvSpPr>
          <p:cNvPr id="4" name="Titel 3"/>
          <p:cNvSpPr txBox="1">
            <a:spLocks noGrp="1"/>
          </p:cNvSpPr>
          <p:nvPr>
            <p:ph type="title" idx="4294967295"/>
          </p:nvPr>
        </p:nvSpPr>
        <p:spPr>
          <a:xfrm>
            <a:off x="844199" y="317520"/>
            <a:ext cx="8420040" cy="822240"/>
          </a:xfrm>
        </p:spPr>
        <p:txBody>
          <a:bodyPr wrap="square" lIns="91440" tIns="45720" rIns="91440" bIns="45720"/>
          <a:lstStyle>
            <a:defPPr lvl="0">
              <a:buNone/>
            </a:defPPr>
            <a:lvl1pPr lvl="0">
              <a:buNone/>
            </a:lvl1pPr>
          </a:lstStyle>
          <a:p>
            <a:pPr lvl="0" hangingPunct="1"/>
            <a:r>
              <a:rPr lang="de-DE"/>
              <a:t>Zufriedenheit und Loyalität beim Computerkauf</a:t>
            </a:r>
            <a:br>
              <a:rPr lang="de-DE"/>
            </a:br>
            <a:r>
              <a:rPr lang="de-DE" sz="2000">
                <a:solidFill>
                  <a:srgbClr val="00235A"/>
                </a:solidFill>
              </a:rPr>
              <a:t>Handlungsbedarfsportfolio</a:t>
            </a:r>
          </a:p>
        </p:txBody>
      </p:sp>
      <p:sp>
        <p:nvSpPr>
          <p:cNvPr id="5" name="Rectangle 3"/>
          <p:cNvSpPr/>
          <p:nvPr/>
        </p:nvSpPr>
        <p:spPr>
          <a:xfrm>
            <a:off x="1023840" y="1493999"/>
            <a:ext cx="1778040" cy="180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3110"/>
          </a:solidFill>
          <a:ln>
            <a:noFill/>
            <a:prstDash val="solid"/>
          </a:ln>
        </p:spPr>
        <p:txBody>
          <a:bodyPr vert="horz" wrap="square" lIns="90000" tIns="46800" rIns="90000" bIns="46800" anchor="ctr" anchorCtr="0" compatLnSpc="1">
            <a:spAutoFit/>
          </a:bodyPr>
          <a:lstStyle/>
          <a:p>
            <a: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de-DE" sz="1800" b="0" i="0" u="none" strike="noStrike" cap="none" baseline="0">
              <a:ln>
                <a:noFill/>
              </a:ln>
              <a:solidFill>
                <a:srgbClr val="333333"/>
              </a:solidFill>
              <a:latin typeface="Arial" pitchFamily="34"/>
              <a:ea typeface="Microsoft YaHei" pitchFamily="2"/>
              <a:cs typeface="Mangal" pitchFamily="2"/>
            </a:endParaRPr>
          </a:p>
        </p:txBody>
      </p:sp>
      <p:graphicFrame>
        <p:nvGraphicFramePr>
          <p:cNvPr id="6" name="Object 1024"/>
          <p:cNvGraphicFramePr/>
          <p:nvPr/>
        </p:nvGraphicFramePr>
        <p:xfrm>
          <a:off x="901800" y="1378080"/>
          <a:ext cx="3809880" cy="4079880"/>
        </p:xfrm>
        <a:graphic>
          <a:graphicData uri="http://schemas.openxmlformats.org/presentationml/2006/ole">
            <mc:AlternateContent xmlns:mc="http://schemas.openxmlformats.org/markup-compatibility/2006">
              <mc:Choice xmlns:v="urn:schemas-microsoft-com:vml" Requires="v">
                <p:oleObj spid="_x0000_s6148" r:id="rId4" imgW="6052501" imgH="6502501" progId="MSGraph.Chart.8">
                  <p:embed/>
                </p:oleObj>
              </mc:Choice>
              <mc:Fallback>
                <p:oleObj r:id="rId4" imgW="6052501" imgH="6502501" progId="MSGraph.Chart.8">
                  <p:embed/>
                  <p:pic>
                    <p:nvPicPr>
                      <p:cNvPr id="0" name=""/>
                      <p:cNvPicPr/>
                      <p:nvPr/>
                    </p:nvPicPr>
                    <p:blipFill>
                      <a:blip r:embed="rId5"/>
                      <a:stretch>
                        <a:fillRect/>
                      </a:stretch>
                    </p:blipFill>
                    <p:spPr>
                      <a:xfrm>
                        <a:off x="901800" y="1378080"/>
                        <a:ext cx="3809880" cy="4079880"/>
                      </a:xfrm>
                      <a:prstGeom prst="rect">
                        <a:avLst/>
                      </a:prstGeom>
                      <a:noFill/>
                      <a:ln>
                        <a:noFill/>
                      </a:ln>
                    </p:spPr>
                  </p:pic>
                </p:oleObj>
              </mc:Fallback>
            </mc:AlternateContent>
          </a:graphicData>
        </a:graphic>
      </p:graphicFrame>
      <p:sp>
        <p:nvSpPr>
          <p:cNvPr id="7" name="Rectangle 5"/>
          <p:cNvSpPr/>
          <p:nvPr/>
        </p:nvSpPr>
        <p:spPr>
          <a:xfrm>
            <a:off x="1023840" y="1487519"/>
            <a:ext cx="3570479" cy="3598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8994A0"/>
            </a:solidFill>
            <a:prstDash val="solid"/>
            <a:miter/>
          </a:ln>
        </p:spPr>
        <p:txBody>
          <a:bodyPr vert="horz" wrap="square" lIns="90000" tIns="46800" rIns="90000" bIns="46800" anchor="ctr" anchorCtr="0" compatLnSpc="1">
            <a:spAutoFit/>
          </a:bodyPr>
          <a:lstStyle/>
          <a:p>
            <a: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de-DE" sz="1800" b="0" i="0" u="none" strike="noStrike" cap="none" baseline="0">
              <a:ln>
                <a:noFill/>
              </a:ln>
              <a:solidFill>
                <a:srgbClr val="333333"/>
              </a:solidFill>
              <a:latin typeface="Arial" pitchFamily="34"/>
              <a:ea typeface="Microsoft YaHei" pitchFamily="2"/>
              <a:cs typeface="Mangal" pitchFamily="2"/>
            </a:endParaRPr>
          </a:p>
        </p:txBody>
      </p:sp>
      <p:sp>
        <p:nvSpPr>
          <p:cNvPr id="8" name="Line 6"/>
          <p:cNvSpPr/>
          <p:nvPr/>
        </p:nvSpPr>
        <p:spPr>
          <a:xfrm>
            <a:off x="1023840" y="3289319"/>
            <a:ext cx="3570480" cy="0"/>
          </a:xfrm>
          <a:prstGeom prst="line">
            <a:avLst/>
          </a:prstGeom>
          <a:noFill/>
          <a:ln w="9360">
            <a:solidFill>
              <a:srgbClr val="8994A0"/>
            </a:solidFill>
            <a:prstDash val="solid"/>
            <a:miter/>
          </a:ln>
        </p:spPr>
        <p:txBody>
          <a:bodyPr vert="horz" wrap="square" lIns="90000" tIns="46800" rIns="90000" bIns="46800" anchor="t" anchorCtr="0" compatLnSpc="1">
            <a:spAutoFit/>
          </a:bodyPr>
          <a:lstStyle/>
          <a:p>
            <a: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de-DE" sz="1800" b="0" i="0" u="none" strike="noStrike" cap="none" baseline="0">
              <a:ln>
                <a:noFill/>
              </a:ln>
              <a:solidFill>
                <a:srgbClr val="333333"/>
              </a:solidFill>
              <a:latin typeface="Arial" pitchFamily="34"/>
              <a:ea typeface="Microsoft YaHei" pitchFamily="2"/>
              <a:cs typeface="Mangal" pitchFamily="2"/>
            </a:endParaRPr>
          </a:p>
        </p:txBody>
      </p:sp>
      <p:sp>
        <p:nvSpPr>
          <p:cNvPr id="9" name="Text Box 7"/>
          <p:cNvSpPr/>
          <p:nvPr/>
        </p:nvSpPr>
        <p:spPr>
          <a:xfrm>
            <a:off x="1685880" y="1822319"/>
            <a:ext cx="100368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1" i="0" u="none" strike="noStrike" cap="none" baseline="0">
                <a:ln>
                  <a:noFill/>
                </a:ln>
                <a:solidFill>
                  <a:srgbClr val="FFFFFF"/>
                </a:solidFill>
                <a:latin typeface="VW Headline OT-Black" pitchFamily="34"/>
                <a:ea typeface="Microsoft YaHei" pitchFamily="2"/>
                <a:cs typeface="Mangal" pitchFamily="2"/>
              </a:rPr>
              <a:t>Verkäufer</a:t>
            </a:r>
          </a:p>
        </p:txBody>
      </p:sp>
      <p:sp>
        <p:nvSpPr>
          <p:cNvPr id="10" name="Text Box 8"/>
          <p:cNvSpPr/>
          <p:nvPr/>
        </p:nvSpPr>
        <p:spPr>
          <a:xfrm>
            <a:off x="990719" y="3048120"/>
            <a:ext cx="94428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1" i="0" u="none" strike="noStrike" cap="none" baseline="0">
                <a:ln>
                  <a:noFill/>
                </a:ln>
                <a:solidFill>
                  <a:srgbClr val="FFFFFF"/>
                </a:solidFill>
                <a:latin typeface="VW Headline OT-Black" pitchFamily="34"/>
                <a:ea typeface="Microsoft YaHei" pitchFamily="2"/>
                <a:cs typeface="Mangal" pitchFamily="2"/>
              </a:rPr>
              <a:t>Beratung</a:t>
            </a:r>
          </a:p>
        </p:txBody>
      </p:sp>
      <p:sp>
        <p:nvSpPr>
          <p:cNvPr id="11" name="Text Box 9"/>
          <p:cNvSpPr/>
          <p:nvPr/>
        </p:nvSpPr>
        <p:spPr>
          <a:xfrm>
            <a:off x="2060639" y="3639959"/>
            <a:ext cx="7902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1" i="0" u="none" strike="noStrike" cap="none" baseline="0">
                <a:ln>
                  <a:noFill/>
                </a:ln>
                <a:solidFill>
                  <a:srgbClr val="333333"/>
                </a:solidFill>
                <a:latin typeface="VW Headline OT-Black" pitchFamily="34"/>
                <a:ea typeface="Microsoft YaHei" pitchFamily="2"/>
                <a:cs typeface="Mangal" pitchFamily="2"/>
              </a:rPr>
              <a:t>Display</a:t>
            </a:r>
          </a:p>
        </p:txBody>
      </p:sp>
      <p:sp>
        <p:nvSpPr>
          <p:cNvPr id="12" name="Text Box 10"/>
          <p:cNvSpPr/>
          <p:nvPr/>
        </p:nvSpPr>
        <p:spPr>
          <a:xfrm>
            <a:off x="1527120" y="4148280"/>
            <a:ext cx="60300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1" i="0" u="none" strike="noStrike" cap="none" baseline="0">
                <a:ln>
                  <a:noFill/>
                </a:ln>
                <a:solidFill>
                  <a:srgbClr val="333333"/>
                </a:solidFill>
                <a:latin typeface="VW Headline OT-Black" pitchFamily="34"/>
                <a:ea typeface="Microsoft YaHei" pitchFamily="2"/>
                <a:cs typeface="Mangal" pitchFamily="2"/>
              </a:rPr>
              <a:t>Preis</a:t>
            </a:r>
          </a:p>
        </p:txBody>
      </p:sp>
      <p:sp>
        <p:nvSpPr>
          <p:cNvPr id="13" name="Text Box 12"/>
          <p:cNvSpPr/>
          <p:nvPr/>
        </p:nvSpPr>
        <p:spPr>
          <a:xfrm>
            <a:off x="2203199" y="5138640"/>
            <a:ext cx="1188000" cy="458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1" i="0" u="none" strike="noStrike" cap="none" baseline="0">
                <a:ln>
                  <a:noFill/>
                </a:ln>
                <a:solidFill>
                  <a:srgbClr val="333333"/>
                </a:solidFill>
                <a:latin typeface="VW Headline OT-Black" pitchFamily="34"/>
                <a:ea typeface="Microsoft YaHei" pitchFamily="2"/>
                <a:cs typeface="Mangal" pitchFamily="2"/>
              </a:rPr>
              <a:t>Ø</a:t>
            </a:r>
            <a:br>
              <a:rPr lang="de-DE" sz="1200" b="1" i="0" u="none" strike="noStrike" cap="none" baseline="0">
                <a:ln>
                  <a:noFill/>
                </a:ln>
                <a:solidFill>
                  <a:srgbClr val="333333"/>
                </a:solidFill>
                <a:latin typeface="VW Headline OT-Black" pitchFamily="34"/>
                <a:ea typeface="Microsoft YaHei" pitchFamily="2"/>
                <a:cs typeface="Mangal" pitchFamily="2"/>
              </a:rPr>
            </a:br>
            <a:r>
              <a:rPr lang="de-DE" sz="1200" b="1" i="0" u="none" strike="noStrike" cap="none" baseline="0">
                <a:ln>
                  <a:noFill/>
                </a:ln>
                <a:solidFill>
                  <a:srgbClr val="333333"/>
                </a:solidFill>
                <a:latin typeface="VW Headline OT-Black" pitchFamily="34"/>
                <a:ea typeface="Microsoft YaHei" pitchFamily="2"/>
                <a:cs typeface="Mangal" pitchFamily="2"/>
              </a:rPr>
              <a:t>Wettbewerb</a:t>
            </a:r>
          </a:p>
        </p:txBody>
      </p:sp>
      <p:sp>
        <p:nvSpPr>
          <p:cNvPr id="14" name="Text Box 13"/>
          <p:cNvSpPr/>
          <p:nvPr/>
        </p:nvSpPr>
        <p:spPr>
          <a:xfrm>
            <a:off x="4428720" y="5075280"/>
            <a:ext cx="33156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800" b="1" i="0" u="none" strike="noStrike" cap="none" baseline="0">
                <a:ln>
                  <a:noFill/>
                </a:ln>
                <a:solidFill>
                  <a:srgbClr val="333333"/>
                </a:solidFill>
                <a:latin typeface="VW Headline OT-Black" pitchFamily="34"/>
                <a:ea typeface="Microsoft YaHei" pitchFamily="2"/>
                <a:cs typeface="Mangal" pitchFamily="2"/>
              </a:rPr>
              <a:t>+</a:t>
            </a:r>
          </a:p>
        </p:txBody>
      </p:sp>
      <p:sp>
        <p:nvSpPr>
          <p:cNvPr id="15" name="Text Box 14"/>
          <p:cNvSpPr/>
          <p:nvPr/>
        </p:nvSpPr>
        <p:spPr>
          <a:xfrm>
            <a:off x="901800" y="5056200"/>
            <a:ext cx="25704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800" b="1" i="0" u="none" strike="noStrike" cap="none" baseline="0">
                <a:ln>
                  <a:noFill/>
                </a:ln>
                <a:solidFill>
                  <a:srgbClr val="333333"/>
                </a:solidFill>
                <a:latin typeface="VW Headline OT-Black" pitchFamily="34"/>
                <a:ea typeface="Microsoft YaHei" pitchFamily="2"/>
                <a:cs typeface="Mangal" pitchFamily="2"/>
              </a:rPr>
              <a:t>-</a:t>
            </a:r>
          </a:p>
        </p:txBody>
      </p:sp>
      <p:sp>
        <p:nvSpPr>
          <p:cNvPr id="16" name="Line 15"/>
          <p:cNvSpPr/>
          <p:nvPr/>
        </p:nvSpPr>
        <p:spPr>
          <a:xfrm>
            <a:off x="3019320" y="5257800"/>
            <a:ext cx="1390680" cy="0"/>
          </a:xfrm>
          <a:prstGeom prst="line">
            <a:avLst/>
          </a:prstGeom>
          <a:noFill/>
          <a:ln w="9360">
            <a:solidFill>
              <a:srgbClr val="333333"/>
            </a:solidFill>
            <a:prstDash val="solid"/>
            <a:miter/>
            <a:tailEnd type="arrow"/>
          </a:ln>
        </p:spPr>
        <p:txBody>
          <a:bodyPr vert="horz" wrap="none" lIns="90000" tIns="46800" rIns="90000" bIns="46800" anchor="ctr" anchorCtr="0" compatLnSpc="1">
            <a:spAutoFit/>
          </a:bodyPr>
          <a:lstStyle/>
          <a:p>
            <a: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de-DE" sz="1800" b="0" i="0" u="none" strike="noStrike" cap="none" baseline="0">
              <a:ln>
                <a:noFill/>
              </a:ln>
              <a:solidFill>
                <a:srgbClr val="333333"/>
              </a:solidFill>
              <a:latin typeface="Arial" pitchFamily="34"/>
              <a:ea typeface="Microsoft YaHei" pitchFamily="2"/>
              <a:cs typeface="Mangal" pitchFamily="2"/>
            </a:endParaRPr>
          </a:p>
        </p:txBody>
      </p:sp>
      <p:sp>
        <p:nvSpPr>
          <p:cNvPr id="17" name="Line 16"/>
          <p:cNvSpPr/>
          <p:nvPr/>
        </p:nvSpPr>
        <p:spPr>
          <a:xfrm>
            <a:off x="1177920" y="5257800"/>
            <a:ext cx="1390680" cy="0"/>
          </a:xfrm>
          <a:prstGeom prst="line">
            <a:avLst/>
          </a:prstGeom>
          <a:noFill/>
          <a:ln w="9360">
            <a:solidFill>
              <a:srgbClr val="333333"/>
            </a:solidFill>
            <a:prstDash val="solid"/>
            <a:miter/>
            <a:headEnd type="arrow"/>
          </a:ln>
        </p:spPr>
        <p:txBody>
          <a:bodyPr vert="horz" wrap="none" lIns="90000" tIns="46800" rIns="90000" bIns="46800" anchor="ctr" anchorCtr="0" compatLnSpc="1">
            <a:spAutoFit/>
          </a:bodyPr>
          <a:lstStyle/>
          <a:p>
            <a: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de-DE" sz="1800" b="0" i="0" u="none" strike="noStrike" cap="none" baseline="0">
              <a:ln>
                <a:noFill/>
              </a:ln>
              <a:solidFill>
                <a:srgbClr val="333333"/>
              </a:solidFill>
              <a:latin typeface="Arial" pitchFamily="34"/>
              <a:ea typeface="Microsoft YaHei" pitchFamily="2"/>
              <a:cs typeface="Mangal" pitchFamily="2"/>
            </a:endParaRPr>
          </a:p>
        </p:txBody>
      </p:sp>
      <p:sp>
        <p:nvSpPr>
          <p:cNvPr id="18" name="Text Box 17"/>
          <p:cNvSpPr/>
          <p:nvPr/>
        </p:nvSpPr>
        <p:spPr>
          <a:xfrm>
            <a:off x="3410640" y="5234040"/>
            <a:ext cx="740159"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333333"/>
                </a:solidFill>
                <a:latin typeface="VW Headline OT-Black" pitchFamily="34"/>
                <a:ea typeface="Microsoft YaHei" pitchFamily="2"/>
                <a:cs typeface="Mangal" pitchFamily="2"/>
              </a:rPr>
              <a:t>besser</a:t>
            </a:r>
          </a:p>
        </p:txBody>
      </p:sp>
      <p:sp>
        <p:nvSpPr>
          <p:cNvPr id="19" name="Text Box 18"/>
          <p:cNvSpPr/>
          <p:nvPr/>
        </p:nvSpPr>
        <p:spPr>
          <a:xfrm>
            <a:off x="1277640" y="5241960"/>
            <a:ext cx="1070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333333"/>
                </a:solidFill>
                <a:latin typeface="VW Headline OT-Black" pitchFamily="34"/>
                <a:ea typeface="Microsoft YaHei" pitchFamily="2"/>
                <a:cs typeface="Mangal" pitchFamily="2"/>
              </a:rPr>
              <a:t>schlechter</a:t>
            </a:r>
          </a:p>
        </p:txBody>
      </p:sp>
      <p:sp>
        <p:nvSpPr>
          <p:cNvPr id="20" name="Line 19"/>
          <p:cNvSpPr/>
          <p:nvPr/>
        </p:nvSpPr>
        <p:spPr>
          <a:xfrm flipV="1">
            <a:off x="852480" y="1484279"/>
            <a:ext cx="0" cy="3602161"/>
          </a:xfrm>
          <a:prstGeom prst="line">
            <a:avLst/>
          </a:prstGeom>
          <a:noFill/>
          <a:ln w="9360">
            <a:solidFill>
              <a:srgbClr val="333333"/>
            </a:solidFill>
            <a:prstDash val="solid"/>
            <a:miter/>
            <a:tailEnd type="arrow"/>
          </a:ln>
        </p:spPr>
        <p:txBody>
          <a:bodyPr vert="horz" wrap="none" lIns="90000" tIns="46800" rIns="90000" bIns="46800" anchor="ctr" anchorCtr="0" compatLnSpc="1">
            <a:spAutoFit/>
          </a:bodyPr>
          <a:lstStyle/>
          <a:p>
            <a:pPr marL="0" marR="0" lvl="0" indent="0" algn="ctr" rtl="0" hangingPunct="1">
              <a:lnSpc>
                <a:spcPct val="100000"/>
              </a:lnSpc>
              <a:spcBef>
                <a:spcPts val="112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de-DE" sz="1800" b="0" i="0" u="none" strike="noStrike" cap="none" baseline="0">
              <a:ln>
                <a:noFill/>
              </a:ln>
              <a:solidFill>
                <a:srgbClr val="333333"/>
              </a:solidFill>
              <a:latin typeface="Arial" pitchFamily="34"/>
              <a:ea typeface="Microsoft YaHei" pitchFamily="2"/>
              <a:cs typeface="Mangal" pitchFamily="2"/>
            </a:endParaRPr>
          </a:p>
        </p:txBody>
      </p:sp>
      <p:sp>
        <p:nvSpPr>
          <p:cNvPr id="21" name="Text Box 20"/>
          <p:cNvSpPr/>
          <p:nvPr/>
        </p:nvSpPr>
        <p:spPr>
          <a:xfrm rot="10800000">
            <a:off x="448920" y="1571039"/>
            <a:ext cx="362880" cy="3540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eaVert" wrap="non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1" i="0" u="none" strike="noStrike" cap="none" baseline="0">
                <a:ln>
                  <a:noFill/>
                </a:ln>
                <a:solidFill>
                  <a:srgbClr val="333333"/>
                </a:solidFill>
                <a:latin typeface="VW Headline OT-Black" pitchFamily="34"/>
                <a:ea typeface="Microsoft YaHei" pitchFamily="2"/>
                <a:cs typeface="Mangal" pitchFamily="2"/>
              </a:rPr>
              <a:t>Einfluss auf die Loyalität zum XY-Händler</a:t>
            </a:r>
          </a:p>
        </p:txBody>
      </p:sp>
      <p:sp>
        <p:nvSpPr>
          <p:cNvPr id="22" name="Text Box 21"/>
          <p:cNvSpPr/>
          <p:nvPr/>
        </p:nvSpPr>
        <p:spPr>
          <a:xfrm>
            <a:off x="4979880" y="1482840"/>
            <a:ext cx="4011839" cy="267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8994A0"/>
            </a:solidFill>
            <a:prstDash val="solid"/>
            <a:miter/>
          </a:ln>
        </p:spPr>
        <p:txBody>
          <a:bodyPr vert="horz" wrap="square" lIns="90000" tIns="46800" rIns="90000" bIns="46800" anchor="t" anchorCtr="0" compatLnSpc="1">
            <a:spAutoFit/>
          </a:bodyPr>
          <a:lstStyle/>
          <a:p>
            <a:pPr marL="0" marR="0" lvl="0" indent="0" algn="l" rtl="0" hangingPunct="1">
              <a:lnSpc>
                <a:spcPct val="120000"/>
              </a:lnSpc>
              <a:spcBef>
                <a:spcPts val="99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600" b="0" i="0" u="none" strike="noStrike" cap="none" baseline="0">
                <a:ln>
                  <a:noFill/>
                </a:ln>
                <a:solidFill>
                  <a:srgbClr val="333333"/>
                </a:solidFill>
                <a:latin typeface="Arial" pitchFamily="34"/>
                <a:ea typeface="Microsoft YaHei" pitchFamily="2"/>
                <a:cs typeface="Mangal" pitchFamily="2"/>
              </a:rPr>
              <a:t>Der dringendste Handlungsbedarf liegt beim Verkäufer und der Beratung, da diese Leistungsbereiche für die Kunden extrem wichtig sind und XY im Vergleich zum Wettbewerb unterdurchschnittlich bewertet wird. Bei der Beratung hat XY sogar einen deutlichen Abstand von 7,4 Punkten zur Performance der Wettbewerber.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Foliennummernplatzhalter 5"/>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911A6A52-29C2-48F8-8BDE-2A94D6BC9D7C}" type="slidenum">
              <a:t>21</a:t>
            </a:fld>
            <a:endParaRPr lang="de-DE" sz="1000" b="0" i="0" u="none" strike="noStrike" cap="none" baseline="0">
              <a:ln>
                <a:noFill/>
              </a:ln>
              <a:solidFill>
                <a:srgbClr val="333333"/>
              </a:solidFill>
              <a:latin typeface="Arial" pitchFamily="34"/>
              <a:ea typeface="Microsoft YaHei" pitchFamily="2"/>
              <a:cs typeface="Mangal" pitchFamily="2"/>
            </a:endParaRPr>
          </a:p>
        </p:txBody>
      </p:sp>
      <p:graphicFrame>
        <p:nvGraphicFramePr>
          <p:cNvPr id="3" name="Object 0"/>
          <p:cNvGraphicFramePr/>
          <p:nvPr/>
        </p:nvGraphicFramePr>
        <p:xfrm>
          <a:off x="477720" y="1208159"/>
          <a:ext cx="4280040" cy="4432320"/>
        </p:xfrm>
        <a:graphic>
          <a:graphicData uri="http://schemas.openxmlformats.org/presentationml/2006/ole">
            <mc:AlternateContent xmlns:mc="http://schemas.openxmlformats.org/markup-compatibility/2006">
              <mc:Choice xmlns:v="urn:schemas-microsoft-com:vml" Requires="v">
                <p:oleObj spid="_x0000_s7172" r:id="rId4" imgW="5720625" imgH="5913541" progId="MSGraph.Chart.8">
                  <p:embed/>
                </p:oleObj>
              </mc:Choice>
              <mc:Fallback>
                <p:oleObj r:id="rId4" imgW="5720625" imgH="5913541" progId="MSGraph.Chart.8">
                  <p:embed/>
                  <p:pic>
                    <p:nvPicPr>
                      <p:cNvPr id="0" name=""/>
                      <p:cNvPicPr/>
                      <p:nvPr/>
                    </p:nvPicPr>
                    <p:blipFill>
                      <a:blip r:embed="rId5"/>
                      <a:stretch>
                        <a:fillRect/>
                      </a:stretch>
                    </p:blipFill>
                    <p:spPr>
                      <a:xfrm>
                        <a:off x="477720" y="1208159"/>
                        <a:ext cx="4280040" cy="4432320"/>
                      </a:xfrm>
                      <a:prstGeom prst="rect">
                        <a:avLst/>
                      </a:prstGeom>
                      <a:noFill/>
                      <a:ln>
                        <a:noFill/>
                      </a:ln>
                    </p:spPr>
                  </p:pic>
                </p:oleObj>
              </mc:Fallback>
            </mc:AlternateContent>
          </a:graphicData>
        </a:graphic>
      </p:graphicFrame>
      <p:sp>
        <p:nvSpPr>
          <p:cNvPr id="4" name="Titel 3"/>
          <p:cNvSpPr txBox="1">
            <a:spLocks noGrp="1"/>
          </p:cNvSpPr>
          <p:nvPr>
            <p:ph type="title" idx="4294967295"/>
          </p:nvPr>
        </p:nvSpPr>
        <p:spPr>
          <a:xfrm>
            <a:off x="845999" y="334440"/>
            <a:ext cx="8420400" cy="822600"/>
          </a:xfrm>
        </p:spPr>
        <p:txBody>
          <a:bodyPr wrap="square" lIns="91440" tIns="45720" rIns="91440" bIns="45720"/>
          <a:lstStyle>
            <a:defPPr lvl="0">
              <a:buNone/>
            </a:defPPr>
            <a:lvl1pPr lvl="0">
              <a:buNone/>
            </a:lvl1pPr>
          </a:lstStyle>
          <a:p>
            <a:pPr lvl="0" hangingPunct="1"/>
            <a:r>
              <a:rPr lang="de-DE"/>
              <a:t>Zufriedenheit und Loyalität beim Computerkauf</a:t>
            </a:r>
            <a:br>
              <a:rPr lang="de-DE"/>
            </a:br>
            <a:r>
              <a:rPr lang="de-DE" sz="2000">
                <a:solidFill>
                  <a:srgbClr val="00235A"/>
                </a:solidFill>
              </a:rPr>
              <a:t>Weiterempfehlung, Wiederkauf und die Loyalität als Index</a:t>
            </a:r>
          </a:p>
        </p:txBody>
      </p:sp>
      <p:sp>
        <p:nvSpPr>
          <p:cNvPr id="5" name="Text Box 5"/>
          <p:cNvSpPr/>
          <p:nvPr/>
        </p:nvSpPr>
        <p:spPr>
          <a:xfrm>
            <a:off x="1914479" y="1870199"/>
            <a:ext cx="2905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E26700"/>
                </a:solidFill>
                <a:latin typeface="VW Headline OT-Black" pitchFamily="34"/>
                <a:ea typeface="Microsoft YaHei" pitchFamily="2"/>
                <a:cs typeface="Mangal" pitchFamily="2"/>
              </a:rPr>
              <a:t>Z</a:t>
            </a:r>
          </a:p>
        </p:txBody>
      </p:sp>
      <p:sp>
        <p:nvSpPr>
          <p:cNvPr id="6" name="Text Box 8"/>
          <p:cNvSpPr/>
          <p:nvPr/>
        </p:nvSpPr>
        <p:spPr>
          <a:xfrm>
            <a:off x="3730680" y="2657520"/>
            <a:ext cx="2905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E26700"/>
                </a:solidFill>
                <a:latin typeface="VW Headline OT-Black" pitchFamily="34"/>
                <a:ea typeface="Microsoft YaHei" pitchFamily="2"/>
                <a:cs typeface="Mangal" pitchFamily="2"/>
              </a:rPr>
              <a:t>Z</a:t>
            </a:r>
          </a:p>
        </p:txBody>
      </p:sp>
      <p:sp>
        <p:nvSpPr>
          <p:cNvPr id="7" name="Text Box 10"/>
          <p:cNvSpPr/>
          <p:nvPr/>
        </p:nvSpPr>
        <p:spPr>
          <a:xfrm>
            <a:off x="1998719" y="3019320"/>
            <a:ext cx="310320" cy="18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36000" tIns="0" rIns="36000" bIns="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00235A"/>
                </a:solidFill>
                <a:latin typeface="VW Headline OT-Black" pitchFamily="34"/>
                <a:ea typeface="Microsoft YaHei" pitchFamily="2"/>
                <a:cs typeface="Mangal" pitchFamily="2"/>
              </a:rPr>
              <a:t>XY</a:t>
            </a:r>
          </a:p>
        </p:txBody>
      </p:sp>
      <p:sp>
        <p:nvSpPr>
          <p:cNvPr id="8" name="Text Box 13"/>
          <p:cNvSpPr/>
          <p:nvPr/>
        </p:nvSpPr>
        <p:spPr>
          <a:xfrm>
            <a:off x="3846239" y="4003559"/>
            <a:ext cx="310320" cy="18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36000" tIns="0" rIns="36000" bIns="0" anchor="t" anchorCtr="0" compatLnSpc="1">
            <a:spAutoFit/>
          </a:bodyPr>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00235A"/>
                </a:solidFill>
                <a:latin typeface="VW Headline OT-Black" pitchFamily="34"/>
                <a:ea typeface="Microsoft YaHei" pitchFamily="2"/>
                <a:cs typeface="Mangal" pitchFamily="2"/>
              </a:rPr>
              <a:t>BC</a:t>
            </a:r>
          </a:p>
        </p:txBody>
      </p:sp>
      <p:sp>
        <p:nvSpPr>
          <p:cNvPr id="9" name="Text Box 17"/>
          <p:cNvSpPr/>
          <p:nvPr/>
        </p:nvSpPr>
        <p:spPr>
          <a:xfrm>
            <a:off x="4976640" y="4167360"/>
            <a:ext cx="4015080" cy="132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8994A0"/>
            </a:solidFill>
            <a:prstDash val="solid"/>
            <a:miter/>
          </a:ln>
        </p:spPr>
        <p:txBody>
          <a:bodyPr vert="horz" wrap="square" lIns="90000" tIns="46800" rIns="90000" bIns="46800" anchor="t" anchorCtr="0" compatLnSpc="1">
            <a:spAutoFit/>
          </a:bodyPr>
          <a:lstStyle/>
          <a:p>
            <a:pPr marL="0" marR="0" lvl="0" indent="0" algn="l" rtl="0" hangingPunct="1">
              <a:lnSpc>
                <a:spcPct val="12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Die schlechte Performance bei den Leistungsbereichen wirkt sich entsprechend auf die Loyalität zum XY-Händler aus. Nur BC hat mit 0,1 Punkten minimal schlechter abgeschnitten als XY.</a:t>
            </a:r>
          </a:p>
        </p:txBody>
      </p:sp>
      <p:pic>
        <p:nvPicPr>
          <p:cNvPr id="10" name="Picture 19" descr="Tacho_Neuloy"/>
          <p:cNvPicPr>
            <a:picLocks noChangeAspect="1"/>
          </p:cNvPicPr>
          <p:nvPr/>
        </p:nvPicPr>
        <p:blipFill>
          <a:blip r:embed="rId6">
            <a:lum/>
            <a:alphaModFix/>
          </a:blip>
          <a:srcRect/>
          <a:stretch>
            <a:fillRect/>
          </a:stretch>
        </p:blipFill>
        <p:spPr>
          <a:xfrm>
            <a:off x="5521320" y="2054160"/>
            <a:ext cx="1714680" cy="1419120"/>
          </a:xfrm>
          <a:prstGeom prst="rect">
            <a:avLst/>
          </a:prstGeom>
          <a:noFill/>
          <a:ln>
            <a:noFill/>
          </a:ln>
        </p:spPr>
      </p:pic>
      <p:sp>
        <p:nvSpPr>
          <p:cNvPr id="11" name="Text Box 20"/>
          <p:cNvSpPr/>
          <p:nvPr/>
        </p:nvSpPr>
        <p:spPr>
          <a:xfrm>
            <a:off x="4983120" y="1482840"/>
            <a:ext cx="40086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ED4F8"/>
          </a:solidFill>
          <a:ln w="12600">
            <a:solidFill>
              <a:srgbClr val="8994A0"/>
            </a:solidFill>
            <a:prstDash val="solid"/>
            <a:miter/>
          </a:ln>
        </p:spPr>
        <p:txBody>
          <a:bodyPr vert="horz" wrap="square" lIns="90000" tIns="46800" rIns="90000" bIns="46800" anchor="t" anchorCtr="0" compatLnSpc="1">
            <a:spAutoFit/>
          </a:bodyPr>
          <a:lstStyle/>
          <a:p>
            <a:pPr marL="0" marR="0" lvl="0" indent="0" algn="ctr" rtl="0" hangingPunct="1">
              <a:lnSpc>
                <a:spcPct val="12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Loyalität zum XY-Händler</a:t>
            </a:r>
          </a:p>
        </p:txBody>
      </p:sp>
      <p:sp>
        <p:nvSpPr>
          <p:cNvPr id="12" name="Text Box 21"/>
          <p:cNvSpPr/>
          <p:nvPr/>
        </p:nvSpPr>
        <p:spPr>
          <a:xfrm>
            <a:off x="7147080" y="2905200"/>
            <a:ext cx="1230839"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333333"/>
                </a:solidFill>
                <a:latin typeface="VW Headline OT-Black" pitchFamily="34"/>
                <a:ea typeface="Microsoft YaHei" pitchFamily="2"/>
                <a:cs typeface="Mangal" pitchFamily="2"/>
              </a:rPr>
              <a:t>Top: 86,5 (Z)</a:t>
            </a:r>
          </a:p>
        </p:txBody>
      </p:sp>
      <p:sp>
        <p:nvSpPr>
          <p:cNvPr id="13" name="Text Box 22"/>
          <p:cNvSpPr/>
          <p:nvPr/>
        </p:nvSpPr>
        <p:spPr>
          <a:xfrm>
            <a:off x="7147080" y="2305080"/>
            <a:ext cx="165456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333333"/>
                </a:solidFill>
                <a:latin typeface="VW Headline OT-Black" pitchFamily="34"/>
                <a:ea typeface="Microsoft YaHei" pitchFamily="2"/>
                <a:cs typeface="Mangal" pitchFamily="2"/>
              </a:rPr>
              <a:t>Bottom: 75,4 (BC)</a:t>
            </a:r>
          </a:p>
        </p:txBody>
      </p:sp>
      <p:sp>
        <p:nvSpPr>
          <p:cNvPr id="14" name="Text Box 23"/>
          <p:cNvSpPr/>
          <p:nvPr/>
        </p:nvSpPr>
        <p:spPr>
          <a:xfrm>
            <a:off x="7147080" y="2522520"/>
            <a:ext cx="199116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333333"/>
                </a:solidFill>
                <a:latin typeface="VW Headline OT-Black" pitchFamily="34"/>
                <a:ea typeface="Microsoft YaHei" pitchFamily="2"/>
                <a:cs typeface="Mangal" pitchFamily="2"/>
              </a:rPr>
              <a:t>Ø Wettbewerber: 79,1</a:t>
            </a:r>
          </a:p>
        </p:txBody>
      </p:sp>
      <p:sp>
        <p:nvSpPr>
          <p:cNvPr id="15" name="Text Box 24"/>
          <p:cNvSpPr/>
          <p:nvPr/>
        </p:nvSpPr>
        <p:spPr>
          <a:xfrm>
            <a:off x="1090440" y="464652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n=180</a:t>
            </a:r>
          </a:p>
        </p:txBody>
      </p:sp>
      <p:sp>
        <p:nvSpPr>
          <p:cNvPr id="16" name="Text Box 25"/>
          <p:cNvSpPr/>
          <p:nvPr/>
        </p:nvSpPr>
        <p:spPr>
          <a:xfrm>
            <a:off x="1565280" y="464652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n=415</a:t>
            </a:r>
          </a:p>
        </p:txBody>
      </p:sp>
      <p:sp>
        <p:nvSpPr>
          <p:cNvPr id="17" name="Text Box 26"/>
          <p:cNvSpPr/>
          <p:nvPr/>
        </p:nvSpPr>
        <p:spPr>
          <a:xfrm>
            <a:off x="2894040" y="463392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n=178</a:t>
            </a:r>
          </a:p>
        </p:txBody>
      </p:sp>
      <p:sp>
        <p:nvSpPr>
          <p:cNvPr id="18" name="Text Box 27"/>
          <p:cNvSpPr/>
          <p:nvPr/>
        </p:nvSpPr>
        <p:spPr>
          <a:xfrm>
            <a:off x="3444840" y="4633920"/>
            <a:ext cx="534240" cy="246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624"/>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8994A0"/>
                </a:solidFill>
                <a:latin typeface="Arial" pitchFamily="34"/>
                <a:ea typeface="Microsoft YaHei" pitchFamily="2"/>
                <a:cs typeface="Mangal" pitchFamily="2"/>
              </a:rPr>
              <a:t>n=411</a:t>
            </a:r>
          </a:p>
        </p:txBody>
      </p:sp>
      <p:sp>
        <p:nvSpPr>
          <p:cNvPr id="19" name="Text Box 31"/>
          <p:cNvSpPr/>
          <p:nvPr/>
        </p:nvSpPr>
        <p:spPr>
          <a:xfrm>
            <a:off x="6154560" y="3017880"/>
            <a:ext cx="4183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1" i="0" u="none" strike="noStrike" cap="none" baseline="0">
                <a:ln>
                  <a:noFill/>
                </a:ln>
                <a:solidFill>
                  <a:srgbClr val="333333"/>
                </a:solidFill>
                <a:latin typeface="VW Headline OT-Black" pitchFamily="34"/>
                <a:ea typeface="Microsoft YaHei" pitchFamily="2"/>
                <a:cs typeface="Mangal" pitchFamily="2"/>
              </a:rPr>
              <a:t>XY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Foliennummernplatzhalter 5"/>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FFEEAF7E-E3D7-4F58-8549-22AAB537DCCB}" type="slidenum">
              <a:t>3</a:t>
            </a:fld>
            <a:endParaRPr lang="de-DE" sz="1000" b="0" i="0" u="none" strike="noStrike" cap="none" baseline="0">
              <a:ln>
                <a:noFill/>
              </a:ln>
              <a:solidFill>
                <a:srgbClr val="333333"/>
              </a:solidFill>
              <a:latin typeface="Arial" pitchFamily="34"/>
              <a:ea typeface="Microsoft YaHei" pitchFamily="2"/>
              <a:cs typeface="Mangal" pitchFamily="2"/>
            </a:endParaRPr>
          </a:p>
        </p:txBody>
      </p:sp>
      <p:sp>
        <p:nvSpPr>
          <p:cNvPr id="3" name="Titel 2"/>
          <p:cNvSpPr txBox="1">
            <a:spLocks noGrp="1"/>
          </p:cNvSpPr>
          <p:nvPr>
            <p:ph type="title" idx="4294967295"/>
          </p:nvPr>
        </p:nvSpPr>
        <p:spPr/>
        <p:txBody>
          <a:bodyPr wrap="square" lIns="91440" tIns="45720" rIns="91440" bIns="45720"/>
          <a:lstStyle>
            <a:defPPr lvl="0">
              <a:buNone/>
            </a:defPPr>
            <a:lvl1pPr lvl="0">
              <a:buNone/>
            </a:lvl1pPr>
          </a:lstStyle>
          <a:p>
            <a:pPr lvl="0" hangingPunct="1"/>
            <a:r>
              <a:rPr lang="de-DE"/>
              <a:t>Inhalt</a:t>
            </a:r>
          </a:p>
        </p:txBody>
      </p:sp>
      <p:sp>
        <p:nvSpPr>
          <p:cNvPr id="4" name="Textplatzhalter 3"/>
          <p:cNvSpPr txBox="1">
            <a:spLocks noGrp="1"/>
          </p:cNvSpPr>
          <p:nvPr>
            <p:ph type="body" idx="4294967295"/>
          </p:nvPr>
        </p:nvSpPr>
        <p:spPr>
          <a:xfrm>
            <a:off x="844199" y="1278000"/>
            <a:ext cx="8420040" cy="4525920"/>
          </a:xfrm>
        </p:spPr>
        <p:txBody>
          <a:bodyPr wrap="square" lIns="91440" tIns="45720" rIns="91440" bIns="45720"/>
          <a:lstStyle>
            <a:def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defPPr>
            <a:lvl1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lvl1pPr>
            <a:lvl2pPr marL="376200" marR="0" lvl="1" indent="-185760" algn="l" rtl="0" hangingPunct="0">
              <a:lnSpc>
                <a:spcPct val="100000"/>
              </a:lnSpc>
              <a:spcBef>
                <a:spcPts val="298"/>
              </a:spcBef>
              <a:spcAft>
                <a:spcPts val="0"/>
              </a:spcAft>
              <a:buClr>
                <a:srgbClr val="333333"/>
              </a:buClr>
              <a:buSzPct val="100000"/>
              <a:buFont typeface="Arial" pitchFamily="34"/>
              <a:buChar char="–"/>
              <a:tabLst>
                <a:tab pos="537840" algn="l"/>
                <a:tab pos="1452240" algn="l"/>
                <a:tab pos="2366640" algn="l"/>
                <a:tab pos="3281039" algn="l"/>
                <a:tab pos="4195440" algn="l"/>
                <a:tab pos="5109840" algn="l"/>
                <a:tab pos="6024240" algn="l"/>
                <a:tab pos="6938640" algn="l"/>
                <a:tab pos="7853040" algn="l"/>
                <a:tab pos="8767440" algn="l"/>
                <a:tab pos="9681840" algn="l"/>
              </a:tabLst>
              <a:defRPr lang="de-DE" sz="1200" b="0" i="0" u="none" strike="noStrike" cap="none" baseline="0">
                <a:ln>
                  <a:noFill/>
                </a:ln>
                <a:solidFill>
                  <a:srgbClr val="333333"/>
                </a:solidFill>
                <a:latin typeface="Arial" pitchFamily="34"/>
                <a:ea typeface="Microsoft YaHei" pitchFamily="2"/>
                <a:cs typeface="Mangal" pitchFamily="2"/>
              </a:defRPr>
            </a:lvl2pPr>
            <a:lvl3pPr marL="765000" marR="0" lvl="2" indent="-198360" algn="l" rtl="0" hangingPunct="0">
              <a:lnSpc>
                <a:spcPct val="100000"/>
              </a:lnSpc>
              <a:spcBef>
                <a:spcPts val="298"/>
              </a:spcBef>
              <a:spcAft>
                <a:spcPts val="0"/>
              </a:spcAft>
              <a:buClr>
                <a:srgbClr val="333333"/>
              </a:buClr>
              <a:buSzPct val="100000"/>
              <a:buFont typeface="Arial" pitchFamily="34"/>
              <a:buChar char="–"/>
              <a:tabLst>
                <a:tab pos="149040" algn="l"/>
                <a:tab pos="1063440" algn="l"/>
                <a:tab pos="1977840" algn="l"/>
                <a:tab pos="2892239" algn="l"/>
                <a:tab pos="3806640" algn="l"/>
                <a:tab pos="4721040" algn="l"/>
                <a:tab pos="5635440" algn="l"/>
                <a:tab pos="6549840" algn="l"/>
                <a:tab pos="7464240" algn="l"/>
                <a:tab pos="8378640" algn="l"/>
                <a:tab pos="9293040" algn="l"/>
              </a:tabLst>
              <a:defRPr lang="de-DE" sz="1200" b="0" i="0" u="none" strike="noStrike" cap="none" baseline="0">
                <a:ln>
                  <a:noFill/>
                </a:ln>
                <a:solidFill>
                  <a:srgbClr val="333333"/>
                </a:solidFill>
                <a:latin typeface="Arial" pitchFamily="34"/>
                <a:ea typeface="Microsoft YaHei" pitchFamily="2"/>
                <a:cs typeface="Mangal" pitchFamily="2"/>
              </a:defRPr>
            </a:lvl3pPr>
            <a:lvl4pPr marL="1603079" marR="0" lvl="3" indent="-228600" algn="l" rtl="0" hangingPunct="0">
              <a:lnSpc>
                <a:spcPct val="100000"/>
              </a:lnSpc>
              <a:spcBef>
                <a:spcPts val="448"/>
              </a:spcBef>
              <a:spcAft>
                <a:spcPts val="0"/>
              </a:spcAft>
              <a:buClr>
                <a:srgbClr val="333333"/>
              </a:buClr>
              <a:buSzPct val="100000"/>
              <a:buFont typeface="Arial" pitchFamily="34"/>
              <a:buChar char="–"/>
              <a:tabLst>
                <a:tab pos="225360" algn="l"/>
                <a:tab pos="1139760" algn="l"/>
                <a:tab pos="2054160" algn="l"/>
                <a:tab pos="2968559" algn="l"/>
                <a:tab pos="3882960" algn="l"/>
                <a:tab pos="4797360" algn="l"/>
                <a:tab pos="5711760" algn="l"/>
                <a:tab pos="6626160" algn="l"/>
                <a:tab pos="7540559" algn="l"/>
                <a:tab pos="8454959" algn="l"/>
              </a:tabLst>
              <a:defRPr lang="de-DE" sz="1800" b="0" i="0" u="none" strike="noStrike" cap="none" baseline="0">
                <a:ln>
                  <a:noFill/>
                </a:ln>
                <a:solidFill>
                  <a:srgbClr val="333333"/>
                </a:solidFill>
                <a:latin typeface="Arial" pitchFamily="34"/>
                <a:ea typeface="Microsoft YaHei" pitchFamily="2"/>
                <a:cs typeface="Mangal" pitchFamily="2"/>
              </a:defRPr>
            </a:lvl4pPr>
            <a:lvl5pPr marL="2057400" marR="0" lvl="4"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5pPr>
            <a:lvl6pPr marL="2057400" marR="0" lvl="5"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6pPr>
            <a:lvl7pPr marL="2057400" marR="0" lvl="6"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7pPr>
            <a:lvl8pPr marL="2057400" marR="0" lvl="7"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8pPr>
            <a:lvl9pPr marL="2057400" marR="0" lvl="8"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9pPr>
          </a:lstStyle>
          <a:p>
            <a:pPr marL="0" lvl="0" indent="0" hangingPunct="1">
              <a:lnSpc>
                <a:spcPct val="150000"/>
              </a:lnSpc>
              <a:spcBef>
                <a:spcPts val="448"/>
              </a:spcBef>
              <a:buClr>
                <a:srgbClr val="333333"/>
              </a:buClr>
              <a:buSzPct val="100000"/>
              <a:buAutoNum type="arabicPeriod"/>
            </a:pPr>
            <a:r>
              <a:rPr lang="de-DE" sz="1800" b="1"/>
              <a:t>Management Summary</a:t>
            </a:r>
          </a:p>
          <a:p>
            <a:pPr marL="0" lvl="0" indent="0" hangingPunct="1">
              <a:lnSpc>
                <a:spcPct val="150000"/>
              </a:lnSpc>
              <a:spcBef>
                <a:spcPts val="448"/>
              </a:spcBef>
              <a:buClr>
                <a:srgbClr val="8994A0"/>
              </a:buClr>
              <a:buSzPct val="100000"/>
              <a:buAutoNum type="arabicPeriod"/>
            </a:pPr>
            <a:r>
              <a:rPr lang="de-DE" sz="1800">
                <a:solidFill>
                  <a:srgbClr val="8994A0"/>
                </a:solidFill>
              </a:rPr>
              <a:t>Study Facts</a:t>
            </a:r>
          </a:p>
          <a:p>
            <a:pPr marL="0" lvl="0" indent="0" hangingPunct="1">
              <a:lnSpc>
                <a:spcPct val="150000"/>
              </a:lnSpc>
              <a:spcBef>
                <a:spcPts val="448"/>
              </a:spcBef>
              <a:buClr>
                <a:srgbClr val="8994A0"/>
              </a:buClr>
              <a:buSzPct val="100000"/>
              <a:buAutoNum type="arabicPeriod"/>
            </a:pPr>
            <a:r>
              <a:rPr lang="de-DE" sz="1800">
                <a:solidFill>
                  <a:srgbClr val="8994A0"/>
                </a:solidFill>
              </a:rPr>
              <a:t>Erläuterung des Modells der Markenbindung</a:t>
            </a:r>
          </a:p>
          <a:p>
            <a:pPr marL="0" lvl="0" indent="0" hangingPunct="1">
              <a:lnSpc>
                <a:spcPct val="150000"/>
              </a:lnSpc>
              <a:spcBef>
                <a:spcPts val="448"/>
              </a:spcBef>
              <a:buClr>
                <a:srgbClr val="8994A0"/>
              </a:buClr>
              <a:buSzPct val="100000"/>
              <a:buAutoNum type="arabicPeriod"/>
            </a:pPr>
            <a:r>
              <a:rPr lang="de-DE" sz="1800">
                <a:solidFill>
                  <a:srgbClr val="8994A0"/>
                </a:solidFill>
              </a:rPr>
              <a:t>Markenzufriedenheit und Markenbindung</a:t>
            </a:r>
          </a:p>
          <a:p>
            <a:pPr marL="0" lvl="0" indent="0" hangingPunct="1">
              <a:lnSpc>
                <a:spcPct val="150000"/>
              </a:lnSpc>
              <a:spcBef>
                <a:spcPts val="448"/>
              </a:spcBef>
              <a:buClr>
                <a:srgbClr val="8994A0"/>
              </a:buClr>
              <a:buSzPct val="100000"/>
              <a:buAutoNum type="arabicPeriod"/>
            </a:pPr>
            <a:r>
              <a:rPr lang="de-DE" sz="1800">
                <a:solidFill>
                  <a:srgbClr val="8994A0"/>
                </a:solidFill>
              </a:rPr>
              <a:t>Zufriedenheit und Loyalität beim Computerkauf</a:t>
            </a:r>
          </a:p>
          <a:p>
            <a:pPr marL="0" lvl="0" indent="0" hangingPunct="1">
              <a:lnSpc>
                <a:spcPct val="150000"/>
              </a:lnSpc>
              <a:spcBef>
                <a:spcPts val="448"/>
              </a:spcBef>
              <a:buClr>
                <a:srgbClr val="8994A0"/>
              </a:buClr>
              <a:buSzPct val="100000"/>
              <a:buAutoNum type="arabicPeriod"/>
            </a:pPr>
            <a:r>
              <a:rPr lang="de-DE" sz="1800">
                <a:solidFill>
                  <a:srgbClr val="8994A0"/>
                </a:solidFill>
              </a:rPr>
              <a:t>Zufriedenheit und Loyalität im Bereich Service</a:t>
            </a:r>
          </a:p>
          <a:p>
            <a:pPr marL="0" lvl="0" indent="0" hangingPunct="1">
              <a:lnSpc>
                <a:spcPct val="150000"/>
              </a:lnSpc>
              <a:spcBef>
                <a:spcPts val="448"/>
              </a:spcBef>
              <a:buClr>
                <a:srgbClr val="8994A0"/>
              </a:buClr>
              <a:buSzPct val="100000"/>
              <a:buAutoNum type="arabicPeriod"/>
            </a:pPr>
            <a:r>
              <a:rPr lang="de-DE" sz="1800">
                <a:solidFill>
                  <a:srgbClr val="8994A0"/>
                </a:solidFill>
              </a:rPr>
              <a:t>Kernfaktoren der Zufriedenheit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Foliennummernplatzhalter 5"/>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2B3BF683-AFDC-4931-9FAC-DAF9B6E4A92E}" type="slidenum">
              <a:t>4</a:t>
            </a:fld>
            <a:endParaRPr lang="de-DE" sz="1000" b="0" i="0" u="none" strike="noStrike" cap="none" baseline="0">
              <a:ln>
                <a:noFill/>
              </a:ln>
              <a:solidFill>
                <a:srgbClr val="333333"/>
              </a:solidFill>
              <a:latin typeface="Arial" pitchFamily="34"/>
              <a:ea typeface="Microsoft YaHei" pitchFamily="2"/>
              <a:cs typeface="Mangal" pitchFamily="2"/>
            </a:endParaRPr>
          </a:p>
        </p:txBody>
      </p:sp>
      <p:sp>
        <p:nvSpPr>
          <p:cNvPr id="3" name="Titel 2"/>
          <p:cNvSpPr txBox="1">
            <a:spLocks noGrp="1"/>
          </p:cNvSpPr>
          <p:nvPr>
            <p:ph type="title" idx="4294967295"/>
          </p:nvPr>
        </p:nvSpPr>
        <p:spPr/>
        <p:txBody>
          <a:bodyPr wrap="square" lIns="91440" tIns="45720" rIns="91440" bIns="45720"/>
          <a:lstStyle>
            <a:defPPr lvl="0">
              <a:buNone/>
            </a:defPPr>
            <a:lvl1pPr lvl="0">
              <a:buNone/>
            </a:lvl1pPr>
          </a:lstStyle>
          <a:p>
            <a:pPr lvl="0" hangingPunct="1"/>
            <a:r>
              <a:rPr lang="de-DE"/>
              <a:t>Management Summary (I)</a:t>
            </a:r>
          </a:p>
        </p:txBody>
      </p:sp>
      <p:sp>
        <p:nvSpPr>
          <p:cNvPr id="4" name="Textplatzhalter 3"/>
          <p:cNvSpPr txBox="1">
            <a:spLocks noGrp="1"/>
          </p:cNvSpPr>
          <p:nvPr>
            <p:ph type="body" idx="4294967295"/>
          </p:nvPr>
        </p:nvSpPr>
        <p:spPr>
          <a:xfrm>
            <a:off x="844199" y="1371599"/>
            <a:ext cx="8420040" cy="4686480"/>
          </a:xfrm>
        </p:spPr>
        <p:txBody>
          <a:bodyPr wrap="square" lIns="91440" tIns="45720" rIns="91440" bIns="45720"/>
          <a:lstStyle>
            <a:def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defPPr>
            <a:lvl1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lvl1pPr>
            <a:lvl2pPr marL="376200" marR="0" lvl="1" indent="-185760" algn="l" rtl="0" hangingPunct="0">
              <a:lnSpc>
                <a:spcPct val="100000"/>
              </a:lnSpc>
              <a:spcBef>
                <a:spcPts val="298"/>
              </a:spcBef>
              <a:spcAft>
                <a:spcPts val="0"/>
              </a:spcAft>
              <a:buClr>
                <a:srgbClr val="333333"/>
              </a:buClr>
              <a:buSzPct val="100000"/>
              <a:buFont typeface="Arial" pitchFamily="34"/>
              <a:buChar char="–"/>
              <a:tabLst>
                <a:tab pos="537840" algn="l"/>
                <a:tab pos="1452240" algn="l"/>
                <a:tab pos="2366640" algn="l"/>
                <a:tab pos="3281039" algn="l"/>
                <a:tab pos="4195440" algn="l"/>
                <a:tab pos="5109840" algn="l"/>
                <a:tab pos="6024240" algn="l"/>
                <a:tab pos="6938640" algn="l"/>
                <a:tab pos="7853040" algn="l"/>
                <a:tab pos="8767440" algn="l"/>
                <a:tab pos="9681840" algn="l"/>
              </a:tabLst>
              <a:defRPr lang="de-DE" sz="1200" b="0" i="0" u="none" strike="noStrike" cap="none" baseline="0">
                <a:ln>
                  <a:noFill/>
                </a:ln>
                <a:solidFill>
                  <a:srgbClr val="333333"/>
                </a:solidFill>
                <a:latin typeface="Arial" pitchFamily="34"/>
                <a:ea typeface="Microsoft YaHei" pitchFamily="2"/>
                <a:cs typeface="Mangal" pitchFamily="2"/>
              </a:defRPr>
            </a:lvl2pPr>
            <a:lvl3pPr marL="765000" marR="0" lvl="2" indent="-198360" algn="l" rtl="0" hangingPunct="0">
              <a:lnSpc>
                <a:spcPct val="100000"/>
              </a:lnSpc>
              <a:spcBef>
                <a:spcPts val="298"/>
              </a:spcBef>
              <a:spcAft>
                <a:spcPts val="0"/>
              </a:spcAft>
              <a:buClr>
                <a:srgbClr val="333333"/>
              </a:buClr>
              <a:buSzPct val="100000"/>
              <a:buFont typeface="Arial" pitchFamily="34"/>
              <a:buChar char="–"/>
              <a:tabLst>
                <a:tab pos="149040" algn="l"/>
                <a:tab pos="1063440" algn="l"/>
                <a:tab pos="1977840" algn="l"/>
                <a:tab pos="2892239" algn="l"/>
                <a:tab pos="3806640" algn="l"/>
                <a:tab pos="4721040" algn="l"/>
                <a:tab pos="5635440" algn="l"/>
                <a:tab pos="6549840" algn="l"/>
                <a:tab pos="7464240" algn="l"/>
                <a:tab pos="8378640" algn="l"/>
                <a:tab pos="9293040" algn="l"/>
              </a:tabLst>
              <a:defRPr lang="de-DE" sz="1200" b="0" i="0" u="none" strike="noStrike" cap="none" baseline="0">
                <a:ln>
                  <a:noFill/>
                </a:ln>
                <a:solidFill>
                  <a:srgbClr val="333333"/>
                </a:solidFill>
                <a:latin typeface="Arial" pitchFamily="34"/>
                <a:ea typeface="Microsoft YaHei" pitchFamily="2"/>
                <a:cs typeface="Mangal" pitchFamily="2"/>
              </a:defRPr>
            </a:lvl3pPr>
            <a:lvl4pPr marL="1603079" marR="0" lvl="3" indent="-228600" algn="l" rtl="0" hangingPunct="0">
              <a:lnSpc>
                <a:spcPct val="100000"/>
              </a:lnSpc>
              <a:spcBef>
                <a:spcPts val="448"/>
              </a:spcBef>
              <a:spcAft>
                <a:spcPts val="0"/>
              </a:spcAft>
              <a:buClr>
                <a:srgbClr val="333333"/>
              </a:buClr>
              <a:buSzPct val="100000"/>
              <a:buFont typeface="Arial" pitchFamily="34"/>
              <a:buChar char="–"/>
              <a:tabLst>
                <a:tab pos="225360" algn="l"/>
                <a:tab pos="1139760" algn="l"/>
                <a:tab pos="2054160" algn="l"/>
                <a:tab pos="2968559" algn="l"/>
                <a:tab pos="3882960" algn="l"/>
                <a:tab pos="4797360" algn="l"/>
                <a:tab pos="5711760" algn="l"/>
                <a:tab pos="6626160" algn="l"/>
                <a:tab pos="7540559" algn="l"/>
                <a:tab pos="8454959" algn="l"/>
              </a:tabLst>
              <a:defRPr lang="de-DE" sz="1800" b="0" i="0" u="none" strike="noStrike" cap="none" baseline="0">
                <a:ln>
                  <a:noFill/>
                </a:ln>
                <a:solidFill>
                  <a:srgbClr val="333333"/>
                </a:solidFill>
                <a:latin typeface="Arial" pitchFamily="34"/>
                <a:ea typeface="Microsoft YaHei" pitchFamily="2"/>
                <a:cs typeface="Mangal" pitchFamily="2"/>
              </a:defRPr>
            </a:lvl4pPr>
            <a:lvl5pPr marL="2057400" marR="0" lvl="4"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5pPr>
            <a:lvl6pPr marL="2057400" marR="0" lvl="5"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6pPr>
            <a:lvl7pPr marL="2057400" marR="0" lvl="6"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7pPr>
            <a:lvl8pPr marL="2057400" marR="0" lvl="7"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8pPr>
            <a:lvl9pPr marL="2057400" marR="0" lvl="8"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9pPr>
          </a:lstStyle>
          <a:p>
            <a:pPr marL="0" lvl="0" indent="0" hangingPunct="1">
              <a:lnSpc>
                <a:spcPct val="120000"/>
              </a:lnSpc>
            </a:pPr>
            <a:r>
              <a:rPr lang="de-DE"/>
              <a:t>Die Studie zeigt eine deutliche Diskrepanz zwischen der vergleichsweise geringen Zufriedenheit und Bindung der Kunden in Bezug auf die XY Händler und Service Center auf der einen Seite und der vergleichsweise hohen Zufriedenheit und Bindung im Hinblick auf die Marke XY auf der anderen Seite.</a:t>
            </a:r>
          </a:p>
          <a:p>
            <a:pPr marL="0" lvl="0" indent="0" hangingPunct="1">
              <a:lnSpc>
                <a:spcPct val="120000"/>
              </a:lnSpc>
            </a:pPr>
            <a:r>
              <a:rPr lang="de-DE"/>
              <a:t>Im Vergleich zu den Wettbewerbern ist XY sowohl bei der Gesamtzufriedenheit mit dem Computerkauf als auch bei der Gesamtzufriedenheit mit dem Service der schlechteste Hersteller. Bei der Markenzufriedenheit und Markenbindung liegt XY dagegen im Mittelfeld.</a:t>
            </a:r>
          </a:p>
        </p:txBody>
      </p:sp>
      <p:sp>
        <p:nvSpPr>
          <p:cNvPr id="5" name="Rectangle 1028"/>
          <p:cNvSpPr/>
          <p:nvPr/>
        </p:nvSpPr>
        <p:spPr>
          <a:xfrm>
            <a:off x="878039" y="3530520"/>
            <a:ext cx="8420040" cy="2762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20000"/>
              </a:lnSpc>
              <a:spcBef>
                <a:spcPts val="1749"/>
              </a:spcBef>
              <a:spcAft>
                <a:spcPts val="0"/>
              </a:spcAft>
              <a:buClr>
                <a:srgbClr val="333333"/>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Das gute </a:t>
            </a:r>
            <a:r>
              <a:rPr lang="de-DE" sz="1400" b="1" i="0" u="none" strike="noStrike" cap="none" baseline="0">
                <a:ln>
                  <a:noFill/>
                </a:ln>
                <a:solidFill>
                  <a:srgbClr val="00235A"/>
                </a:solidFill>
                <a:latin typeface="Arial" pitchFamily="34"/>
                <a:ea typeface="Microsoft YaHei" pitchFamily="2"/>
                <a:cs typeface="Mangal" pitchFamily="2"/>
              </a:rPr>
              <a:t>Image</a:t>
            </a:r>
            <a:r>
              <a:rPr lang="de-DE" sz="1400" b="0" i="0" u="none" strike="noStrike" cap="none" baseline="0">
                <a:ln>
                  <a:noFill/>
                </a:ln>
                <a:solidFill>
                  <a:srgbClr val="333333"/>
                </a:solidFill>
                <a:latin typeface="Arial" pitchFamily="34"/>
                <a:ea typeface="Microsoft YaHei" pitchFamily="2"/>
                <a:cs typeface="Mangal" pitchFamily="2"/>
              </a:rPr>
              <a:t> der Marke XY sollte </a:t>
            </a:r>
            <a:r>
              <a:rPr lang="de-DE" sz="1400" b="1" i="0" u="none" strike="noStrike" cap="none" baseline="0">
                <a:ln>
                  <a:noFill/>
                </a:ln>
                <a:solidFill>
                  <a:srgbClr val="00235A"/>
                </a:solidFill>
                <a:latin typeface="Arial" pitchFamily="34"/>
                <a:ea typeface="Microsoft YaHei" pitchFamily="2"/>
                <a:cs typeface="Mangal" pitchFamily="2"/>
              </a:rPr>
              <a:t>weiter gefestigt und ausgebaut</a:t>
            </a:r>
            <a:r>
              <a:rPr lang="de-DE" sz="1400" b="0" i="0" u="none" strike="noStrike" cap="none" baseline="0">
                <a:ln>
                  <a:noFill/>
                </a:ln>
                <a:solidFill>
                  <a:srgbClr val="333333"/>
                </a:solidFill>
                <a:latin typeface="Arial" pitchFamily="34"/>
                <a:ea typeface="Microsoft YaHei" pitchFamily="2"/>
                <a:cs typeface="Mangal" pitchFamily="2"/>
              </a:rPr>
              <a:t> werden, damit dieser Wettbewerbsvorteil ausgenutzt werden kann. Wichtige Attribute sind „deutsch“, „Qualität“, Zuverlässigkeit“, „Attraktivität“ und „gutes Preis- Leistungsverhältnis“.</a:t>
            </a:r>
          </a:p>
          <a:p>
            <a:pPr marL="0" marR="0" lvl="0" indent="0" algn="l" rtl="0" hangingPunct="1">
              <a:lnSpc>
                <a:spcPct val="120000"/>
              </a:lnSpc>
              <a:spcBef>
                <a:spcPts val="1749"/>
              </a:spcBef>
              <a:spcAft>
                <a:spcPts val="0"/>
              </a:spcAft>
              <a:buClr>
                <a:srgbClr val="333333"/>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Beim Kauf sollte sich XY vor allem auf die </a:t>
            </a:r>
            <a:r>
              <a:rPr lang="de-DE" sz="1400" b="1" i="0" u="none" strike="noStrike" cap="none" baseline="0">
                <a:ln>
                  <a:noFill/>
                </a:ln>
                <a:solidFill>
                  <a:srgbClr val="00235A"/>
                </a:solidFill>
                <a:latin typeface="Arial" pitchFamily="34"/>
                <a:ea typeface="Microsoft YaHei" pitchFamily="2"/>
                <a:cs typeface="Mangal" pitchFamily="2"/>
              </a:rPr>
              <a:t>Verbesserung der Leistungsbereiche „Verkäufer“ und „Beratung“</a:t>
            </a:r>
            <a:r>
              <a:rPr lang="de-DE" sz="1400" b="0" i="0" u="none" strike="noStrike" cap="none" baseline="0">
                <a:ln>
                  <a:noFill/>
                </a:ln>
                <a:solidFill>
                  <a:srgbClr val="333333"/>
                </a:solidFill>
                <a:latin typeface="Arial" pitchFamily="34"/>
                <a:ea typeface="Microsoft YaHei" pitchFamily="2"/>
                <a:cs typeface="Mangal" pitchFamily="2"/>
              </a:rPr>
              <a:t> konzentrieren, da diese für den Kunden besonders wichtig sind. Die Zufriedenheit mit der Beratung schneidet zudem im Wettbewerbsvergleich am schlechtesten ab.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Foliennummernplatzhalter 5"/>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8F20C76F-B20E-4F91-A0FA-3BE14ECDA254}" type="slidenum">
              <a:t>5</a:t>
            </a:fld>
            <a:endParaRPr lang="de-DE" sz="1000" b="0" i="0" u="none" strike="noStrike" cap="none" baseline="0">
              <a:ln>
                <a:noFill/>
              </a:ln>
              <a:solidFill>
                <a:srgbClr val="333333"/>
              </a:solidFill>
              <a:latin typeface="Arial" pitchFamily="34"/>
              <a:ea typeface="Microsoft YaHei" pitchFamily="2"/>
              <a:cs typeface="Mangal" pitchFamily="2"/>
            </a:endParaRPr>
          </a:p>
        </p:txBody>
      </p:sp>
      <p:sp>
        <p:nvSpPr>
          <p:cNvPr id="3" name="Titel 2"/>
          <p:cNvSpPr txBox="1">
            <a:spLocks noGrp="1"/>
          </p:cNvSpPr>
          <p:nvPr>
            <p:ph type="title" idx="4294967295"/>
          </p:nvPr>
        </p:nvSpPr>
        <p:spPr/>
        <p:txBody>
          <a:bodyPr wrap="square" lIns="91440" tIns="45720" rIns="91440" bIns="45720"/>
          <a:lstStyle>
            <a:defPPr lvl="0">
              <a:buNone/>
            </a:defPPr>
            <a:lvl1pPr lvl="0">
              <a:buNone/>
            </a:lvl1pPr>
          </a:lstStyle>
          <a:p>
            <a:pPr lvl="0" hangingPunct="1"/>
            <a:r>
              <a:rPr lang="de-DE"/>
              <a:t>Management Summary (II)</a:t>
            </a:r>
          </a:p>
        </p:txBody>
      </p:sp>
      <p:sp>
        <p:nvSpPr>
          <p:cNvPr id="4" name="Rectangle 1028"/>
          <p:cNvSpPr/>
          <p:nvPr/>
        </p:nvSpPr>
        <p:spPr>
          <a:xfrm>
            <a:off x="878039" y="1384200"/>
            <a:ext cx="8420040" cy="4273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20000"/>
              </a:lnSpc>
              <a:spcBef>
                <a:spcPts val="1749"/>
              </a:spcBef>
              <a:spcAft>
                <a:spcPts val="0"/>
              </a:spcAft>
              <a:buClr>
                <a:srgbClr val="333333"/>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Im Vergleich zum stärksten Wettbewerber Z fällt auf, dass der Vorsprung von Z nicht darin besteht, dass weniger Kunden unzufrieden sind, sondern vor allem darin, dass es mehr begeisterte Kunden gibt (häufigere Vergabe der Bestnote).</a:t>
            </a:r>
            <a:br>
              <a:rPr lang="de-DE" sz="1400" b="0" i="0" u="none" strike="noStrike" cap="none" baseline="0">
                <a:ln>
                  <a:noFill/>
                </a:ln>
                <a:solidFill>
                  <a:srgbClr val="333333"/>
                </a:solidFill>
                <a:latin typeface="Arial" pitchFamily="34"/>
                <a:ea typeface="Microsoft YaHei" pitchFamily="2"/>
                <a:cs typeface="Mangal" pitchFamily="2"/>
              </a:rPr>
            </a:br>
            <a:r>
              <a:rPr lang="de-DE" sz="1400" b="0" i="0" u="none" strike="noStrike" cap="none" baseline="0">
                <a:ln>
                  <a:noFill/>
                </a:ln>
                <a:solidFill>
                  <a:srgbClr val="333333"/>
                </a:solidFill>
                <a:latin typeface="Arial" pitchFamily="34"/>
                <a:ea typeface="Microsoft YaHei" pitchFamily="2"/>
                <a:cs typeface="Mangal" pitchFamily="2"/>
              </a:rPr>
              <a:t>Zusätzlich zur Beseitigung der Schwachstellen sollte XY deshalb die </a:t>
            </a:r>
            <a:r>
              <a:rPr lang="de-DE" sz="1400" b="1" i="0" u="none" strike="noStrike" cap="none" baseline="0">
                <a:ln>
                  <a:noFill/>
                </a:ln>
                <a:solidFill>
                  <a:srgbClr val="00235A"/>
                </a:solidFill>
                <a:latin typeface="Arial" pitchFamily="34"/>
                <a:ea typeface="Microsoft YaHei" pitchFamily="2"/>
                <a:cs typeface="Mangal" pitchFamily="2"/>
              </a:rPr>
              <a:t>Begeisterungsfaktoren ermitteln</a:t>
            </a:r>
            <a:r>
              <a:rPr lang="de-DE" sz="1400" b="0" i="0" u="none" strike="noStrike" cap="none" baseline="0">
                <a:ln>
                  <a:noFill/>
                </a:ln>
                <a:solidFill>
                  <a:srgbClr val="333333"/>
                </a:solidFill>
                <a:latin typeface="Arial" pitchFamily="34"/>
                <a:ea typeface="Microsoft YaHei" pitchFamily="2"/>
                <a:cs typeface="Mangal" pitchFamily="2"/>
              </a:rPr>
              <a:t>, die einen zufriedenen Kunden zu einem sehr zufriedenen bzw. begeisterten Kunden machen. Dazu bietet es sich an, in Zukunft auch die Hintergründe von besonders positiven Bewertungen zu beleuchten.</a:t>
            </a:r>
          </a:p>
          <a:p>
            <a:pPr marL="0" marR="0" lvl="0" indent="0" algn="l" rtl="0" hangingPunct="1">
              <a:lnSpc>
                <a:spcPct val="120000"/>
              </a:lnSpc>
              <a:spcBef>
                <a:spcPts val="1749"/>
              </a:spcBef>
              <a:spcAft>
                <a:spcPts val="0"/>
              </a:spcAft>
              <a:buClr>
                <a:srgbClr val="333333"/>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Im Bereich des Services ist eine </a:t>
            </a:r>
            <a:r>
              <a:rPr lang="de-DE" sz="1400" b="1" i="0" u="none" strike="noStrike" cap="none" baseline="0">
                <a:ln>
                  <a:noFill/>
                </a:ln>
                <a:solidFill>
                  <a:srgbClr val="00235A"/>
                </a:solidFill>
                <a:latin typeface="Arial" pitchFamily="34"/>
                <a:ea typeface="Microsoft YaHei" pitchFamily="2"/>
                <a:cs typeface="Mangal" pitchFamily="2"/>
              </a:rPr>
              <a:t>deutliche Verbesserung der Bearbeitung von Garantiefällen</a:t>
            </a:r>
            <a:r>
              <a:rPr lang="de-DE" sz="1400" b="0" i="0" u="none" strike="noStrike" cap="none" baseline="0">
                <a:ln>
                  <a:noFill/>
                </a:ln>
                <a:solidFill>
                  <a:srgbClr val="333333"/>
                </a:solidFill>
                <a:latin typeface="Arial" pitchFamily="34"/>
                <a:ea typeface="Microsoft YaHei" pitchFamily="2"/>
                <a:cs typeface="Mangal" pitchFamily="2"/>
              </a:rPr>
              <a:t> notwendig.</a:t>
            </a:r>
          </a:p>
          <a:p>
            <a:pPr marL="0" marR="0" lvl="0" indent="0" algn="l" rtl="0" hangingPunct="1">
              <a:lnSpc>
                <a:spcPct val="120000"/>
              </a:lnSpc>
              <a:spcBef>
                <a:spcPts val="1749"/>
              </a:spcBef>
              <a:spcAft>
                <a:spcPts val="0"/>
              </a:spcAft>
              <a:buClr>
                <a:srgbClr val="333333"/>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XY sollte seine Händler bei der Umsetzung eines </a:t>
            </a:r>
            <a:r>
              <a:rPr lang="de-DE" sz="1400" b="1" i="0" u="none" strike="noStrike" cap="none" baseline="0">
                <a:ln>
                  <a:noFill/>
                </a:ln>
                <a:solidFill>
                  <a:srgbClr val="00235A"/>
                </a:solidFill>
                <a:latin typeface="Arial" pitchFamily="34"/>
                <a:ea typeface="Microsoft YaHei" pitchFamily="2"/>
                <a:cs typeface="Mangal" pitchFamily="2"/>
              </a:rPr>
              <a:t>kontinuierlichen Qualitätsmanagements</a:t>
            </a:r>
            <a:r>
              <a:rPr lang="de-DE" sz="1400" b="0" i="0" u="none" strike="noStrike" cap="none" baseline="0">
                <a:ln>
                  <a:noFill/>
                </a:ln>
                <a:solidFill>
                  <a:srgbClr val="333333"/>
                </a:solidFill>
                <a:latin typeface="Arial" pitchFamily="34"/>
                <a:ea typeface="Microsoft YaHei" pitchFamily="2"/>
                <a:cs typeface="Mangal" pitchFamily="2"/>
              </a:rPr>
              <a:t> unterstützen. Allein die Messung der Qualität führt noch nicht zu Verbesserungen. Erst durch die Ableitung geeigneter Verbesserungsmaßnahmen und eine entsprechende Erfolgskontrolle können positive Ergebnisse erzielt werden.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Foliennummernplatzhalter 5"/>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DC531E60-BBB8-49B1-B687-99D50B5507FA}" type="slidenum">
              <a:t>6</a:t>
            </a:fld>
            <a:endParaRPr lang="de-DE" sz="1000" b="0" i="0" u="none" strike="noStrike" cap="none" baseline="0">
              <a:ln>
                <a:noFill/>
              </a:ln>
              <a:solidFill>
                <a:srgbClr val="333333"/>
              </a:solidFill>
              <a:latin typeface="Arial" pitchFamily="34"/>
              <a:ea typeface="Microsoft YaHei" pitchFamily="2"/>
              <a:cs typeface="Mangal" pitchFamily="2"/>
            </a:endParaRPr>
          </a:p>
        </p:txBody>
      </p:sp>
      <p:sp>
        <p:nvSpPr>
          <p:cNvPr id="3" name="Titel 2"/>
          <p:cNvSpPr txBox="1">
            <a:spLocks noGrp="1"/>
          </p:cNvSpPr>
          <p:nvPr>
            <p:ph type="title" idx="4294967295"/>
          </p:nvPr>
        </p:nvSpPr>
        <p:spPr/>
        <p:txBody>
          <a:bodyPr wrap="square" lIns="91440" tIns="45720" rIns="91440" bIns="45720"/>
          <a:lstStyle>
            <a:defPPr lvl="0">
              <a:buNone/>
            </a:defPPr>
            <a:lvl1pPr lvl="0">
              <a:buNone/>
            </a:lvl1pPr>
          </a:lstStyle>
          <a:p>
            <a:pPr lvl="0" hangingPunct="1"/>
            <a:r>
              <a:rPr lang="de-DE"/>
              <a:t>Inhalt</a:t>
            </a:r>
          </a:p>
        </p:txBody>
      </p:sp>
      <p:sp>
        <p:nvSpPr>
          <p:cNvPr id="4" name="Textplatzhalter 3"/>
          <p:cNvSpPr txBox="1">
            <a:spLocks noGrp="1"/>
          </p:cNvSpPr>
          <p:nvPr>
            <p:ph type="body" idx="4294967295"/>
          </p:nvPr>
        </p:nvSpPr>
        <p:spPr>
          <a:xfrm>
            <a:off x="844199" y="1278000"/>
            <a:ext cx="8420040" cy="4525920"/>
          </a:xfrm>
        </p:spPr>
        <p:txBody>
          <a:bodyPr wrap="square" lIns="91440" tIns="45720" rIns="91440" bIns="45720"/>
          <a:lstStyle>
            <a:def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defPPr>
            <a:lvl1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lvl1pPr>
            <a:lvl2pPr marL="376200" marR="0" lvl="1" indent="-185760" algn="l" rtl="0" hangingPunct="0">
              <a:lnSpc>
                <a:spcPct val="100000"/>
              </a:lnSpc>
              <a:spcBef>
                <a:spcPts val="298"/>
              </a:spcBef>
              <a:spcAft>
                <a:spcPts val="0"/>
              </a:spcAft>
              <a:buClr>
                <a:srgbClr val="333333"/>
              </a:buClr>
              <a:buSzPct val="100000"/>
              <a:buFont typeface="Arial" pitchFamily="34"/>
              <a:buChar char="–"/>
              <a:tabLst>
                <a:tab pos="537840" algn="l"/>
                <a:tab pos="1452240" algn="l"/>
                <a:tab pos="2366640" algn="l"/>
                <a:tab pos="3281039" algn="l"/>
                <a:tab pos="4195440" algn="l"/>
                <a:tab pos="5109840" algn="l"/>
                <a:tab pos="6024240" algn="l"/>
                <a:tab pos="6938640" algn="l"/>
                <a:tab pos="7853040" algn="l"/>
                <a:tab pos="8767440" algn="l"/>
                <a:tab pos="9681840" algn="l"/>
              </a:tabLst>
              <a:defRPr lang="de-DE" sz="1200" b="0" i="0" u="none" strike="noStrike" cap="none" baseline="0">
                <a:ln>
                  <a:noFill/>
                </a:ln>
                <a:solidFill>
                  <a:srgbClr val="333333"/>
                </a:solidFill>
                <a:latin typeface="Arial" pitchFamily="34"/>
                <a:ea typeface="Microsoft YaHei" pitchFamily="2"/>
                <a:cs typeface="Mangal" pitchFamily="2"/>
              </a:defRPr>
            </a:lvl2pPr>
            <a:lvl3pPr marL="765000" marR="0" lvl="2" indent="-198360" algn="l" rtl="0" hangingPunct="0">
              <a:lnSpc>
                <a:spcPct val="100000"/>
              </a:lnSpc>
              <a:spcBef>
                <a:spcPts val="298"/>
              </a:spcBef>
              <a:spcAft>
                <a:spcPts val="0"/>
              </a:spcAft>
              <a:buClr>
                <a:srgbClr val="333333"/>
              </a:buClr>
              <a:buSzPct val="100000"/>
              <a:buFont typeface="Arial" pitchFamily="34"/>
              <a:buChar char="–"/>
              <a:tabLst>
                <a:tab pos="149040" algn="l"/>
                <a:tab pos="1063440" algn="l"/>
                <a:tab pos="1977840" algn="l"/>
                <a:tab pos="2892239" algn="l"/>
                <a:tab pos="3806640" algn="l"/>
                <a:tab pos="4721040" algn="l"/>
                <a:tab pos="5635440" algn="l"/>
                <a:tab pos="6549840" algn="l"/>
                <a:tab pos="7464240" algn="l"/>
                <a:tab pos="8378640" algn="l"/>
                <a:tab pos="9293040" algn="l"/>
              </a:tabLst>
              <a:defRPr lang="de-DE" sz="1200" b="0" i="0" u="none" strike="noStrike" cap="none" baseline="0">
                <a:ln>
                  <a:noFill/>
                </a:ln>
                <a:solidFill>
                  <a:srgbClr val="333333"/>
                </a:solidFill>
                <a:latin typeface="Arial" pitchFamily="34"/>
                <a:ea typeface="Microsoft YaHei" pitchFamily="2"/>
                <a:cs typeface="Mangal" pitchFamily="2"/>
              </a:defRPr>
            </a:lvl3pPr>
            <a:lvl4pPr marL="1603079" marR="0" lvl="3" indent="-228600" algn="l" rtl="0" hangingPunct="0">
              <a:lnSpc>
                <a:spcPct val="100000"/>
              </a:lnSpc>
              <a:spcBef>
                <a:spcPts val="448"/>
              </a:spcBef>
              <a:spcAft>
                <a:spcPts val="0"/>
              </a:spcAft>
              <a:buClr>
                <a:srgbClr val="333333"/>
              </a:buClr>
              <a:buSzPct val="100000"/>
              <a:buFont typeface="Arial" pitchFamily="34"/>
              <a:buChar char="–"/>
              <a:tabLst>
                <a:tab pos="225360" algn="l"/>
                <a:tab pos="1139760" algn="l"/>
                <a:tab pos="2054160" algn="l"/>
                <a:tab pos="2968559" algn="l"/>
                <a:tab pos="3882960" algn="l"/>
                <a:tab pos="4797360" algn="l"/>
                <a:tab pos="5711760" algn="l"/>
                <a:tab pos="6626160" algn="l"/>
                <a:tab pos="7540559" algn="l"/>
                <a:tab pos="8454959" algn="l"/>
              </a:tabLst>
              <a:defRPr lang="de-DE" sz="1800" b="0" i="0" u="none" strike="noStrike" cap="none" baseline="0">
                <a:ln>
                  <a:noFill/>
                </a:ln>
                <a:solidFill>
                  <a:srgbClr val="333333"/>
                </a:solidFill>
                <a:latin typeface="Arial" pitchFamily="34"/>
                <a:ea typeface="Microsoft YaHei" pitchFamily="2"/>
                <a:cs typeface="Mangal" pitchFamily="2"/>
              </a:defRPr>
            </a:lvl4pPr>
            <a:lvl5pPr marL="2057400" marR="0" lvl="4"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5pPr>
            <a:lvl6pPr marL="2057400" marR="0" lvl="5"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6pPr>
            <a:lvl7pPr marL="2057400" marR="0" lvl="6"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7pPr>
            <a:lvl8pPr marL="2057400" marR="0" lvl="7"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8pPr>
            <a:lvl9pPr marL="2057400" marR="0" lvl="8"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9pPr>
          </a:lstStyle>
          <a:p>
            <a:pPr marL="0" lvl="0" indent="0" hangingPunct="1">
              <a:lnSpc>
                <a:spcPct val="150000"/>
              </a:lnSpc>
              <a:spcBef>
                <a:spcPts val="448"/>
              </a:spcBef>
              <a:buClr>
                <a:srgbClr val="8994A0"/>
              </a:buClr>
              <a:buSzPct val="100000"/>
              <a:buAutoNum type="arabicPeriod"/>
            </a:pPr>
            <a:r>
              <a:rPr lang="de-DE" sz="1800">
                <a:solidFill>
                  <a:srgbClr val="8994A0"/>
                </a:solidFill>
              </a:rPr>
              <a:t>Management Summary</a:t>
            </a:r>
          </a:p>
          <a:p>
            <a:pPr marL="0" lvl="0" indent="0" hangingPunct="1">
              <a:lnSpc>
                <a:spcPct val="150000"/>
              </a:lnSpc>
              <a:spcBef>
                <a:spcPts val="448"/>
              </a:spcBef>
              <a:buClr>
                <a:srgbClr val="333333"/>
              </a:buClr>
              <a:buSzPct val="100000"/>
              <a:buAutoNum type="arabicPeriod"/>
            </a:pPr>
            <a:r>
              <a:rPr lang="de-DE" sz="1800" b="1"/>
              <a:t>Study Facts</a:t>
            </a:r>
          </a:p>
          <a:p>
            <a:pPr marL="0" lvl="0" indent="0" hangingPunct="1">
              <a:lnSpc>
                <a:spcPct val="150000"/>
              </a:lnSpc>
              <a:spcBef>
                <a:spcPts val="448"/>
              </a:spcBef>
              <a:buClr>
                <a:srgbClr val="8994A0"/>
              </a:buClr>
              <a:buSzPct val="100000"/>
              <a:buAutoNum type="arabicPeriod"/>
            </a:pPr>
            <a:r>
              <a:rPr lang="de-DE" sz="1800">
                <a:solidFill>
                  <a:srgbClr val="8994A0"/>
                </a:solidFill>
              </a:rPr>
              <a:t>Erläuterung des Modells der Markenbindung</a:t>
            </a:r>
          </a:p>
          <a:p>
            <a:pPr marL="0" lvl="0" indent="0" hangingPunct="1">
              <a:lnSpc>
                <a:spcPct val="150000"/>
              </a:lnSpc>
              <a:spcBef>
                <a:spcPts val="448"/>
              </a:spcBef>
              <a:buClr>
                <a:srgbClr val="8994A0"/>
              </a:buClr>
              <a:buSzPct val="100000"/>
              <a:buAutoNum type="arabicPeriod"/>
            </a:pPr>
            <a:r>
              <a:rPr lang="de-DE" sz="1800">
                <a:solidFill>
                  <a:srgbClr val="8994A0"/>
                </a:solidFill>
              </a:rPr>
              <a:t>Markenzufriedenheit und Markenbindung</a:t>
            </a:r>
          </a:p>
          <a:p>
            <a:pPr marL="0" lvl="0" indent="0" hangingPunct="1">
              <a:lnSpc>
                <a:spcPct val="150000"/>
              </a:lnSpc>
              <a:spcBef>
                <a:spcPts val="448"/>
              </a:spcBef>
              <a:buClr>
                <a:srgbClr val="8994A0"/>
              </a:buClr>
              <a:buSzPct val="100000"/>
              <a:buAutoNum type="arabicPeriod"/>
            </a:pPr>
            <a:r>
              <a:rPr lang="de-DE" sz="1800">
                <a:solidFill>
                  <a:srgbClr val="8994A0"/>
                </a:solidFill>
              </a:rPr>
              <a:t>Zufriedenheit und Loyalität beim Computerkauf</a:t>
            </a:r>
          </a:p>
          <a:p>
            <a:pPr marL="0" lvl="0" indent="0" hangingPunct="1">
              <a:lnSpc>
                <a:spcPct val="150000"/>
              </a:lnSpc>
              <a:spcBef>
                <a:spcPts val="448"/>
              </a:spcBef>
              <a:buClr>
                <a:srgbClr val="8994A0"/>
              </a:buClr>
              <a:buSzPct val="100000"/>
              <a:buAutoNum type="arabicPeriod"/>
            </a:pPr>
            <a:r>
              <a:rPr lang="de-DE" sz="1800">
                <a:solidFill>
                  <a:srgbClr val="8994A0"/>
                </a:solidFill>
              </a:rPr>
              <a:t>Zufriedenheit und Loyalität im Bereich Service</a:t>
            </a:r>
          </a:p>
          <a:p>
            <a:pPr marL="0" lvl="0" indent="0" hangingPunct="1">
              <a:lnSpc>
                <a:spcPct val="150000"/>
              </a:lnSpc>
              <a:spcBef>
                <a:spcPts val="448"/>
              </a:spcBef>
              <a:buClr>
                <a:srgbClr val="8994A0"/>
              </a:buClr>
              <a:buSzPct val="100000"/>
              <a:buAutoNum type="arabicPeriod"/>
            </a:pPr>
            <a:r>
              <a:rPr lang="de-DE" sz="1800">
                <a:solidFill>
                  <a:srgbClr val="8994A0"/>
                </a:solidFill>
              </a:rPr>
              <a:t>Kernfaktoren der Zufriedenheit</a:t>
            </a:r>
          </a:p>
          <a:p>
            <a:pPr marL="0" lvl="0" indent="0" hangingPunct="1">
              <a:lnSpc>
                <a:spcPct val="150000"/>
              </a:lnSpc>
              <a:spcBef>
                <a:spcPts val="448"/>
              </a:spcBef>
              <a:buClr>
                <a:srgbClr val="8994A0"/>
              </a:buClr>
              <a:buSzPct val="100000"/>
              <a:buAutoNum type="arabicPeriod"/>
            </a:pPr>
            <a:r>
              <a:rPr lang="de-DE" sz="1800">
                <a:solidFill>
                  <a:srgbClr val="8994A0"/>
                </a:solidFill>
              </a:rPr>
              <a:t>Händlerloyalität vs. Markenbindung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Foliennummernplatzhalter 5"/>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4328AC64-49D9-4273-8E77-35AE1C7BCD45}" type="slidenum">
              <a:t>7</a:t>
            </a:fld>
            <a:endParaRPr lang="de-DE" sz="1000" b="0" i="0" u="none" strike="noStrike" cap="none" baseline="0">
              <a:ln>
                <a:noFill/>
              </a:ln>
              <a:solidFill>
                <a:srgbClr val="333333"/>
              </a:solidFill>
              <a:latin typeface="Arial" pitchFamily="34"/>
              <a:ea typeface="Microsoft YaHei" pitchFamily="2"/>
              <a:cs typeface="Mangal" pitchFamily="2"/>
            </a:endParaRPr>
          </a:p>
        </p:txBody>
      </p:sp>
      <p:sp>
        <p:nvSpPr>
          <p:cNvPr id="3" name="Titel 2"/>
          <p:cNvSpPr txBox="1">
            <a:spLocks noGrp="1"/>
          </p:cNvSpPr>
          <p:nvPr>
            <p:ph type="title" idx="4294967295"/>
          </p:nvPr>
        </p:nvSpPr>
        <p:spPr/>
        <p:txBody>
          <a:bodyPr wrap="square" lIns="91440" tIns="45720" rIns="91440" bIns="45720"/>
          <a:lstStyle>
            <a:defPPr lvl="0">
              <a:buNone/>
            </a:defPPr>
            <a:lvl1pPr lvl="0">
              <a:buNone/>
            </a:lvl1pPr>
          </a:lstStyle>
          <a:p>
            <a:pPr lvl="0" hangingPunct="1"/>
            <a:r>
              <a:rPr lang="de-DE"/>
              <a:t>Study Facts</a:t>
            </a:r>
          </a:p>
        </p:txBody>
      </p:sp>
      <p:sp>
        <p:nvSpPr>
          <p:cNvPr id="4" name="Textplatzhalter 3"/>
          <p:cNvSpPr txBox="1">
            <a:spLocks noGrp="1"/>
          </p:cNvSpPr>
          <p:nvPr>
            <p:ph type="body" idx="4294967295"/>
          </p:nvPr>
        </p:nvSpPr>
        <p:spPr>
          <a:xfrm>
            <a:off x="844199" y="3634920"/>
            <a:ext cx="8420040" cy="2143080"/>
          </a:xfrm>
        </p:spPr>
        <p:txBody>
          <a:bodyPr wrap="square" lIns="91440" tIns="45720" rIns="91440" bIns="45720"/>
          <a:lstStyle>
            <a:def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defPPr>
            <a:lvl1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lvl1pPr>
            <a:lvl2pPr marL="376200" marR="0" lvl="1" indent="-185760" algn="l" rtl="0" hangingPunct="0">
              <a:lnSpc>
                <a:spcPct val="100000"/>
              </a:lnSpc>
              <a:spcBef>
                <a:spcPts val="298"/>
              </a:spcBef>
              <a:spcAft>
                <a:spcPts val="0"/>
              </a:spcAft>
              <a:buClr>
                <a:srgbClr val="333333"/>
              </a:buClr>
              <a:buSzPct val="100000"/>
              <a:buFont typeface="Arial" pitchFamily="34"/>
              <a:buChar char="–"/>
              <a:tabLst>
                <a:tab pos="537840" algn="l"/>
                <a:tab pos="1452240" algn="l"/>
                <a:tab pos="2366640" algn="l"/>
                <a:tab pos="3281039" algn="l"/>
                <a:tab pos="4195440" algn="l"/>
                <a:tab pos="5109840" algn="l"/>
                <a:tab pos="6024240" algn="l"/>
                <a:tab pos="6938640" algn="l"/>
                <a:tab pos="7853040" algn="l"/>
                <a:tab pos="8767440" algn="l"/>
                <a:tab pos="9681840" algn="l"/>
              </a:tabLst>
              <a:defRPr lang="de-DE" sz="1200" b="0" i="0" u="none" strike="noStrike" cap="none" baseline="0">
                <a:ln>
                  <a:noFill/>
                </a:ln>
                <a:solidFill>
                  <a:srgbClr val="333333"/>
                </a:solidFill>
                <a:latin typeface="Arial" pitchFamily="34"/>
                <a:ea typeface="Microsoft YaHei" pitchFamily="2"/>
                <a:cs typeface="Mangal" pitchFamily="2"/>
              </a:defRPr>
            </a:lvl2pPr>
            <a:lvl3pPr marL="765000" marR="0" lvl="2" indent="-198360" algn="l" rtl="0" hangingPunct="0">
              <a:lnSpc>
                <a:spcPct val="100000"/>
              </a:lnSpc>
              <a:spcBef>
                <a:spcPts val="298"/>
              </a:spcBef>
              <a:spcAft>
                <a:spcPts val="0"/>
              </a:spcAft>
              <a:buClr>
                <a:srgbClr val="333333"/>
              </a:buClr>
              <a:buSzPct val="100000"/>
              <a:buFont typeface="Arial" pitchFamily="34"/>
              <a:buChar char="–"/>
              <a:tabLst>
                <a:tab pos="149040" algn="l"/>
                <a:tab pos="1063440" algn="l"/>
                <a:tab pos="1977840" algn="l"/>
                <a:tab pos="2892239" algn="l"/>
                <a:tab pos="3806640" algn="l"/>
                <a:tab pos="4721040" algn="l"/>
                <a:tab pos="5635440" algn="l"/>
                <a:tab pos="6549840" algn="l"/>
                <a:tab pos="7464240" algn="l"/>
                <a:tab pos="8378640" algn="l"/>
                <a:tab pos="9293040" algn="l"/>
              </a:tabLst>
              <a:defRPr lang="de-DE" sz="1200" b="0" i="0" u="none" strike="noStrike" cap="none" baseline="0">
                <a:ln>
                  <a:noFill/>
                </a:ln>
                <a:solidFill>
                  <a:srgbClr val="333333"/>
                </a:solidFill>
                <a:latin typeface="Arial" pitchFamily="34"/>
                <a:ea typeface="Microsoft YaHei" pitchFamily="2"/>
                <a:cs typeface="Mangal" pitchFamily="2"/>
              </a:defRPr>
            </a:lvl3pPr>
            <a:lvl4pPr marL="1603079" marR="0" lvl="3" indent="-228600" algn="l" rtl="0" hangingPunct="0">
              <a:lnSpc>
                <a:spcPct val="100000"/>
              </a:lnSpc>
              <a:spcBef>
                <a:spcPts val="448"/>
              </a:spcBef>
              <a:spcAft>
                <a:spcPts val="0"/>
              </a:spcAft>
              <a:buClr>
                <a:srgbClr val="333333"/>
              </a:buClr>
              <a:buSzPct val="100000"/>
              <a:buFont typeface="Arial" pitchFamily="34"/>
              <a:buChar char="–"/>
              <a:tabLst>
                <a:tab pos="225360" algn="l"/>
                <a:tab pos="1139760" algn="l"/>
                <a:tab pos="2054160" algn="l"/>
                <a:tab pos="2968559" algn="l"/>
                <a:tab pos="3882960" algn="l"/>
                <a:tab pos="4797360" algn="l"/>
                <a:tab pos="5711760" algn="l"/>
                <a:tab pos="6626160" algn="l"/>
                <a:tab pos="7540559" algn="l"/>
                <a:tab pos="8454959" algn="l"/>
              </a:tabLst>
              <a:defRPr lang="de-DE" sz="1800" b="0" i="0" u="none" strike="noStrike" cap="none" baseline="0">
                <a:ln>
                  <a:noFill/>
                </a:ln>
                <a:solidFill>
                  <a:srgbClr val="333333"/>
                </a:solidFill>
                <a:latin typeface="Arial" pitchFamily="34"/>
                <a:ea typeface="Microsoft YaHei" pitchFamily="2"/>
                <a:cs typeface="Mangal" pitchFamily="2"/>
              </a:defRPr>
            </a:lvl4pPr>
            <a:lvl5pPr marL="2057400" marR="0" lvl="4"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5pPr>
            <a:lvl6pPr marL="2057400" marR="0" lvl="5"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6pPr>
            <a:lvl7pPr marL="2057400" marR="0" lvl="6"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7pPr>
            <a:lvl8pPr marL="2057400" marR="0" lvl="7"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8pPr>
            <a:lvl9pPr marL="2057400" marR="0" lvl="8"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9pPr>
          </a:lstStyle>
          <a:p>
            <a:pPr marL="1244520" lvl="0" indent="-1244520" hangingPunct="1">
              <a:lnSpc>
                <a:spcPct val="120000"/>
              </a:lnSpc>
              <a:tabLst>
                <a:tab pos="1244520" algn="l"/>
                <a:tab pos="1828440" algn="l"/>
                <a:tab pos="2742839" algn="l"/>
                <a:tab pos="3657240" algn="l"/>
                <a:tab pos="4571639" algn="l"/>
                <a:tab pos="5486040" algn="l"/>
                <a:tab pos="6400440" algn="l"/>
                <a:tab pos="7314839" algn="l"/>
                <a:tab pos="8229239" algn="l"/>
                <a:tab pos="9143639" algn="l"/>
                <a:tab pos="10058039" algn="l"/>
              </a:tabLst>
            </a:pPr>
            <a:r>
              <a:rPr lang="de-DE" b="1"/>
              <a:t>Methode:	</a:t>
            </a:r>
            <a:r>
              <a:rPr lang="de-DE"/>
              <a:t>Anonyme Telefoninterviews von 7-10 Min. Länge</a:t>
            </a:r>
          </a:p>
          <a:p>
            <a:pPr marL="1244520" lvl="0" indent="-1244520" hangingPunct="1">
              <a:lnSpc>
                <a:spcPct val="120000"/>
              </a:lnSpc>
              <a:tabLst>
                <a:tab pos="1244520" algn="l"/>
                <a:tab pos="1828440" algn="l"/>
                <a:tab pos="2742839" algn="l"/>
                <a:tab pos="3657240" algn="l"/>
                <a:tab pos="4571639" algn="l"/>
                <a:tab pos="5486040" algn="l"/>
                <a:tab pos="6400440" algn="l"/>
                <a:tab pos="7314839" algn="l"/>
                <a:tab pos="8229239" algn="l"/>
                <a:tab pos="9143639" algn="l"/>
                <a:tab pos="10058039" algn="l"/>
              </a:tabLst>
            </a:pPr>
            <a:r>
              <a:rPr lang="de-DE" b="1"/>
              <a:t>Feldzeit:	</a:t>
            </a:r>
            <a:r>
              <a:rPr lang="de-DE"/>
              <a:t>30.01.2010 – 17.02.2010</a:t>
            </a:r>
          </a:p>
          <a:p>
            <a:pPr marL="1244520" lvl="0" indent="-1244520" hangingPunct="1">
              <a:lnSpc>
                <a:spcPct val="120000"/>
              </a:lnSpc>
              <a:tabLst>
                <a:tab pos="1244520" algn="l"/>
                <a:tab pos="1828440" algn="l"/>
                <a:tab pos="2742839" algn="l"/>
                <a:tab pos="3657240" algn="l"/>
                <a:tab pos="4571639" algn="l"/>
                <a:tab pos="5486040" algn="l"/>
                <a:tab pos="6400440" algn="l"/>
                <a:tab pos="7314839" algn="l"/>
                <a:tab pos="8229239" algn="l"/>
                <a:tab pos="9143639" algn="l"/>
                <a:tab pos="10058039" algn="l"/>
              </a:tabLst>
            </a:pPr>
            <a:r>
              <a:rPr lang="de-DE" b="1"/>
              <a:t>Stichprobe: 	</a:t>
            </a:r>
            <a:r>
              <a:rPr lang="de-DE"/>
              <a:t>601 Interviews</a:t>
            </a:r>
          </a:p>
          <a:p>
            <a:pPr marL="1244520" lvl="0" indent="-1244520" hangingPunct="1">
              <a:lnSpc>
                <a:spcPct val="120000"/>
              </a:lnSpc>
              <a:tabLst>
                <a:tab pos="1244520" algn="l"/>
                <a:tab pos="1828440" algn="l"/>
                <a:tab pos="2742839" algn="l"/>
                <a:tab pos="3657240" algn="l"/>
                <a:tab pos="4571639" algn="l"/>
                <a:tab pos="5486040" algn="l"/>
                <a:tab pos="6400440" algn="l"/>
                <a:tab pos="7314839" algn="l"/>
                <a:tab pos="8229239" algn="l"/>
                <a:tab pos="9143639" algn="l"/>
                <a:tab pos="10058039" algn="l"/>
              </a:tabLst>
            </a:pPr>
            <a:r>
              <a:rPr lang="de-DE" b="1"/>
              <a:t>Zielgruppe:	</a:t>
            </a:r>
            <a:r>
              <a:rPr lang="de-DE"/>
              <a:t>Personen, die innerhalb der letzten zwei Jahren einen Computer der Marken XY, Z, AB, BC, CD, DE oder EF gekauft haben.</a:t>
            </a:r>
          </a:p>
        </p:txBody>
      </p:sp>
      <p:sp>
        <p:nvSpPr>
          <p:cNvPr id="5" name="Rectangle 1028"/>
          <p:cNvSpPr/>
          <p:nvPr/>
        </p:nvSpPr>
        <p:spPr>
          <a:xfrm>
            <a:off x="865080" y="1368360"/>
            <a:ext cx="8043840" cy="1551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190440" marR="0" lvl="0" indent="-190440" algn="l" rtl="0" hangingPunct="1">
              <a:lnSpc>
                <a:spcPct val="120000"/>
              </a:lnSpc>
              <a:spcBef>
                <a:spcPts val="873"/>
              </a:spcBef>
              <a:spcAft>
                <a:spcPts val="0"/>
              </a:spcAft>
              <a:buNone/>
              <a:tabLst>
                <a:tab pos="190440" algn="l"/>
                <a:tab pos="1104840" algn="l"/>
                <a:tab pos="2019240" algn="l"/>
                <a:tab pos="2933639" algn="l"/>
                <a:tab pos="3848040" algn="l"/>
                <a:tab pos="4762440" algn="l"/>
                <a:tab pos="5676839" algn="l"/>
                <a:tab pos="6591239" algn="l"/>
                <a:tab pos="7505640" algn="l"/>
                <a:tab pos="8420040" algn="l"/>
                <a:tab pos="9334440" algn="l"/>
                <a:tab pos="10248840" algn="l"/>
              </a:tabLst>
            </a:pPr>
            <a:r>
              <a:rPr lang="de-DE" sz="1400" b="1" i="0" u="none" strike="noStrike" cap="none" baseline="0">
                <a:ln>
                  <a:noFill/>
                </a:ln>
                <a:solidFill>
                  <a:srgbClr val="333333"/>
                </a:solidFill>
                <a:latin typeface="Arial" pitchFamily="34"/>
                <a:ea typeface="Microsoft YaHei" pitchFamily="2"/>
                <a:cs typeface="Mangal" pitchFamily="2"/>
              </a:rPr>
              <a:t>Zielsetzung der Studie</a:t>
            </a:r>
          </a:p>
          <a:p>
            <a:pPr marL="0" marR="0" lvl="0" indent="0" algn="l" rtl="0" hangingPunct="1">
              <a:lnSpc>
                <a:spcPct val="120000"/>
              </a:lnSpc>
              <a:spcBef>
                <a:spcPts val="873"/>
              </a:spcBef>
              <a:spcAft>
                <a:spcPts val="0"/>
              </a:spcAft>
              <a:buClr>
                <a:srgbClr val="333333"/>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Times New Roman" pitchFamily="18"/>
                <a:cs typeface="Times New Roman" pitchFamily="18"/>
              </a:rPr>
              <a:t>Schaffung einer validen Wettbewerbsvergleichs-Basis</a:t>
            </a:r>
          </a:p>
          <a:p>
            <a:pPr marL="0" marR="0" lvl="0" indent="0" algn="l" rtl="0" hangingPunct="1">
              <a:lnSpc>
                <a:spcPct val="120000"/>
              </a:lnSpc>
              <a:spcBef>
                <a:spcPts val="873"/>
              </a:spcBef>
              <a:spcAft>
                <a:spcPts val="0"/>
              </a:spcAft>
              <a:buClr>
                <a:srgbClr val="333333"/>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Times New Roman" pitchFamily="18"/>
                <a:cs typeface="Times New Roman" pitchFamily="18"/>
              </a:rPr>
              <a:t>Erfassung weiterer Zufriedenheitsfaktoren, die für eine Einstufung in einem umfassenden Kundenzufriedenheitsranking ausschlaggebend sind, um die Wettbewerbsposition von XY bestimmen zu können.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Foliennummernplatzhalter 4"/>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62DEDFBC-6C36-46A1-972C-BC14E37E7BC7}" type="slidenum">
              <a:t>8</a:t>
            </a:fld>
            <a:endParaRPr lang="de-DE" sz="1000" b="0" i="0" u="none" strike="noStrike" cap="none" baseline="0">
              <a:ln>
                <a:noFill/>
              </a:ln>
              <a:solidFill>
                <a:srgbClr val="333333"/>
              </a:solidFill>
              <a:latin typeface="Arial" pitchFamily="34"/>
              <a:ea typeface="Microsoft YaHei" pitchFamily="2"/>
              <a:cs typeface="Mangal" pitchFamily="2"/>
            </a:endParaRPr>
          </a:p>
        </p:txBody>
      </p:sp>
      <p:sp>
        <p:nvSpPr>
          <p:cNvPr id="3" name="Titel 2"/>
          <p:cNvSpPr txBox="1">
            <a:spLocks noGrp="1"/>
          </p:cNvSpPr>
          <p:nvPr>
            <p:ph type="title" idx="4294967295"/>
          </p:nvPr>
        </p:nvSpPr>
        <p:spPr/>
        <p:txBody>
          <a:bodyPr wrap="square" lIns="91440" tIns="45720" rIns="91440" bIns="45720"/>
          <a:lstStyle>
            <a:defPPr lvl="0">
              <a:buNone/>
            </a:defPPr>
            <a:lvl1pPr lvl="0">
              <a:buNone/>
            </a:lvl1pPr>
          </a:lstStyle>
          <a:p>
            <a:pPr lvl="0" hangingPunct="1"/>
            <a:r>
              <a:rPr lang="de-DE"/>
              <a:t>Study Facts</a:t>
            </a:r>
          </a:p>
        </p:txBody>
      </p:sp>
      <p:graphicFrame>
        <p:nvGraphicFramePr>
          <p:cNvPr id="4" name="Object 3"/>
          <p:cNvGraphicFramePr/>
          <p:nvPr/>
        </p:nvGraphicFramePr>
        <p:xfrm>
          <a:off x="380880" y="1612800"/>
          <a:ext cx="4432320" cy="4597560"/>
        </p:xfrm>
        <a:graphic>
          <a:graphicData uri="http://schemas.openxmlformats.org/presentationml/2006/ole">
            <mc:AlternateContent xmlns:mc="http://schemas.openxmlformats.org/markup-compatibility/2006">
              <mc:Choice xmlns:v="urn:schemas-microsoft-com:vml" Requires="v">
                <p:oleObj spid="_x0000_s1028" r:id="rId4" imgW="6445238" imgH="6674941" progId="MSGraph.Chart.8">
                  <p:embed/>
                </p:oleObj>
              </mc:Choice>
              <mc:Fallback>
                <p:oleObj r:id="rId4" imgW="6445238" imgH="6674941" progId="MSGraph.Chart.8">
                  <p:embed/>
                  <p:pic>
                    <p:nvPicPr>
                      <p:cNvPr id="0" name=""/>
                      <p:cNvPicPr/>
                      <p:nvPr/>
                    </p:nvPicPr>
                    <p:blipFill>
                      <a:blip r:embed="rId5"/>
                      <a:stretch>
                        <a:fillRect/>
                      </a:stretch>
                    </p:blipFill>
                    <p:spPr>
                      <a:xfrm>
                        <a:off x="380880" y="1612800"/>
                        <a:ext cx="4432320" cy="4597560"/>
                      </a:xfrm>
                      <a:prstGeom prst="rect">
                        <a:avLst/>
                      </a:prstGeom>
                      <a:noFill/>
                      <a:ln>
                        <a:noFill/>
                      </a:ln>
                    </p:spPr>
                  </p:pic>
                </p:oleObj>
              </mc:Fallback>
            </mc:AlternateContent>
          </a:graphicData>
        </a:graphic>
      </p:graphicFrame>
      <p:sp>
        <p:nvSpPr>
          <p:cNvPr id="5" name="Text Box 4"/>
          <p:cNvSpPr/>
          <p:nvPr/>
        </p:nvSpPr>
        <p:spPr>
          <a:xfrm>
            <a:off x="954000" y="1482840"/>
            <a:ext cx="38196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8994A0"/>
            </a:solidFill>
            <a:prstDash val="solid"/>
            <a:miter/>
          </a:ln>
        </p:spPr>
        <p:txBody>
          <a:bodyPr vert="horz" wrap="square" lIns="90000" tIns="46800" rIns="90000" bIns="46800" anchor="t" anchorCtr="0" compatLnSpc="1">
            <a:spAutoFit/>
          </a:bodyPr>
          <a:lstStyle/>
          <a:p>
            <a:pPr marL="0" marR="0" lvl="0" indent="0" algn="ctr" rtl="0" hangingPunct="1">
              <a:lnSpc>
                <a:spcPct val="12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Anzahl Interviews pro Marke</a:t>
            </a:r>
          </a:p>
        </p:txBody>
      </p:sp>
      <p:sp>
        <p:nvSpPr>
          <p:cNvPr id="6" name="Text Box 5"/>
          <p:cNvSpPr/>
          <p:nvPr/>
        </p:nvSpPr>
        <p:spPr>
          <a:xfrm>
            <a:off x="5421240" y="1940040"/>
            <a:ext cx="3570479" cy="115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8994A0"/>
            </a:solidFill>
            <a:prstDash val="solid"/>
            <a:miter/>
          </a:ln>
        </p:spPr>
        <p:txBody>
          <a:bodyPr vert="horz" wrap="square" lIns="90000" tIns="46800" rIns="90000" bIns="46800" anchor="t" anchorCtr="0" compatLnSpc="1">
            <a:spAutoFit/>
          </a:bodyPr>
          <a:lstStyle/>
          <a:p>
            <a:pPr marL="0" marR="0" lvl="0" indent="0" algn="l" rtl="0" hangingPunct="1">
              <a:lnSpc>
                <a:spcPct val="120000"/>
              </a:lnSpc>
              <a:spcBef>
                <a:spcPts val="7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333333"/>
                </a:solidFill>
                <a:latin typeface="Arial" pitchFamily="34"/>
                <a:ea typeface="Microsoft YaHei" pitchFamily="2"/>
                <a:cs typeface="Mangal" pitchFamily="2"/>
              </a:rPr>
              <a:t>Alle Adressen, auch die der XY Kunden, wurden von einem speziellen Adressdienstleister gekauft. Damit stammen alle Adressen aus der gleichen Quelle und gewährleisten einen validen Vergleich der Ergebnisse untereinander.</a:t>
            </a:r>
          </a:p>
        </p:txBody>
      </p:sp>
      <p:sp>
        <p:nvSpPr>
          <p:cNvPr id="7" name="Text Box 6"/>
          <p:cNvSpPr/>
          <p:nvPr/>
        </p:nvSpPr>
        <p:spPr>
          <a:xfrm>
            <a:off x="5421240" y="1482840"/>
            <a:ext cx="35766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8994A0"/>
            </a:solidFill>
            <a:prstDash val="solid"/>
            <a:miter/>
          </a:ln>
        </p:spPr>
        <p:txBody>
          <a:bodyPr vert="horz" wrap="square" lIns="90000" tIns="46800" rIns="90000" bIns="46800" anchor="t" anchorCtr="0" compatLnSpc="1">
            <a:spAutoFit/>
          </a:bodyPr>
          <a:lstStyle/>
          <a:p>
            <a:pPr marL="0" marR="0" lvl="0" indent="0" algn="ctr" rtl="0" hangingPunct="1">
              <a:lnSpc>
                <a:spcPct val="12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Adressquelle</a:t>
            </a:r>
          </a:p>
        </p:txBody>
      </p:sp>
      <p:sp>
        <p:nvSpPr>
          <p:cNvPr id="8" name="Text Box 7"/>
          <p:cNvSpPr/>
          <p:nvPr/>
        </p:nvSpPr>
        <p:spPr>
          <a:xfrm>
            <a:off x="5427720" y="3906720"/>
            <a:ext cx="3570120" cy="212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8994A0"/>
            </a:solidFill>
            <a:prstDash val="solid"/>
            <a:miter/>
          </a:ln>
        </p:spPr>
        <p:txBody>
          <a:bodyPr vert="horz" wrap="square" lIns="90000" tIns="46800" rIns="90000" bIns="46800" anchor="t" anchorCtr="0" compatLnSpc="1">
            <a:spAutoFit/>
          </a:bodyPr>
          <a:lstStyle/>
          <a:p>
            <a:pPr marL="0" marR="0" lvl="0" indent="0" algn="l" rtl="0" hangingPunct="1">
              <a:lnSpc>
                <a:spcPct val="120000"/>
              </a:lnSpc>
              <a:spcBef>
                <a:spcPts val="748"/>
              </a:spcBef>
              <a:spcAft>
                <a:spcPts val="748"/>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333333"/>
                </a:solidFill>
                <a:latin typeface="Arial" pitchFamily="34"/>
                <a:ea typeface="Microsoft YaHei" pitchFamily="2"/>
                <a:cs typeface="Mangal" pitchFamily="2"/>
              </a:rPr>
              <a:t>Für die Auswertung wurden die Antwortausprägungen der geschlossenen Fragen nach dem folgenden Schema gewichtet:</a:t>
            </a:r>
          </a:p>
          <a:p>
            <a:pPr marL="0" marR="0" lvl="0" indent="0" algn="l" rtl="0" hangingPunct="1">
              <a:lnSpc>
                <a:spcPct val="120000"/>
              </a:lnSpc>
              <a:spcBef>
                <a:spcPts val="0"/>
              </a:spcBef>
              <a:spcAft>
                <a:spcPts val="0"/>
              </a:spcAft>
              <a:buNone/>
              <a:tabLst>
                <a:tab pos="0" algn="l"/>
                <a:tab pos="101520" algn="l"/>
                <a:tab pos="2666880" algn="l"/>
                <a:tab pos="2743199" algn="l"/>
                <a:tab pos="3657600" algn="l"/>
                <a:tab pos="4572000" algn="l"/>
                <a:tab pos="5486399" algn="l"/>
                <a:tab pos="6400799" algn="l"/>
                <a:tab pos="7315200" algn="l"/>
                <a:tab pos="8229600" algn="l"/>
                <a:tab pos="9144000" algn="l"/>
                <a:tab pos="10058400" algn="l"/>
              </a:tabLst>
            </a:pPr>
            <a:r>
              <a:rPr lang="de-DE" sz="1200" b="1" i="0" u="none" strike="noStrike" cap="none" baseline="0">
                <a:ln>
                  <a:noFill/>
                </a:ln>
                <a:solidFill>
                  <a:srgbClr val="333333"/>
                </a:solidFill>
                <a:latin typeface="Arial" pitchFamily="34"/>
                <a:ea typeface="Microsoft YaHei" pitchFamily="2"/>
                <a:cs typeface="Mangal" pitchFamily="2"/>
              </a:rPr>
              <a:t>1</a:t>
            </a:r>
            <a:r>
              <a:rPr lang="de-DE" sz="1200" b="0" i="0" u="none" strike="noStrike" cap="none" baseline="0">
                <a:ln>
                  <a:noFill/>
                </a:ln>
                <a:solidFill>
                  <a:srgbClr val="333333"/>
                </a:solidFill>
                <a:latin typeface="Arial" pitchFamily="34"/>
                <a:ea typeface="Microsoft YaHei" pitchFamily="2"/>
                <a:cs typeface="Mangal" pitchFamily="2"/>
              </a:rPr>
              <a:t> (sehr zufrieden/ ganz bestimmt) 	= </a:t>
            </a:r>
            <a:r>
              <a:rPr lang="de-DE" sz="1200" b="1" i="0" u="none" strike="noStrike" cap="none" baseline="0">
                <a:ln>
                  <a:noFill/>
                </a:ln>
                <a:solidFill>
                  <a:srgbClr val="333333"/>
                </a:solidFill>
                <a:latin typeface="Arial" pitchFamily="34"/>
                <a:ea typeface="Microsoft YaHei" pitchFamily="2"/>
                <a:cs typeface="Mangal" pitchFamily="2"/>
              </a:rPr>
              <a:t>100</a:t>
            </a:r>
          </a:p>
          <a:p>
            <a:pPr marL="0" marR="0" lvl="0" indent="0" algn="l" rtl="0" hangingPunct="1">
              <a:lnSpc>
                <a:spcPct val="120000"/>
              </a:lnSpc>
              <a:spcBef>
                <a:spcPts val="0"/>
              </a:spcBef>
              <a:spcAft>
                <a:spcPts val="0"/>
              </a:spcAft>
              <a:buNone/>
              <a:tabLst>
                <a:tab pos="0" algn="l"/>
                <a:tab pos="101520" algn="l"/>
                <a:tab pos="2666880" algn="l"/>
                <a:tab pos="2743199" algn="l"/>
                <a:tab pos="3657600" algn="l"/>
                <a:tab pos="4572000" algn="l"/>
                <a:tab pos="5486399" algn="l"/>
                <a:tab pos="6400799" algn="l"/>
                <a:tab pos="7315200" algn="l"/>
                <a:tab pos="8229600" algn="l"/>
                <a:tab pos="9144000" algn="l"/>
                <a:tab pos="10058400" algn="l"/>
              </a:tabLst>
            </a:pPr>
            <a:r>
              <a:rPr lang="de-DE" sz="1200" b="1" i="0" u="none" strike="noStrike" cap="none" baseline="0">
                <a:ln>
                  <a:noFill/>
                </a:ln>
                <a:solidFill>
                  <a:srgbClr val="333333"/>
                </a:solidFill>
                <a:latin typeface="Arial" pitchFamily="34"/>
                <a:ea typeface="Microsoft YaHei" pitchFamily="2"/>
                <a:cs typeface="Mangal" pitchFamily="2"/>
              </a:rPr>
              <a:t>2 </a:t>
            </a:r>
            <a:r>
              <a:rPr lang="de-DE" sz="1200" b="0" i="0" u="none" strike="noStrike" cap="none" baseline="0">
                <a:ln>
                  <a:noFill/>
                </a:ln>
                <a:solidFill>
                  <a:srgbClr val="333333"/>
                </a:solidFill>
                <a:latin typeface="Arial" pitchFamily="34"/>
                <a:ea typeface="Microsoft YaHei" pitchFamily="2"/>
                <a:cs typeface="Mangal" pitchFamily="2"/>
              </a:rPr>
              <a:t>	= </a:t>
            </a:r>
            <a:r>
              <a:rPr lang="de-DE" sz="1200" b="1" i="0" u="none" strike="noStrike" cap="none" baseline="0">
                <a:ln>
                  <a:noFill/>
                </a:ln>
                <a:solidFill>
                  <a:srgbClr val="333333"/>
                </a:solidFill>
                <a:latin typeface="Arial" pitchFamily="34"/>
                <a:ea typeface="Microsoft YaHei" pitchFamily="2"/>
                <a:cs typeface="Mangal" pitchFamily="2"/>
              </a:rPr>
              <a:t>66,7</a:t>
            </a:r>
          </a:p>
          <a:p>
            <a:pPr marL="0" marR="0" lvl="0" indent="0" algn="l" rtl="0" hangingPunct="1">
              <a:lnSpc>
                <a:spcPct val="120000"/>
              </a:lnSpc>
              <a:spcBef>
                <a:spcPts val="0"/>
              </a:spcBef>
              <a:spcAft>
                <a:spcPts val="0"/>
              </a:spcAft>
              <a:buNone/>
              <a:tabLst>
                <a:tab pos="0" algn="l"/>
                <a:tab pos="101520" algn="l"/>
                <a:tab pos="2666880" algn="l"/>
                <a:tab pos="2743199" algn="l"/>
                <a:tab pos="3657600" algn="l"/>
                <a:tab pos="4572000" algn="l"/>
                <a:tab pos="5486399" algn="l"/>
                <a:tab pos="6400799" algn="l"/>
                <a:tab pos="7315200" algn="l"/>
                <a:tab pos="8229600" algn="l"/>
                <a:tab pos="9144000" algn="l"/>
                <a:tab pos="10058400" algn="l"/>
              </a:tabLst>
            </a:pPr>
            <a:r>
              <a:rPr lang="de-DE" sz="1200" b="1" i="0" u="none" strike="noStrike" cap="none" baseline="0">
                <a:ln>
                  <a:noFill/>
                </a:ln>
                <a:solidFill>
                  <a:srgbClr val="333333"/>
                </a:solidFill>
                <a:latin typeface="Arial" pitchFamily="34"/>
                <a:ea typeface="Microsoft YaHei" pitchFamily="2"/>
                <a:cs typeface="Mangal" pitchFamily="2"/>
              </a:rPr>
              <a:t>3</a:t>
            </a:r>
            <a:r>
              <a:rPr lang="de-DE" sz="1200" b="0" i="0" u="none" strike="noStrike" cap="none" baseline="0">
                <a:ln>
                  <a:noFill/>
                </a:ln>
                <a:solidFill>
                  <a:srgbClr val="333333"/>
                </a:solidFill>
                <a:latin typeface="Arial" pitchFamily="34"/>
                <a:ea typeface="Microsoft YaHei" pitchFamily="2"/>
                <a:cs typeface="Mangal" pitchFamily="2"/>
              </a:rPr>
              <a:t> 	= </a:t>
            </a:r>
            <a:r>
              <a:rPr lang="de-DE" sz="1200" b="1" i="0" u="none" strike="noStrike" cap="none" baseline="0">
                <a:ln>
                  <a:noFill/>
                </a:ln>
                <a:solidFill>
                  <a:srgbClr val="333333"/>
                </a:solidFill>
                <a:latin typeface="Arial" pitchFamily="34"/>
                <a:ea typeface="Microsoft YaHei" pitchFamily="2"/>
                <a:cs typeface="Mangal" pitchFamily="2"/>
              </a:rPr>
              <a:t>33,3</a:t>
            </a:r>
          </a:p>
          <a:p>
            <a:pPr marL="0" marR="0" lvl="0" indent="0" algn="l" rtl="0" hangingPunct="1">
              <a:lnSpc>
                <a:spcPct val="120000"/>
              </a:lnSpc>
              <a:spcBef>
                <a:spcPts val="0"/>
              </a:spcBef>
              <a:spcAft>
                <a:spcPts val="0"/>
              </a:spcAft>
              <a:buNone/>
              <a:tabLst>
                <a:tab pos="0" algn="l"/>
                <a:tab pos="101520" algn="l"/>
                <a:tab pos="2666880" algn="l"/>
                <a:tab pos="2743199" algn="l"/>
                <a:tab pos="3657600" algn="l"/>
                <a:tab pos="4572000" algn="l"/>
                <a:tab pos="5486399" algn="l"/>
                <a:tab pos="6400799" algn="l"/>
                <a:tab pos="7315200" algn="l"/>
                <a:tab pos="8229600" algn="l"/>
                <a:tab pos="9144000" algn="l"/>
                <a:tab pos="10058400" algn="l"/>
              </a:tabLst>
            </a:pPr>
            <a:r>
              <a:rPr lang="de-DE" sz="1200" b="1" i="0" u="none" strike="noStrike" cap="none" baseline="0">
                <a:ln>
                  <a:noFill/>
                </a:ln>
                <a:solidFill>
                  <a:srgbClr val="333333"/>
                </a:solidFill>
                <a:latin typeface="Arial" pitchFamily="34"/>
                <a:ea typeface="Microsoft YaHei" pitchFamily="2"/>
                <a:cs typeface="Mangal" pitchFamily="2"/>
              </a:rPr>
              <a:t>4</a:t>
            </a:r>
            <a:r>
              <a:rPr lang="de-DE" sz="1200" b="0" i="0" u="none" strike="noStrike" cap="none" baseline="0">
                <a:ln>
                  <a:noFill/>
                </a:ln>
                <a:solidFill>
                  <a:srgbClr val="333333"/>
                </a:solidFill>
                <a:latin typeface="Arial" pitchFamily="34"/>
                <a:ea typeface="Microsoft YaHei" pitchFamily="2"/>
                <a:cs typeface="Mangal" pitchFamily="2"/>
              </a:rPr>
              <a:t> 	= </a:t>
            </a:r>
            <a:r>
              <a:rPr lang="de-DE" sz="1200" b="1" i="0" u="none" strike="noStrike" cap="none" baseline="0">
                <a:ln>
                  <a:noFill/>
                </a:ln>
                <a:solidFill>
                  <a:srgbClr val="333333"/>
                </a:solidFill>
                <a:latin typeface="Arial" pitchFamily="34"/>
                <a:ea typeface="Microsoft YaHei" pitchFamily="2"/>
                <a:cs typeface="Mangal" pitchFamily="2"/>
              </a:rPr>
              <a:t>0</a:t>
            </a:r>
          </a:p>
          <a:p>
            <a:pPr marL="0" marR="0" lvl="0" indent="0" algn="l" rtl="0" hangingPunct="1">
              <a:lnSpc>
                <a:spcPct val="120000"/>
              </a:lnSpc>
              <a:spcBef>
                <a:spcPts val="0"/>
              </a:spcBef>
              <a:spcAft>
                <a:spcPts val="0"/>
              </a:spcAft>
              <a:buNone/>
              <a:tabLst>
                <a:tab pos="0" algn="l"/>
                <a:tab pos="101520" algn="l"/>
                <a:tab pos="2666880" algn="l"/>
                <a:tab pos="2743199" algn="l"/>
                <a:tab pos="3657600" algn="l"/>
                <a:tab pos="4572000" algn="l"/>
                <a:tab pos="5486399" algn="l"/>
                <a:tab pos="6400799" algn="l"/>
                <a:tab pos="7315200" algn="l"/>
                <a:tab pos="8229600" algn="l"/>
                <a:tab pos="9144000" algn="l"/>
                <a:tab pos="10058400" algn="l"/>
              </a:tabLst>
            </a:pPr>
            <a:r>
              <a:rPr lang="de-DE" sz="1200" b="1" i="0" u="none" strike="noStrike" cap="none" baseline="0">
                <a:ln>
                  <a:noFill/>
                </a:ln>
                <a:solidFill>
                  <a:srgbClr val="333333"/>
                </a:solidFill>
                <a:latin typeface="Arial" pitchFamily="34"/>
                <a:ea typeface="Microsoft YaHei" pitchFamily="2"/>
                <a:cs typeface="Mangal" pitchFamily="2"/>
              </a:rPr>
              <a:t>5</a:t>
            </a:r>
            <a:r>
              <a:rPr lang="de-DE" sz="1200" b="0" i="0" u="none" strike="noStrike" cap="none" baseline="0">
                <a:ln>
                  <a:noFill/>
                </a:ln>
                <a:solidFill>
                  <a:srgbClr val="333333"/>
                </a:solidFill>
                <a:latin typeface="Arial" pitchFamily="34"/>
                <a:ea typeface="Microsoft YaHei" pitchFamily="2"/>
                <a:cs typeface="Mangal" pitchFamily="2"/>
              </a:rPr>
              <a:t> (überhaupt nicht zufrieden/	= </a:t>
            </a:r>
            <a:r>
              <a:rPr lang="de-DE" sz="1200" b="1" i="0" u="none" strike="noStrike" cap="none" baseline="0">
                <a:ln>
                  <a:noFill/>
                </a:ln>
                <a:solidFill>
                  <a:srgbClr val="333333"/>
                </a:solidFill>
                <a:latin typeface="Arial" pitchFamily="34"/>
                <a:ea typeface="Microsoft YaHei" pitchFamily="2"/>
                <a:cs typeface="Mangal" pitchFamily="2"/>
              </a:rPr>
              <a:t>0</a:t>
            </a:r>
          </a:p>
          <a:p>
            <a:pPr marL="0" marR="0" lvl="0" indent="0" algn="l" rtl="0" hangingPunct="1">
              <a:lnSpc>
                <a:spcPct val="120000"/>
              </a:lnSpc>
              <a:spcBef>
                <a:spcPts val="0"/>
              </a:spcBef>
              <a:spcAft>
                <a:spcPts val="0"/>
              </a:spcAft>
              <a:buNone/>
              <a:tabLst>
                <a:tab pos="0" algn="l"/>
                <a:tab pos="101520" algn="l"/>
                <a:tab pos="2666880" algn="l"/>
                <a:tab pos="2743199" algn="l"/>
                <a:tab pos="3657600" algn="l"/>
                <a:tab pos="4572000" algn="l"/>
                <a:tab pos="5486399" algn="l"/>
                <a:tab pos="6400799" algn="l"/>
                <a:tab pos="7315200" algn="l"/>
                <a:tab pos="8229600" algn="l"/>
                <a:tab pos="9144000" algn="l"/>
                <a:tab pos="10058400" algn="l"/>
              </a:tabLst>
            </a:pPr>
            <a:r>
              <a:rPr lang="de-DE" sz="1200" b="0" i="0" u="none" strike="noStrike" cap="none" baseline="0">
                <a:ln>
                  <a:noFill/>
                </a:ln>
                <a:solidFill>
                  <a:srgbClr val="333333"/>
                </a:solidFill>
                <a:latin typeface="Arial" pitchFamily="34"/>
                <a:ea typeface="Microsoft YaHei" pitchFamily="2"/>
                <a:cs typeface="Mangal" pitchFamily="2"/>
              </a:rPr>
              <a:t>	  bestimmt nicht)	</a:t>
            </a:r>
          </a:p>
        </p:txBody>
      </p:sp>
      <p:sp>
        <p:nvSpPr>
          <p:cNvPr id="9" name="Text Box 8"/>
          <p:cNvSpPr/>
          <p:nvPr/>
        </p:nvSpPr>
        <p:spPr>
          <a:xfrm>
            <a:off x="5421240" y="3451320"/>
            <a:ext cx="357660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8994A0"/>
            </a:solidFill>
            <a:prstDash val="solid"/>
            <a:miter/>
          </a:ln>
        </p:spPr>
        <p:txBody>
          <a:bodyPr vert="horz" wrap="square" lIns="90000" tIns="46800" rIns="90000" bIns="46800" anchor="t" anchorCtr="0" compatLnSpc="1">
            <a:spAutoFit/>
          </a:bodyPr>
          <a:lstStyle/>
          <a:p>
            <a:pPr marL="0" marR="0" lvl="0" indent="0" algn="ctr" rtl="0" hangingPunct="1">
              <a:lnSpc>
                <a:spcPct val="120000"/>
              </a:lnSpc>
              <a:spcBef>
                <a:spcPts val="873"/>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400" b="0" i="0" u="none" strike="noStrike" cap="none" baseline="0">
                <a:ln>
                  <a:noFill/>
                </a:ln>
                <a:solidFill>
                  <a:srgbClr val="333333"/>
                </a:solidFill>
                <a:latin typeface="Arial" pitchFamily="34"/>
                <a:ea typeface="Microsoft YaHei" pitchFamily="2"/>
                <a:cs typeface="Mangal" pitchFamily="2"/>
              </a:rPr>
              <a:t>Gewichtung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Foliennummernplatzhalter 5"/>
          <p:cNvSpPr/>
          <p:nvPr/>
        </p:nvSpPr>
        <p:spPr>
          <a:xfrm>
            <a:off x="858959" y="6448320"/>
            <a:ext cx="1109520" cy="3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de-DE" sz="1000" b="0" i="0" u="none" strike="noStrike" cap="none" baseline="0">
                <a:ln>
                  <a:noFill/>
                </a:ln>
                <a:solidFill>
                  <a:srgbClr val="333333"/>
                </a:solidFill>
                <a:latin typeface="Arial" pitchFamily="34"/>
                <a:ea typeface="Microsoft YaHei" pitchFamily="2"/>
                <a:cs typeface="Mangal" pitchFamily="2"/>
              </a:rPr>
              <a:t>Seite </a:t>
            </a:r>
            <a:fld id="{CFCA40B3-D5DD-444E-9AA4-340DF803B04E}" type="slidenum">
              <a:t>9</a:t>
            </a:fld>
            <a:endParaRPr lang="de-DE" sz="1000" b="0" i="0" u="none" strike="noStrike" cap="none" baseline="0">
              <a:ln>
                <a:noFill/>
              </a:ln>
              <a:solidFill>
                <a:srgbClr val="333333"/>
              </a:solidFill>
              <a:latin typeface="Arial" pitchFamily="34"/>
              <a:ea typeface="Microsoft YaHei" pitchFamily="2"/>
              <a:cs typeface="Mangal" pitchFamily="2"/>
            </a:endParaRPr>
          </a:p>
        </p:txBody>
      </p:sp>
      <p:sp>
        <p:nvSpPr>
          <p:cNvPr id="3" name="Titel 2"/>
          <p:cNvSpPr txBox="1">
            <a:spLocks noGrp="1"/>
          </p:cNvSpPr>
          <p:nvPr>
            <p:ph type="title" idx="4294967295"/>
          </p:nvPr>
        </p:nvSpPr>
        <p:spPr/>
        <p:txBody>
          <a:bodyPr wrap="square" lIns="91440" tIns="45720" rIns="91440" bIns="45720"/>
          <a:lstStyle>
            <a:defPPr lvl="0">
              <a:buNone/>
            </a:defPPr>
            <a:lvl1pPr lvl="0">
              <a:buNone/>
            </a:lvl1pPr>
          </a:lstStyle>
          <a:p>
            <a:pPr lvl="0" hangingPunct="1"/>
            <a:r>
              <a:rPr lang="de-DE"/>
              <a:t>Inhalt</a:t>
            </a:r>
          </a:p>
        </p:txBody>
      </p:sp>
      <p:sp>
        <p:nvSpPr>
          <p:cNvPr id="4" name="Textplatzhalter 3"/>
          <p:cNvSpPr txBox="1">
            <a:spLocks noGrp="1"/>
          </p:cNvSpPr>
          <p:nvPr>
            <p:ph type="body" idx="4294967295"/>
          </p:nvPr>
        </p:nvSpPr>
        <p:spPr>
          <a:xfrm>
            <a:off x="844199" y="1278000"/>
            <a:ext cx="8420040" cy="4525920"/>
          </a:xfrm>
        </p:spPr>
        <p:txBody>
          <a:bodyPr wrap="square" lIns="91440" tIns="45720" rIns="91440" bIns="45720"/>
          <a:lstStyle>
            <a:def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defPPr>
            <a:lvl1pPr marL="342720" marR="0" lvl="0" indent="-342720" algn="l" rtl="0" hangingPunct="0">
              <a:lnSpc>
                <a:spcPct val="100000"/>
              </a:lnSpc>
              <a:spcBef>
                <a:spcPts val="349"/>
              </a:spcBef>
              <a:spcAft>
                <a:spcPts val="0"/>
              </a:spcAft>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defRPr lang="de-DE" sz="1400" b="0" i="0" u="none" strike="noStrike" cap="none" baseline="0">
                <a:ln>
                  <a:noFill/>
                </a:ln>
                <a:solidFill>
                  <a:srgbClr val="333333"/>
                </a:solidFill>
                <a:latin typeface="Arial" pitchFamily="34"/>
                <a:ea typeface="Microsoft YaHei" pitchFamily="2"/>
                <a:cs typeface="Mangal" pitchFamily="2"/>
              </a:defRPr>
            </a:lvl1pPr>
            <a:lvl2pPr marL="376200" marR="0" lvl="1" indent="-185760" algn="l" rtl="0" hangingPunct="0">
              <a:lnSpc>
                <a:spcPct val="100000"/>
              </a:lnSpc>
              <a:spcBef>
                <a:spcPts val="298"/>
              </a:spcBef>
              <a:spcAft>
                <a:spcPts val="0"/>
              </a:spcAft>
              <a:buClr>
                <a:srgbClr val="333333"/>
              </a:buClr>
              <a:buSzPct val="100000"/>
              <a:buFont typeface="Arial" pitchFamily="34"/>
              <a:buChar char="–"/>
              <a:tabLst>
                <a:tab pos="537840" algn="l"/>
                <a:tab pos="1452240" algn="l"/>
                <a:tab pos="2366640" algn="l"/>
                <a:tab pos="3281039" algn="l"/>
                <a:tab pos="4195440" algn="l"/>
                <a:tab pos="5109840" algn="l"/>
                <a:tab pos="6024240" algn="l"/>
                <a:tab pos="6938640" algn="l"/>
                <a:tab pos="7853040" algn="l"/>
                <a:tab pos="8767440" algn="l"/>
                <a:tab pos="9681840" algn="l"/>
              </a:tabLst>
              <a:defRPr lang="de-DE" sz="1200" b="0" i="0" u="none" strike="noStrike" cap="none" baseline="0">
                <a:ln>
                  <a:noFill/>
                </a:ln>
                <a:solidFill>
                  <a:srgbClr val="333333"/>
                </a:solidFill>
                <a:latin typeface="Arial" pitchFamily="34"/>
                <a:ea typeface="Microsoft YaHei" pitchFamily="2"/>
                <a:cs typeface="Mangal" pitchFamily="2"/>
              </a:defRPr>
            </a:lvl2pPr>
            <a:lvl3pPr marL="765000" marR="0" lvl="2" indent="-198360" algn="l" rtl="0" hangingPunct="0">
              <a:lnSpc>
                <a:spcPct val="100000"/>
              </a:lnSpc>
              <a:spcBef>
                <a:spcPts val="298"/>
              </a:spcBef>
              <a:spcAft>
                <a:spcPts val="0"/>
              </a:spcAft>
              <a:buClr>
                <a:srgbClr val="333333"/>
              </a:buClr>
              <a:buSzPct val="100000"/>
              <a:buFont typeface="Arial" pitchFamily="34"/>
              <a:buChar char="–"/>
              <a:tabLst>
                <a:tab pos="149040" algn="l"/>
                <a:tab pos="1063440" algn="l"/>
                <a:tab pos="1977840" algn="l"/>
                <a:tab pos="2892239" algn="l"/>
                <a:tab pos="3806640" algn="l"/>
                <a:tab pos="4721040" algn="l"/>
                <a:tab pos="5635440" algn="l"/>
                <a:tab pos="6549840" algn="l"/>
                <a:tab pos="7464240" algn="l"/>
                <a:tab pos="8378640" algn="l"/>
                <a:tab pos="9293040" algn="l"/>
              </a:tabLst>
              <a:defRPr lang="de-DE" sz="1200" b="0" i="0" u="none" strike="noStrike" cap="none" baseline="0">
                <a:ln>
                  <a:noFill/>
                </a:ln>
                <a:solidFill>
                  <a:srgbClr val="333333"/>
                </a:solidFill>
                <a:latin typeface="Arial" pitchFamily="34"/>
                <a:ea typeface="Microsoft YaHei" pitchFamily="2"/>
                <a:cs typeface="Mangal" pitchFamily="2"/>
              </a:defRPr>
            </a:lvl3pPr>
            <a:lvl4pPr marL="1603079" marR="0" lvl="3" indent="-228600" algn="l" rtl="0" hangingPunct="0">
              <a:lnSpc>
                <a:spcPct val="100000"/>
              </a:lnSpc>
              <a:spcBef>
                <a:spcPts val="448"/>
              </a:spcBef>
              <a:spcAft>
                <a:spcPts val="0"/>
              </a:spcAft>
              <a:buClr>
                <a:srgbClr val="333333"/>
              </a:buClr>
              <a:buSzPct val="100000"/>
              <a:buFont typeface="Arial" pitchFamily="34"/>
              <a:buChar char="–"/>
              <a:tabLst>
                <a:tab pos="225360" algn="l"/>
                <a:tab pos="1139760" algn="l"/>
                <a:tab pos="2054160" algn="l"/>
                <a:tab pos="2968559" algn="l"/>
                <a:tab pos="3882960" algn="l"/>
                <a:tab pos="4797360" algn="l"/>
                <a:tab pos="5711760" algn="l"/>
                <a:tab pos="6626160" algn="l"/>
                <a:tab pos="7540559" algn="l"/>
                <a:tab pos="8454959" algn="l"/>
              </a:tabLst>
              <a:defRPr lang="de-DE" sz="1800" b="0" i="0" u="none" strike="noStrike" cap="none" baseline="0">
                <a:ln>
                  <a:noFill/>
                </a:ln>
                <a:solidFill>
                  <a:srgbClr val="333333"/>
                </a:solidFill>
                <a:latin typeface="Arial" pitchFamily="34"/>
                <a:ea typeface="Microsoft YaHei" pitchFamily="2"/>
                <a:cs typeface="Mangal" pitchFamily="2"/>
              </a:defRPr>
            </a:lvl4pPr>
            <a:lvl5pPr marL="2057400" marR="0" lvl="4"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5pPr>
            <a:lvl6pPr marL="2057400" marR="0" lvl="5"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6pPr>
            <a:lvl7pPr marL="2057400" marR="0" lvl="6"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7pPr>
            <a:lvl8pPr marL="2057400" marR="0" lvl="7"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8pPr>
            <a:lvl9pPr marL="2057400" marR="0" lvl="8" indent="-228600" algn="l" rtl="0" hangingPunct="0">
              <a:lnSpc>
                <a:spcPct val="100000"/>
              </a:lnSpc>
              <a:spcBef>
                <a:spcPts val="448"/>
              </a:spcBef>
              <a:spcAft>
                <a:spcPts val="0"/>
              </a:spcAft>
              <a:buClr>
                <a:srgbClr val="333333"/>
              </a:buClr>
              <a:buSzPct val="100000"/>
              <a:buFont typeface="Arial" pitchFamily="34"/>
              <a:buChar char="»"/>
              <a:tabLst>
                <a:tab pos="685799" algn="l"/>
                <a:tab pos="1600200" algn="l"/>
                <a:tab pos="2514600" algn="l"/>
                <a:tab pos="3429000" algn="l"/>
                <a:tab pos="4343400" algn="l"/>
                <a:tab pos="5257800" algn="l"/>
                <a:tab pos="6172200" algn="l"/>
                <a:tab pos="7086600" algn="l"/>
                <a:tab pos="8000999" algn="l"/>
              </a:tabLst>
              <a:defRPr lang="de-DE" sz="1800" b="0" i="0" u="none" strike="noStrike" cap="none" baseline="0">
                <a:ln>
                  <a:noFill/>
                </a:ln>
                <a:solidFill>
                  <a:srgbClr val="333333"/>
                </a:solidFill>
                <a:latin typeface="Arial" pitchFamily="34"/>
                <a:ea typeface="Microsoft YaHei" pitchFamily="2"/>
                <a:cs typeface="Mangal" pitchFamily="2"/>
              </a:defRPr>
            </a:lvl9pPr>
          </a:lstStyle>
          <a:p>
            <a:pPr marL="0" lvl="0" indent="0" hangingPunct="1">
              <a:lnSpc>
                <a:spcPct val="150000"/>
              </a:lnSpc>
              <a:spcBef>
                <a:spcPts val="448"/>
              </a:spcBef>
              <a:buClr>
                <a:srgbClr val="8994A0"/>
              </a:buClr>
              <a:buSzPct val="100000"/>
              <a:buAutoNum type="arabicPeriod"/>
            </a:pPr>
            <a:r>
              <a:rPr lang="de-DE" sz="1800">
                <a:solidFill>
                  <a:srgbClr val="8994A0"/>
                </a:solidFill>
              </a:rPr>
              <a:t>Management Summary</a:t>
            </a:r>
          </a:p>
          <a:p>
            <a:pPr marL="0" lvl="0" indent="0" hangingPunct="1">
              <a:lnSpc>
                <a:spcPct val="150000"/>
              </a:lnSpc>
              <a:spcBef>
                <a:spcPts val="448"/>
              </a:spcBef>
              <a:buClr>
                <a:srgbClr val="8994A0"/>
              </a:buClr>
              <a:buSzPct val="100000"/>
              <a:buAutoNum type="arabicPeriod"/>
            </a:pPr>
            <a:r>
              <a:rPr lang="de-DE" sz="1800">
                <a:solidFill>
                  <a:srgbClr val="8994A0"/>
                </a:solidFill>
              </a:rPr>
              <a:t>Study Facts</a:t>
            </a:r>
          </a:p>
          <a:p>
            <a:pPr marL="0" lvl="0" indent="0" hangingPunct="1">
              <a:lnSpc>
                <a:spcPct val="150000"/>
              </a:lnSpc>
              <a:spcBef>
                <a:spcPts val="448"/>
              </a:spcBef>
              <a:buClr>
                <a:srgbClr val="333333"/>
              </a:buClr>
              <a:buSzPct val="100000"/>
              <a:buAutoNum type="arabicPeriod"/>
            </a:pPr>
            <a:r>
              <a:rPr lang="de-DE" sz="1800" b="1"/>
              <a:t>Erläuterung des Modells der Markenbindung</a:t>
            </a:r>
          </a:p>
          <a:p>
            <a:pPr marL="0" lvl="0" indent="0" hangingPunct="1">
              <a:lnSpc>
                <a:spcPct val="150000"/>
              </a:lnSpc>
              <a:spcBef>
                <a:spcPts val="448"/>
              </a:spcBef>
              <a:buClr>
                <a:srgbClr val="8994A0"/>
              </a:buClr>
              <a:buSzPct val="100000"/>
              <a:buAutoNum type="arabicPeriod"/>
            </a:pPr>
            <a:r>
              <a:rPr lang="de-DE" sz="1800">
                <a:solidFill>
                  <a:srgbClr val="8994A0"/>
                </a:solidFill>
              </a:rPr>
              <a:t>Markenzufriedenheit und Markenbindung</a:t>
            </a:r>
          </a:p>
          <a:p>
            <a:pPr marL="0" lvl="0" indent="0" hangingPunct="1">
              <a:lnSpc>
                <a:spcPct val="150000"/>
              </a:lnSpc>
              <a:spcBef>
                <a:spcPts val="448"/>
              </a:spcBef>
              <a:buClr>
                <a:srgbClr val="8994A0"/>
              </a:buClr>
              <a:buSzPct val="100000"/>
              <a:buAutoNum type="arabicPeriod"/>
            </a:pPr>
            <a:r>
              <a:rPr lang="de-DE" sz="1800">
                <a:solidFill>
                  <a:srgbClr val="8994A0"/>
                </a:solidFill>
              </a:rPr>
              <a:t>Zufriedenheit und Loyalität beim Computerkauf</a:t>
            </a:r>
          </a:p>
          <a:p>
            <a:pPr marL="0" lvl="0" indent="0" hangingPunct="1">
              <a:lnSpc>
                <a:spcPct val="150000"/>
              </a:lnSpc>
              <a:spcBef>
                <a:spcPts val="448"/>
              </a:spcBef>
              <a:buClr>
                <a:srgbClr val="8994A0"/>
              </a:buClr>
              <a:buSzPct val="100000"/>
              <a:buAutoNum type="arabicPeriod"/>
            </a:pPr>
            <a:r>
              <a:rPr lang="de-DE" sz="1800">
                <a:solidFill>
                  <a:srgbClr val="8994A0"/>
                </a:solidFill>
              </a:rPr>
              <a:t>Zufriedenheit und Loyalität im Bereich Service</a:t>
            </a:r>
          </a:p>
          <a:p>
            <a:pPr marL="0" lvl="0" indent="0" hangingPunct="1">
              <a:lnSpc>
                <a:spcPct val="150000"/>
              </a:lnSpc>
              <a:spcBef>
                <a:spcPts val="448"/>
              </a:spcBef>
              <a:buClr>
                <a:srgbClr val="8994A0"/>
              </a:buClr>
              <a:buSzPct val="100000"/>
              <a:buAutoNum type="arabicPeriod"/>
            </a:pPr>
            <a:r>
              <a:rPr lang="de-DE" sz="1800">
                <a:solidFill>
                  <a:srgbClr val="8994A0"/>
                </a:solidFill>
              </a:rPr>
              <a:t>Kernfaktoren der Zufriedenheit</a:t>
            </a:r>
          </a:p>
        </p:txBody>
      </p:sp>
    </p:spTree>
  </p:cSld>
  <p:clrMapOvr>
    <a:masterClrMapping/>
  </p:clrMapOvr>
</p:sld>
</file>

<file path=ppt/theme/theme1.xml><?xml version="1.0" encoding="utf-8"?>
<a:theme xmlns:a="http://schemas.openxmlformats.org/drawingml/2006/main" name="Standard">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1727</Words>
  <Application>Microsoft Office PowerPoint</Application>
  <PresentationFormat>Custom</PresentationFormat>
  <Paragraphs>284</Paragraphs>
  <Slides>21</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Times New Roman</vt:lpstr>
      <vt:lpstr>VW Headline OT-Black</vt:lpstr>
      <vt:lpstr>VW Headline OT-Book</vt:lpstr>
      <vt:lpstr>Wingdings</vt:lpstr>
      <vt:lpstr>Standard</vt:lpstr>
      <vt:lpstr>Microsoft Graph Chart</vt:lpstr>
      <vt:lpstr>Benchmarkstudie (Verkauf und Service) Bei dieser Präsentation handelt es sich um eine Arbeitsprobe. Alle Firmennamen sowie die Branche wurden geändert, damit keine Rückschlüsse auf den Auftraggeber und dessen Wettbewerbsumfeld möglich sind. Außerdem wurde die Präsentation auf die Inhaltspunkte 1-5 gekürzt.</vt:lpstr>
      <vt:lpstr>Inhalt</vt:lpstr>
      <vt:lpstr>Inhalt</vt:lpstr>
      <vt:lpstr>Management Summary (I)</vt:lpstr>
      <vt:lpstr>Management Summary (II)</vt:lpstr>
      <vt:lpstr>Inhalt</vt:lpstr>
      <vt:lpstr>Study Facts</vt:lpstr>
      <vt:lpstr>Study Facts</vt:lpstr>
      <vt:lpstr>Inhalt</vt:lpstr>
      <vt:lpstr>PowerPoint Presentation</vt:lpstr>
      <vt:lpstr>Inhalt</vt:lpstr>
      <vt:lpstr>PowerPoint Presentation</vt:lpstr>
      <vt:lpstr>Markenzufriedenheit und Markenbindung</vt:lpstr>
      <vt:lpstr>Markenzufriedenheit und Markenbindung Einzelfragen zur Markenbindung im Vergleich</vt:lpstr>
      <vt:lpstr>PowerPoint Presentation</vt:lpstr>
      <vt:lpstr>Inhalt</vt:lpstr>
      <vt:lpstr>PowerPoint Presentation</vt:lpstr>
      <vt:lpstr>Zufriedenheit und Loyalität beim Computerkauf Die vier Leistungsbereiche und die Gesamtzufriedenheit</vt:lpstr>
      <vt:lpstr>Zufriedenheit und Loyalität beim Computerkauf Zufriedene und begeisterte Kunden</vt:lpstr>
      <vt:lpstr>Zufriedenheit und Loyalität beim Computerkauf Handlungsbedarfsportfolio</vt:lpstr>
      <vt:lpstr>Zufriedenheit und Loyalität beim Computerkauf Weiterempfehlung, Wiederkauf und die Loyalität als Index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Hoffmeister</dc:creator>
  <cp:lastModifiedBy>Anne</cp:lastModifiedBy>
  <cp:revision>396</cp:revision>
  <dcterms:created xsi:type="dcterms:W3CDTF">2009-02-26T11:28:12Z</dcterms:created>
  <dcterms:modified xsi:type="dcterms:W3CDTF">2022-01-15T09:21:35Z</dcterms:modified>
</cp:coreProperties>
</file>