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9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64"/>
    <p:restoredTop sz="94671"/>
  </p:normalViewPr>
  <p:slideViewPr>
    <p:cSldViewPr snapToGrid="0" snapToObjects="1">
      <p:cViewPr varScale="1">
        <p:scale>
          <a:sx n="96" d="100"/>
          <a:sy n="96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localhost/Volumes/HONGWEI/Adler/Gantt%20Chart/FYP_GanttChart_Plann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SG"/>
  <c:roundedCorners val="0"/>
  <mc:AlternateContent xmlns:mc="http://schemas.openxmlformats.org/markup-compatibility/2006">
    <mc:Choice xmlns:c14="http://schemas.microsoft.com/office/drawing/2007/8/2/chart" Requires="c14">
      <c14:style val="132"/>
    </mc:Choice>
    <mc:Fallback>
      <c:style val="3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  <c:spPr>
        <a:solidFill>
          <a:schemeClr val="bg1"/>
        </a:solidFill>
        <a:effectLst>
          <a:outerShdw blurRad="50800" dist="38100" dir="8100000" algn="tr" rotWithShape="0">
            <a:prstClr val="black">
              <a:alpha val="40000"/>
            </a:prstClr>
          </a:outerShdw>
        </a:effectLst>
      </c:spPr>
    </c:sideWall>
    <c:backWall>
      <c:thickness val="0"/>
      <c:spPr>
        <a:solidFill>
          <a:schemeClr val="bg1"/>
        </a:solidFill>
        <a:effectLst>
          <a:outerShdw blurRad="50800" dist="38100" dir="8100000" algn="tr" rotWithShape="0">
            <a:prstClr val="black">
              <a:alpha val="40000"/>
            </a:prstClr>
          </a:outerShdw>
        </a:effectLst>
      </c:spPr>
    </c:backWall>
    <c:plotArea>
      <c:layout>
        <c:manualLayout>
          <c:layoutTarget val="inner"/>
          <c:xMode val="edge"/>
          <c:yMode val="edge"/>
          <c:x val="0.0525112582120421"/>
          <c:y val="0.0293042686474045"/>
          <c:w val="0.921279165894771"/>
          <c:h val="0.817234735448761"/>
        </c:manualLayout>
      </c:layout>
      <c:bar3DChart>
        <c:barDir val="bar"/>
        <c:grouping val="stack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</c:spPr>
          <c:invertIfNegative val="0"/>
          <c:cat>
            <c:strRef>
              <c:f>Sheet1!$A$2:$A$49</c:f>
              <c:strCache>
                <c:ptCount val="48"/>
                <c:pt idx="0">
                  <c:v>0</c:v>
                </c:pt>
                <c:pt idx="1">
                  <c:v>1</c:v>
                </c:pt>
                <c:pt idx="2">
                  <c:v>1.1</c:v>
                </c:pt>
                <c:pt idx="3">
                  <c:v>2</c:v>
                </c:pt>
                <c:pt idx="4">
                  <c:v>2.1</c:v>
                </c:pt>
                <c:pt idx="5">
                  <c:v>3</c:v>
                </c:pt>
                <c:pt idx="6">
                  <c:v>3.1</c:v>
                </c:pt>
                <c:pt idx="7">
                  <c:v>3.1.1</c:v>
                </c:pt>
                <c:pt idx="8">
                  <c:v>3.1.2</c:v>
                </c:pt>
                <c:pt idx="9">
                  <c:v>3.1.3</c:v>
                </c:pt>
                <c:pt idx="10">
                  <c:v>3.1.4</c:v>
                </c:pt>
                <c:pt idx="11">
                  <c:v>3.2</c:v>
                </c:pt>
                <c:pt idx="12">
                  <c:v>3.2.1</c:v>
                </c:pt>
                <c:pt idx="13">
                  <c:v>3.2.2</c:v>
                </c:pt>
                <c:pt idx="14">
                  <c:v>3.2.3</c:v>
                </c:pt>
                <c:pt idx="15">
                  <c:v>4</c:v>
                </c:pt>
                <c:pt idx="16">
                  <c:v>4.1</c:v>
                </c:pt>
                <c:pt idx="17">
                  <c:v>4.1.1</c:v>
                </c:pt>
                <c:pt idx="18">
                  <c:v>4.1.2</c:v>
                </c:pt>
                <c:pt idx="19">
                  <c:v>4.1.3</c:v>
                </c:pt>
                <c:pt idx="20">
                  <c:v>4.1.4</c:v>
                </c:pt>
                <c:pt idx="21">
                  <c:v>4.2</c:v>
                </c:pt>
                <c:pt idx="22">
                  <c:v>4.2.1</c:v>
                </c:pt>
                <c:pt idx="23">
                  <c:v>4.2.2</c:v>
                </c:pt>
                <c:pt idx="24">
                  <c:v>4.2.3</c:v>
                </c:pt>
                <c:pt idx="25">
                  <c:v>4.3</c:v>
                </c:pt>
                <c:pt idx="26">
                  <c:v>5</c:v>
                </c:pt>
                <c:pt idx="27">
                  <c:v>5.1</c:v>
                </c:pt>
                <c:pt idx="28">
                  <c:v>5.1.1</c:v>
                </c:pt>
                <c:pt idx="29">
                  <c:v>5.1.1.1</c:v>
                </c:pt>
                <c:pt idx="30">
                  <c:v>5.1.1.2</c:v>
                </c:pt>
                <c:pt idx="31">
                  <c:v>5.1.2</c:v>
                </c:pt>
                <c:pt idx="32">
                  <c:v>5.1.2.1</c:v>
                </c:pt>
                <c:pt idx="33">
                  <c:v>5.1.2.2</c:v>
                </c:pt>
                <c:pt idx="34">
                  <c:v>6</c:v>
                </c:pt>
                <c:pt idx="35">
                  <c:v>6.1</c:v>
                </c:pt>
                <c:pt idx="36">
                  <c:v>6.1.1</c:v>
                </c:pt>
                <c:pt idx="37">
                  <c:v>6.1.2</c:v>
                </c:pt>
                <c:pt idx="38">
                  <c:v>6.2</c:v>
                </c:pt>
                <c:pt idx="39">
                  <c:v>6.2.1</c:v>
                </c:pt>
                <c:pt idx="40">
                  <c:v>6.2.2</c:v>
                </c:pt>
                <c:pt idx="41">
                  <c:v>7</c:v>
                </c:pt>
                <c:pt idx="42">
                  <c:v>7.1</c:v>
                </c:pt>
                <c:pt idx="43">
                  <c:v>7.2</c:v>
                </c:pt>
                <c:pt idx="44">
                  <c:v>7.3</c:v>
                </c:pt>
                <c:pt idx="45">
                  <c:v>8</c:v>
                </c:pt>
                <c:pt idx="46">
                  <c:v>8.2</c:v>
                </c:pt>
                <c:pt idx="47">
                  <c:v>8.3</c:v>
                </c:pt>
              </c:strCache>
            </c:strRef>
          </c:cat>
          <c:val>
            <c:numRef>
              <c:f>Sheet1!$C$2:$C$49</c:f>
              <c:numCache>
                <c:formatCode>m/d/yy</c:formatCode>
                <c:ptCount val="48"/>
                <c:pt idx="0">
                  <c:v>43115.0</c:v>
                </c:pt>
                <c:pt idx="1">
                  <c:v>43115.0</c:v>
                </c:pt>
                <c:pt idx="2">
                  <c:v>43115.0</c:v>
                </c:pt>
                <c:pt idx="3">
                  <c:v>43129.0</c:v>
                </c:pt>
                <c:pt idx="4">
                  <c:v>43129.0</c:v>
                </c:pt>
                <c:pt idx="5">
                  <c:v>43143.0</c:v>
                </c:pt>
                <c:pt idx="6">
                  <c:v>43143.0</c:v>
                </c:pt>
                <c:pt idx="7">
                  <c:v>43143.0</c:v>
                </c:pt>
                <c:pt idx="8">
                  <c:v>43143.0</c:v>
                </c:pt>
                <c:pt idx="9">
                  <c:v>43143.0</c:v>
                </c:pt>
                <c:pt idx="10">
                  <c:v>43143.0</c:v>
                </c:pt>
                <c:pt idx="11">
                  <c:v>43156.0</c:v>
                </c:pt>
                <c:pt idx="12">
                  <c:v>43156.0</c:v>
                </c:pt>
                <c:pt idx="13">
                  <c:v>43156.0</c:v>
                </c:pt>
                <c:pt idx="14">
                  <c:v>43156.0</c:v>
                </c:pt>
                <c:pt idx="15">
                  <c:v>43192.0</c:v>
                </c:pt>
                <c:pt idx="16">
                  <c:v>43192.0</c:v>
                </c:pt>
                <c:pt idx="17">
                  <c:v>43192.0</c:v>
                </c:pt>
                <c:pt idx="18">
                  <c:v>43192.0</c:v>
                </c:pt>
                <c:pt idx="19">
                  <c:v>43192.0</c:v>
                </c:pt>
                <c:pt idx="20">
                  <c:v>43192.0</c:v>
                </c:pt>
                <c:pt idx="21">
                  <c:v>43194.0</c:v>
                </c:pt>
                <c:pt idx="22">
                  <c:v>43194.0</c:v>
                </c:pt>
                <c:pt idx="23">
                  <c:v>43194.0</c:v>
                </c:pt>
                <c:pt idx="24">
                  <c:v>43194.0</c:v>
                </c:pt>
                <c:pt idx="25">
                  <c:v>43194.0</c:v>
                </c:pt>
                <c:pt idx="26">
                  <c:v>43171.0</c:v>
                </c:pt>
                <c:pt idx="27">
                  <c:v>43171.0</c:v>
                </c:pt>
                <c:pt idx="28">
                  <c:v>43171.0</c:v>
                </c:pt>
                <c:pt idx="29">
                  <c:v>43171.0</c:v>
                </c:pt>
                <c:pt idx="30">
                  <c:v>43171.0</c:v>
                </c:pt>
                <c:pt idx="31">
                  <c:v>43181.0</c:v>
                </c:pt>
                <c:pt idx="32">
                  <c:v>43181.0</c:v>
                </c:pt>
                <c:pt idx="33">
                  <c:v>43181.0</c:v>
                </c:pt>
                <c:pt idx="34">
                  <c:v>43198.0</c:v>
                </c:pt>
                <c:pt idx="35">
                  <c:v>43198.0</c:v>
                </c:pt>
                <c:pt idx="36">
                  <c:v>43198.0</c:v>
                </c:pt>
                <c:pt idx="37">
                  <c:v>43198.0</c:v>
                </c:pt>
                <c:pt idx="38">
                  <c:v>43212.0</c:v>
                </c:pt>
                <c:pt idx="39">
                  <c:v>43212.0</c:v>
                </c:pt>
                <c:pt idx="40">
                  <c:v>43212.0</c:v>
                </c:pt>
                <c:pt idx="41">
                  <c:v>43227.0</c:v>
                </c:pt>
                <c:pt idx="42">
                  <c:v>43227.0</c:v>
                </c:pt>
                <c:pt idx="43">
                  <c:v>43231.0</c:v>
                </c:pt>
                <c:pt idx="44">
                  <c:v>43231.0</c:v>
                </c:pt>
                <c:pt idx="45">
                  <c:v>43241.0</c:v>
                </c:pt>
                <c:pt idx="46">
                  <c:v>43241.0</c:v>
                </c:pt>
                <c:pt idx="47">
                  <c:v>43241.0</c:v>
                </c:pt>
              </c:numCache>
            </c:numRef>
          </c:val>
        </c:ser>
        <c:ser>
          <c:idx val="1"/>
          <c:order val="1"/>
          <c:tx>
            <c:strRef>
              <c:f>Sheet1!$G$1</c:f>
              <c:strCache>
                <c:ptCount val="1"/>
                <c:pt idx="0">
                  <c:v>Days Completed</c:v>
                </c:pt>
              </c:strCache>
            </c:strRef>
          </c:tx>
          <c:invertIfNegative val="0"/>
          <c:cat>
            <c:strRef>
              <c:f>Sheet1!$A$2:$A$49</c:f>
              <c:strCache>
                <c:ptCount val="48"/>
                <c:pt idx="0">
                  <c:v>0</c:v>
                </c:pt>
                <c:pt idx="1">
                  <c:v>1</c:v>
                </c:pt>
                <c:pt idx="2">
                  <c:v>1.1</c:v>
                </c:pt>
                <c:pt idx="3">
                  <c:v>2</c:v>
                </c:pt>
                <c:pt idx="4">
                  <c:v>2.1</c:v>
                </c:pt>
                <c:pt idx="5">
                  <c:v>3</c:v>
                </c:pt>
                <c:pt idx="6">
                  <c:v>3.1</c:v>
                </c:pt>
                <c:pt idx="7">
                  <c:v>3.1.1</c:v>
                </c:pt>
                <c:pt idx="8">
                  <c:v>3.1.2</c:v>
                </c:pt>
                <c:pt idx="9">
                  <c:v>3.1.3</c:v>
                </c:pt>
                <c:pt idx="10">
                  <c:v>3.1.4</c:v>
                </c:pt>
                <c:pt idx="11">
                  <c:v>3.2</c:v>
                </c:pt>
                <c:pt idx="12">
                  <c:v>3.2.1</c:v>
                </c:pt>
                <c:pt idx="13">
                  <c:v>3.2.2</c:v>
                </c:pt>
                <c:pt idx="14">
                  <c:v>3.2.3</c:v>
                </c:pt>
                <c:pt idx="15">
                  <c:v>4</c:v>
                </c:pt>
                <c:pt idx="16">
                  <c:v>4.1</c:v>
                </c:pt>
                <c:pt idx="17">
                  <c:v>4.1.1</c:v>
                </c:pt>
                <c:pt idx="18">
                  <c:v>4.1.2</c:v>
                </c:pt>
                <c:pt idx="19">
                  <c:v>4.1.3</c:v>
                </c:pt>
                <c:pt idx="20">
                  <c:v>4.1.4</c:v>
                </c:pt>
                <c:pt idx="21">
                  <c:v>4.2</c:v>
                </c:pt>
                <c:pt idx="22">
                  <c:v>4.2.1</c:v>
                </c:pt>
                <c:pt idx="23">
                  <c:v>4.2.2</c:v>
                </c:pt>
                <c:pt idx="24">
                  <c:v>4.2.3</c:v>
                </c:pt>
                <c:pt idx="25">
                  <c:v>4.3</c:v>
                </c:pt>
                <c:pt idx="26">
                  <c:v>5</c:v>
                </c:pt>
                <c:pt idx="27">
                  <c:v>5.1</c:v>
                </c:pt>
                <c:pt idx="28">
                  <c:v>5.1.1</c:v>
                </c:pt>
                <c:pt idx="29">
                  <c:v>5.1.1.1</c:v>
                </c:pt>
                <c:pt idx="30">
                  <c:v>5.1.1.2</c:v>
                </c:pt>
                <c:pt idx="31">
                  <c:v>5.1.2</c:v>
                </c:pt>
                <c:pt idx="32">
                  <c:v>5.1.2.1</c:v>
                </c:pt>
                <c:pt idx="33">
                  <c:v>5.1.2.2</c:v>
                </c:pt>
                <c:pt idx="34">
                  <c:v>6</c:v>
                </c:pt>
                <c:pt idx="35">
                  <c:v>6.1</c:v>
                </c:pt>
                <c:pt idx="36">
                  <c:v>6.1.1</c:v>
                </c:pt>
                <c:pt idx="37">
                  <c:v>6.1.2</c:v>
                </c:pt>
                <c:pt idx="38">
                  <c:v>6.2</c:v>
                </c:pt>
                <c:pt idx="39">
                  <c:v>6.2.1</c:v>
                </c:pt>
                <c:pt idx="40">
                  <c:v>6.2.2</c:v>
                </c:pt>
                <c:pt idx="41">
                  <c:v>7</c:v>
                </c:pt>
                <c:pt idx="42">
                  <c:v>7.1</c:v>
                </c:pt>
                <c:pt idx="43">
                  <c:v>7.2</c:v>
                </c:pt>
                <c:pt idx="44">
                  <c:v>7.3</c:v>
                </c:pt>
                <c:pt idx="45">
                  <c:v>8</c:v>
                </c:pt>
                <c:pt idx="46">
                  <c:v>8.2</c:v>
                </c:pt>
                <c:pt idx="47">
                  <c:v>8.3</c:v>
                </c:pt>
              </c:strCache>
            </c:strRef>
          </c:cat>
          <c:val>
            <c:numRef>
              <c:f>Sheet1!$G$2:$G$49</c:f>
              <c:numCache>
                <c:formatCode>General</c:formatCode>
                <c:ptCount val="48"/>
                <c:pt idx="0">
                  <c:v>87.0</c:v>
                </c:pt>
                <c:pt idx="1">
                  <c:v>13.0</c:v>
                </c:pt>
                <c:pt idx="2">
                  <c:v>13.0</c:v>
                </c:pt>
                <c:pt idx="3">
                  <c:v>13.0</c:v>
                </c:pt>
                <c:pt idx="4">
                  <c:v>13.0</c:v>
                </c:pt>
                <c:pt idx="5">
                  <c:v>27.0</c:v>
                </c:pt>
                <c:pt idx="6">
                  <c:v>13.0</c:v>
                </c:pt>
                <c:pt idx="7">
                  <c:v>13.0</c:v>
                </c:pt>
                <c:pt idx="8">
                  <c:v>13.0</c:v>
                </c:pt>
                <c:pt idx="9">
                  <c:v>13.0</c:v>
                </c:pt>
                <c:pt idx="10">
                  <c:v>13.0</c:v>
                </c:pt>
                <c:pt idx="11">
                  <c:v>14.0</c:v>
                </c:pt>
                <c:pt idx="12">
                  <c:v>14.0</c:v>
                </c:pt>
                <c:pt idx="13">
                  <c:v>14.0</c:v>
                </c:pt>
                <c:pt idx="14">
                  <c:v>14.0</c:v>
                </c:pt>
                <c:pt idx="15">
                  <c:v>2.0</c:v>
                </c:pt>
                <c:pt idx="16">
                  <c:v>2.0</c:v>
                </c:pt>
                <c:pt idx="17">
                  <c:v>2.0</c:v>
                </c:pt>
                <c:pt idx="18">
                  <c:v>2.0</c:v>
                </c:pt>
                <c:pt idx="19">
                  <c:v>2.0</c:v>
                </c:pt>
                <c:pt idx="20">
                  <c:v>2.0</c:v>
                </c:pt>
                <c:pt idx="21">
                  <c:v>2.0</c:v>
                </c:pt>
                <c:pt idx="22">
                  <c:v>2.0</c:v>
                </c:pt>
                <c:pt idx="23">
                  <c:v>2.0</c:v>
                </c:pt>
                <c:pt idx="24">
                  <c:v>2.0</c:v>
                </c:pt>
                <c:pt idx="25">
                  <c:v>2.0</c:v>
                </c:pt>
                <c:pt idx="26">
                  <c:v>20.0</c:v>
                </c:pt>
                <c:pt idx="27">
                  <c:v>20.0</c:v>
                </c:pt>
                <c:pt idx="28">
                  <c:v>10.0</c:v>
                </c:pt>
                <c:pt idx="29">
                  <c:v>10.0</c:v>
                </c:pt>
                <c:pt idx="30">
                  <c:v>10.0</c:v>
                </c:pt>
                <c:pt idx="31">
                  <c:v>10.0</c:v>
                </c:pt>
                <c:pt idx="32">
                  <c:v>10.0</c:v>
                </c:pt>
                <c:pt idx="33">
                  <c:v>10.0</c:v>
                </c:pt>
                <c:pt idx="34">
                  <c:v>4.0</c:v>
                </c:pt>
                <c:pt idx="35">
                  <c:v>4.0</c:v>
                </c:pt>
                <c:pt idx="36">
                  <c:v>4.0</c:v>
                </c:pt>
                <c:pt idx="37">
                  <c:v>4.0</c:v>
                </c:pt>
                <c:pt idx="38">
                  <c:v>-10.0</c:v>
                </c:pt>
                <c:pt idx="39">
                  <c:v>-10.0</c:v>
                </c:pt>
                <c:pt idx="40">
                  <c:v>-10.0</c:v>
                </c:pt>
                <c:pt idx="41">
                  <c:v>-25.0</c:v>
                </c:pt>
                <c:pt idx="42">
                  <c:v>-25.0</c:v>
                </c:pt>
                <c:pt idx="43">
                  <c:v>-29.0</c:v>
                </c:pt>
                <c:pt idx="44">
                  <c:v>-29.0</c:v>
                </c:pt>
                <c:pt idx="45">
                  <c:v>-39.0</c:v>
                </c:pt>
                <c:pt idx="46">
                  <c:v>-39.0</c:v>
                </c:pt>
                <c:pt idx="47">
                  <c:v>-39.0</c:v>
                </c:pt>
              </c:numCache>
            </c:numRef>
          </c:val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Days Remaining</c:v>
                </c:pt>
              </c:strCache>
            </c:strRef>
          </c:tx>
          <c:invertIfNegative val="0"/>
          <c:cat>
            <c:strRef>
              <c:f>Sheet1!$A$2:$A$49</c:f>
              <c:strCache>
                <c:ptCount val="48"/>
                <c:pt idx="0">
                  <c:v>0</c:v>
                </c:pt>
                <c:pt idx="1">
                  <c:v>1</c:v>
                </c:pt>
                <c:pt idx="2">
                  <c:v>1.1</c:v>
                </c:pt>
                <c:pt idx="3">
                  <c:v>2</c:v>
                </c:pt>
                <c:pt idx="4">
                  <c:v>2.1</c:v>
                </c:pt>
                <c:pt idx="5">
                  <c:v>3</c:v>
                </c:pt>
                <c:pt idx="6">
                  <c:v>3.1</c:v>
                </c:pt>
                <c:pt idx="7">
                  <c:v>3.1.1</c:v>
                </c:pt>
                <c:pt idx="8">
                  <c:v>3.1.2</c:v>
                </c:pt>
                <c:pt idx="9">
                  <c:v>3.1.3</c:v>
                </c:pt>
                <c:pt idx="10">
                  <c:v>3.1.4</c:v>
                </c:pt>
                <c:pt idx="11">
                  <c:v>3.2</c:v>
                </c:pt>
                <c:pt idx="12">
                  <c:v>3.2.1</c:v>
                </c:pt>
                <c:pt idx="13">
                  <c:v>3.2.2</c:v>
                </c:pt>
                <c:pt idx="14">
                  <c:v>3.2.3</c:v>
                </c:pt>
                <c:pt idx="15">
                  <c:v>4</c:v>
                </c:pt>
                <c:pt idx="16">
                  <c:v>4.1</c:v>
                </c:pt>
                <c:pt idx="17">
                  <c:v>4.1.1</c:v>
                </c:pt>
                <c:pt idx="18">
                  <c:v>4.1.2</c:v>
                </c:pt>
                <c:pt idx="19">
                  <c:v>4.1.3</c:v>
                </c:pt>
                <c:pt idx="20">
                  <c:v>4.1.4</c:v>
                </c:pt>
                <c:pt idx="21">
                  <c:v>4.2</c:v>
                </c:pt>
                <c:pt idx="22">
                  <c:v>4.2.1</c:v>
                </c:pt>
                <c:pt idx="23">
                  <c:v>4.2.2</c:v>
                </c:pt>
                <c:pt idx="24">
                  <c:v>4.2.3</c:v>
                </c:pt>
                <c:pt idx="25">
                  <c:v>4.3</c:v>
                </c:pt>
                <c:pt idx="26">
                  <c:v>5</c:v>
                </c:pt>
                <c:pt idx="27">
                  <c:v>5.1</c:v>
                </c:pt>
                <c:pt idx="28">
                  <c:v>5.1.1</c:v>
                </c:pt>
                <c:pt idx="29">
                  <c:v>5.1.1.1</c:v>
                </c:pt>
                <c:pt idx="30">
                  <c:v>5.1.1.2</c:v>
                </c:pt>
                <c:pt idx="31">
                  <c:v>5.1.2</c:v>
                </c:pt>
                <c:pt idx="32">
                  <c:v>5.1.2.1</c:v>
                </c:pt>
                <c:pt idx="33">
                  <c:v>5.1.2.2</c:v>
                </c:pt>
                <c:pt idx="34">
                  <c:v>6</c:v>
                </c:pt>
                <c:pt idx="35">
                  <c:v>6.1</c:v>
                </c:pt>
                <c:pt idx="36">
                  <c:v>6.1.1</c:v>
                </c:pt>
                <c:pt idx="37">
                  <c:v>6.1.2</c:v>
                </c:pt>
                <c:pt idx="38">
                  <c:v>6.2</c:v>
                </c:pt>
                <c:pt idx="39">
                  <c:v>6.2.1</c:v>
                </c:pt>
                <c:pt idx="40">
                  <c:v>6.2.2</c:v>
                </c:pt>
                <c:pt idx="41">
                  <c:v>7</c:v>
                </c:pt>
                <c:pt idx="42">
                  <c:v>7.1</c:v>
                </c:pt>
                <c:pt idx="43">
                  <c:v>7.2</c:v>
                </c:pt>
                <c:pt idx="44">
                  <c:v>7.3</c:v>
                </c:pt>
                <c:pt idx="45">
                  <c:v>8</c:v>
                </c:pt>
                <c:pt idx="46">
                  <c:v>8.2</c:v>
                </c:pt>
                <c:pt idx="47">
                  <c:v>8.3</c:v>
                </c:pt>
              </c:strCache>
            </c:strRef>
          </c:cat>
          <c:val>
            <c:numRef>
              <c:f>Sheet1!$F$2:$F$49</c:f>
              <c:numCache>
                <c:formatCode>General</c:formatCode>
                <c:ptCount val="48"/>
                <c:pt idx="0">
                  <c:v>42.0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24.0</c:v>
                </c:pt>
                <c:pt idx="35">
                  <c:v>10.0</c:v>
                </c:pt>
                <c:pt idx="36">
                  <c:v>10.0</c:v>
                </c:pt>
                <c:pt idx="37">
                  <c:v>10.0</c:v>
                </c:pt>
                <c:pt idx="38">
                  <c:v>24.0</c:v>
                </c:pt>
                <c:pt idx="39">
                  <c:v>24.0</c:v>
                </c:pt>
                <c:pt idx="40">
                  <c:v>24.0</c:v>
                </c:pt>
                <c:pt idx="41">
                  <c:v>38.0</c:v>
                </c:pt>
                <c:pt idx="42">
                  <c:v>28.0</c:v>
                </c:pt>
                <c:pt idx="43">
                  <c:v>38.0</c:v>
                </c:pt>
                <c:pt idx="44">
                  <c:v>38.0</c:v>
                </c:pt>
                <c:pt idx="45">
                  <c:v>42.0</c:v>
                </c:pt>
                <c:pt idx="46">
                  <c:v>42.0</c:v>
                </c:pt>
                <c:pt idx="47">
                  <c:v>42.0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-1627533920"/>
        <c:axId val="-1585536752"/>
        <c:axId val="0"/>
      </c:bar3DChart>
      <c:catAx>
        <c:axId val="-16275339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effectLst/>
        </c:spPr>
        <c:crossAx val="-1585536752"/>
        <c:crosses val="autoZero"/>
        <c:auto val="1"/>
        <c:lblAlgn val="ctr"/>
        <c:lblOffset val="100"/>
        <c:tickLblSkip val="1"/>
        <c:noMultiLvlLbl val="0"/>
      </c:catAx>
      <c:valAx>
        <c:axId val="-1585536752"/>
        <c:scaling>
          <c:orientation val="minMax"/>
          <c:max val="43239.0"/>
          <c:min val="43115.0"/>
        </c:scaling>
        <c:delete val="0"/>
        <c:axPos val="t"/>
        <c:majorGridlines/>
        <c:numFmt formatCode="m/d/yyyy" sourceLinked="1"/>
        <c:majorTickMark val="none"/>
        <c:minorTickMark val="none"/>
        <c:tickLblPos val="nextTo"/>
        <c:crossAx val="-1627533920"/>
        <c:crosses val="autoZero"/>
        <c:crossBetween val="between"/>
        <c:majorUnit val="10.0"/>
        <c:minorUnit val="10.0"/>
      </c:valAx>
      <c:spPr>
        <a:effectLst>
          <a:outerShdw blurRad="50800" dist="38100" dir="10800000" algn="r" rotWithShape="0">
            <a:prstClr val="black">
              <a:alpha val="40000"/>
            </a:prstClr>
          </a:outerShdw>
        </a:effectLst>
      </c:spPr>
    </c:plotArea>
    <c:legend>
      <c:legendPos val="b"/>
      <c:overlay val="0"/>
    </c:legend>
    <c:plotVisOnly val="1"/>
    <c:dispBlanksAs val="gap"/>
    <c:showDLblsOverMax val="0"/>
  </c:chart>
  <c:spPr>
    <a:noFill/>
    <a:ln w="25400" cap="flat" cmpd="sng" algn="ctr">
      <a:solidFill>
        <a:schemeClr val="bg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DB923-FE71-9449-A41F-AECD559A44B2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A09C4-34AA-4344-8301-288D964D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95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DBD5B-2570-5A42-86AA-2E5EC7F88537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E535A-68E8-0E48-81AF-97FB3F8AB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86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5D039-56BE-4E4F-822D-5ECCBA07B4F3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B52E-4B28-EF46-AD96-33AD53E18B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5D039-56BE-4E4F-822D-5ECCBA07B4F3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B52E-4B28-EF46-AD96-33AD53E18B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5D039-56BE-4E4F-822D-5ECCBA07B4F3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B52E-4B28-EF46-AD96-33AD53E18B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5D039-56BE-4E4F-822D-5ECCBA07B4F3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B52E-4B28-EF46-AD96-33AD53E18B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5D039-56BE-4E4F-822D-5ECCBA07B4F3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B52E-4B28-EF46-AD96-33AD53E18B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5D039-56BE-4E4F-822D-5ECCBA07B4F3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B52E-4B28-EF46-AD96-33AD53E18B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5D039-56BE-4E4F-822D-5ECCBA07B4F3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B52E-4B28-EF46-AD96-33AD53E18B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5D039-56BE-4E4F-822D-5ECCBA07B4F3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B52E-4B28-EF46-AD96-33AD53E18B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5D039-56BE-4E4F-822D-5ECCBA07B4F3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B52E-4B28-EF46-AD96-33AD53E18B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5D039-56BE-4E4F-822D-5ECCBA07B4F3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2CDB52E-4B28-EF46-AD96-33AD53E18B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5D039-56BE-4E4F-822D-5ECCBA07B4F3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B52E-4B28-EF46-AD96-33AD53E18B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5D039-56BE-4E4F-822D-5ECCBA07B4F3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B52E-4B28-EF46-AD96-33AD53E18B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5D039-56BE-4E4F-822D-5ECCBA07B4F3}" type="datetimeFigureOut">
              <a:rPr lang="en-US" smtClean="0"/>
              <a:t>4/12/18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B52E-4B28-EF46-AD96-33AD53E18B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5D039-56BE-4E4F-822D-5ECCBA07B4F3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B52E-4B28-EF46-AD96-33AD53E18B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5D039-56BE-4E4F-822D-5ECCBA07B4F3}" type="datetimeFigureOut">
              <a:rPr lang="en-US" smtClean="0"/>
              <a:t>4/12/18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B52E-4B28-EF46-AD96-33AD53E18B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5D039-56BE-4E4F-822D-5ECCBA07B4F3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B52E-4B28-EF46-AD96-33AD53E18B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5D039-56BE-4E4F-822D-5ECCBA07B4F3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B52E-4B28-EF46-AD96-33AD53E18B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45D039-56BE-4E4F-822D-5ECCBA07B4F3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CDB52E-4B28-EF46-AD96-33AD53E18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5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2626" y="1380068"/>
            <a:ext cx="9210397" cy="2616199"/>
          </a:xfrm>
        </p:spPr>
        <p:txBody>
          <a:bodyPr/>
          <a:lstStyle/>
          <a:p>
            <a:r>
              <a:rPr lang="en-SG" dirty="0"/>
              <a:t>CSCI321 – Final Year </a:t>
            </a:r>
            <a:r>
              <a:rPr lang="en-SG" dirty="0" smtClean="0"/>
              <a:t>Project</a:t>
            </a:r>
            <a:br>
              <a:rPr lang="en-SG" dirty="0" smtClean="0"/>
            </a:br>
            <a:r>
              <a:rPr lang="en-SG" sz="4000" dirty="0" smtClean="0"/>
              <a:t>Two Factor Authentication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213949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KOH HONG WEI</a:t>
            </a:r>
          </a:p>
          <a:p>
            <a:r>
              <a:rPr lang="en-US" dirty="0" smtClean="0"/>
              <a:t>ADLER CHUA HAN MING</a:t>
            </a:r>
          </a:p>
          <a:p>
            <a:r>
              <a:rPr lang="en-US" dirty="0" smtClean="0"/>
              <a:t>ONG WEI HAO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SUPERVIOR: DR. TA NGUYEN BINH DUONG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477" y="-8466"/>
            <a:ext cx="1793523" cy="13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53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35226"/>
            <a:ext cx="10018713" cy="1063487"/>
          </a:xfrm>
        </p:spPr>
        <p:txBody>
          <a:bodyPr/>
          <a:lstStyle/>
          <a:p>
            <a:r>
              <a:rPr lang="en-US" dirty="0" smtClean="0"/>
              <a:t>Proposed Project Time Line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990825"/>
              </p:ext>
            </p:extLst>
          </p:nvPr>
        </p:nvGraphicFramePr>
        <p:xfrm>
          <a:off x="0" y="65893"/>
          <a:ext cx="2520213" cy="6687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017"/>
                <a:gridCol w="2098196"/>
              </a:tblGrid>
              <a:tr h="13347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Full Project Time Line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</a:tr>
              <a:tr h="13347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Inception Phase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</a:tr>
              <a:tr h="133472">
                <a:tc>
                  <a:txBody>
                    <a:bodyPr/>
                    <a:lstStyle/>
                    <a:p>
                      <a:pPr algn="r" fontAlgn="b"/>
                      <a:r>
                        <a:rPr lang="nb-NO" sz="900" u="none" strike="noStrike">
                          <a:effectLst/>
                        </a:rPr>
                        <a:t>1.1</a:t>
                      </a:r>
                      <a:endParaRPr lang="nb-NO" sz="9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Project Proposal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</a:tr>
              <a:tr h="133472"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u="none" strike="noStrike">
                          <a:effectLst/>
                        </a:rPr>
                        <a:t>2</a:t>
                      </a:r>
                      <a:endParaRPr lang="is-I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Inception Phase 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</a:tr>
              <a:tr h="133472"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2.1</a:t>
                      </a:r>
                      <a:endParaRPr lang="hr-HR" sz="9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Update Project Proposal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</a:tr>
              <a:tr h="13347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Elaboration Phase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</a:tr>
              <a:tr h="133472"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3.1</a:t>
                      </a:r>
                      <a:endParaRPr lang="hr-HR" sz="9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Project Software Requirement Specification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</a:tr>
              <a:tr h="133472"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3.1.1</a:t>
                      </a:r>
                      <a:endParaRPr lang="hr-HR" sz="9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Use-Case Diagram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</a:tr>
              <a:tr h="133472"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3.1.2</a:t>
                      </a:r>
                      <a:endParaRPr lang="hr-HR" sz="9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Activity Diagram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</a:tr>
              <a:tr h="133472"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3.1.3</a:t>
                      </a:r>
                      <a:endParaRPr lang="hr-HR" sz="9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Sequence Diagram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</a:tr>
              <a:tr h="133472"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3.1.4</a:t>
                      </a:r>
                      <a:endParaRPr lang="hr-HR" sz="9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Use Case Textual Description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</a:tr>
              <a:tr h="133472"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3.2</a:t>
                      </a:r>
                      <a:endParaRPr lang="hr-HR" sz="9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Project Database Design Document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</a:tr>
              <a:tr h="133472"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3.2.1</a:t>
                      </a:r>
                      <a:endParaRPr lang="hr-HR" sz="9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Object Diagram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</a:tr>
              <a:tr h="133472"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3.2.2</a:t>
                      </a:r>
                      <a:endParaRPr lang="hr-HR" sz="9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Conceptual Diagram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</a:tr>
              <a:tr h="133472"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3.2.3</a:t>
                      </a:r>
                      <a:endParaRPr lang="hr-HR" sz="9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Data Dictionaries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</a:tr>
              <a:tr h="13347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Elaboration Phase 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</a:tr>
              <a:tr h="133472"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4.1</a:t>
                      </a:r>
                      <a:endParaRPr lang="hr-HR" sz="9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Project Software Requirement Specification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</a:tr>
              <a:tr h="133472"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4.1.1</a:t>
                      </a:r>
                      <a:endParaRPr lang="hr-HR" sz="9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Use-Case Diagram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</a:tr>
              <a:tr h="133472"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4.1.2</a:t>
                      </a:r>
                      <a:endParaRPr lang="hr-HR" sz="9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Activity Diagram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</a:tr>
              <a:tr h="133472"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4.1.3</a:t>
                      </a:r>
                      <a:endParaRPr lang="hr-HR" sz="9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Sequence Diagram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</a:tr>
              <a:tr h="133472"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4.1.4</a:t>
                      </a:r>
                      <a:endParaRPr lang="hr-HR" sz="9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Use Case Textual Description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</a:tr>
              <a:tr h="133472"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4.2</a:t>
                      </a:r>
                      <a:endParaRPr lang="hr-HR" sz="9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Project Database Design Document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</a:tr>
              <a:tr h="133472"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4.2.1</a:t>
                      </a:r>
                      <a:endParaRPr lang="hr-HR" sz="9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Object Diagram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</a:tr>
              <a:tr h="133472"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4.2.2</a:t>
                      </a:r>
                      <a:endParaRPr lang="hr-HR" sz="9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Conceptual Diagram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</a:tr>
              <a:tr h="133472"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4.2.3</a:t>
                      </a:r>
                      <a:endParaRPr lang="hr-HR" sz="9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Data Dictionaries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</a:tr>
              <a:tr h="133472"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4.3</a:t>
                      </a:r>
                      <a:endParaRPr lang="hr-HR" sz="9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User Manual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</a:tr>
              <a:tr h="13347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Construction Phase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</a:tr>
              <a:tr h="133472">
                <a:tc>
                  <a:txBody>
                    <a:bodyPr/>
                    <a:lstStyle/>
                    <a:p>
                      <a:pPr algn="r" fontAlgn="b"/>
                      <a:r>
                        <a:rPr lang="nb-NO" sz="900" u="none" strike="noStrike">
                          <a:effectLst/>
                        </a:rPr>
                        <a:t>5.1</a:t>
                      </a:r>
                      <a:endParaRPr lang="nb-NO" sz="9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Product Prototype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</a:tr>
              <a:tr h="133472">
                <a:tc>
                  <a:txBody>
                    <a:bodyPr/>
                    <a:lstStyle/>
                    <a:p>
                      <a:pPr algn="r" fontAlgn="b"/>
                      <a:r>
                        <a:rPr lang="nb-NO" sz="900" u="none" strike="noStrike">
                          <a:effectLst/>
                        </a:rPr>
                        <a:t>5.1.1</a:t>
                      </a:r>
                      <a:endParaRPr lang="nb-NO" sz="9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Desktop Application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</a:tr>
              <a:tr h="129457">
                <a:tc>
                  <a:txBody>
                    <a:bodyPr/>
                    <a:lstStyle/>
                    <a:p>
                      <a:pPr algn="r" fontAlgn="b"/>
                      <a:r>
                        <a:rPr lang="nb-NO" sz="900" u="none" strike="noStrike">
                          <a:effectLst/>
                        </a:rPr>
                        <a:t>5.1.1.1</a:t>
                      </a:r>
                      <a:endParaRPr lang="nb-NO" sz="9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Desktop(User)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</a:tr>
              <a:tr h="133472">
                <a:tc>
                  <a:txBody>
                    <a:bodyPr/>
                    <a:lstStyle/>
                    <a:p>
                      <a:pPr algn="r" fontAlgn="b"/>
                      <a:r>
                        <a:rPr lang="nb-NO" sz="900" u="none" strike="noStrike">
                          <a:effectLst/>
                        </a:rPr>
                        <a:t>5.1.1.2</a:t>
                      </a:r>
                      <a:endParaRPr lang="nb-NO" sz="9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Desktop(Admin)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</a:tr>
              <a:tr h="133472">
                <a:tc>
                  <a:txBody>
                    <a:bodyPr/>
                    <a:lstStyle/>
                    <a:p>
                      <a:pPr algn="r" fontAlgn="b"/>
                      <a:r>
                        <a:rPr lang="nb-NO" sz="900" u="none" strike="noStrike">
                          <a:effectLst/>
                        </a:rPr>
                        <a:t>5.1.2</a:t>
                      </a:r>
                      <a:endParaRPr lang="nb-NO" sz="9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Mobile Application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</a:tr>
              <a:tr h="133472"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5.1.2.1</a:t>
                      </a:r>
                      <a:endParaRPr lang="hr-HR" sz="9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Mobile(User)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</a:tr>
              <a:tr h="133472"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5.1.2.2</a:t>
                      </a:r>
                      <a:endParaRPr lang="hr-HR" sz="9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Mobile(Admin)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</a:tr>
              <a:tr h="13347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Construction Phase 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</a:tr>
              <a:tr h="133472"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6.1</a:t>
                      </a:r>
                      <a:endParaRPr lang="hr-HR" sz="9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Desktop Application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</a:tr>
              <a:tr h="133472"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6.1.1</a:t>
                      </a:r>
                      <a:endParaRPr lang="hr-HR" sz="9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Desktop(User)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</a:tr>
              <a:tr h="133472"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6.1.2</a:t>
                      </a:r>
                      <a:endParaRPr lang="hr-HR" sz="9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Desktop(Admin)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</a:tr>
              <a:tr h="133472"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6.2</a:t>
                      </a:r>
                      <a:endParaRPr lang="hr-HR" sz="9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Mobile Application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</a:tr>
              <a:tr h="133472"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6.2.1</a:t>
                      </a:r>
                      <a:endParaRPr lang="hr-HR" sz="9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Mobile(User)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</a:tr>
              <a:tr h="133472"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6.2.2</a:t>
                      </a:r>
                      <a:endParaRPr lang="hr-HR" sz="9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Mobile(Admin)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</a:tr>
              <a:tr h="13347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Transition Phase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</a:tr>
              <a:tr h="133472">
                <a:tc>
                  <a:txBody>
                    <a:bodyPr/>
                    <a:lstStyle/>
                    <a:p>
                      <a:pPr algn="r" fontAlgn="b"/>
                      <a:r>
                        <a:rPr lang="nb-NO" sz="900" u="none" strike="noStrike">
                          <a:effectLst/>
                        </a:rPr>
                        <a:t>7.1</a:t>
                      </a:r>
                      <a:endParaRPr lang="nb-NO" sz="9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Test-Case Derivation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</a:tr>
              <a:tr h="133472">
                <a:tc>
                  <a:txBody>
                    <a:bodyPr/>
                    <a:lstStyle/>
                    <a:p>
                      <a:pPr algn="r" fontAlgn="b"/>
                      <a:r>
                        <a:rPr lang="nb-NO" sz="900" u="none" strike="noStrike">
                          <a:effectLst/>
                        </a:rPr>
                        <a:t>7.2</a:t>
                      </a:r>
                      <a:endParaRPr lang="nb-NO" sz="9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Usability 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</a:tr>
              <a:tr h="133472">
                <a:tc>
                  <a:txBody>
                    <a:bodyPr/>
                    <a:lstStyle/>
                    <a:p>
                      <a:pPr algn="r" fontAlgn="b"/>
                      <a:r>
                        <a:rPr lang="nb-NO" sz="900" u="none" strike="noStrike">
                          <a:effectLst/>
                        </a:rPr>
                        <a:t>7.3</a:t>
                      </a:r>
                      <a:endParaRPr lang="nb-NO" sz="9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Penetration 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</a:tr>
              <a:tr h="13347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Transition Phase 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</a:tr>
              <a:tr h="133472"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8.2</a:t>
                      </a:r>
                      <a:endParaRPr lang="hr-HR" sz="9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Usability 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</a:tr>
              <a:tr h="133472"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u="none" strike="noStrike">
                          <a:effectLst/>
                        </a:rPr>
                        <a:t>8.3</a:t>
                      </a:r>
                      <a:endParaRPr lang="hr-HR" sz="9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Penetration Test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2170" marR="2170" marT="2170" marB="0" anchor="b"/>
                </a:tc>
              </a:tr>
            </a:tbl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5622225"/>
              </p:ext>
            </p:extLst>
          </p:nvPr>
        </p:nvGraphicFramePr>
        <p:xfrm>
          <a:off x="2658532" y="999067"/>
          <a:ext cx="9381067" cy="5754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167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35226"/>
            <a:ext cx="10018713" cy="1063487"/>
          </a:xfrm>
        </p:spPr>
        <p:txBody>
          <a:bodyPr/>
          <a:lstStyle/>
          <a:p>
            <a:r>
              <a:rPr lang="en-US" dirty="0" smtClean="0"/>
              <a:t>Future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50505"/>
            <a:ext cx="10018713" cy="4240696"/>
          </a:xfrm>
        </p:spPr>
        <p:txBody>
          <a:bodyPr/>
          <a:lstStyle/>
          <a:p>
            <a:r>
              <a:rPr lang="en-US" dirty="0" smtClean="0"/>
              <a:t>Account Recovery</a:t>
            </a:r>
          </a:p>
          <a:p>
            <a:r>
              <a:rPr lang="en-US" dirty="0" smtClean="0"/>
              <a:t>Changing of registered Mobile/ Computer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2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35226"/>
            <a:ext cx="10018713" cy="1063487"/>
          </a:xfrm>
        </p:spPr>
        <p:txBody>
          <a:bodyPr/>
          <a:lstStyle/>
          <a:p>
            <a:r>
              <a:rPr lang="en-US" dirty="0" smtClean="0"/>
              <a:t>Prototype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50505"/>
            <a:ext cx="10018713" cy="42406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88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292" y="2786271"/>
            <a:ext cx="10018713" cy="1063487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smtClean="0"/>
              <a:t>&amp; Answer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36709" y="1729410"/>
            <a:ext cx="10018713" cy="4240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8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30965"/>
          </a:xfrm>
        </p:spPr>
        <p:txBody>
          <a:bodyPr/>
          <a:lstStyle/>
          <a:p>
            <a:r>
              <a:rPr lang="en-US" dirty="0" smtClean="0"/>
              <a:t>Content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28801"/>
            <a:ext cx="10018713" cy="3962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Topic</a:t>
            </a:r>
          </a:p>
          <a:p>
            <a:r>
              <a:rPr lang="en-US" dirty="0" smtClean="0"/>
              <a:t>Product Overview</a:t>
            </a:r>
            <a:endParaRPr lang="en-US" dirty="0"/>
          </a:p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Product</a:t>
            </a:r>
          </a:p>
          <a:p>
            <a:pPr lvl="1"/>
            <a:r>
              <a:rPr lang="en-US" dirty="0"/>
              <a:t>Learning</a:t>
            </a:r>
          </a:p>
          <a:p>
            <a:r>
              <a:rPr lang="en-US" dirty="0"/>
              <a:t>Market Research</a:t>
            </a:r>
          </a:p>
          <a:p>
            <a:r>
              <a:rPr lang="en-US" dirty="0" smtClean="0"/>
              <a:t>Product Features</a:t>
            </a:r>
            <a:endParaRPr lang="en-US" dirty="0"/>
          </a:p>
          <a:p>
            <a:r>
              <a:rPr lang="en-US" dirty="0"/>
              <a:t>Security Aspect</a:t>
            </a:r>
          </a:p>
          <a:p>
            <a:r>
              <a:rPr lang="en-US" dirty="0"/>
              <a:t>Development tools and </a:t>
            </a:r>
            <a:r>
              <a:rPr lang="en-US" dirty="0" smtClean="0"/>
              <a:t>Methodology</a:t>
            </a:r>
          </a:p>
          <a:p>
            <a:r>
              <a:rPr lang="en-US" dirty="0" smtClean="0"/>
              <a:t>Project Time Line</a:t>
            </a:r>
          </a:p>
          <a:p>
            <a:r>
              <a:rPr lang="en-US" dirty="0" smtClean="0"/>
              <a:t>Future Enhancement</a:t>
            </a:r>
            <a:endParaRPr lang="en-US" dirty="0"/>
          </a:p>
          <a:p>
            <a:r>
              <a:rPr lang="en-US" dirty="0"/>
              <a:t>Prototype </a:t>
            </a:r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97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35226"/>
            <a:ext cx="10018713" cy="1063487"/>
          </a:xfrm>
        </p:spPr>
        <p:txBody>
          <a:bodyPr/>
          <a:lstStyle/>
          <a:p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50505"/>
            <a:ext cx="10018713" cy="4240696"/>
          </a:xfrm>
        </p:spPr>
        <p:txBody>
          <a:bodyPr/>
          <a:lstStyle/>
          <a:p>
            <a:r>
              <a:rPr lang="en-US" dirty="0" smtClean="0"/>
              <a:t>What is Two-Factor Authentication?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eferred to as a 2 step verification</a:t>
            </a:r>
          </a:p>
          <a:p>
            <a:pPr lvl="1"/>
            <a:r>
              <a:rPr lang="en-US" dirty="0" smtClean="0"/>
              <a:t>factors of the authentication can be one the following: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omething you know (passwords)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omething you have (OTP token)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omething you are (biometrics)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83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35226"/>
            <a:ext cx="10018713" cy="1063487"/>
          </a:xfrm>
        </p:spPr>
        <p:txBody>
          <a:bodyPr>
            <a:normAutofit/>
          </a:bodyPr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50505"/>
            <a:ext cx="10018713" cy="4240696"/>
          </a:xfrm>
        </p:spPr>
        <p:txBody>
          <a:bodyPr/>
          <a:lstStyle/>
          <a:p>
            <a:r>
              <a:rPr lang="en-US" dirty="0" smtClean="0"/>
              <a:t>go2FactorAuthentication is a program that keep files secure using a two factor authentication algorithm.</a:t>
            </a:r>
          </a:p>
          <a:p>
            <a:r>
              <a:rPr lang="en-US" dirty="0" smtClean="0"/>
              <a:t>go2FactorAuthentication uses the password and mobile of the user to securely lock/unlock the files.</a:t>
            </a:r>
          </a:p>
          <a:p>
            <a:r>
              <a:rPr lang="en-US" dirty="0" smtClean="0"/>
              <a:t>Using the mobile application, users log-in and scan the QR code to produce a unique OTP.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2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35226"/>
            <a:ext cx="10018713" cy="1063487"/>
          </a:xfrm>
        </p:spPr>
        <p:txBody>
          <a:bodyPr/>
          <a:lstStyle/>
          <a:p>
            <a:r>
              <a:rPr lang="en-US" dirty="0" smtClean="0"/>
              <a:t>Product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50505"/>
            <a:ext cx="10018713" cy="4240696"/>
          </a:xfrm>
        </p:spPr>
        <p:txBody>
          <a:bodyPr/>
          <a:lstStyle/>
          <a:p>
            <a:r>
              <a:rPr lang="en-SG" dirty="0"/>
              <a:t>This product aims to provide users with the following:</a:t>
            </a:r>
          </a:p>
          <a:p>
            <a:pPr lvl="1"/>
            <a:r>
              <a:rPr lang="en-SG" dirty="0"/>
              <a:t>Safe and easy to use program</a:t>
            </a:r>
          </a:p>
          <a:p>
            <a:pPr lvl="1"/>
            <a:r>
              <a:rPr lang="en-SG" dirty="0"/>
              <a:t>Secure files from unauthorized usage</a:t>
            </a:r>
          </a:p>
          <a:p>
            <a:pPr lvl="1"/>
            <a:r>
              <a:rPr lang="en-SG" dirty="0"/>
              <a:t>Two-factor authentication to access files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35226"/>
            <a:ext cx="10018713" cy="1063487"/>
          </a:xfrm>
        </p:spPr>
        <p:txBody>
          <a:bodyPr/>
          <a:lstStyle/>
          <a:p>
            <a:r>
              <a:rPr lang="en-US" dirty="0" smtClean="0"/>
              <a:t>Learning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50505"/>
            <a:ext cx="10018713" cy="4240696"/>
          </a:xfrm>
        </p:spPr>
        <p:txBody>
          <a:bodyPr/>
          <a:lstStyle/>
          <a:p>
            <a:r>
              <a:rPr lang="en-US" dirty="0" smtClean="0"/>
              <a:t>Formulating realistic work plans &amp; procedures</a:t>
            </a:r>
          </a:p>
          <a:p>
            <a:r>
              <a:rPr lang="en-US" dirty="0" smtClean="0"/>
              <a:t>Securing communications between devices</a:t>
            </a:r>
          </a:p>
          <a:p>
            <a:r>
              <a:rPr lang="en-US" dirty="0" smtClean="0"/>
              <a:t>Android programming</a:t>
            </a:r>
          </a:p>
          <a:p>
            <a:r>
              <a:rPr lang="en-US" dirty="0" smtClean="0"/>
              <a:t>Java GUI</a:t>
            </a:r>
          </a:p>
          <a:p>
            <a:r>
              <a:rPr lang="en-US" dirty="0" smtClean="0"/>
              <a:t>Database design &amp;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3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35226"/>
            <a:ext cx="10018713" cy="1063487"/>
          </a:xfrm>
        </p:spPr>
        <p:txBody>
          <a:bodyPr/>
          <a:lstStyle/>
          <a:p>
            <a:r>
              <a:rPr lang="en-US" dirty="0" smtClean="0"/>
              <a:t>Product Feature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4" y="984910"/>
            <a:ext cx="11689976" cy="5592472"/>
          </a:xfrm>
        </p:spPr>
      </p:pic>
    </p:spTree>
    <p:extLst>
      <p:ext uri="{BB962C8B-B14F-4D97-AF65-F5344CB8AC3E}">
        <p14:creationId xmlns:p14="http://schemas.microsoft.com/office/powerpoint/2010/main" val="14490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35226"/>
            <a:ext cx="10018713" cy="1063487"/>
          </a:xfrm>
        </p:spPr>
        <p:txBody>
          <a:bodyPr/>
          <a:lstStyle/>
          <a:p>
            <a:r>
              <a:rPr lang="en-US" dirty="0" smtClean="0"/>
              <a:t>Security Aspect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50505"/>
            <a:ext cx="10018713" cy="4240696"/>
          </a:xfrm>
        </p:spPr>
        <p:txBody>
          <a:bodyPr>
            <a:normAutofit fontScale="92500" lnSpcReduction="20000"/>
          </a:bodyPr>
          <a:lstStyle/>
          <a:p>
            <a:r>
              <a:rPr lang="en-SG" dirty="0"/>
              <a:t>Server Communications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SG" dirty="0" smtClean="0"/>
              <a:t>SSL/TLS </a:t>
            </a:r>
            <a:r>
              <a:rPr lang="en-SG" dirty="0"/>
              <a:t>(interception, eavesdropping)</a:t>
            </a:r>
          </a:p>
          <a:p>
            <a:r>
              <a:rPr lang="en-SG" dirty="0"/>
              <a:t>Database (SQL injection prevention)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SG" dirty="0"/>
              <a:t>Disciplined </a:t>
            </a:r>
            <a:r>
              <a:rPr lang="en-SG" dirty="0" smtClean="0"/>
              <a:t>programming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SG" dirty="0"/>
              <a:t>SQL </a:t>
            </a:r>
            <a:r>
              <a:rPr lang="en-SG" dirty="0" smtClean="0"/>
              <a:t>rand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SG" dirty="0" smtClean="0"/>
              <a:t>Input </a:t>
            </a:r>
            <a:r>
              <a:rPr lang="en-SG" dirty="0"/>
              <a:t>validation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SG" dirty="0"/>
              <a:t>Blind </a:t>
            </a:r>
            <a:r>
              <a:rPr lang="en-SG" dirty="0" smtClean="0"/>
              <a:t>variables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SG" dirty="0" smtClean="0"/>
              <a:t>QR Generation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SG" dirty="0" smtClean="0"/>
              <a:t>Information stored in the QR code is encrypted.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SG" dirty="0" smtClean="0"/>
              <a:t>Only user with registered mobile can decrypt through the go2FactorAuthentication Mobile Application.</a:t>
            </a:r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35226"/>
            <a:ext cx="10018713" cy="1063487"/>
          </a:xfrm>
        </p:spPr>
        <p:txBody>
          <a:bodyPr>
            <a:normAutofit/>
          </a:bodyPr>
          <a:lstStyle/>
          <a:p>
            <a:r>
              <a:rPr lang="en-US" dirty="0"/>
              <a:t>Development </a:t>
            </a:r>
            <a:r>
              <a:rPr lang="en-US" dirty="0" smtClean="0"/>
              <a:t>Tools </a:t>
            </a:r>
            <a:r>
              <a:rPr lang="en-US" dirty="0"/>
              <a:t>and </a:t>
            </a:r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50505"/>
            <a:ext cx="10018713" cy="4240696"/>
          </a:xfrm>
        </p:spPr>
        <p:txBody>
          <a:bodyPr>
            <a:normAutofit fontScale="77500" lnSpcReduction="20000"/>
          </a:bodyPr>
          <a:lstStyle/>
          <a:p>
            <a:r>
              <a:rPr lang="en-SG" dirty="0"/>
              <a:t>Rational Unified </a:t>
            </a:r>
            <a:r>
              <a:rPr lang="en-SG" dirty="0" smtClean="0"/>
              <a:t>Process </a:t>
            </a:r>
            <a:r>
              <a:rPr lang="en-SG" dirty="0"/>
              <a:t>is an iterative software development framework. It consists of 4 main stages:</a:t>
            </a:r>
            <a:endParaRPr lang="en-GB" dirty="0"/>
          </a:p>
          <a:p>
            <a:pPr lvl="0"/>
            <a:r>
              <a:rPr lang="en-SG" dirty="0"/>
              <a:t>Inception</a:t>
            </a:r>
            <a:endParaRPr lang="en-GB" dirty="0"/>
          </a:p>
          <a:p>
            <a:pPr lvl="1"/>
            <a:r>
              <a:rPr lang="en-SG" dirty="0"/>
              <a:t>In this phase, the scope of the project is defined.</a:t>
            </a:r>
            <a:endParaRPr lang="en-GB" dirty="0"/>
          </a:p>
          <a:p>
            <a:pPr lvl="1"/>
            <a:r>
              <a:rPr lang="en-SG" dirty="0"/>
              <a:t>Requirements are gathered.</a:t>
            </a:r>
            <a:endParaRPr lang="en-GB" dirty="0"/>
          </a:p>
          <a:p>
            <a:pPr lvl="1"/>
            <a:r>
              <a:rPr lang="en-SG" dirty="0"/>
              <a:t>Mitigate the key risk items identified through analysis.</a:t>
            </a:r>
            <a:endParaRPr lang="en-GB" dirty="0"/>
          </a:p>
          <a:p>
            <a:pPr lvl="0"/>
            <a:r>
              <a:rPr lang="en-SG" dirty="0"/>
              <a:t>Elaboration</a:t>
            </a:r>
            <a:endParaRPr lang="en-GB" dirty="0"/>
          </a:p>
          <a:p>
            <a:pPr lvl="1"/>
            <a:r>
              <a:rPr lang="en-SG" dirty="0"/>
              <a:t>Develop detailed design of the system with diagram aids (use case diagram, activity diagram </a:t>
            </a:r>
            <a:r>
              <a:rPr lang="en-SG" dirty="0" err="1"/>
              <a:t>etc</a:t>
            </a:r>
            <a:r>
              <a:rPr lang="en-SG" dirty="0"/>
              <a:t>)</a:t>
            </a:r>
            <a:endParaRPr lang="en-GB" dirty="0"/>
          </a:p>
          <a:p>
            <a:pPr lvl="0"/>
            <a:r>
              <a:rPr lang="en-SG" dirty="0"/>
              <a:t>Construction</a:t>
            </a:r>
            <a:endParaRPr lang="en-GB" dirty="0"/>
          </a:p>
          <a:p>
            <a:pPr lvl="1"/>
            <a:r>
              <a:rPr lang="en-SG" dirty="0"/>
              <a:t>In this phase, the actual product is being developed.</a:t>
            </a:r>
            <a:endParaRPr lang="en-GB" dirty="0"/>
          </a:p>
          <a:p>
            <a:pPr lvl="0"/>
            <a:r>
              <a:rPr lang="en-SG" dirty="0"/>
              <a:t>Transition</a:t>
            </a:r>
            <a:endParaRPr lang="en-GB" dirty="0"/>
          </a:p>
          <a:p>
            <a:pPr lvl="1"/>
            <a:r>
              <a:rPr lang="en-SG" dirty="0"/>
              <a:t>Primary objective is to transit from development phase into production, making it ready for the market. This phase includes testing the system and providing training to its user.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1245</TotalTime>
  <Words>534</Words>
  <Application>Microsoft Macintosh PowerPoint</Application>
  <PresentationFormat>Widescreen</PresentationFormat>
  <Paragraphs>168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Corbel</vt:lpstr>
      <vt:lpstr>Times New Roman</vt:lpstr>
      <vt:lpstr>Wingdings</vt:lpstr>
      <vt:lpstr>Parallax</vt:lpstr>
      <vt:lpstr>CSCI321 – Final Year Project Two Factor Authentication</vt:lpstr>
      <vt:lpstr>Content Page</vt:lpstr>
      <vt:lpstr>Topic</vt:lpstr>
      <vt:lpstr>Product Overview</vt:lpstr>
      <vt:lpstr>Product Objective</vt:lpstr>
      <vt:lpstr>Learning Objective</vt:lpstr>
      <vt:lpstr>Product Feature</vt:lpstr>
      <vt:lpstr>Security Aspect</vt:lpstr>
      <vt:lpstr>Development Tools and Methodology</vt:lpstr>
      <vt:lpstr>Proposed Project Time Line</vt:lpstr>
      <vt:lpstr>Future Enhancement</vt:lpstr>
      <vt:lpstr>Prototype Demonstration</vt:lpstr>
      <vt:lpstr>Question &amp; Answer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CSCI321 – Final Year Project Two Factor Authentication</dc:title>
  <dc:creator>KOH HONG WEI</dc:creator>
  <cp:lastModifiedBy>KOH HONG WEI</cp:lastModifiedBy>
  <cp:revision>10</cp:revision>
  <dcterms:created xsi:type="dcterms:W3CDTF">2018-04-11T08:28:31Z</dcterms:created>
  <dcterms:modified xsi:type="dcterms:W3CDTF">2018-04-12T07:47:24Z</dcterms:modified>
</cp:coreProperties>
</file>