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687595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accent1"/>
                </a:solidFill>
              </a:rPr>
              <a:t>SPOCK FRAMEWORK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35395"/>
            <a:ext cx="8825658" cy="650789"/>
          </a:xfrm>
        </p:spPr>
        <p:txBody>
          <a:bodyPr>
            <a:normAutofit/>
          </a:bodyPr>
          <a:lstStyle/>
          <a:p>
            <a:pPr algn="ctr"/>
            <a:r>
              <a:rPr lang="pl-PL" sz="3200" dirty="0" smtClean="0">
                <a:solidFill>
                  <a:schemeClr val="tx2"/>
                </a:solidFill>
              </a:rPr>
              <a:t>TESTOWANIE JAVY</a:t>
            </a:r>
            <a:endParaRPr lang="pl-PL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Kalkulator - przykład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5686"/>
            <a:ext cx="8947522" cy="517562"/>
          </a:xfrm>
        </p:spPr>
        <p:txBody>
          <a:bodyPr/>
          <a:lstStyle/>
          <a:p>
            <a:r>
              <a:rPr lang="pl-PL" dirty="0" smtClean="0"/>
              <a:t>Testujemy klasę Calculator.java zawierającą funkcje dla kalkulatora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2515834"/>
            <a:ext cx="4468449" cy="393223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2031686"/>
            <a:ext cx="4468448" cy="48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pl-PL" dirty="0" smtClean="0">
                <a:solidFill>
                  <a:schemeClr val="accent1"/>
                </a:solidFill>
              </a:rPr>
              <a:t>Calculator.java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70" y="2515835"/>
            <a:ext cx="4468448" cy="393223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94870" y="2031686"/>
            <a:ext cx="4468448" cy="48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pl-PL" dirty="0" err="1" smtClean="0">
                <a:solidFill>
                  <a:schemeClr val="accent1"/>
                </a:solidFill>
              </a:rPr>
              <a:t>CalculatorTest.groovy</a:t>
            </a:r>
            <a:endParaRPr lang="pl-P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242"/>
          </a:xfrm>
        </p:spPr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Schemat blokowy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03620"/>
            <a:ext cx="4108769" cy="350931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1335686"/>
            <a:ext cx="8947522" cy="51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smtClean="0"/>
              <a:t>Spock wspiera schematy blokowe</a:t>
            </a:r>
            <a:endParaRPr lang="pl-P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608" y="3056747"/>
            <a:ext cx="6619742" cy="517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>
                <a:solidFill>
                  <a:schemeClr val="accent1"/>
                </a:solidFill>
              </a:rPr>
              <a:t>s</a:t>
            </a:r>
            <a:r>
              <a:rPr lang="pl-PL" dirty="0" smtClean="0">
                <a:solidFill>
                  <a:schemeClr val="accent1"/>
                </a:solidFill>
              </a:rPr>
              <a:t>etup</a:t>
            </a:r>
            <a:r>
              <a:rPr lang="pl-PL" dirty="0" smtClean="0"/>
              <a:t>: wstępne ustawienia (odpowiednik </a:t>
            </a:r>
            <a:r>
              <a:rPr lang="pl-PL" dirty="0"/>
              <a:t>@</a:t>
            </a:r>
            <a:r>
              <a:rPr lang="pl-PL" dirty="0" err="1"/>
              <a:t>Before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2608" y="3568008"/>
            <a:ext cx="6619742" cy="51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err="1">
                <a:solidFill>
                  <a:schemeClr val="accent1"/>
                </a:solidFill>
              </a:rPr>
              <a:t>w</a:t>
            </a:r>
            <a:r>
              <a:rPr lang="pl-PL" dirty="0" err="1" smtClean="0">
                <a:solidFill>
                  <a:schemeClr val="accent1"/>
                </a:solidFill>
              </a:rPr>
              <a:t>hen</a:t>
            </a:r>
            <a:r>
              <a:rPr lang="pl-PL" dirty="0" smtClean="0"/>
              <a:t>, </a:t>
            </a:r>
            <a:r>
              <a:rPr lang="pl-PL" dirty="0" err="1" smtClean="0">
                <a:solidFill>
                  <a:schemeClr val="accent1"/>
                </a:solidFill>
              </a:rPr>
              <a:t>then</a:t>
            </a:r>
            <a:r>
              <a:rPr lang="pl-PL" dirty="0" smtClean="0"/>
              <a:t>: akcja i skutek (obsługa wyjątków)</a:t>
            </a:r>
            <a:endParaRPr lang="pl-P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32608" y="4085570"/>
            <a:ext cx="6619742" cy="51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err="1">
                <a:solidFill>
                  <a:schemeClr val="accent1"/>
                </a:solidFill>
              </a:rPr>
              <a:t>e</a:t>
            </a:r>
            <a:r>
              <a:rPr lang="pl-PL" dirty="0" err="1" smtClean="0">
                <a:solidFill>
                  <a:schemeClr val="accent1"/>
                </a:solidFill>
              </a:rPr>
              <a:t>xpect</a:t>
            </a:r>
            <a:r>
              <a:rPr lang="pl-PL" dirty="0" smtClean="0"/>
              <a:t>: Wyłącznie dla wyników (uboższy </a:t>
            </a:r>
            <a:r>
              <a:rPr lang="pl-PL" dirty="0" err="1">
                <a:solidFill>
                  <a:schemeClr val="accent1"/>
                </a:solidFill>
              </a:rPr>
              <a:t>t</a:t>
            </a:r>
            <a:r>
              <a:rPr lang="pl-PL" dirty="0" err="1" smtClean="0">
                <a:solidFill>
                  <a:schemeClr val="accent1"/>
                </a:solidFill>
              </a:rPr>
              <a:t>hen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32608" y="4596831"/>
            <a:ext cx="6619742" cy="51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err="1">
                <a:solidFill>
                  <a:schemeClr val="accent1"/>
                </a:solidFill>
              </a:rPr>
              <a:t>c</a:t>
            </a:r>
            <a:r>
              <a:rPr lang="pl-PL" dirty="0" err="1" smtClean="0">
                <a:solidFill>
                  <a:schemeClr val="accent1"/>
                </a:solidFill>
              </a:rPr>
              <a:t>leanup</a:t>
            </a:r>
            <a:r>
              <a:rPr lang="pl-PL" dirty="0" smtClean="0"/>
              <a:t>: czyściciel (odpowiednik </a:t>
            </a:r>
            <a:r>
              <a:rPr lang="pl-PL" dirty="0"/>
              <a:t>@</a:t>
            </a:r>
            <a:r>
              <a:rPr lang="pl-PL" dirty="0" err="1" smtClean="0"/>
              <a:t>After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32608" y="5114393"/>
            <a:ext cx="6619742" cy="51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err="1" smtClean="0">
                <a:solidFill>
                  <a:schemeClr val="accent1"/>
                </a:solidFill>
              </a:rPr>
              <a:t>where</a:t>
            </a:r>
            <a:r>
              <a:rPr lang="pl-PL" dirty="0" smtClean="0"/>
              <a:t>: TDD, blok dla naszych danych</a:t>
            </a:r>
            <a:endParaRPr lang="pl-PL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32608" y="2534459"/>
            <a:ext cx="6619742" cy="51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Bloczki dzielimy na 6 części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43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/>
                </a:solidFill>
              </a:rPr>
              <a:t>B</a:t>
            </a:r>
            <a:r>
              <a:rPr lang="pl-PL" dirty="0" smtClean="0">
                <a:solidFill>
                  <a:schemeClr val="accent1"/>
                </a:solidFill>
              </a:rPr>
              <a:t>DD - przykład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09118"/>
            <a:ext cx="5319519" cy="265976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2302079"/>
            <a:ext cx="4906192" cy="51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smtClean="0"/>
              <a:t>Przykład z użyciem Data </a:t>
            </a:r>
            <a:r>
              <a:rPr lang="pl-PL" dirty="0" err="1" smtClean="0"/>
              <a:t>Table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65629" y="3197767"/>
            <a:ext cx="5839192" cy="51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1800" dirty="0">
                <a:solidFill>
                  <a:schemeClr val="accent1"/>
                </a:solidFill>
              </a:rPr>
              <a:t>s</a:t>
            </a:r>
            <a:r>
              <a:rPr lang="pl-PL" sz="1800" dirty="0" smtClean="0">
                <a:solidFill>
                  <a:schemeClr val="accent1"/>
                </a:solidFill>
              </a:rPr>
              <a:t>etup</a:t>
            </a:r>
            <a:r>
              <a:rPr lang="pl-PL" sz="1800" dirty="0" smtClean="0"/>
              <a:t>: tworzymy Kalkulator</a:t>
            </a:r>
            <a:endParaRPr lang="pl-PL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65629" y="3865760"/>
            <a:ext cx="5839192" cy="51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1800" dirty="0" err="1" smtClean="0">
                <a:solidFill>
                  <a:schemeClr val="accent1"/>
                </a:solidFill>
              </a:rPr>
              <a:t>expect</a:t>
            </a:r>
            <a:r>
              <a:rPr lang="pl-PL" sz="1800" dirty="0" smtClean="0"/>
              <a:t>: oczekujemy, że </a:t>
            </a:r>
            <a:r>
              <a:rPr lang="pl-PL" sz="1800" dirty="0" err="1" smtClean="0"/>
              <a:t>pow</a:t>
            </a:r>
            <a:r>
              <a:rPr lang="pl-PL" sz="1800" dirty="0" smtClean="0"/>
              <a:t> z a i b wyniesie c</a:t>
            </a:r>
            <a:endParaRPr lang="pl-PL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65710" y="4525463"/>
            <a:ext cx="5641773" cy="51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1800" dirty="0" err="1" smtClean="0">
                <a:solidFill>
                  <a:schemeClr val="accent1"/>
                </a:solidFill>
              </a:rPr>
              <a:t>where</a:t>
            </a:r>
            <a:r>
              <a:rPr lang="pl-PL" sz="1800" dirty="0" smtClean="0"/>
              <a:t>: podajemy dane do testów</a:t>
            </a:r>
            <a:endParaRPr lang="pl-PL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6111" y="5569442"/>
            <a:ext cx="5319518" cy="65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pl-PL" sz="1800" dirty="0" smtClean="0"/>
              <a:t>Wsparcie dla pojedynczej | bądź ||</a:t>
            </a:r>
          </a:p>
          <a:p>
            <a:pPr algn="ctr"/>
            <a:endParaRPr lang="pl-PL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48693" y="2358404"/>
            <a:ext cx="5258790" cy="51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98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Raport o błędach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2498841"/>
            <a:ext cx="8947150" cy="284203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684" y="1853248"/>
            <a:ext cx="8947150" cy="51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smtClean="0"/>
              <a:t>Schemat prezentujący problem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7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1"/>
                </a:solidFill>
              </a:rPr>
              <a:t>MOCK’owanie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985" y="1227124"/>
            <a:ext cx="7587606" cy="478109"/>
          </a:xfrm>
        </p:spPr>
        <p:txBody>
          <a:bodyPr/>
          <a:lstStyle/>
          <a:p>
            <a:r>
              <a:rPr lang="pl-PL" dirty="0" smtClean="0"/>
              <a:t>Wymagane użycie biblioteki CGLIB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11179"/>
            <a:ext cx="6628714" cy="435009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405816" y="2421708"/>
            <a:ext cx="4563762" cy="448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smtClean="0"/>
              <a:t>1 * - dokładnie jedno wywołanie</a:t>
            </a:r>
          </a:p>
          <a:p>
            <a:pPr marL="0" indent="0">
              <a:buFont typeface="Wingdings 3" charset="2"/>
              <a:buNone/>
            </a:pPr>
            <a:endParaRPr lang="pl-P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05816" y="3318874"/>
            <a:ext cx="4563762" cy="448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smtClean="0"/>
              <a:t>(1..5) * – od 1 do 5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05816" y="3887334"/>
            <a:ext cx="4563762" cy="56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smtClean="0"/>
              <a:t>(_..4) * – max 4 wywołania</a:t>
            </a:r>
          </a:p>
          <a:p>
            <a:pPr marL="0" indent="0">
              <a:buFont typeface="Wingdings 3" charset="2"/>
              <a:buNone/>
            </a:pPr>
            <a:endParaRPr lang="pl-PL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05816" y="1853248"/>
            <a:ext cx="4563762" cy="56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Wywoływanie metod</a:t>
            </a:r>
          </a:p>
          <a:p>
            <a:pPr marL="0" indent="0">
              <a:buFont typeface="Wingdings 3" charset="2"/>
              <a:buNone/>
            </a:pPr>
            <a:endParaRPr lang="pl-PL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405816" y="2870291"/>
            <a:ext cx="4563762" cy="448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/>
              <a:t>0</a:t>
            </a:r>
            <a:r>
              <a:rPr lang="pl-PL" dirty="0" smtClean="0"/>
              <a:t> * - zero </a:t>
            </a:r>
            <a:r>
              <a:rPr lang="pl-PL" dirty="0" err="1" smtClean="0"/>
              <a:t>wywołań</a:t>
            </a:r>
            <a:endParaRPr lang="pl-PL" dirty="0" smtClean="0"/>
          </a:p>
          <a:p>
            <a:pPr marL="0" indent="0">
              <a:buFont typeface="Wingdings 3" charset="2"/>
              <a:buNone/>
            </a:pPr>
            <a:endParaRPr lang="pl-PL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405816" y="4455794"/>
            <a:ext cx="4563762" cy="56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smtClean="0"/>
              <a:t>_ * – dowolna ilość również 0</a:t>
            </a:r>
          </a:p>
          <a:p>
            <a:pPr marL="0" indent="0">
              <a:buFont typeface="Wingdings 3" charset="2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82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199503"/>
            <a:ext cx="8946541" cy="404889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Wykorzystane źródła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 smtClean="0">
                <a:solidFill>
                  <a:schemeClr val="accent1"/>
                </a:solidFill>
              </a:rPr>
              <a:t>http</a:t>
            </a:r>
            <a:r>
              <a:rPr lang="pl-PL" dirty="0">
                <a:solidFill>
                  <a:schemeClr val="accent1"/>
                </a:solidFill>
              </a:rPr>
              <a:t>://</a:t>
            </a:r>
            <a:r>
              <a:rPr lang="pl-PL" dirty="0" smtClean="0">
                <a:solidFill>
                  <a:schemeClr val="accent1"/>
                </a:solidFill>
              </a:rPr>
              <a:t>spockframework.org</a:t>
            </a:r>
          </a:p>
          <a:p>
            <a:r>
              <a:rPr lang="pl-PL" dirty="0">
                <a:solidFill>
                  <a:schemeClr val="accent1"/>
                </a:solidFill>
              </a:rPr>
              <a:t>http://</a:t>
            </a:r>
            <a:r>
              <a:rPr lang="pl-PL" dirty="0" smtClean="0">
                <a:solidFill>
                  <a:schemeClr val="accent1"/>
                </a:solidFill>
              </a:rPr>
              <a:t>spockframework.org/spock/docs/1.1</a:t>
            </a:r>
          </a:p>
          <a:p>
            <a:r>
              <a:rPr lang="pl-PL" dirty="0">
                <a:solidFill>
                  <a:schemeClr val="accent1"/>
                </a:solidFill>
              </a:rPr>
              <a:t>http://</a:t>
            </a:r>
            <a:r>
              <a:rPr lang="pl-PL" dirty="0" smtClean="0">
                <a:solidFill>
                  <a:schemeClr val="accent1"/>
                </a:solidFill>
              </a:rPr>
              <a:t>presentationtier.com/doing-tdd-bdd-style</a:t>
            </a:r>
          </a:p>
          <a:p>
            <a:r>
              <a:rPr lang="pl-PL" dirty="0">
                <a:solidFill>
                  <a:schemeClr val="accent1"/>
                </a:solidFill>
              </a:rPr>
              <a:t>http://</a:t>
            </a:r>
            <a:r>
              <a:rPr lang="pl-PL" dirty="0" smtClean="0">
                <a:solidFill>
                  <a:schemeClr val="accent1"/>
                </a:solidFill>
              </a:rPr>
              <a:t>www.groovy-lang.org</a:t>
            </a:r>
            <a:endParaRPr lang="pl-P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Spock - a po co to komu?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 smtClean="0"/>
              <a:t>Autorzy </a:t>
            </a:r>
            <a:r>
              <a:rPr lang="pl-PL" sz="2800" dirty="0" err="1" smtClean="0"/>
              <a:t>Spock’a</a:t>
            </a:r>
            <a:r>
              <a:rPr lang="pl-PL" sz="2800" dirty="0" smtClean="0"/>
              <a:t> przedstawiają go jako język, który swoim pięknym i wyrazistym kodem ma wyróżniać się z tłumu obecnych technologii.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 smtClean="0"/>
              <a:t>Spock jest pochodną </a:t>
            </a:r>
            <a:r>
              <a:rPr lang="pl-PL" sz="2800" dirty="0" err="1" smtClean="0"/>
              <a:t>JUnita</a:t>
            </a:r>
            <a:r>
              <a:rPr lang="pl-PL" sz="2800" dirty="0" smtClean="0"/>
              <a:t>, </a:t>
            </a:r>
            <a:r>
              <a:rPr lang="pl-PL" sz="2800" dirty="0" err="1" smtClean="0"/>
              <a:t>Rspec’a</a:t>
            </a:r>
            <a:r>
              <a:rPr lang="pl-PL" sz="2800" dirty="0" smtClean="0"/>
              <a:t>, </a:t>
            </a:r>
            <a:r>
              <a:rPr lang="pl-PL" sz="2800" dirty="0" err="1" smtClean="0"/>
              <a:t>Mockito</a:t>
            </a:r>
            <a:r>
              <a:rPr lang="pl-PL" sz="2800" dirty="0"/>
              <a:t> </a:t>
            </a:r>
            <a:r>
              <a:rPr lang="pl-PL" sz="2800" dirty="0" smtClean="0"/>
              <a:t>oraz kilku innych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 smtClean="0"/>
              <a:t>Jest kompatybilny z wieloma środowiskami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5275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Możliwości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189386"/>
          </a:xfrm>
        </p:spPr>
        <p:txBody>
          <a:bodyPr>
            <a:normAutofit/>
          </a:bodyPr>
          <a:lstStyle/>
          <a:p>
            <a:r>
              <a:rPr lang="pl-PL" sz="3200" dirty="0" smtClean="0"/>
              <a:t>Testowanie Javy</a:t>
            </a:r>
          </a:p>
          <a:p>
            <a:r>
              <a:rPr lang="pl-PL" sz="3200" dirty="0" smtClean="0"/>
              <a:t>Testowanie </a:t>
            </a:r>
            <a:r>
              <a:rPr lang="pl-PL" sz="3200" dirty="0" err="1" smtClean="0"/>
              <a:t>Groovy</a:t>
            </a:r>
            <a:endParaRPr lang="pl-PL" sz="3200" dirty="0" smtClean="0"/>
          </a:p>
          <a:p>
            <a:endParaRPr lang="pl-PL" sz="3200" dirty="0"/>
          </a:p>
          <a:p>
            <a:r>
              <a:rPr lang="pl-PL" sz="3200" dirty="0" smtClean="0"/>
              <a:t>Testy jednostkowe</a:t>
            </a:r>
          </a:p>
          <a:p>
            <a:r>
              <a:rPr lang="pl-PL" sz="3200" dirty="0" err="1" smtClean="0"/>
              <a:t>Mockowanie</a:t>
            </a:r>
            <a:endParaRPr lang="pl-PL" sz="3200" dirty="0"/>
          </a:p>
          <a:p>
            <a:r>
              <a:rPr lang="pl-PL" sz="3200" dirty="0" err="1" smtClean="0"/>
              <a:t>Fakowanie</a:t>
            </a:r>
            <a:endParaRPr lang="pl-PL" sz="3200" dirty="0" smtClean="0"/>
          </a:p>
        </p:txBody>
      </p:sp>
    </p:spTree>
    <p:extLst>
      <p:ext uri="{BB962C8B-B14F-4D97-AF65-F5344CB8AC3E}">
        <p14:creationId xmlns:p14="http://schemas.microsoft.com/office/powerpoint/2010/main" val="42584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Jak zacząć korzystać?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Wymagane:</a:t>
            </a:r>
          </a:p>
          <a:p>
            <a:r>
              <a:rPr lang="pl-PL" dirty="0" smtClean="0"/>
              <a:t>Java Development Kit 6 +</a:t>
            </a:r>
          </a:p>
          <a:p>
            <a:r>
              <a:rPr lang="pl-PL" dirty="0" err="1" smtClean="0"/>
              <a:t>Groovy</a:t>
            </a:r>
            <a:r>
              <a:rPr lang="pl-PL" dirty="0" smtClean="0"/>
              <a:t> 2 +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Środowisko:</a:t>
            </a:r>
            <a:endParaRPr lang="pl-PL" dirty="0"/>
          </a:p>
          <a:p>
            <a:r>
              <a:rPr lang="pl-PL" dirty="0" err="1" smtClean="0"/>
              <a:t>Maven</a:t>
            </a:r>
            <a:r>
              <a:rPr lang="pl-PL" dirty="0"/>
              <a:t> </a:t>
            </a:r>
            <a:r>
              <a:rPr lang="pl-PL" dirty="0" smtClean="0"/>
              <a:t>2+ / </a:t>
            </a:r>
            <a:r>
              <a:rPr lang="pl-PL" dirty="0" err="1" smtClean="0"/>
              <a:t>Gradlew</a:t>
            </a:r>
            <a:r>
              <a:rPr lang="pl-PL" dirty="0"/>
              <a:t> </a:t>
            </a:r>
            <a:r>
              <a:rPr lang="pl-PL" dirty="0" smtClean="0"/>
              <a:t>/ Ant 1.7 +</a:t>
            </a:r>
          </a:p>
          <a:p>
            <a:r>
              <a:rPr lang="pl-PL" dirty="0" smtClean="0"/>
              <a:t>Eclipse / IDEA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11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ECLIPSE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3417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Wymagana jest wtyczka </a:t>
            </a:r>
            <a:r>
              <a:rPr lang="pl-PL" dirty="0" err="1" smtClean="0">
                <a:solidFill>
                  <a:schemeClr val="accent1"/>
                </a:solidFill>
              </a:rPr>
              <a:t>Groovy</a:t>
            </a:r>
            <a:r>
              <a:rPr lang="pl-PL" dirty="0" smtClean="0">
                <a:solidFill>
                  <a:schemeClr val="accent1"/>
                </a:solidFill>
              </a:rPr>
              <a:t> Eclipse</a:t>
            </a:r>
          </a:p>
          <a:p>
            <a:pPr marL="0" indent="0">
              <a:buNone/>
            </a:pPr>
            <a:endParaRPr lang="pl-PL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00" y="2016820"/>
            <a:ext cx="7511042" cy="45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1"/>
                </a:solidFill>
              </a:rPr>
              <a:t>Groovy</a:t>
            </a:r>
            <a:r>
              <a:rPr lang="pl-PL" dirty="0" smtClean="0">
                <a:solidFill>
                  <a:schemeClr val="accent1"/>
                </a:solidFill>
              </a:rPr>
              <a:t> – kolejny język?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Pochodna JAVY</a:t>
            </a:r>
          </a:p>
          <a:p>
            <a:r>
              <a:rPr lang="pl-PL" dirty="0" smtClean="0"/>
              <a:t>Prosty w nauce</a:t>
            </a:r>
          </a:p>
          <a:p>
            <a:r>
              <a:rPr lang="pl-PL" dirty="0" smtClean="0"/>
              <a:t>Integracja z JAVĄ</a:t>
            </a:r>
          </a:p>
          <a:p>
            <a:r>
              <a:rPr lang="pl-PL" dirty="0" smtClean="0"/>
              <a:t>Nowoczesny</a:t>
            </a:r>
          </a:p>
          <a:p>
            <a:r>
              <a:rPr lang="pl-PL" dirty="0" smtClean="0"/>
              <a:t>Współpracuje ze </a:t>
            </a:r>
            <a:r>
              <a:rPr lang="pl-PL" dirty="0" err="1" smtClean="0"/>
              <a:t>Spocki’em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:-)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11" y="2052918"/>
            <a:ext cx="5520085" cy="27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POM.XML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7" y="2742206"/>
            <a:ext cx="4195345" cy="2980531"/>
          </a:xfrm>
        </p:spPr>
      </p:pic>
      <p:sp>
        <p:nvSpPr>
          <p:cNvPr id="5" name="Rectangle 4"/>
          <p:cNvSpPr/>
          <p:nvPr/>
        </p:nvSpPr>
        <p:spPr>
          <a:xfrm>
            <a:off x="879722" y="1341676"/>
            <a:ext cx="3557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solidFill>
                  <a:schemeClr val="tx1">
                    <a:lumMod val="95000"/>
                  </a:schemeClr>
                </a:solidFill>
              </a:rPr>
              <a:t>Import </a:t>
            </a:r>
            <a:r>
              <a:rPr lang="pl-PL" sz="2000" dirty="0" err="1" smtClean="0">
                <a:solidFill>
                  <a:schemeClr val="tx1">
                    <a:lumMod val="95000"/>
                  </a:schemeClr>
                </a:solidFill>
              </a:rPr>
              <a:t>spock’a</a:t>
            </a:r>
            <a:r>
              <a:rPr lang="pl-PL" sz="2000" dirty="0" smtClean="0">
                <a:solidFill>
                  <a:schemeClr val="tx1">
                    <a:lumMod val="95000"/>
                  </a:schemeClr>
                </a:solidFill>
              </a:rPr>
              <a:t> do projektu</a:t>
            </a:r>
            <a:endParaRPr lang="pl-PL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Testy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159" y="1341719"/>
            <a:ext cx="3514161" cy="841737"/>
          </a:xfrm>
        </p:spPr>
        <p:txBody>
          <a:bodyPr/>
          <a:lstStyle/>
          <a:p>
            <a:r>
              <a:rPr lang="pl-PL" dirty="0" smtClean="0"/>
              <a:t>Tworzymy nowy test </a:t>
            </a:r>
            <a:r>
              <a:rPr lang="pl-PL" dirty="0" err="1" smtClean="0"/>
              <a:t>Groovy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0" y="2183456"/>
            <a:ext cx="3514160" cy="41055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70925" y="1341719"/>
            <a:ext cx="4960954" cy="1358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 smtClean="0"/>
              <a:t>Importujemy bibliotekę </a:t>
            </a:r>
            <a:r>
              <a:rPr lang="pl-PL" dirty="0" smtClean="0">
                <a:solidFill>
                  <a:schemeClr val="accent1"/>
                </a:solidFill>
              </a:rPr>
              <a:t>spock.lang.* </a:t>
            </a:r>
            <a:r>
              <a:rPr lang="pl-PL" dirty="0" smtClean="0"/>
              <a:t>oraz podpinamy klasę pod </a:t>
            </a:r>
            <a:r>
              <a:rPr lang="pl-PL" dirty="0" err="1" smtClean="0">
                <a:solidFill>
                  <a:schemeClr val="accent1"/>
                </a:solidFill>
              </a:rPr>
              <a:t>spock.lang.Specification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25" y="2456825"/>
            <a:ext cx="4960954" cy="25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/>
                </a:solidFill>
              </a:rPr>
              <a:t>Jak możemy testować? - dowoli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5568"/>
            <a:ext cx="3621088" cy="487680"/>
          </a:xfrm>
        </p:spPr>
        <p:txBody>
          <a:bodyPr/>
          <a:lstStyle/>
          <a:p>
            <a:pPr algn="ctr"/>
            <a:r>
              <a:rPr lang="pl-PL" dirty="0" smtClean="0"/>
              <a:t>BDD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3621088" cy="2715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40" y="1853248"/>
            <a:ext cx="3467775" cy="271581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59140" y="1365568"/>
            <a:ext cx="3467775" cy="48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l-PL" dirty="0" smtClean="0"/>
              <a:t>TDD</a:t>
            </a:r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4569064"/>
            <a:ext cx="3405909" cy="210598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267199" y="4081384"/>
            <a:ext cx="3391941" cy="48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l-PL" dirty="0" smtClean="0"/>
              <a:t>MOCKS, FAKES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96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</TotalTime>
  <Words>309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SPOCK FRAMEWORK</vt:lpstr>
      <vt:lpstr>Spock - a po co to komu?</vt:lpstr>
      <vt:lpstr>Możliwości</vt:lpstr>
      <vt:lpstr>Jak zacząć korzystać?</vt:lpstr>
      <vt:lpstr>ECLIPSE</vt:lpstr>
      <vt:lpstr>Groovy – kolejny język?</vt:lpstr>
      <vt:lpstr>POM.XML</vt:lpstr>
      <vt:lpstr>Testy</vt:lpstr>
      <vt:lpstr>Jak możemy testować? - dowoli</vt:lpstr>
      <vt:lpstr>Kalkulator - przykład</vt:lpstr>
      <vt:lpstr>Schemat blokowy</vt:lpstr>
      <vt:lpstr>BDD - przykład</vt:lpstr>
      <vt:lpstr>Raport o błędach</vt:lpstr>
      <vt:lpstr>MOCK’owanie</vt:lpstr>
      <vt:lpstr>Dziękuje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Testowanie jednostkowe</dc:title>
  <dc:creator>Patryk Adler</dc:creator>
  <cp:lastModifiedBy>Patryk Adler</cp:lastModifiedBy>
  <cp:revision>30</cp:revision>
  <dcterms:created xsi:type="dcterms:W3CDTF">2017-06-07T14:38:40Z</dcterms:created>
  <dcterms:modified xsi:type="dcterms:W3CDTF">2017-06-07T19:26:41Z</dcterms:modified>
</cp:coreProperties>
</file>