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5" r:id="rId9"/>
    <p:sldId id="262" r:id="rId10"/>
    <p:sldId id="268" r:id="rId11"/>
    <p:sldId id="26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94582"/>
  </p:normalViewPr>
  <p:slideViewPr>
    <p:cSldViewPr snapToGrid="0">
      <p:cViewPr varScale="1">
        <p:scale>
          <a:sx n="120" d="100"/>
          <a:sy n="120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587C-6CD2-082B-34BF-9C7FA0A4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19E41-B1EB-4549-BDC5-01B3236CE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838EA-F371-9D7A-422B-05AC97A0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048A-6ED5-8649-B6EA-ABD6B8B7044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93B7-A1AA-D8FF-E169-47E131AF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0DA5-515A-17D2-A4DA-944BBC2C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186B-C2CC-8D4A-B376-23F0DFC9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6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52DD-E20A-171B-1104-FFFE170F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EA3FF-6FF2-BA21-1E7B-C14B6C2AE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7367C-4D0E-6AD0-5E82-D093539B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048A-6ED5-8649-B6EA-ABD6B8B7044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84AC-E842-DD2F-1ED7-998400ED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DF17-3A92-2656-F2D1-2FE9BDEA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186B-C2CC-8D4A-B376-23F0DFC9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9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3B863-6CB4-463F-E95E-FB4F96376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95F1B-9B1A-6A77-85F8-7B8BC3EFE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59C06-C25D-B14F-10CC-25795AD3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048A-6ED5-8649-B6EA-ABD6B8B7044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E8C0-A4DC-3836-F739-46783C64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5F38-D3FF-3F70-A579-8DC33267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186B-C2CC-8D4A-B376-23F0DFC9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4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16A4-9E54-9062-9566-B4B319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3F35-499A-595C-55FA-0A2B2687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75F30-C9DC-6659-C17B-2E7BDC4A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048A-6ED5-8649-B6EA-ABD6B8B7044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FA7F-4856-D0E5-DA87-98B835BB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5C55-5330-79A0-3221-40349AAD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186B-C2CC-8D4A-B376-23F0DFC9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4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F0F7-9503-A2FE-C381-CE2AC2D8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A6061-1AE5-2B40-CADB-87CC87AE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DC37-CFA9-B732-F52F-043382E8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048A-6ED5-8649-B6EA-ABD6B8B7044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54A43-5047-C605-BAF8-749A1B50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6EB4-D69D-B054-826C-9EA20A2E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186B-C2CC-8D4A-B376-23F0DFC9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3820-1048-242E-72B7-C7F4367A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18C8-545F-1A9E-CD73-DF1CBED7C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00D94-1A74-DA33-B393-CE496DE7D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02912-76C9-0095-70FF-C8B0EB39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048A-6ED5-8649-B6EA-ABD6B8B7044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8A6AC-DCE3-C1C5-4FFA-729DCD6F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881DC-9124-F04F-FC63-1612B5F0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186B-C2CC-8D4A-B376-23F0DFC9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EC66-D27D-BDE8-792F-C3B25404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78731-6A35-358E-3ABF-3E146435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93874-FB78-1A53-7EEC-936B92DFB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5ED75-70D6-FCA5-C3A0-1C252BEE9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2DBDA-3197-624B-5213-8669DB53E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5C6C4-A4DE-A859-6AB3-2847C99F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048A-6ED5-8649-B6EA-ABD6B8B7044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23137-2B5C-4CF4-EF24-318E54FB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3C359-916E-B89B-2162-97D7F492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186B-C2CC-8D4A-B376-23F0DFC9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7515-E72E-CEA4-B56C-84BF865A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64E9B-CB66-A0F3-993C-4521FB90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048A-6ED5-8649-B6EA-ABD6B8B7044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91973-CBC4-73E5-65BF-236ADBA0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5596-040E-FA30-43BD-71538E46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186B-C2CC-8D4A-B376-23F0DFC9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9091A-AFA4-7B24-09E0-0F897BBA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048A-6ED5-8649-B6EA-ABD6B8B7044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EB6B6-83E8-F9B9-59EF-2D0D8A84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B39E9-E098-B7A8-DFA8-5539D3AE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186B-C2CC-8D4A-B376-23F0DFC9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2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82CE-E956-0B6A-E025-900BF8BF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B59A-39CB-E4A0-7349-076A4C88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C5E8B-903A-1628-D132-2F1BA1965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8B17D-5036-4F06-DBEB-5E15E3D5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048A-6ED5-8649-B6EA-ABD6B8B7044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25A5B-A309-557A-F5E7-CE591DF5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FD5F4-6E45-50B2-4DBA-D007706C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186B-C2CC-8D4A-B376-23F0DFC9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C41A-A6AC-3097-D8EA-508B28A8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2599A-E41E-E8C3-4D80-B18C516D9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7B83B-D6B9-7AA9-54BF-411C0821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C8BFB-CC9D-A096-83A3-66EEFB83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048A-6ED5-8649-B6EA-ABD6B8B7044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7BEBC-7BD6-33B2-BC55-A7529C53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AFCAC-EE06-3103-07FF-5AD64264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186B-C2CC-8D4A-B376-23F0DFC9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66DB9-C947-FD50-CE85-AD14E3D2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A2123-9C79-8463-B454-0EEF9B21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F76C0-039F-D611-2DA1-72728F115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5048A-6ED5-8649-B6EA-ABD6B8B7044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73763-3F65-9D17-2200-4E916F5AF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A8A14-DB05-26E3-824E-B0985DC80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5186B-C2CC-8D4A-B376-23F0DFC9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3B43-DE09-22E1-9D20-70A1F0187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Shop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1C97B-574A-340E-3865-B40B3EAA6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Insights and Business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56926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B046-0238-0F74-2D6E-153559B2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477"/>
            <a:ext cx="10515600" cy="70649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97A47-36E1-E3C5-42CD-C9F5A973B533}"/>
              </a:ext>
            </a:extLst>
          </p:cNvPr>
          <p:cNvSpPr txBox="1">
            <a:spLocks/>
          </p:cNvSpPr>
          <p:nvPr/>
        </p:nvSpPr>
        <p:spPr>
          <a:xfrm>
            <a:off x="1008184" y="1658679"/>
            <a:ext cx="10175630" cy="47740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Size: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Focusing on the benefits and value of the regular and large sizes.</a:t>
            </a:r>
          </a:p>
          <a:p>
            <a:pPr>
              <a:lnSpc>
                <a:spcPct val="100000"/>
              </a:lnSpc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feedback from customers who dislike using small sizes and implementing distinctive strategies for small-size orders. </a:t>
            </a:r>
          </a:p>
          <a:p>
            <a:pPr>
              <a:lnSpc>
                <a:spcPct val="100000"/>
              </a:lnSpc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small size orders still do not generate a profit after adjustments, consider eliminating small-size alternatives. </a:t>
            </a:r>
          </a:p>
          <a:p>
            <a:pPr>
              <a:lnSpc>
                <a:spcPct val="100000"/>
              </a:lnSpc>
            </a:pP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Low Saturday Sales:</a:t>
            </a:r>
          </a:p>
          <a:p>
            <a:pPr>
              <a:lnSpc>
                <a:spcPct val="100000"/>
              </a:lnSpc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Customers' feedback on why they are less active on Saturdays, and how to figure out the problem. (competition, promotions, and leisure activities) </a:t>
            </a:r>
          </a:p>
          <a:p>
            <a:pPr>
              <a:lnSpc>
                <a:spcPct val="100000"/>
              </a:lnSpc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extraordinary offers and events to attract customers' interest. </a:t>
            </a:r>
          </a:p>
          <a:p>
            <a:pPr>
              <a:lnSpc>
                <a:spcPct val="100000"/>
              </a:lnSpc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social media to promote Saturday events on all locations. </a:t>
            </a:r>
          </a:p>
          <a:p>
            <a:pPr>
              <a:lnSpc>
                <a:spcPct val="100000"/>
              </a:lnSpc>
            </a:pP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AU" sz="1400" dirty="0"/>
            </a:br>
            <a:br>
              <a:rPr lang="en-AU" sz="1400" dirty="0"/>
            </a:br>
            <a:br>
              <a:rPr lang="en-AU" sz="1400" dirty="0"/>
            </a:br>
            <a:endParaRPr lang="en-US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1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440D9E-0C81-DFF5-821C-DEFD38DF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90"/>
            <a:ext cx="10515600" cy="7711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purchase behavior by location and month</a:t>
            </a:r>
          </a:p>
        </p:txBody>
      </p:sp>
      <p:pic>
        <p:nvPicPr>
          <p:cNvPr id="17" name="Content Placeholder 16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6A1C358A-31EC-DA24-796E-104BECF87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505" y="2405149"/>
            <a:ext cx="7081567" cy="4298061"/>
          </a:xfr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8FBFEF4-552B-ACBE-8245-FC2AE473B36E}"/>
              </a:ext>
            </a:extLst>
          </p:cNvPr>
          <p:cNvSpPr txBox="1">
            <a:spLocks/>
          </p:cNvSpPr>
          <p:nvPr/>
        </p:nvSpPr>
        <p:spPr>
          <a:xfrm>
            <a:off x="1008184" y="818708"/>
            <a:ext cx="10013384" cy="15120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Seasonal Trends: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 to April: Gradually increase.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and June: This two months are coming with the best sales figures in the period, showing a significant increase in customer purchases. </a:t>
            </a:r>
          </a:p>
        </p:txBody>
      </p:sp>
    </p:spTree>
    <p:extLst>
      <p:ext uri="{BB962C8B-B14F-4D97-AF65-F5344CB8AC3E}">
        <p14:creationId xmlns:p14="http://schemas.microsoft.com/office/powerpoint/2010/main" val="62196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440D9E-0C81-DFF5-821C-DEFD38DF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436"/>
            <a:ext cx="10515600" cy="7711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May and June (Summer Months)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8FBFEF4-552B-ACBE-8245-FC2AE473B36E}"/>
              </a:ext>
            </a:extLst>
          </p:cNvPr>
          <p:cNvSpPr txBox="1">
            <a:spLocks/>
          </p:cNvSpPr>
          <p:nvPr/>
        </p:nvSpPr>
        <p:spPr>
          <a:xfrm>
            <a:off x="1008184" y="1011936"/>
            <a:ext cx="10013384" cy="5503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Insight:</a:t>
            </a:r>
            <a:endParaRPr lang="en-US" sz="1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Warmer Weather makes people are more likely to get beverages and take vacation, leading to higher spending.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months which also considered as school holidays and peak tourist season, resulting in higher sales in the year.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months tends to offer more festivals, providing opportunities to increase brand visibility and attract new customers.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Recommendations: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summer-specific promotions, discounts and sales events to attract customers.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 with tourist attractions and hotels to offer special offers to tourist.</a:t>
            </a:r>
          </a:p>
        </p:txBody>
      </p:sp>
    </p:spTree>
    <p:extLst>
      <p:ext uri="{BB962C8B-B14F-4D97-AF65-F5344CB8AC3E}">
        <p14:creationId xmlns:p14="http://schemas.microsoft.com/office/powerpoint/2010/main" val="186382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A578-0AB4-9956-DE8D-64204D822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792480"/>
            <a:ext cx="10780776" cy="562051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Audience: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Owners and Managers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Sales Teams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most effective marketing strategies for current market in order to  achieving max-profit.</a:t>
            </a:r>
          </a:p>
          <a:p>
            <a:pPr algn="just">
              <a:lnSpc>
                <a:spcPct val="100000"/>
              </a:lnSpc>
            </a:pPr>
            <a:r>
              <a:rPr lang="en-AU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AU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nderstand how location, month, and day of the week influence customer behaviour and customer preference in ordering beverages and foods.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6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6939A-3DCC-B4E4-F3DE-D5911099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60" y="329776"/>
            <a:ext cx="10175631" cy="1111843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Transactions and Total Bill for each months? 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pattern that transactions and total bills have if any?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722A-60FB-0592-A532-E7B3E9EC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71" y="1548298"/>
            <a:ext cx="4539727" cy="18807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purchases increasing each month.</a:t>
            </a:r>
          </a:p>
        </p:txBody>
      </p:sp>
      <p:pic>
        <p:nvPicPr>
          <p:cNvPr id="6" name="Picture 5" descr="A graph of a graph with numbers and a red text&#10;&#10;Description automatically generated with medium confidence">
            <a:extLst>
              <a:ext uri="{FF2B5EF4-FFF2-40B4-BE49-F238E27FC236}">
                <a16:creationId xmlns:a16="http://schemas.microsoft.com/office/drawing/2014/main" id="{6EAAF7CD-2782-1DB6-1FF5-92640087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67" y="2028310"/>
            <a:ext cx="6760922" cy="411165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F150FC-F015-EE53-8DEA-7787F341FE1E}"/>
              </a:ext>
            </a:extLst>
          </p:cNvPr>
          <p:cNvSpPr txBox="1">
            <a:spLocks/>
          </p:cNvSpPr>
          <p:nvPr/>
        </p:nvSpPr>
        <p:spPr>
          <a:xfrm>
            <a:off x="531171" y="3535679"/>
            <a:ext cx="4539727" cy="3060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Assumption: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the sales is increasing by a larger margin every two months, there might be a seasonal factors at playing behind.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9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6939A-3DCC-B4E4-F3DE-D5911099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52" y="472504"/>
            <a:ext cx="11548997" cy="514900"/>
          </a:xfrm>
        </p:spPr>
        <p:txBody>
          <a:bodyPr anchor="ctr"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products selling the highest and the lowest in a day?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722A-60FB-0592-A532-E7B3E9EC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987404"/>
            <a:ext cx="10175630" cy="134093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Sales Items: Coffee (Highest), Tea and Bakery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Sales Items: Packaged Chocolate, Branded and Loose Tea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Sales Period: 6AM to 10AM</a:t>
            </a:r>
          </a:p>
        </p:txBody>
      </p:sp>
      <p:pic>
        <p:nvPicPr>
          <p:cNvPr id="5" name="Picture 4" descr="A graph of sales&#10;&#10;Description automatically generated with medium confidence">
            <a:extLst>
              <a:ext uri="{FF2B5EF4-FFF2-40B4-BE49-F238E27FC236}">
                <a16:creationId xmlns:a16="http://schemas.microsoft.com/office/drawing/2014/main" id="{FF29B901-0899-B97D-9134-2CB7E92C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98" y="2565045"/>
            <a:ext cx="9608404" cy="4085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3E7751-0019-3DB1-F787-A202F2DF023A}"/>
              </a:ext>
            </a:extLst>
          </p:cNvPr>
          <p:cNvSpPr txBox="1"/>
          <p:nvPr/>
        </p:nvSpPr>
        <p:spPr>
          <a:xfrm>
            <a:off x="7095067" y="-1710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6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6939A-3DCC-B4E4-F3DE-D5911099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51" y="246634"/>
            <a:ext cx="11548997" cy="514900"/>
          </a:xfrm>
        </p:spPr>
        <p:txBody>
          <a:bodyPr anchor="ctr"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from 6PM to 8PM</a:t>
            </a:r>
          </a:p>
        </p:txBody>
      </p:sp>
      <p:pic>
        <p:nvPicPr>
          <p:cNvPr id="6" name="Picture 5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34362DDA-43B7-455C-4351-F144FA83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03" y="2405148"/>
            <a:ext cx="6470993" cy="420621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5BB127-7DFD-F07D-D547-E80E22DA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987404"/>
            <a:ext cx="10175630" cy="141774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drops significantly from 8,745 at 5PM to just 603 by 8PM.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sharp drop-off between 7PM to 8PM could be due to a decrease in customer traffic and others.</a:t>
            </a:r>
          </a:p>
        </p:txBody>
      </p:sp>
    </p:spTree>
    <p:extLst>
      <p:ext uri="{BB962C8B-B14F-4D97-AF65-F5344CB8AC3E}">
        <p14:creationId xmlns:p14="http://schemas.microsoft.com/office/powerpoint/2010/main" val="332224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E7751-0019-3DB1-F787-A202F2DF023A}"/>
              </a:ext>
            </a:extLst>
          </p:cNvPr>
          <p:cNvSpPr txBox="1"/>
          <p:nvPr/>
        </p:nvSpPr>
        <p:spPr>
          <a:xfrm>
            <a:off x="7095067" y="-1710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4399D-EB8D-18CA-9FFC-285FD324D801}"/>
              </a:ext>
            </a:extLst>
          </p:cNvPr>
          <p:cNvSpPr txBox="1"/>
          <p:nvPr/>
        </p:nvSpPr>
        <p:spPr>
          <a:xfrm>
            <a:off x="518338" y="671691"/>
            <a:ext cx="113506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Promotions: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Offer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promotions or bundle deals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involving high-selling items with low-selling items to boost the sales.</a:t>
            </a:r>
          </a:p>
          <a:p>
            <a:pPr>
              <a:lnSpc>
                <a:spcPct val="10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 Example, “Buy 1 Coffee, Get a Discount on a Loose Tea”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Targeted marketing campaigns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 low-selling price.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Peak Sales Period: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Introduce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morning specials or discounts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from 6AM to 10AM. </a:t>
            </a:r>
          </a:p>
          <a:p>
            <a:pPr>
              <a:lnSpc>
                <a:spcPct val="10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 Example, “Morning Happy Hour: 10% off on all drinks.”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à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Increase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taff to handle the increased customer volume efficiently.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Afternoon Sales Period: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à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Offer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promotions in the afternoon and evening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to encourage more sales during these dropping periods.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Host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events and activities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to draw customer in.</a:t>
            </a:r>
          </a:p>
          <a:p>
            <a:pPr>
              <a:lnSpc>
                <a:spcPct val="100000"/>
              </a:lnSpc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Example, Events such as book readings, workshops and live music.</a:t>
            </a:r>
          </a:p>
          <a:p>
            <a:pPr>
              <a:lnSpc>
                <a:spcPct val="100000"/>
              </a:lnSpc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Operating Hours: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à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Closing earlier until 6PM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to focus on maximizing sales during the morning and afternoon.</a:t>
            </a:r>
          </a:p>
          <a:p>
            <a:pPr>
              <a:lnSpc>
                <a:spcPct val="100000"/>
              </a:lnSpc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 example, Use the savings from reduced late-hour operations to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increase budget for the morning and afternoon period.</a:t>
            </a: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1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2826-5CCF-5115-2677-3FEF196D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825"/>
            <a:ext cx="10515600" cy="486645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size of each product have been selling more and less?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5" name="Content Placeholder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5278BD85-1FE7-B676-A799-02A87EFBA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049" y="2641239"/>
            <a:ext cx="7073900" cy="38862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D2B64-72B4-3AA6-F8A8-1EDA2E85AFA0}"/>
              </a:ext>
            </a:extLst>
          </p:cNvPr>
          <p:cNvSpPr txBox="1">
            <a:spLocks/>
          </p:cNvSpPr>
          <p:nvPr/>
        </p:nvSpPr>
        <p:spPr>
          <a:xfrm>
            <a:off x="1008184" y="987403"/>
            <a:ext cx="10175630" cy="1553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Product Size Data: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Large, Regular and Undefined Sizes have almost in same number o purchases, but the Regular has little more than the other two.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 size order is the lowest in number of sales and customers are not interested in small sized orders.</a:t>
            </a:r>
          </a:p>
        </p:txBody>
      </p:sp>
    </p:spTree>
    <p:extLst>
      <p:ext uri="{BB962C8B-B14F-4D97-AF65-F5344CB8AC3E}">
        <p14:creationId xmlns:p14="http://schemas.microsoft.com/office/powerpoint/2010/main" val="111936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B046-0238-0F74-2D6E-153559B2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16844"/>
            <a:ext cx="10515600" cy="67056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day has more sales and less? </a:t>
            </a:r>
          </a:p>
        </p:txBody>
      </p:sp>
      <p:pic>
        <p:nvPicPr>
          <p:cNvPr id="7" name="Content Placeholder 6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98AB5482-7532-46B9-A9DD-7B8512999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216" y="2334049"/>
            <a:ext cx="8551565" cy="4237606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ED5E73-5D66-4954-9BD9-8A3CD883F13B}"/>
              </a:ext>
            </a:extLst>
          </p:cNvPr>
          <p:cNvSpPr txBox="1">
            <a:spLocks/>
          </p:cNvSpPr>
          <p:nvPr/>
        </p:nvSpPr>
        <p:spPr>
          <a:xfrm>
            <a:off x="1008184" y="893136"/>
            <a:ext cx="10175630" cy="1350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Weekly Sales Data: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Friday experiences the highest number of purchases during the week.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Saturday is the lowest number of purchases in the week. </a:t>
            </a:r>
          </a:p>
        </p:txBody>
      </p:sp>
    </p:spTree>
    <p:extLst>
      <p:ext uri="{BB962C8B-B14F-4D97-AF65-F5344CB8AC3E}">
        <p14:creationId xmlns:p14="http://schemas.microsoft.com/office/powerpoint/2010/main" val="104977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B046-0238-0F74-2D6E-153559B2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009"/>
            <a:ext cx="10515600" cy="78645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Sales Data by Location</a:t>
            </a:r>
          </a:p>
        </p:txBody>
      </p:sp>
      <p:pic>
        <p:nvPicPr>
          <p:cNvPr id="5" name="Content Placeholder 4" descr="A graph of sales patterns&#10;&#10;Description automatically generated">
            <a:extLst>
              <a:ext uri="{FF2B5EF4-FFF2-40B4-BE49-F238E27FC236}">
                <a16:creationId xmlns:a16="http://schemas.microsoft.com/office/drawing/2014/main" id="{D1712A32-6897-5CE6-359B-E7974B362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406" y="2158409"/>
            <a:ext cx="9839188" cy="442312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97A47-36E1-E3C5-42CD-C9F5A973B533}"/>
              </a:ext>
            </a:extLst>
          </p:cNvPr>
          <p:cNvSpPr txBox="1">
            <a:spLocks/>
          </p:cNvSpPr>
          <p:nvPr/>
        </p:nvSpPr>
        <p:spPr>
          <a:xfrm>
            <a:off x="838200" y="1072464"/>
            <a:ext cx="10345614" cy="1085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Geospatial Analysis: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for Astoria on Thursday and all locations experience the lowest number on Saturday.</a:t>
            </a:r>
          </a:p>
        </p:txBody>
      </p:sp>
    </p:spTree>
    <p:extLst>
      <p:ext uri="{BB962C8B-B14F-4D97-AF65-F5344CB8AC3E}">
        <p14:creationId xmlns:p14="http://schemas.microsoft.com/office/powerpoint/2010/main" val="180735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732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Wingdings</vt:lpstr>
      <vt:lpstr>Office Theme</vt:lpstr>
      <vt:lpstr>Coffee Shop Analysis</vt:lpstr>
      <vt:lpstr>PowerPoint Presentation</vt:lpstr>
      <vt:lpstr> Number of Transactions and Total Bill for each months?  Is there any pattern that transactions and total bills have if any?  </vt:lpstr>
      <vt:lpstr>Which products selling the highest and the lowest in a day?  </vt:lpstr>
      <vt:lpstr>Sales from 6PM to 8PM</vt:lpstr>
      <vt:lpstr>PowerPoint Presentation</vt:lpstr>
      <vt:lpstr>What size of each product have been selling more and less? </vt:lpstr>
      <vt:lpstr>Which day has more sales and less? </vt:lpstr>
      <vt:lpstr>Weekly Sales Data by Location</vt:lpstr>
      <vt:lpstr>Recommendations</vt:lpstr>
      <vt:lpstr>Customer purchase behavior by location and month</vt:lpstr>
      <vt:lpstr>May and June (Summer Months)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Analysis</dc:title>
  <dc:creator>LIEW SHAU XUAN</dc:creator>
  <cp:lastModifiedBy>LIEW SHAU XUAN</cp:lastModifiedBy>
  <cp:revision>17</cp:revision>
  <dcterms:created xsi:type="dcterms:W3CDTF">2024-05-13T04:25:38Z</dcterms:created>
  <dcterms:modified xsi:type="dcterms:W3CDTF">2024-05-17T07:38:14Z</dcterms:modified>
</cp:coreProperties>
</file>