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70EF53-1C00-A64A-B456-B97B87303DCC}">
          <p14:sldIdLst>
            <p14:sldId id="256"/>
          </p14:sldIdLst>
        </p14:section>
        <p14:section name="Total Sales" id="{04EDA0CA-4776-854A-A99C-0EEFB743C280}">
          <p14:sldIdLst>
            <p14:sldId id="257"/>
          </p14:sldIdLst>
        </p14:section>
        <p14:section name="Sales of Roast Types in Country" id="{8E5C99A6-BF43-364F-A659-8625A2CF7706}">
          <p14:sldIdLst>
            <p14:sldId id="258"/>
            <p14:sldId id="260"/>
            <p14:sldId id="261"/>
          </p14:sldIdLst>
        </p14:section>
        <p14:section name="Profit in Type of Coffee" id="{7F1A7BD6-B24A-D447-862B-478183A75E4F}">
          <p14:sldIdLst>
            <p14:sldId id="262"/>
          </p14:sldIdLst>
        </p14:section>
        <p14:section name="Average Coffee Bean Size Ordered by Countries" id="{D408383B-62F6-954A-B610-6BA45E39C0FE}">
          <p14:sldIdLst>
            <p14:sldId id="264"/>
          </p14:sldIdLst>
        </p14:section>
        <p14:section name="Srategies to improve Sales" id="{5488800F-746D-B14C-9DC1-4E2D1498F3ED}">
          <p14:sldIdLst>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4"/>
  </p:normalViewPr>
  <p:slideViewPr>
    <p:cSldViewPr snapToGrid="0">
      <p:cViewPr>
        <p:scale>
          <a:sx n="126" d="100"/>
          <a:sy n="126" d="100"/>
        </p:scale>
        <p:origin x="-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69AF-F776-89A8-1D5C-E5D9FDD4B5F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85BD7B8-B2E1-D620-F267-CD3EE5B10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8FD7158-6A7E-310D-CC0F-B699939F2099}"/>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5" name="Footer Placeholder 4">
            <a:extLst>
              <a:ext uri="{FF2B5EF4-FFF2-40B4-BE49-F238E27FC236}">
                <a16:creationId xmlns:a16="http://schemas.microsoft.com/office/drawing/2014/main" id="{4F688DE0-D3A8-7ECA-EF3C-9EBDA161B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29FE9-D5A7-00A1-7442-A905A30AFEEB}"/>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46158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CA58-F96D-9251-9E51-5B1EF17F4B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5A65E2-48C3-E98B-69DD-202D6DBF9E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18ED67-2E20-7CEF-AD8E-9CAF79B8B710}"/>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5" name="Footer Placeholder 4">
            <a:extLst>
              <a:ext uri="{FF2B5EF4-FFF2-40B4-BE49-F238E27FC236}">
                <a16:creationId xmlns:a16="http://schemas.microsoft.com/office/drawing/2014/main" id="{4885FCEE-1F0F-8071-7875-57EA7BFB2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18C67-3AC3-A4A7-D09F-7835147203D2}"/>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23775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0003D-0015-B23A-BAE8-8C8DA19E5C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421BB0-75D8-F5B3-C290-226E7A601E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FB1ABB-9F2C-CC15-BCBC-534BA6C3A949}"/>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5" name="Footer Placeholder 4">
            <a:extLst>
              <a:ext uri="{FF2B5EF4-FFF2-40B4-BE49-F238E27FC236}">
                <a16:creationId xmlns:a16="http://schemas.microsoft.com/office/drawing/2014/main" id="{71FABFE7-F26E-9857-4C21-A76D833DD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1297D-A362-BCBB-C586-C97893213BCD}"/>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332590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FC73-B187-A859-1FF0-00AD1AA85D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BD675A-3FAB-7A37-C6A8-1367754E18E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F76C76-D1E0-AB8F-9BAC-A0442EA5C675}"/>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5" name="Footer Placeholder 4">
            <a:extLst>
              <a:ext uri="{FF2B5EF4-FFF2-40B4-BE49-F238E27FC236}">
                <a16:creationId xmlns:a16="http://schemas.microsoft.com/office/drawing/2014/main" id="{F299E2C5-8F5B-2032-D6DD-7FE44231F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40677-5641-42CC-2F08-EE603E33DA48}"/>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294366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77B0-E512-118F-9941-418C16EC92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6FFB90-D64B-3FE9-F8BE-F6EFC58AA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12320A-75CC-AD1B-9731-B098BCBB9D67}"/>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5" name="Footer Placeholder 4">
            <a:extLst>
              <a:ext uri="{FF2B5EF4-FFF2-40B4-BE49-F238E27FC236}">
                <a16:creationId xmlns:a16="http://schemas.microsoft.com/office/drawing/2014/main" id="{C22522B9-F9B4-9A92-38AE-326882FEC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270A6-9762-D901-63B1-69538F517151}"/>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185067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A8C0-60FB-DB95-8735-71993F83B2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31C78F-B333-804F-5B75-303E638989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FF53099-FEAF-8462-D5A8-24FA7B6C84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B349D7-6872-9501-595F-FAC56333DBD9}"/>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6" name="Footer Placeholder 5">
            <a:extLst>
              <a:ext uri="{FF2B5EF4-FFF2-40B4-BE49-F238E27FC236}">
                <a16:creationId xmlns:a16="http://schemas.microsoft.com/office/drawing/2014/main" id="{F57DAA80-DB70-CD45-614E-F37957784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C6F12-92D3-DD7F-BB02-911FAF9D4FCC}"/>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18300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5B49-1B87-D098-D748-EABF931CEA0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70035F-6F5F-E7A7-CACB-6A6EC5754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27B38C2-66CD-2D9B-2589-72AD22397F2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40420FA-D194-8F3A-95CF-734DE490B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645AAF-0A80-2019-CCDC-0CA40C4A6B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114639-B29D-7EC6-2AB8-0E294A5374CA}"/>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8" name="Footer Placeholder 7">
            <a:extLst>
              <a:ext uri="{FF2B5EF4-FFF2-40B4-BE49-F238E27FC236}">
                <a16:creationId xmlns:a16="http://schemas.microsoft.com/office/drawing/2014/main" id="{E60F9B0C-8062-2729-B2F4-3CAB1FEA57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063B18-2656-5BC6-5D85-725A6300FDD0}"/>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261836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4067-50E4-7AE3-AC1E-F91A73626A4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65112ED-5CF7-72C5-EB4A-896904992491}"/>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4" name="Footer Placeholder 3">
            <a:extLst>
              <a:ext uri="{FF2B5EF4-FFF2-40B4-BE49-F238E27FC236}">
                <a16:creationId xmlns:a16="http://schemas.microsoft.com/office/drawing/2014/main" id="{DC2E485A-FFBF-E5A7-FA5E-3723EC7301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76E514-23CD-A426-5917-99D06DA624A2}"/>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232091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5BA42-B8D9-4AE7-8CAF-A330B77AFF49}"/>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3" name="Footer Placeholder 2">
            <a:extLst>
              <a:ext uri="{FF2B5EF4-FFF2-40B4-BE49-F238E27FC236}">
                <a16:creationId xmlns:a16="http://schemas.microsoft.com/office/drawing/2014/main" id="{68B1955B-EE18-A8F4-3EDE-B1D00E7F7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09953-2EDD-E2EF-F3BE-9C5EB8D787B5}"/>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244024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E21F-72F2-23A6-CD4F-0574DC87BF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698272-F472-D834-CF13-B1889AE65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864DCB-6232-A5D5-D4F5-6F0180ACB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A455BA-23DE-83DB-5BBC-4B4A41382612}"/>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6" name="Footer Placeholder 5">
            <a:extLst>
              <a:ext uri="{FF2B5EF4-FFF2-40B4-BE49-F238E27FC236}">
                <a16:creationId xmlns:a16="http://schemas.microsoft.com/office/drawing/2014/main" id="{D6A9567C-A981-0DDB-1D35-DE6F1970C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1281C-89CE-965C-5799-B4CD5F804060}"/>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222179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EA77-B1C4-C26B-7CFB-5D1CA3FD88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43ABC07-AB78-D850-0550-9EF95D277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7955A-2FB0-16E2-8E78-05F695FEA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1D84D6-0053-8E0B-5220-232C5626593C}"/>
              </a:ext>
            </a:extLst>
          </p:cNvPr>
          <p:cNvSpPr>
            <a:spLocks noGrp="1"/>
          </p:cNvSpPr>
          <p:nvPr>
            <p:ph type="dt" sz="half" idx="10"/>
          </p:nvPr>
        </p:nvSpPr>
        <p:spPr/>
        <p:txBody>
          <a:bodyPr/>
          <a:lstStyle/>
          <a:p>
            <a:fld id="{592AE33B-564E-3349-BB87-5282C0266D06}" type="datetimeFigureOut">
              <a:rPr lang="en-US" smtClean="0"/>
              <a:t>5/11/24</a:t>
            </a:fld>
            <a:endParaRPr lang="en-US"/>
          </a:p>
        </p:txBody>
      </p:sp>
      <p:sp>
        <p:nvSpPr>
          <p:cNvPr id="6" name="Footer Placeholder 5">
            <a:extLst>
              <a:ext uri="{FF2B5EF4-FFF2-40B4-BE49-F238E27FC236}">
                <a16:creationId xmlns:a16="http://schemas.microsoft.com/office/drawing/2014/main" id="{876E832B-AF6C-25FD-9D28-E5735BD79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26FCB-64B7-A658-24E4-25E294774AF0}"/>
              </a:ext>
            </a:extLst>
          </p:cNvPr>
          <p:cNvSpPr>
            <a:spLocks noGrp="1"/>
          </p:cNvSpPr>
          <p:nvPr>
            <p:ph type="sldNum" sz="quarter" idx="12"/>
          </p:nvPr>
        </p:nvSpPr>
        <p:spPr/>
        <p:txBody>
          <a:bodyPr/>
          <a:lstStyle/>
          <a:p>
            <a:fld id="{0FFD5C29-EF41-414F-9896-A6587478462B}" type="slidenum">
              <a:rPr lang="en-US" smtClean="0"/>
              <a:t>‹#›</a:t>
            </a:fld>
            <a:endParaRPr lang="en-US"/>
          </a:p>
        </p:txBody>
      </p:sp>
    </p:spTree>
    <p:extLst>
      <p:ext uri="{BB962C8B-B14F-4D97-AF65-F5344CB8AC3E}">
        <p14:creationId xmlns:p14="http://schemas.microsoft.com/office/powerpoint/2010/main" val="135452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6FACD-8A0C-6DA6-2CC5-598C3BD50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F1418D-CB14-24C3-0A25-EBBC72DC8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3A0F7E-0BC1-792A-E387-BF3E5EABD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AE33B-564E-3349-BB87-5282C0266D06}" type="datetimeFigureOut">
              <a:rPr lang="en-US" smtClean="0"/>
              <a:t>5/11/24</a:t>
            </a:fld>
            <a:endParaRPr lang="en-US"/>
          </a:p>
        </p:txBody>
      </p:sp>
      <p:sp>
        <p:nvSpPr>
          <p:cNvPr id="5" name="Footer Placeholder 4">
            <a:extLst>
              <a:ext uri="{FF2B5EF4-FFF2-40B4-BE49-F238E27FC236}">
                <a16:creationId xmlns:a16="http://schemas.microsoft.com/office/drawing/2014/main" id="{98CAF9DD-5C96-6A77-6AFD-7A18E49B6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18B7F6-ACAF-6DC5-72C7-2DB8FAD72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D5C29-EF41-414F-9896-A6587478462B}" type="slidenum">
              <a:rPr lang="en-US" smtClean="0"/>
              <a:t>‹#›</a:t>
            </a:fld>
            <a:endParaRPr lang="en-US"/>
          </a:p>
        </p:txBody>
      </p:sp>
    </p:spTree>
    <p:extLst>
      <p:ext uri="{BB962C8B-B14F-4D97-AF65-F5344CB8AC3E}">
        <p14:creationId xmlns:p14="http://schemas.microsoft.com/office/powerpoint/2010/main" val="166457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1BC5-299F-55C2-C781-B1453D47EAAA}"/>
              </a:ext>
            </a:extLst>
          </p:cNvPr>
          <p:cNvSpPr>
            <a:spLocks noGrp="1"/>
          </p:cNvSpPr>
          <p:nvPr>
            <p:ph type="ctrTitle"/>
          </p:nvPr>
        </p:nvSpPr>
        <p:spPr/>
        <p:txBody>
          <a:bodyPr/>
          <a:lstStyle/>
          <a:p>
            <a:r>
              <a:rPr lang="en-US" b="1" dirty="0"/>
              <a:t>Coffee Bean Sales ☕️</a:t>
            </a:r>
          </a:p>
        </p:txBody>
      </p:sp>
      <p:sp>
        <p:nvSpPr>
          <p:cNvPr id="3" name="Subtitle 2">
            <a:extLst>
              <a:ext uri="{FF2B5EF4-FFF2-40B4-BE49-F238E27FC236}">
                <a16:creationId xmlns:a16="http://schemas.microsoft.com/office/drawing/2014/main" id="{FE68DBA4-096D-E887-4880-8AD978BD4CFF}"/>
              </a:ext>
            </a:extLst>
          </p:cNvPr>
          <p:cNvSpPr>
            <a:spLocks noGrp="1"/>
          </p:cNvSpPr>
          <p:nvPr>
            <p:ph type="subTitle" idx="1"/>
          </p:nvPr>
        </p:nvSpPr>
        <p:spPr/>
        <p:txBody>
          <a:bodyPr/>
          <a:lstStyle/>
          <a:p>
            <a:r>
              <a:rPr lang="en-US" b="1" dirty="0"/>
              <a:t>Data Insights and Decision-Making</a:t>
            </a:r>
          </a:p>
        </p:txBody>
      </p:sp>
    </p:spTree>
    <p:extLst>
      <p:ext uri="{BB962C8B-B14F-4D97-AF65-F5344CB8AC3E}">
        <p14:creationId xmlns:p14="http://schemas.microsoft.com/office/powerpoint/2010/main" val="61325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147A-47EB-6A3E-E28E-EEB239959835}"/>
              </a:ext>
            </a:extLst>
          </p:cNvPr>
          <p:cNvSpPr>
            <a:spLocks noGrp="1"/>
          </p:cNvSpPr>
          <p:nvPr>
            <p:ph type="title"/>
          </p:nvPr>
        </p:nvSpPr>
        <p:spPr>
          <a:xfrm>
            <a:off x="929640" y="244951"/>
            <a:ext cx="10515600" cy="1041083"/>
          </a:xfrm>
        </p:spPr>
        <p:txBody>
          <a:bodyPr>
            <a:normAutofit/>
          </a:bodyPr>
          <a:lstStyle/>
          <a:p>
            <a:pPr algn="ctr"/>
            <a:r>
              <a:rPr lang="en-US" sz="3600" b="1" dirty="0"/>
              <a:t>Total Sales</a:t>
            </a:r>
          </a:p>
        </p:txBody>
      </p:sp>
      <p:sp>
        <p:nvSpPr>
          <p:cNvPr id="10" name="TextBox 9">
            <a:extLst>
              <a:ext uri="{FF2B5EF4-FFF2-40B4-BE49-F238E27FC236}">
                <a16:creationId xmlns:a16="http://schemas.microsoft.com/office/drawing/2014/main" id="{F4EFC1C6-11EE-A454-F02E-D01C75F589BA}"/>
              </a:ext>
            </a:extLst>
          </p:cNvPr>
          <p:cNvSpPr txBox="1"/>
          <p:nvPr/>
        </p:nvSpPr>
        <p:spPr>
          <a:xfrm>
            <a:off x="624840" y="5441840"/>
            <a:ext cx="10977880" cy="646331"/>
          </a:xfrm>
          <a:prstGeom prst="rect">
            <a:avLst/>
          </a:prstGeom>
          <a:noFill/>
        </p:spPr>
        <p:txBody>
          <a:bodyPr wrap="square" rtlCol="0">
            <a:spAutoFit/>
          </a:bodyPr>
          <a:lstStyle/>
          <a:p>
            <a:r>
              <a:rPr lang="en-AU" b="1" i="0" dirty="0">
                <a:solidFill>
                  <a:srgbClr val="0D0D0D"/>
                </a:solidFill>
                <a:effectLst/>
                <a:highlight>
                  <a:srgbClr val="FFFFFF"/>
                </a:highlight>
                <a:latin typeface="Söhne"/>
              </a:rPr>
              <a:t>Insight: </a:t>
            </a:r>
            <a:r>
              <a:rPr lang="en-AU" b="1" i="0" dirty="0">
                <a:solidFill>
                  <a:srgbClr val="FF0000"/>
                </a:solidFill>
                <a:effectLst/>
                <a:highlight>
                  <a:srgbClr val="FFFFFF"/>
                </a:highlight>
                <a:latin typeface="Söhne"/>
              </a:rPr>
              <a:t>Robusta</a:t>
            </a:r>
            <a:r>
              <a:rPr lang="en-AU" b="1" i="0" dirty="0">
                <a:solidFill>
                  <a:srgbClr val="0D0D0D"/>
                </a:solidFill>
                <a:effectLst/>
                <a:highlight>
                  <a:srgbClr val="FFFFFF"/>
                </a:highlight>
                <a:latin typeface="Söhne"/>
              </a:rPr>
              <a:t> consistently sold </a:t>
            </a:r>
            <a:r>
              <a:rPr lang="en-AU" b="1" i="0" dirty="0">
                <a:solidFill>
                  <a:srgbClr val="0D0D0D"/>
                </a:solidFill>
                <a:effectLst/>
                <a:highlight>
                  <a:srgbClr val="FFFF00"/>
                </a:highlight>
                <a:latin typeface="Söhne"/>
              </a:rPr>
              <a:t>the least </a:t>
            </a:r>
            <a:r>
              <a:rPr lang="en-AU" b="1" i="0" dirty="0">
                <a:solidFill>
                  <a:srgbClr val="0D0D0D"/>
                </a:solidFill>
                <a:effectLst/>
                <a:highlight>
                  <a:srgbClr val="FFFFFF"/>
                </a:highlight>
                <a:latin typeface="Söhne"/>
              </a:rPr>
              <a:t>over four years, while the average values of the other three types remained relatively similar.</a:t>
            </a:r>
            <a:endParaRPr lang="en-US" b="1" dirty="0"/>
          </a:p>
        </p:txBody>
      </p:sp>
      <p:pic>
        <p:nvPicPr>
          <p:cNvPr id="14" name="Content Placeholder 13" descr="A graph of sales&#10;&#10;Description automatically generated">
            <a:extLst>
              <a:ext uri="{FF2B5EF4-FFF2-40B4-BE49-F238E27FC236}">
                <a16:creationId xmlns:a16="http://schemas.microsoft.com/office/drawing/2014/main" id="{D7625B3A-4D59-D96F-DBF2-298742B9457F}"/>
              </a:ext>
            </a:extLst>
          </p:cNvPr>
          <p:cNvPicPr>
            <a:picLocks noGrp="1" noChangeAspect="1"/>
          </p:cNvPicPr>
          <p:nvPr>
            <p:ph idx="1"/>
          </p:nvPr>
        </p:nvPicPr>
        <p:blipFill>
          <a:blip r:embed="rId2"/>
          <a:stretch>
            <a:fillRect/>
          </a:stretch>
        </p:blipFill>
        <p:spPr>
          <a:xfrm>
            <a:off x="1695407" y="1403930"/>
            <a:ext cx="8801185" cy="3920014"/>
          </a:xfrm>
        </p:spPr>
      </p:pic>
    </p:spTree>
    <p:extLst>
      <p:ext uri="{BB962C8B-B14F-4D97-AF65-F5344CB8AC3E}">
        <p14:creationId xmlns:p14="http://schemas.microsoft.com/office/powerpoint/2010/main" val="153221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0AE0-3DF1-211C-BB3E-42D07663FA7E}"/>
              </a:ext>
            </a:extLst>
          </p:cNvPr>
          <p:cNvSpPr>
            <a:spLocks noGrp="1"/>
          </p:cNvSpPr>
          <p:nvPr>
            <p:ph type="title"/>
          </p:nvPr>
        </p:nvSpPr>
        <p:spPr>
          <a:xfrm>
            <a:off x="317205" y="237534"/>
            <a:ext cx="11591260" cy="1325563"/>
          </a:xfrm>
        </p:spPr>
        <p:txBody>
          <a:bodyPr>
            <a:normAutofit/>
          </a:bodyPr>
          <a:lstStyle/>
          <a:p>
            <a:pPr algn="ctr"/>
            <a:r>
              <a:rPr lang="en-US" sz="3600" b="1" dirty="0"/>
              <a:t>Roast Types and Sales by Countries</a:t>
            </a:r>
          </a:p>
        </p:txBody>
      </p:sp>
      <p:pic>
        <p:nvPicPr>
          <p:cNvPr id="5" name="Content Placeholder 4" descr="A graph showing different types of roasting&#10;&#10;Description automatically generated">
            <a:extLst>
              <a:ext uri="{FF2B5EF4-FFF2-40B4-BE49-F238E27FC236}">
                <a16:creationId xmlns:a16="http://schemas.microsoft.com/office/drawing/2014/main" id="{FAD32F58-44AA-BAFB-5669-5E74EB355966}"/>
              </a:ext>
            </a:extLst>
          </p:cNvPr>
          <p:cNvPicPr>
            <a:picLocks noGrp="1" noChangeAspect="1"/>
          </p:cNvPicPr>
          <p:nvPr>
            <p:ph idx="1"/>
          </p:nvPr>
        </p:nvPicPr>
        <p:blipFill>
          <a:blip r:embed="rId2"/>
          <a:stretch>
            <a:fillRect/>
          </a:stretch>
        </p:blipFill>
        <p:spPr>
          <a:xfrm>
            <a:off x="2621666" y="1385191"/>
            <a:ext cx="6948668" cy="3709722"/>
          </a:xfrm>
        </p:spPr>
      </p:pic>
      <p:sp>
        <p:nvSpPr>
          <p:cNvPr id="6" name="TextBox 5">
            <a:extLst>
              <a:ext uri="{FF2B5EF4-FFF2-40B4-BE49-F238E27FC236}">
                <a16:creationId xmlns:a16="http://schemas.microsoft.com/office/drawing/2014/main" id="{D8D1E540-D45B-D73C-DDFB-112B91C03427}"/>
              </a:ext>
            </a:extLst>
          </p:cNvPr>
          <p:cNvSpPr txBox="1"/>
          <p:nvPr/>
        </p:nvSpPr>
        <p:spPr>
          <a:xfrm>
            <a:off x="198770" y="1563097"/>
            <a:ext cx="2198990" cy="2862322"/>
          </a:xfrm>
          <a:prstGeom prst="rect">
            <a:avLst/>
          </a:prstGeom>
          <a:noFill/>
        </p:spPr>
        <p:txBody>
          <a:bodyPr wrap="square" rtlCol="0">
            <a:spAutoFit/>
          </a:bodyPr>
          <a:lstStyle/>
          <a:p>
            <a:r>
              <a:rPr lang="en-US" dirty="0"/>
              <a:t>Ireland and UK </a:t>
            </a:r>
            <a:r>
              <a:rPr lang="en-US" dirty="0">
                <a:sym typeface="Wingdings" pitchFamily="2" charset="2"/>
              </a:rPr>
              <a:t>--&gt; </a:t>
            </a:r>
            <a:r>
              <a:rPr lang="en-US" dirty="0">
                <a:solidFill>
                  <a:srgbClr val="FF0000"/>
                </a:solidFill>
              </a:rPr>
              <a:t>lower overall consumption rates (dark, light).</a:t>
            </a:r>
          </a:p>
          <a:p>
            <a:endParaRPr lang="en-US" dirty="0">
              <a:solidFill>
                <a:srgbClr val="FF0000"/>
              </a:solidFill>
            </a:endParaRPr>
          </a:p>
          <a:p>
            <a:r>
              <a:rPr lang="en-AU" b="0" i="0" dirty="0">
                <a:solidFill>
                  <a:srgbClr val="0D0D0D"/>
                </a:solidFill>
                <a:effectLst/>
                <a:highlight>
                  <a:srgbClr val="FFFFFF"/>
                </a:highlight>
                <a:latin typeface="Söhne"/>
              </a:rPr>
              <a:t>The United States </a:t>
            </a:r>
            <a:r>
              <a:rPr lang="en-AU" b="0" i="0" dirty="0">
                <a:solidFill>
                  <a:srgbClr val="0D0D0D"/>
                </a:solidFill>
                <a:effectLst/>
                <a:highlight>
                  <a:srgbClr val="FFFFFF"/>
                </a:highlight>
                <a:latin typeface="Söhne"/>
                <a:sym typeface="Wingdings" pitchFamily="2" charset="2"/>
              </a:rPr>
              <a:t>--&gt; </a:t>
            </a:r>
            <a:r>
              <a:rPr lang="en-AU" b="0" i="0" dirty="0">
                <a:solidFill>
                  <a:srgbClr val="FF0000"/>
                </a:solidFill>
                <a:effectLst/>
                <a:highlight>
                  <a:srgbClr val="FFFFFF"/>
                </a:highlight>
                <a:latin typeface="Söhne"/>
              </a:rPr>
              <a:t>high consumption of caffeine (diverse preferences).</a:t>
            </a:r>
            <a:endParaRPr lang="en-US" dirty="0">
              <a:solidFill>
                <a:srgbClr val="FF0000"/>
              </a:solidFill>
            </a:endParaRPr>
          </a:p>
          <a:p>
            <a:endParaRPr lang="en-US" dirty="0"/>
          </a:p>
        </p:txBody>
      </p:sp>
      <p:sp>
        <p:nvSpPr>
          <p:cNvPr id="8" name="TextBox 7">
            <a:extLst>
              <a:ext uri="{FF2B5EF4-FFF2-40B4-BE49-F238E27FC236}">
                <a16:creationId xmlns:a16="http://schemas.microsoft.com/office/drawing/2014/main" id="{5336B13A-4B6F-9DBF-0BD1-35B053B87BC5}"/>
              </a:ext>
            </a:extLst>
          </p:cNvPr>
          <p:cNvSpPr txBox="1"/>
          <p:nvPr/>
        </p:nvSpPr>
        <p:spPr>
          <a:xfrm>
            <a:off x="255328" y="5226784"/>
            <a:ext cx="11715014" cy="1323439"/>
          </a:xfrm>
          <a:prstGeom prst="rect">
            <a:avLst/>
          </a:prstGeom>
          <a:noFill/>
        </p:spPr>
        <p:txBody>
          <a:bodyPr wrap="square" rtlCol="0">
            <a:spAutoFit/>
          </a:bodyPr>
          <a:lstStyle/>
          <a:p>
            <a:r>
              <a:rPr lang="en-US" sz="2000" b="1" dirty="0"/>
              <a:t>Insight 1: In Ireland and the UK, a preference for milder flavors or potentially a cultural inclination towards tea over coffee.</a:t>
            </a:r>
          </a:p>
          <a:p>
            <a:r>
              <a:rPr lang="en-US" sz="2000" b="1" dirty="0"/>
              <a:t>Insight 2: The United States has the high consumption of caffeine with diverse preferences from customers compared to Ireland and the UK.</a:t>
            </a:r>
          </a:p>
        </p:txBody>
      </p:sp>
    </p:spTree>
    <p:extLst>
      <p:ext uri="{BB962C8B-B14F-4D97-AF65-F5344CB8AC3E}">
        <p14:creationId xmlns:p14="http://schemas.microsoft.com/office/powerpoint/2010/main" val="90529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D1E540-D45B-D73C-DDFB-112B91C03427}"/>
              </a:ext>
            </a:extLst>
          </p:cNvPr>
          <p:cNvSpPr txBox="1"/>
          <p:nvPr/>
        </p:nvSpPr>
        <p:spPr>
          <a:xfrm>
            <a:off x="488862" y="889843"/>
            <a:ext cx="11367858" cy="5170646"/>
          </a:xfrm>
          <a:prstGeom prst="rect">
            <a:avLst/>
          </a:prstGeom>
          <a:noFill/>
        </p:spPr>
        <p:txBody>
          <a:bodyPr wrap="square" rtlCol="0">
            <a:spAutoFit/>
          </a:bodyPr>
          <a:lstStyle/>
          <a:p>
            <a:pPr algn="ctr"/>
            <a:r>
              <a:rPr lang="en-US" sz="2400" b="1" dirty="0"/>
              <a:t>Sales:</a:t>
            </a:r>
          </a:p>
          <a:p>
            <a:r>
              <a:rPr lang="en-US" dirty="0"/>
              <a:t>POTENTIAL REASONS:</a:t>
            </a:r>
          </a:p>
          <a:p>
            <a:pPr marL="342900" indent="-342900">
              <a:buAutoNum type="arabicPeriod"/>
            </a:pPr>
            <a:r>
              <a:rPr lang="en-US" b="1" dirty="0"/>
              <a:t>Cultural Differences: </a:t>
            </a:r>
          </a:p>
          <a:p>
            <a:r>
              <a:rPr lang="en-US" dirty="0"/>
              <a:t>Coffee is ingrained in American culture often associated with socializing, work and leisure activities. Tea play a more prominent role in the culture of Ireland and UK.</a:t>
            </a:r>
          </a:p>
          <a:p>
            <a:endParaRPr lang="en-US" dirty="0"/>
          </a:p>
          <a:p>
            <a:r>
              <a:rPr lang="en-US" b="1" dirty="0"/>
              <a:t>2. Beverage Preferences:</a:t>
            </a:r>
          </a:p>
          <a:p>
            <a:r>
              <a:rPr lang="en-US" dirty="0"/>
              <a:t>US, coffee is a dominant choice, diverse of specialty coffee shops and strong culture of it. For Ireland and UK, Tea is often a more prevalent choice in early years.</a:t>
            </a:r>
          </a:p>
          <a:p>
            <a:endParaRPr lang="en-US" dirty="0"/>
          </a:p>
          <a:p>
            <a:r>
              <a:rPr lang="en-US" b="1" dirty="0"/>
              <a:t>3. Marketing strategies: </a:t>
            </a:r>
          </a:p>
          <a:p>
            <a:r>
              <a:rPr lang="en-US" dirty="0"/>
              <a:t>US, caffeinated beverages tend to have higher exposure such as energy drinks, sodas and coffee causing in higher consumption rates. Ireland and UK always focus on marketing in Tea industry resulting in fewer caffeinated products actively promoted related to cultural preferences.</a:t>
            </a:r>
          </a:p>
          <a:p>
            <a:endParaRPr lang="en-US" dirty="0"/>
          </a:p>
          <a:p>
            <a:r>
              <a:rPr lang="en-US" b="1" dirty="0"/>
              <a:t>4. Work and Lifestyle Factors: </a:t>
            </a:r>
          </a:p>
          <a:p>
            <a:r>
              <a:rPr lang="en-US" dirty="0"/>
              <a:t>US(long work hours </a:t>
            </a:r>
            <a:r>
              <a:rPr lang="en-US" dirty="0">
                <a:sym typeface="Wingdings" pitchFamily="2" charset="2"/>
              </a:rPr>
              <a:t></a:t>
            </a:r>
            <a:r>
              <a:rPr lang="en-US" dirty="0"/>
              <a:t> dealing with tiredness </a:t>
            </a:r>
            <a:r>
              <a:rPr lang="en-US" dirty="0">
                <a:sym typeface="Wingdings" pitchFamily="2" charset="2"/>
              </a:rPr>
              <a:t></a:t>
            </a:r>
            <a:r>
              <a:rPr lang="en-US" dirty="0"/>
              <a:t> higher caffeine intake); </a:t>
            </a:r>
          </a:p>
          <a:p>
            <a:r>
              <a:rPr lang="en-US" dirty="0"/>
              <a:t>UK and Ireland(work-life balance </a:t>
            </a:r>
            <a:r>
              <a:rPr lang="en-US" dirty="0">
                <a:sym typeface="Wingdings" pitchFamily="2" charset="2"/>
              </a:rPr>
              <a:t> shorter work hours  lower </a:t>
            </a:r>
            <a:r>
              <a:rPr lang="en-US" dirty="0" err="1">
                <a:sym typeface="Wingdings" pitchFamily="2" charset="2"/>
              </a:rPr>
              <a:t>caffeince</a:t>
            </a:r>
            <a:r>
              <a:rPr lang="en-US" dirty="0">
                <a:sym typeface="Wingdings" pitchFamily="2" charset="2"/>
              </a:rPr>
              <a:t> intake</a:t>
            </a:r>
            <a:r>
              <a:rPr lang="en-US" dirty="0"/>
              <a:t>).</a:t>
            </a:r>
          </a:p>
        </p:txBody>
      </p:sp>
    </p:spTree>
    <p:extLst>
      <p:ext uri="{BB962C8B-B14F-4D97-AF65-F5344CB8AC3E}">
        <p14:creationId xmlns:p14="http://schemas.microsoft.com/office/powerpoint/2010/main" val="242682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D1E540-D45B-D73C-DDFB-112B91C03427}"/>
              </a:ext>
            </a:extLst>
          </p:cNvPr>
          <p:cNvSpPr txBox="1"/>
          <p:nvPr/>
        </p:nvSpPr>
        <p:spPr>
          <a:xfrm>
            <a:off x="714036" y="1582122"/>
            <a:ext cx="10763928" cy="3139321"/>
          </a:xfrm>
          <a:prstGeom prst="rect">
            <a:avLst/>
          </a:prstGeom>
          <a:noFill/>
        </p:spPr>
        <p:txBody>
          <a:bodyPr wrap="square" rtlCol="0">
            <a:spAutoFit/>
          </a:bodyPr>
          <a:lstStyle/>
          <a:p>
            <a:pPr algn="ctr"/>
            <a:r>
              <a:rPr lang="en-US" b="1" dirty="0"/>
              <a:t>Distribution of Roast Coffee Types:</a:t>
            </a:r>
          </a:p>
          <a:p>
            <a:r>
              <a:rPr lang="en-US" b="1" dirty="0"/>
              <a:t>United States:</a:t>
            </a:r>
          </a:p>
          <a:p>
            <a:r>
              <a:rPr lang="en-US" b="1" dirty="0"/>
              <a:t>Diverse preferences of coffee drinkers</a:t>
            </a:r>
            <a:r>
              <a:rPr lang="en-US" b="1" dirty="0">
                <a:sym typeface="Wingdings" pitchFamily="2" charset="2"/>
              </a:rPr>
              <a:t> </a:t>
            </a:r>
            <a:r>
              <a:rPr lang="en-AU" b="0" i="0" dirty="0">
                <a:solidFill>
                  <a:srgbClr val="0D0D0D"/>
                </a:solidFill>
                <a:effectLst/>
                <a:highlight>
                  <a:srgbClr val="FFFFFF"/>
                </a:highlight>
                <a:latin typeface="Söhne"/>
              </a:rPr>
              <a:t>The coffee market in the US is highly competitive and caters to a wide range of tastes, with consumers enjoying everything from bold, rich dark roasts to lighter, fruitier options. Coffee chains, specialty coffee shops, and supermarkets typically offer a variety of roast types to meet the demands of different customer segments.</a:t>
            </a:r>
          </a:p>
          <a:p>
            <a:endParaRPr lang="en-US" b="1" dirty="0"/>
          </a:p>
          <a:p>
            <a:r>
              <a:rPr lang="en-US" b="1" dirty="0"/>
              <a:t>Ireland and the UK:</a:t>
            </a:r>
          </a:p>
          <a:p>
            <a:r>
              <a:rPr lang="en-US" b="1" dirty="0"/>
              <a:t>Historical Coffee Consumption Habits </a:t>
            </a:r>
            <a:r>
              <a:rPr lang="en-US" b="1" dirty="0">
                <a:sym typeface="Wingdings" pitchFamily="2" charset="2"/>
              </a:rPr>
              <a:t> </a:t>
            </a:r>
            <a:r>
              <a:rPr lang="en-AU" b="0" i="0" dirty="0">
                <a:solidFill>
                  <a:srgbClr val="0D0D0D"/>
                </a:solidFill>
                <a:effectLst/>
                <a:highlight>
                  <a:srgbClr val="FFFFFF"/>
                </a:highlight>
                <a:latin typeface="Söhne"/>
              </a:rPr>
              <a:t>Dark roast coffee, with its strong </a:t>
            </a:r>
            <a:r>
              <a:rPr lang="en-AU" b="0" i="0" dirty="0" err="1">
                <a:solidFill>
                  <a:srgbClr val="0D0D0D"/>
                </a:solidFill>
                <a:effectLst/>
                <a:highlight>
                  <a:srgbClr val="FFFFFF"/>
                </a:highlight>
                <a:latin typeface="Söhne"/>
              </a:rPr>
              <a:t>flavor</a:t>
            </a:r>
            <a:r>
              <a:rPr lang="en-AU" b="0" i="0" dirty="0">
                <a:solidFill>
                  <a:srgbClr val="0D0D0D"/>
                </a:solidFill>
                <a:effectLst/>
                <a:highlight>
                  <a:srgbClr val="FFFFFF"/>
                </a:highlight>
                <a:latin typeface="Söhne"/>
              </a:rPr>
              <a:t> profile and bold taste, might appeal to consumers who enjoy a more robust coffee experience. Light roast coffee, on the other hand, may be </a:t>
            </a:r>
            <a:r>
              <a:rPr lang="en-AU" b="0" i="0" dirty="0" err="1">
                <a:solidFill>
                  <a:srgbClr val="0D0D0D"/>
                </a:solidFill>
                <a:effectLst/>
                <a:highlight>
                  <a:srgbClr val="FFFFFF"/>
                </a:highlight>
                <a:latin typeface="Söhne"/>
              </a:rPr>
              <a:t>favored</a:t>
            </a:r>
            <a:r>
              <a:rPr lang="en-AU" b="0" i="0" dirty="0">
                <a:solidFill>
                  <a:srgbClr val="0D0D0D"/>
                </a:solidFill>
                <a:effectLst/>
                <a:highlight>
                  <a:srgbClr val="FFFFFF"/>
                </a:highlight>
                <a:latin typeface="Söhne"/>
              </a:rPr>
              <a:t> by those who appreciate the nuanced </a:t>
            </a:r>
            <a:r>
              <a:rPr lang="en-AU" b="0" i="0" dirty="0" err="1">
                <a:solidFill>
                  <a:srgbClr val="0D0D0D"/>
                </a:solidFill>
                <a:effectLst/>
                <a:highlight>
                  <a:srgbClr val="FFFFFF"/>
                </a:highlight>
                <a:latin typeface="Söhne"/>
              </a:rPr>
              <a:t>flavors</a:t>
            </a:r>
            <a:r>
              <a:rPr lang="en-AU" b="0" i="0" dirty="0">
                <a:solidFill>
                  <a:srgbClr val="0D0D0D"/>
                </a:solidFill>
                <a:effectLst/>
                <a:highlight>
                  <a:srgbClr val="FFFFFF"/>
                </a:highlight>
                <a:latin typeface="Söhne"/>
              </a:rPr>
              <a:t> and acidity characteristic of lightly roasted beans.</a:t>
            </a:r>
            <a:endParaRPr lang="en-US" b="1" dirty="0"/>
          </a:p>
        </p:txBody>
      </p:sp>
    </p:spTree>
    <p:extLst>
      <p:ext uri="{BB962C8B-B14F-4D97-AF65-F5344CB8AC3E}">
        <p14:creationId xmlns:p14="http://schemas.microsoft.com/office/powerpoint/2010/main" val="43330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B339-7CF8-0646-3E78-C06CF0899F07}"/>
              </a:ext>
            </a:extLst>
          </p:cNvPr>
          <p:cNvSpPr>
            <a:spLocks noGrp="1"/>
          </p:cNvSpPr>
          <p:nvPr>
            <p:ph type="title"/>
          </p:nvPr>
        </p:nvSpPr>
        <p:spPr>
          <a:xfrm>
            <a:off x="838200" y="90853"/>
            <a:ext cx="10515600" cy="1325563"/>
          </a:xfrm>
        </p:spPr>
        <p:txBody>
          <a:bodyPr/>
          <a:lstStyle/>
          <a:p>
            <a:pPr algn="ctr"/>
            <a:r>
              <a:rPr lang="en-US" dirty="0"/>
              <a:t>Profit in Type of Coffee</a:t>
            </a:r>
          </a:p>
        </p:txBody>
      </p:sp>
      <p:pic>
        <p:nvPicPr>
          <p:cNvPr id="5" name="Content Placeholder 4" descr="A graph of a bar graph&#10;&#10;Description automatically generated with medium confidence">
            <a:extLst>
              <a:ext uri="{FF2B5EF4-FFF2-40B4-BE49-F238E27FC236}">
                <a16:creationId xmlns:a16="http://schemas.microsoft.com/office/drawing/2014/main" id="{3B46981E-45B0-AE1F-E42B-FBA1C8918050}"/>
              </a:ext>
            </a:extLst>
          </p:cNvPr>
          <p:cNvPicPr>
            <a:picLocks noGrp="1" noChangeAspect="1"/>
          </p:cNvPicPr>
          <p:nvPr>
            <p:ph idx="1"/>
          </p:nvPr>
        </p:nvPicPr>
        <p:blipFill>
          <a:blip r:embed="rId2"/>
          <a:stretch>
            <a:fillRect/>
          </a:stretch>
        </p:blipFill>
        <p:spPr>
          <a:xfrm>
            <a:off x="2655570" y="1213216"/>
            <a:ext cx="6742430" cy="3743725"/>
          </a:xfrm>
        </p:spPr>
      </p:pic>
      <p:sp>
        <p:nvSpPr>
          <p:cNvPr id="6" name="TextBox 5">
            <a:extLst>
              <a:ext uri="{FF2B5EF4-FFF2-40B4-BE49-F238E27FC236}">
                <a16:creationId xmlns:a16="http://schemas.microsoft.com/office/drawing/2014/main" id="{9C2A650A-A5F3-A520-A4DE-C5545DC135F6}"/>
              </a:ext>
            </a:extLst>
          </p:cNvPr>
          <p:cNvSpPr txBox="1"/>
          <p:nvPr/>
        </p:nvSpPr>
        <p:spPr>
          <a:xfrm>
            <a:off x="467360" y="5033804"/>
            <a:ext cx="11257280" cy="1631216"/>
          </a:xfrm>
          <a:prstGeom prst="rect">
            <a:avLst/>
          </a:prstGeom>
          <a:noFill/>
        </p:spPr>
        <p:txBody>
          <a:bodyPr wrap="square" rtlCol="0">
            <a:spAutoFit/>
          </a:bodyPr>
          <a:lstStyle/>
          <a:p>
            <a:r>
              <a:rPr lang="en-US" sz="2000" b="1" dirty="0"/>
              <a:t>Insight: </a:t>
            </a:r>
          </a:p>
          <a:p>
            <a:pPr marL="285750" indent="-285750">
              <a:buFont typeface="Arial" panose="020B0604020202020204" pitchFamily="34" charset="0"/>
              <a:buChar char="•"/>
            </a:pPr>
            <a:r>
              <a:rPr lang="en-US" sz="2000" b="1" dirty="0"/>
              <a:t>Even though </a:t>
            </a:r>
            <a:r>
              <a:rPr lang="en-US" sz="2000" b="1" dirty="0">
                <a:solidFill>
                  <a:srgbClr val="FF0000"/>
                </a:solidFill>
                <a:highlight>
                  <a:srgbClr val="FFFF00"/>
                </a:highlight>
              </a:rPr>
              <a:t>the Liberica </a:t>
            </a:r>
            <a:r>
              <a:rPr lang="en-US" sz="2000" b="1" dirty="0">
                <a:highlight>
                  <a:srgbClr val="FFFF00"/>
                </a:highlight>
              </a:rPr>
              <a:t>only has fewer orders</a:t>
            </a:r>
            <a:r>
              <a:rPr lang="en-US" sz="2000" b="1" dirty="0"/>
              <a:t>, </a:t>
            </a:r>
            <a:r>
              <a:rPr lang="en-US" sz="2000" b="1" dirty="0">
                <a:highlight>
                  <a:srgbClr val="FFFF00"/>
                </a:highlight>
              </a:rPr>
              <a:t>the Profit occupied the top. </a:t>
            </a:r>
          </a:p>
          <a:p>
            <a:pPr marL="285750" indent="-285750">
              <a:buFont typeface="Arial" panose="020B0604020202020204" pitchFamily="34" charset="0"/>
              <a:buChar char="•"/>
            </a:pPr>
            <a:r>
              <a:rPr lang="en-US" sz="2000" b="1" dirty="0">
                <a:solidFill>
                  <a:srgbClr val="FF0000"/>
                </a:solidFill>
                <a:highlight>
                  <a:srgbClr val="FFFF00"/>
                </a:highlight>
              </a:rPr>
              <a:t>Arabica and Excelsa</a:t>
            </a:r>
            <a:r>
              <a:rPr lang="en-US" sz="2000" b="1" dirty="0"/>
              <a:t>, being the popular and most ordered products, contributes </a:t>
            </a:r>
            <a:r>
              <a:rPr lang="en-US" sz="2000" b="1" dirty="0">
                <a:highlight>
                  <a:srgbClr val="FFFF00"/>
                </a:highlight>
              </a:rPr>
              <a:t>moderately to the profits.</a:t>
            </a:r>
          </a:p>
          <a:p>
            <a:pPr marL="285750" indent="-285750">
              <a:buFont typeface="Arial" panose="020B0604020202020204" pitchFamily="34" charset="0"/>
              <a:buChar char="•"/>
            </a:pPr>
            <a:r>
              <a:rPr lang="en-US" sz="2000" b="1" dirty="0">
                <a:solidFill>
                  <a:srgbClr val="FF0000"/>
                </a:solidFill>
                <a:highlight>
                  <a:srgbClr val="FFFF00"/>
                </a:highlight>
              </a:rPr>
              <a:t>Robusta</a:t>
            </a:r>
            <a:r>
              <a:rPr lang="en-US" sz="2000" b="1" dirty="0">
                <a:highlight>
                  <a:srgbClr val="FFFF00"/>
                </a:highlight>
              </a:rPr>
              <a:t> </a:t>
            </a:r>
            <a:r>
              <a:rPr lang="en-US" sz="2000" b="1" dirty="0"/>
              <a:t>only has contributed </a:t>
            </a:r>
            <a:r>
              <a:rPr lang="en-US" sz="2000" b="1" dirty="0">
                <a:highlight>
                  <a:srgbClr val="FFFF00"/>
                </a:highlight>
              </a:rPr>
              <a:t>small range of profit </a:t>
            </a:r>
            <a:r>
              <a:rPr lang="en-US" sz="2000" b="1" dirty="0"/>
              <a:t>since it only has the lowest sales.</a:t>
            </a:r>
          </a:p>
        </p:txBody>
      </p:sp>
    </p:spTree>
    <p:extLst>
      <p:ext uri="{BB962C8B-B14F-4D97-AF65-F5344CB8AC3E}">
        <p14:creationId xmlns:p14="http://schemas.microsoft.com/office/powerpoint/2010/main" val="265699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A2BDA-BB89-2044-C21A-638540FCDB76}"/>
              </a:ext>
            </a:extLst>
          </p:cNvPr>
          <p:cNvSpPr>
            <a:spLocks noGrp="1"/>
          </p:cNvSpPr>
          <p:nvPr>
            <p:ph idx="1"/>
          </p:nvPr>
        </p:nvSpPr>
        <p:spPr>
          <a:xfrm>
            <a:off x="355600" y="5167312"/>
            <a:ext cx="11582400" cy="1325563"/>
          </a:xfrm>
        </p:spPr>
        <p:txBody>
          <a:bodyPr>
            <a:normAutofit/>
          </a:bodyPr>
          <a:lstStyle/>
          <a:p>
            <a:pPr algn="l"/>
            <a:r>
              <a:rPr lang="en-AU" sz="2000" b="1" i="0" dirty="0">
                <a:solidFill>
                  <a:srgbClr val="202214"/>
                </a:solidFill>
                <a:effectLst/>
                <a:latin typeface="Inter"/>
              </a:rPr>
              <a:t>Insight: The average size from coffee beans ordered in Ireland is higher than in the US, even though the US has the highest total quantity of orders.</a:t>
            </a:r>
          </a:p>
          <a:p>
            <a:pPr algn="l"/>
            <a:r>
              <a:rPr lang="en-AU" sz="2000" b="1" i="0" dirty="0">
                <a:solidFill>
                  <a:srgbClr val="202214"/>
                </a:solidFill>
                <a:effectLst/>
                <a:highlight>
                  <a:srgbClr val="FFFF00"/>
                </a:highlight>
                <a:latin typeface="Inter"/>
              </a:rPr>
              <a:t>Most people in Ireland prefer larger coffee size products. </a:t>
            </a:r>
            <a:r>
              <a:rPr lang="en-AU" sz="2000" b="1" i="0" dirty="0">
                <a:solidFill>
                  <a:srgbClr val="202214"/>
                </a:solidFill>
                <a:effectLst/>
                <a:latin typeface="Inter"/>
              </a:rPr>
              <a:t>Meanwhile, people in the UK prefer to order small coffee bean size products.</a:t>
            </a:r>
          </a:p>
          <a:p>
            <a:pPr marL="0" indent="0">
              <a:buNone/>
            </a:pPr>
            <a:endParaRPr lang="en-US" dirty="0"/>
          </a:p>
        </p:txBody>
      </p:sp>
      <p:pic>
        <p:nvPicPr>
          <p:cNvPr id="5" name="Picture 4" descr="A graph of coffee beans&#10;&#10;Description automatically generated">
            <a:extLst>
              <a:ext uri="{FF2B5EF4-FFF2-40B4-BE49-F238E27FC236}">
                <a16:creationId xmlns:a16="http://schemas.microsoft.com/office/drawing/2014/main" id="{F01F8B67-4C2F-2C4B-0362-3CBE67FCEC9E}"/>
              </a:ext>
            </a:extLst>
          </p:cNvPr>
          <p:cNvPicPr>
            <a:picLocks noChangeAspect="1"/>
          </p:cNvPicPr>
          <p:nvPr/>
        </p:nvPicPr>
        <p:blipFill>
          <a:blip r:embed="rId2"/>
          <a:stretch>
            <a:fillRect/>
          </a:stretch>
        </p:blipFill>
        <p:spPr>
          <a:xfrm>
            <a:off x="2401887" y="644763"/>
            <a:ext cx="7388225" cy="4179883"/>
          </a:xfrm>
          <a:prstGeom prst="rect">
            <a:avLst/>
          </a:prstGeom>
        </p:spPr>
      </p:pic>
      <p:sp>
        <p:nvSpPr>
          <p:cNvPr id="6" name="TextBox 5">
            <a:extLst>
              <a:ext uri="{FF2B5EF4-FFF2-40B4-BE49-F238E27FC236}">
                <a16:creationId xmlns:a16="http://schemas.microsoft.com/office/drawing/2014/main" id="{B39A16F6-7C12-D655-0D51-5A12837B0E36}"/>
              </a:ext>
            </a:extLst>
          </p:cNvPr>
          <p:cNvSpPr txBox="1"/>
          <p:nvPr/>
        </p:nvSpPr>
        <p:spPr>
          <a:xfrm>
            <a:off x="355600" y="2257650"/>
            <a:ext cx="192024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Result:</a:t>
            </a:r>
          </a:p>
          <a:p>
            <a:r>
              <a:rPr lang="en-US" sz="1400" dirty="0">
                <a:highlight>
                  <a:srgbClr val="FFFF00"/>
                </a:highlight>
              </a:rPr>
              <a:t>Ireland: 1.06</a:t>
            </a:r>
          </a:p>
          <a:p>
            <a:r>
              <a:rPr lang="en-US" sz="1400" dirty="0"/>
              <a:t>United States: 1.05</a:t>
            </a:r>
          </a:p>
          <a:p>
            <a:r>
              <a:rPr lang="en-US" sz="1400" dirty="0"/>
              <a:t>United Kingdom: 0.90</a:t>
            </a:r>
          </a:p>
        </p:txBody>
      </p:sp>
    </p:spTree>
    <p:extLst>
      <p:ext uri="{BB962C8B-B14F-4D97-AF65-F5344CB8AC3E}">
        <p14:creationId xmlns:p14="http://schemas.microsoft.com/office/powerpoint/2010/main" val="329386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8A9D-60F3-15CF-4554-5DB96626808A}"/>
              </a:ext>
            </a:extLst>
          </p:cNvPr>
          <p:cNvSpPr>
            <a:spLocks noGrp="1"/>
          </p:cNvSpPr>
          <p:nvPr>
            <p:ph type="title"/>
          </p:nvPr>
        </p:nvSpPr>
        <p:spPr/>
        <p:txBody>
          <a:bodyPr>
            <a:normAutofit/>
          </a:bodyPr>
          <a:lstStyle/>
          <a:p>
            <a:pPr algn="ctr"/>
            <a:r>
              <a:rPr lang="en-US" sz="3600" b="1" dirty="0"/>
              <a:t>Strategies to Improve Sales</a:t>
            </a:r>
          </a:p>
        </p:txBody>
      </p:sp>
      <p:sp>
        <p:nvSpPr>
          <p:cNvPr id="3" name="Content Placeholder 2">
            <a:extLst>
              <a:ext uri="{FF2B5EF4-FFF2-40B4-BE49-F238E27FC236}">
                <a16:creationId xmlns:a16="http://schemas.microsoft.com/office/drawing/2014/main" id="{7E8F8C53-C827-DBD9-928F-F7C9500A3185}"/>
              </a:ext>
            </a:extLst>
          </p:cNvPr>
          <p:cNvSpPr>
            <a:spLocks noGrp="1"/>
          </p:cNvSpPr>
          <p:nvPr>
            <p:ph idx="1"/>
          </p:nvPr>
        </p:nvSpPr>
        <p:spPr/>
        <p:txBody>
          <a:bodyPr>
            <a:normAutofit/>
          </a:bodyPr>
          <a:lstStyle/>
          <a:p>
            <a:pPr marL="514350" indent="-514350">
              <a:buFont typeface="+mj-lt"/>
              <a:buAutoNum type="arabicPeriod"/>
            </a:pPr>
            <a:r>
              <a:rPr lang="en-US" sz="2000" b="1" dirty="0"/>
              <a:t>Marketing: </a:t>
            </a:r>
            <a:r>
              <a:rPr lang="en-US" sz="2000" dirty="0"/>
              <a:t>Focus on marketing medium coffee bean sizes to cater preference of smaller order in the UK. </a:t>
            </a:r>
            <a:r>
              <a:rPr lang="en-US" sz="2000" dirty="0">
                <a:highlight>
                  <a:srgbClr val="FFFF00"/>
                </a:highlight>
              </a:rPr>
              <a:t>(Launching campaign)</a:t>
            </a:r>
          </a:p>
          <a:p>
            <a:pPr marL="514350" indent="-514350">
              <a:buFont typeface="+mj-lt"/>
              <a:buAutoNum type="arabicPeriod"/>
            </a:pPr>
            <a:r>
              <a:rPr lang="en-US" sz="2000" b="1" dirty="0"/>
              <a:t>Target Markets: </a:t>
            </a:r>
            <a:r>
              <a:rPr lang="en-US" sz="2000" dirty="0"/>
              <a:t>Concentrate marketing and promotional efforts on Ireland and the US, as customers from these regions tend to spend more per order, maximizing profitability.</a:t>
            </a:r>
          </a:p>
          <a:p>
            <a:pPr marL="514350" indent="-514350">
              <a:buFont typeface="+mj-lt"/>
              <a:buAutoNum type="arabicPeriod"/>
            </a:pPr>
            <a:r>
              <a:rPr lang="en-US" sz="2000" b="1" dirty="0"/>
              <a:t>Product Focus</a:t>
            </a:r>
            <a:r>
              <a:rPr lang="en-US" sz="2000" dirty="0"/>
              <a:t>: Increase marketing for Liberica coffee since this product contributes significantly to profits. Therefore, increasing its sales could lend to higher overall profits.</a:t>
            </a:r>
          </a:p>
          <a:p>
            <a:pPr marL="514350" indent="-514350">
              <a:buFont typeface="+mj-lt"/>
              <a:buAutoNum type="arabicPeriod"/>
            </a:pPr>
            <a:r>
              <a:rPr lang="en-US" sz="2000" b="1" dirty="0"/>
              <a:t>Robusta Optimization: </a:t>
            </a:r>
            <a:r>
              <a:rPr lang="en-US" sz="2000" dirty="0"/>
              <a:t>Explore strategies to increase Robusta’s profitability by highlighting its unique taste or creating unique flavor profiles. </a:t>
            </a:r>
            <a:r>
              <a:rPr lang="en-US" sz="2000" dirty="0">
                <a:highlight>
                  <a:srgbClr val="FFFF00"/>
                </a:highlight>
              </a:rPr>
              <a:t>(Collaboration with famous Barista to create signature coffee-based recipes using Robusta)</a:t>
            </a:r>
          </a:p>
          <a:p>
            <a:pPr marL="514350" indent="-514350">
              <a:buFont typeface="+mj-lt"/>
              <a:buAutoNum type="arabicPeriod"/>
            </a:pPr>
            <a:r>
              <a:rPr lang="en-AU" sz="2000" b="1" i="0" dirty="0">
                <a:solidFill>
                  <a:srgbClr val="0D0D0D"/>
                </a:solidFill>
                <a:effectLst/>
                <a:highlight>
                  <a:srgbClr val="FFFFFF"/>
                </a:highlight>
                <a:latin typeface="Söhne"/>
              </a:rPr>
              <a:t>Market Research and Feedback: </a:t>
            </a:r>
            <a:r>
              <a:rPr lang="en-AU" sz="2000" i="0" dirty="0">
                <a:solidFill>
                  <a:srgbClr val="0D0D0D"/>
                </a:solidFill>
                <a:effectLst/>
                <a:highlight>
                  <a:srgbClr val="FFFFFF"/>
                </a:highlight>
                <a:latin typeface="Söhne"/>
              </a:rPr>
              <a:t>Continuously gather feedback and conduct market research to understand consumer preferences and trends, ensuring the effectiveness of marketing initiatives. </a:t>
            </a:r>
            <a:r>
              <a:rPr lang="en-AU" sz="2000" i="0" dirty="0">
                <a:solidFill>
                  <a:srgbClr val="0D0D0D"/>
                </a:solidFill>
                <a:effectLst/>
                <a:highlight>
                  <a:srgbClr val="FFFF00"/>
                </a:highlight>
                <a:latin typeface="Söhne"/>
              </a:rPr>
              <a:t>(Survey or Email to gather feedback from customers about coffee preferences and purchasing experiences)</a:t>
            </a:r>
            <a:endParaRPr lang="en-US" sz="2000" dirty="0">
              <a:highlight>
                <a:srgbClr val="FFFF00"/>
              </a:highlight>
            </a:endParaRPr>
          </a:p>
        </p:txBody>
      </p:sp>
    </p:spTree>
    <p:extLst>
      <p:ext uri="{BB962C8B-B14F-4D97-AF65-F5344CB8AC3E}">
        <p14:creationId xmlns:p14="http://schemas.microsoft.com/office/powerpoint/2010/main" val="22431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3028</TotalTime>
  <Words>696</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Inter</vt:lpstr>
      <vt:lpstr>Söhne</vt:lpstr>
      <vt:lpstr>Arial</vt:lpstr>
      <vt:lpstr>Calibri</vt:lpstr>
      <vt:lpstr>Calibri Light</vt:lpstr>
      <vt:lpstr>Wingdings</vt:lpstr>
      <vt:lpstr>Office Theme</vt:lpstr>
      <vt:lpstr>Coffee Bean Sales ☕️</vt:lpstr>
      <vt:lpstr>Total Sales</vt:lpstr>
      <vt:lpstr>Roast Types and Sales by Countries</vt:lpstr>
      <vt:lpstr>PowerPoint Presentation</vt:lpstr>
      <vt:lpstr>PowerPoint Presentation</vt:lpstr>
      <vt:lpstr>Profit in Type of Coffee</vt:lpstr>
      <vt:lpstr>PowerPoint Presentation</vt:lpstr>
      <vt:lpstr>Strategies to Improve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Bean Sales ☕️</dc:title>
  <dc:creator>LIEW SHAU XUAN</dc:creator>
  <cp:lastModifiedBy>LIEW SHAU XUAN</cp:lastModifiedBy>
  <cp:revision>2</cp:revision>
  <dcterms:created xsi:type="dcterms:W3CDTF">2024-05-11T01:45:40Z</dcterms:created>
  <dcterms:modified xsi:type="dcterms:W3CDTF">2024-05-13T04:14:17Z</dcterms:modified>
</cp:coreProperties>
</file>