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77" r:id="rId14"/>
    <p:sldId id="276" r:id="rId15"/>
    <p:sldId id="279" r:id="rId16"/>
    <p:sldId id="280" r:id="rId17"/>
    <p:sldId id="281" r:id="rId18"/>
    <p:sldId id="275" r:id="rId19"/>
    <p:sldId id="282" r:id="rId20"/>
    <p:sldId id="265" r:id="rId21"/>
    <p:sldId id="283" r:id="rId22"/>
    <p:sldId id="284" r:id="rId23"/>
    <p:sldId id="285" r:id="rId24"/>
    <p:sldId id="286" r:id="rId25"/>
    <p:sldId id="266" r:id="rId26"/>
    <p:sldId id="267" r:id="rId27"/>
    <p:sldId id="28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5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F975798-F528-431E-95C7-54CD6A6A1C15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279164"/>
            <a:ext cx="8062912" cy="1470025"/>
          </a:xfrm>
        </p:spPr>
        <p:txBody>
          <a:bodyPr/>
          <a:lstStyle/>
          <a:p>
            <a:pPr algn="ctr"/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753156"/>
            <a:ext cx="8062912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MY" sz="4300" dirty="0" smtClean="0"/>
              <a:t>Python: Dynamic Programming Language</a:t>
            </a:r>
          </a:p>
          <a:p>
            <a:pPr algn="ctr"/>
            <a:endParaRPr lang="en-MY" dirty="0" smtClean="0"/>
          </a:p>
          <a:p>
            <a:pPr algn="ctr"/>
            <a:r>
              <a:rPr lang="en-MY" dirty="0" smtClean="0"/>
              <a:t>Sponsor: 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pic>
        <p:nvPicPr>
          <p:cNvPr id="4" name="Picture 3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6248" y="4772271"/>
            <a:ext cx="1800000" cy="1800000"/>
          </a:xfrm>
          <a:prstGeom prst="rect">
            <a:avLst/>
          </a:prstGeom>
        </p:spPr>
      </p:pic>
      <p:pic>
        <p:nvPicPr>
          <p:cNvPr id="6" name="Picture 5" descr="BMR Sh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772272"/>
            <a:ext cx="1800000" cy="1800000"/>
          </a:xfrm>
          <a:prstGeom prst="rect">
            <a:avLst/>
          </a:prstGeom>
        </p:spPr>
      </p:pic>
      <p:pic>
        <p:nvPicPr>
          <p:cNvPr id="7" name="Picture 6" descr="Python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357166"/>
            <a:ext cx="3238492" cy="1584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Change variable type by assign new value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counter = 100			# integer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counter = "One Hundred"	#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Allow assign single value to multiple variable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a = b = c = 100 	# all 3 value is 100</a:t>
            </a:r>
          </a:p>
          <a:p>
            <a:pPr lvl="1">
              <a:buNone/>
            </a:pPr>
            <a:endParaRPr lang="en-MY" sz="2400" dirty="0" smtClean="0"/>
          </a:p>
          <a:p>
            <a:r>
              <a:rPr lang="en-MY" sz="2800" dirty="0" smtClean="0"/>
              <a:t>Assign multiple object to multiple variables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a, b, c, = 10, 120.0, "Perak Technology"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Numbers:</a:t>
            </a:r>
          </a:p>
          <a:p>
            <a:pPr lvl="1"/>
            <a:r>
              <a:rPr lang="en-MY" sz="2400" dirty="0" smtClean="0"/>
              <a:t>Integer</a:t>
            </a:r>
          </a:p>
          <a:p>
            <a:pPr lvl="1"/>
            <a:r>
              <a:rPr lang="en-MY" sz="2400" dirty="0" smtClean="0"/>
              <a:t>Float</a:t>
            </a:r>
          </a:p>
          <a:p>
            <a:r>
              <a:rPr lang="en-MY" sz="2800" dirty="0" smtClean="0"/>
              <a:t>Common number function: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</a:t>
            </a:r>
            <a:r>
              <a:rPr lang="en-MY" sz="2400" dirty="0" err="1" smtClean="0">
                <a:latin typeface="Consolas" pitchFamily="49" charset="0"/>
              </a:rPr>
              <a:t>int</a:t>
            </a:r>
            <a:r>
              <a:rPr lang="en-MY" sz="2400" dirty="0" smtClean="0">
                <a:latin typeface="Consolas" pitchFamily="49" charset="0"/>
              </a:rPr>
              <a:t>(x)		# change x to integer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float(x)		# change x to float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abs(x)		# get x absolute value</a:t>
            </a:r>
          </a:p>
          <a:p>
            <a:pPr lvl="1">
              <a:buNone/>
            </a:pPr>
            <a:endParaRPr lang="en-MY" sz="24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Update string by assign value to another string</a:t>
            </a:r>
          </a:p>
          <a:p>
            <a:r>
              <a:rPr lang="en-MY" sz="2800" dirty="0" smtClean="0"/>
              <a:t>Not support character type, character a treated as string with length 1</a:t>
            </a:r>
          </a:p>
          <a:p>
            <a:r>
              <a:rPr lang="en-MY" sz="2800" dirty="0" smtClean="0"/>
              <a:t>Support single('), double(") or triple (''' or """)</a:t>
            </a:r>
          </a:p>
          <a:p>
            <a:r>
              <a:rPr lang="en-MY" sz="2800" dirty="0" smtClean="0"/>
              <a:t>Indexes start at 0 from the </a:t>
            </a:r>
            <a:r>
              <a:rPr lang="en-MY" sz="2800" dirty="0" err="1" smtClean="0"/>
              <a:t>begining</a:t>
            </a:r>
            <a:r>
              <a:rPr lang="en-MY" sz="2800" dirty="0" smtClean="0"/>
              <a:t> of the string and start at -1 from the end of string.</a:t>
            </a:r>
          </a:p>
          <a:p>
            <a:pPr lvl="1">
              <a:buNone/>
            </a:pPr>
            <a:endParaRPr lang="en-MY" sz="24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Formatting:</a:t>
            </a:r>
          </a:p>
          <a:p>
            <a:pPr lvl="1">
              <a:buNone/>
            </a:pPr>
            <a:r>
              <a:rPr lang="en-MY" sz="2000" dirty="0" smtClean="0">
                <a:latin typeface="Consolas" pitchFamily="49" charset="0"/>
              </a:rPr>
              <a:t>&gt;&gt;&gt; num = 2232</a:t>
            </a:r>
          </a:p>
          <a:p>
            <a:pPr lvl="1">
              <a:buNone/>
            </a:pPr>
            <a:r>
              <a:rPr lang="en-MY" sz="2000" dirty="0" smtClean="0">
                <a:latin typeface="Consolas" pitchFamily="49" charset="0"/>
              </a:rPr>
              <a:t>&gt;&gt;&gt; </a:t>
            </a:r>
            <a:r>
              <a:rPr lang="en-MY" sz="2000" dirty="0" err="1" smtClean="0">
                <a:latin typeface="Consolas" pitchFamily="49" charset="0"/>
              </a:rPr>
              <a:t>str</a:t>
            </a:r>
            <a:r>
              <a:rPr lang="en-MY" sz="2000" dirty="0" smtClean="0">
                <a:latin typeface="Consolas" pitchFamily="49" charset="0"/>
              </a:rPr>
              <a:t> = "{} Perak Technology </a:t>
            </a:r>
            <a:r>
              <a:rPr lang="en-MY" sz="2000" dirty="0" err="1" smtClean="0">
                <a:latin typeface="Consolas" pitchFamily="49" charset="0"/>
              </a:rPr>
              <a:t>Members".format</a:t>
            </a:r>
            <a:r>
              <a:rPr lang="en-MY" sz="2000" dirty="0" smtClean="0">
                <a:latin typeface="Consolas" pitchFamily="49" charset="0"/>
              </a:rPr>
              <a:t>(num)</a:t>
            </a:r>
          </a:p>
          <a:p>
            <a:pPr lvl="1">
              <a:buNone/>
            </a:pPr>
            <a:r>
              <a:rPr lang="en-MY" sz="2000" dirty="0" smtClean="0">
                <a:latin typeface="Consolas" pitchFamily="49" charset="0"/>
              </a:rPr>
              <a:t>&gt;&gt;&gt; print(</a:t>
            </a:r>
            <a:r>
              <a:rPr lang="en-MY" sz="2000" dirty="0" err="1" smtClean="0">
                <a:latin typeface="Consolas" pitchFamily="49" charset="0"/>
              </a:rPr>
              <a:t>str</a:t>
            </a:r>
            <a:r>
              <a:rPr lang="en-MY" sz="20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MY" sz="2000" dirty="0" smtClean="0">
                <a:latin typeface="Consolas" pitchFamily="49" charset="0"/>
              </a:rPr>
              <a:t>2232 Perak Technology Members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Example Value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 = "Salam"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b = "Perak Technology"</a:t>
            </a:r>
            <a:endParaRPr lang="en-MY" sz="2800" dirty="0" smtClean="0"/>
          </a:p>
          <a:p>
            <a:r>
              <a:rPr lang="en-MY" sz="2800" dirty="0" smtClean="0"/>
              <a:t>Concatenation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 + b</a:t>
            </a:r>
          </a:p>
          <a:p>
            <a:pPr marL="731520" lvl="2" indent="-384048">
              <a:buSzPct val="80000"/>
              <a:buNone/>
            </a:pPr>
            <a:r>
              <a:rPr lang="en-MY" dirty="0" err="1" smtClean="0">
                <a:latin typeface="Consolas" pitchFamily="49" charset="0"/>
              </a:rPr>
              <a:t>SalamPerak</a:t>
            </a:r>
            <a:r>
              <a:rPr lang="en-MY" dirty="0" smtClean="0">
                <a:latin typeface="Consolas" pitchFamily="49" charset="0"/>
              </a:rPr>
              <a:t> Technology</a:t>
            </a:r>
            <a:endParaRPr lang="en-MY" dirty="0" smtClean="0"/>
          </a:p>
          <a:p>
            <a:r>
              <a:rPr lang="en-MY" sz="2800" dirty="0" smtClean="0"/>
              <a:t>Repetition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 * 2</a:t>
            </a:r>
          </a:p>
          <a:p>
            <a:pPr marL="731520" lvl="2" indent="-384048">
              <a:buSzPct val="80000"/>
              <a:buNone/>
            </a:pPr>
            <a:r>
              <a:rPr lang="en-MY" sz="2800" dirty="0" err="1" smtClean="0">
                <a:latin typeface="Consolas" pitchFamily="49" charset="0"/>
              </a:rPr>
              <a:t>SalamSalam</a:t>
            </a:r>
            <a:endParaRPr lang="en-MY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 smtClean="0"/>
              <a:t>Example Value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 = "Salam"</a:t>
            </a:r>
          </a:p>
          <a:p>
            <a:r>
              <a:rPr lang="en-MY" sz="2800" dirty="0" smtClean="0"/>
              <a:t>Slice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a[1]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a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a[-1]</a:t>
            </a:r>
          </a:p>
          <a:p>
            <a:pPr marL="731520" lvl="2" indent="-384048">
              <a:buSzPct val="80000"/>
              <a:buNone/>
            </a:pPr>
            <a:r>
              <a:rPr lang="en-MY" sz="2800" dirty="0" smtClean="0">
                <a:latin typeface="Consolas" pitchFamily="49" charset="0"/>
              </a:rPr>
              <a:t>m</a:t>
            </a:r>
            <a:endParaRPr lang="en-MY" sz="2800" dirty="0" smtClean="0"/>
          </a:p>
          <a:p>
            <a:r>
              <a:rPr lang="en-MY" sz="2800" dirty="0" smtClean="0"/>
              <a:t>Range Slice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a[1:4]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ala</a:t>
            </a:r>
          </a:p>
          <a:p>
            <a:pPr>
              <a:buNone/>
            </a:pPr>
            <a:endParaRPr lang="en-MY" sz="2800" dirty="0" smtClean="0"/>
          </a:p>
          <a:p>
            <a:pPr lvl="1">
              <a:buNone/>
            </a:pPr>
            <a:endParaRPr lang="en-MY" sz="24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 smtClean="0"/>
              <a:t>Common String Method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str.count</a:t>
            </a:r>
            <a:r>
              <a:rPr lang="en-MY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str.isalpha</a:t>
            </a:r>
            <a:r>
              <a:rPr lang="en-MY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str.isdigit</a:t>
            </a:r>
            <a:r>
              <a:rPr lang="en-MY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str.lower</a:t>
            </a:r>
            <a:r>
              <a:rPr lang="en-MY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str.replace</a:t>
            </a:r>
            <a:r>
              <a:rPr lang="en-MY" dirty="0" smtClean="0">
                <a:latin typeface="Consolas" pitchFamily="49" charset="0"/>
              </a:rPr>
              <a:t>(</a:t>
            </a:r>
            <a:r>
              <a:rPr lang="en-MY" dirty="0" err="1" smtClean="0">
                <a:latin typeface="Consolas" pitchFamily="49" charset="0"/>
              </a:rPr>
              <a:t>old,new</a:t>
            </a:r>
            <a:r>
              <a:rPr lang="en-MY" dirty="0" smtClean="0">
                <a:latin typeface="Consolas" pitchFamily="49" charset="0"/>
              </a:rPr>
              <a:t>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str.split</a:t>
            </a:r>
            <a:r>
              <a:rPr lang="en-MY" dirty="0" smtClean="0">
                <a:latin typeface="Consolas" pitchFamily="49" charset="0"/>
              </a:rPr>
              <a:t>(</a:t>
            </a:r>
            <a:r>
              <a:rPr lang="en-MY" dirty="0" err="1" smtClean="0">
                <a:latin typeface="Consolas" pitchFamily="49" charset="0"/>
              </a:rPr>
              <a:t>str</a:t>
            </a:r>
            <a:r>
              <a:rPr lang="en-MY" dirty="0" smtClean="0">
                <a:latin typeface="Consolas" pitchFamily="49" charset="0"/>
              </a:rPr>
              <a:t>=' ')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str.strip</a:t>
            </a:r>
            <a:r>
              <a:rPr lang="en-MY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MY" dirty="0" err="1" smtClean="0">
                <a:latin typeface="Consolas" pitchFamily="49" charset="0"/>
              </a:rPr>
              <a:t>len</a:t>
            </a:r>
            <a:r>
              <a:rPr lang="en-MY" dirty="0" smtClean="0">
                <a:latin typeface="Consolas" pitchFamily="49" charset="0"/>
              </a:rPr>
              <a:t>(</a:t>
            </a:r>
            <a:r>
              <a:rPr lang="en-MY" dirty="0" err="1" smtClean="0">
                <a:latin typeface="Consolas" pitchFamily="49" charset="0"/>
              </a:rPr>
              <a:t>str</a:t>
            </a:r>
            <a:r>
              <a:rPr lang="en-MY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MY" sz="2800" dirty="0" smtClean="0"/>
          </a:p>
          <a:p>
            <a:pPr lvl="1">
              <a:buNone/>
            </a:pPr>
            <a:endParaRPr lang="en-MY" sz="24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(Lists)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 smtClean="0"/>
              <a:t>Ordered group of items or elements</a:t>
            </a:r>
          </a:p>
          <a:p>
            <a:r>
              <a:rPr lang="en-MY" sz="2800" dirty="0" smtClean="0"/>
              <a:t>Don't have to be same type</a:t>
            </a:r>
          </a:p>
          <a:p>
            <a:r>
              <a:rPr lang="en-MY" sz="2800" dirty="0" smtClean="0"/>
              <a:t>Item separated by comma and enclosed with square bracket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list = ["Perak", "Technology", "No.", 1]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print(list[0])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Perak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list[2] = "Best"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print(list)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["Perak", "Technology", "Best", 1]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(</a:t>
            </a:r>
            <a:r>
              <a:rPr lang="en-MY" dirty="0" err="1" smtClean="0"/>
              <a:t>Tuples</a:t>
            </a:r>
            <a:r>
              <a:rPr lang="en-MY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 smtClean="0"/>
              <a:t>Cannot be changed once created</a:t>
            </a:r>
          </a:p>
          <a:p>
            <a:r>
              <a:rPr lang="en-MY" sz="2800" dirty="0" smtClean="0"/>
              <a:t>Item separated by comma and enclosed with parentheses instead of square bracket</a:t>
            </a:r>
          </a:p>
          <a:p>
            <a:r>
              <a:rPr lang="en-MY" sz="2800" dirty="0" smtClean="0"/>
              <a:t>Faster than lists and protect against accidental changes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t = ("Perak", "Technology", "No.", 1)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print(t[1])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Technology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t[2] = "Best"</a:t>
            </a:r>
          </a:p>
          <a:p>
            <a:pPr marL="357188" lvl="2" indent="0">
              <a:buSzPct val="80000"/>
              <a:buNone/>
            </a:pPr>
            <a:r>
              <a:rPr lang="en-MY" dirty="0" err="1" smtClean="0">
                <a:latin typeface="Consolas" pitchFamily="49" charset="0"/>
              </a:rPr>
              <a:t>TypeError</a:t>
            </a:r>
            <a:r>
              <a:rPr lang="en-MY" dirty="0" smtClean="0">
                <a:latin typeface="Consolas" pitchFamily="49" charset="0"/>
              </a:rPr>
              <a:t>: '</a:t>
            </a:r>
            <a:r>
              <a:rPr lang="en-MY" dirty="0" err="1" smtClean="0">
                <a:latin typeface="Consolas" pitchFamily="49" charset="0"/>
              </a:rPr>
              <a:t>tuple</a:t>
            </a:r>
            <a:r>
              <a:rPr lang="en-MY" dirty="0" smtClean="0">
                <a:latin typeface="Consolas" pitchFamily="49" charset="0"/>
              </a:rPr>
              <a:t>' object does not support item assignment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Perak ICT Community</a:t>
            </a:r>
          </a:p>
          <a:p>
            <a:r>
              <a:rPr lang="en-MY" sz="2600" dirty="0" smtClean="0"/>
              <a:t>Gather all ICT and technology expert from all over Perak.</a:t>
            </a:r>
          </a:p>
          <a:p>
            <a:r>
              <a:rPr lang="en-MY" sz="2600" dirty="0" smtClean="0"/>
              <a:t>Bring all ICT and technology event and program back to Perak State.</a:t>
            </a:r>
          </a:p>
          <a:p>
            <a:r>
              <a:rPr lang="en-MY" sz="2600" dirty="0" smtClean="0"/>
              <a:t>Boost ICT and technology industries in Perak.</a:t>
            </a:r>
          </a:p>
          <a:p>
            <a:r>
              <a:rPr lang="en-MY" sz="2600" dirty="0" smtClean="0"/>
              <a:t>Expose new technology and ICT services to Perak citizen.</a:t>
            </a:r>
          </a:p>
          <a:p>
            <a:r>
              <a:rPr lang="en-MY" sz="2600" dirty="0" smtClean="0"/>
              <a:t>Link: https://peraktechnology.com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Control Flow (Condition)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if Statement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if expression: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  <a:endParaRPr lang="en-MY" dirty="0" smtClean="0"/>
          </a:p>
          <a:p>
            <a:r>
              <a:rPr lang="en-MY" dirty="0" smtClean="0"/>
              <a:t>if...else Statement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if expression: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else: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  <a:endParaRPr lang="en-MY" dirty="0" smtClean="0"/>
          </a:p>
          <a:p>
            <a:r>
              <a:rPr lang="en-MY" dirty="0" smtClean="0"/>
              <a:t>if...</a:t>
            </a:r>
            <a:r>
              <a:rPr lang="en-MY" dirty="0" err="1" smtClean="0"/>
              <a:t>elif</a:t>
            </a:r>
            <a:r>
              <a:rPr lang="en-MY" dirty="0" smtClean="0"/>
              <a:t>...else Statement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Control Flow (Condition)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if...</a:t>
            </a:r>
            <a:r>
              <a:rPr lang="en-MY" dirty="0" err="1" smtClean="0"/>
              <a:t>elif</a:t>
            </a:r>
            <a:r>
              <a:rPr lang="en-MY" dirty="0" smtClean="0"/>
              <a:t>...else Statement</a:t>
            </a:r>
            <a:endParaRPr lang="en-US" dirty="0" smtClean="0"/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if expression1: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</a:t>
            </a:r>
            <a:r>
              <a:rPr lang="en-MY" dirty="0" err="1" smtClean="0">
                <a:latin typeface="Consolas" pitchFamily="49" charset="0"/>
              </a:rPr>
              <a:t>elif</a:t>
            </a:r>
            <a:r>
              <a:rPr lang="en-MY" dirty="0" smtClean="0">
                <a:latin typeface="Consolas" pitchFamily="49" charset="0"/>
              </a:rPr>
              <a:t> expression2: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else: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statement(s)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Control Flow (Condition)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Example</a:t>
            </a:r>
            <a:endParaRPr lang="en-US" dirty="0" smtClean="0"/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a = 2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b = 5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if a &gt; b: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print("Larger")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</a:t>
            </a:r>
            <a:r>
              <a:rPr lang="en-MY" dirty="0" err="1" smtClean="0">
                <a:latin typeface="Consolas" pitchFamily="49" charset="0"/>
              </a:rPr>
              <a:t>elif</a:t>
            </a:r>
            <a:r>
              <a:rPr lang="en-MY" dirty="0" smtClean="0">
                <a:latin typeface="Consolas" pitchFamily="49" charset="0"/>
              </a:rPr>
              <a:t> a &lt; b: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print("Smaller")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else: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print("Equal")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Smaller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Control Flow (Loops)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For Loops</a:t>
            </a:r>
            <a:endParaRPr lang="en-US" dirty="0" smtClean="0"/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for letter in "Perak":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print("Current letter: ",letter)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letter: P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letter: e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letter: r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letter: a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letter: k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Control Flow (Loops)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While Loops</a:t>
            </a:r>
            <a:endParaRPr lang="en-US" dirty="0" smtClean="0"/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count = 5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while count &gt; 0: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print("Current count: ", count)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&gt;&gt;&gt; 	count = count - 1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count: 5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count: 4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count: 3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count: 2</a:t>
            </a:r>
          </a:p>
          <a:p>
            <a:pPr marL="731520" lvl="2" indent="-384048">
              <a:buSzPct val="80000"/>
              <a:buNone/>
            </a:pPr>
            <a:r>
              <a:rPr lang="en-MY" dirty="0" smtClean="0">
                <a:latin typeface="Consolas" pitchFamily="49" charset="0"/>
              </a:rPr>
              <a:t>Current count: 1</a:t>
            </a:r>
          </a:p>
          <a:p>
            <a:pPr marL="731520" lvl="2" indent="-384048">
              <a:buSzPct val="80000"/>
              <a:buNone/>
            </a:pPr>
            <a:endParaRPr lang="en-MY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 smtClean="0"/>
              <a:t>Syntax: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def </a:t>
            </a:r>
            <a:r>
              <a:rPr lang="en-MY" sz="2400" dirty="0" err="1" smtClean="0">
                <a:latin typeface="Consolas" pitchFamily="49" charset="0"/>
              </a:rPr>
              <a:t>fuctionname</a:t>
            </a:r>
            <a:r>
              <a:rPr lang="en-MY" sz="2400" dirty="0" smtClean="0">
                <a:latin typeface="Consolas" pitchFamily="49" charset="0"/>
              </a:rPr>
              <a:t>(parameter):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	</a:t>
            </a:r>
            <a:r>
              <a:rPr lang="en-MY" sz="2400" dirty="0" err="1" smtClean="0">
                <a:latin typeface="Consolas" pitchFamily="49" charset="0"/>
              </a:rPr>
              <a:t>function_statement</a:t>
            </a:r>
            <a:endParaRPr lang="en-MY" sz="2400" dirty="0" smtClean="0">
              <a:latin typeface="Consolas" pitchFamily="49" charset="0"/>
            </a:endParaRP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	return [expression]</a:t>
            </a:r>
            <a:endParaRPr lang="en-MY" sz="2800" dirty="0" smtClean="0"/>
          </a:p>
          <a:p>
            <a:r>
              <a:rPr lang="en-MY" sz="2800" dirty="0" smtClean="0"/>
              <a:t>Example: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def welcome(name):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	print("Welcome </a:t>
            </a:r>
            <a:r>
              <a:rPr lang="en-MY" sz="2400" dirty="0" smtClean="0">
                <a:latin typeface="Consolas" pitchFamily="49" charset="0"/>
              </a:rPr>
              <a:t>Home", </a:t>
            </a:r>
            <a:r>
              <a:rPr lang="en-MY" sz="2400" dirty="0" smtClean="0">
                <a:latin typeface="Consolas" pitchFamily="49" charset="0"/>
              </a:rPr>
              <a:t>name)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	return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&gt;&gt;&gt; welcome("</a:t>
            </a:r>
            <a:r>
              <a:rPr lang="en-MY" sz="2400" dirty="0" smtClean="0">
                <a:latin typeface="Consolas" pitchFamily="49" charset="0"/>
              </a:rPr>
              <a:t>Perak </a:t>
            </a:r>
            <a:r>
              <a:rPr lang="en-MY" sz="2400" dirty="0" smtClean="0">
                <a:latin typeface="Consolas" pitchFamily="49" charset="0"/>
              </a:rPr>
              <a:t>Technology")</a:t>
            </a:r>
          </a:p>
          <a:p>
            <a:pPr marL="713232" lvl="3" indent="-384048">
              <a:buSzPct val="80000"/>
              <a:buNone/>
            </a:pPr>
            <a:r>
              <a:rPr lang="en-MY" sz="2400" dirty="0" smtClean="0">
                <a:latin typeface="Consolas" pitchFamily="49" charset="0"/>
              </a:rPr>
              <a:t>Welcome Home Perak Technology</a:t>
            </a:r>
          </a:p>
          <a:p>
            <a:pPr marL="713232" lvl="3" indent="-384048">
              <a:buSzPct val="80000"/>
              <a:buNone/>
            </a:pPr>
            <a:endParaRPr lang="en-MY" sz="2400" dirty="0" smtClean="0">
              <a:latin typeface="Consolas" pitchFamily="49" charset="0"/>
            </a:endParaRPr>
          </a:p>
          <a:p>
            <a:pPr marL="713232" lvl="3" indent="-384048">
              <a:buSzPct val="80000"/>
              <a:buNone/>
            </a:pPr>
            <a:endParaRPr lang="en-MY" sz="2400" dirty="0" smtClean="0">
              <a:latin typeface="Consolas" pitchFamily="49" charset="0"/>
            </a:endParaRPr>
          </a:p>
          <a:p>
            <a:pPr marL="713232" lvl="3" indent="-384048">
              <a:buSzPct val="80000"/>
              <a:buNone/>
            </a:pPr>
            <a:endParaRPr lang="en-MY" sz="2400" dirty="0" smtClean="0">
              <a:latin typeface="Consolas" pitchFamily="49" charset="0"/>
            </a:endParaRPr>
          </a:p>
          <a:p>
            <a:pPr marL="713232" lvl="3" indent="-384048">
              <a:buSzPct val="80000"/>
              <a:buNone/>
            </a:pPr>
            <a:endParaRPr lang="en-MY" sz="2400" dirty="0" smtClean="0">
              <a:latin typeface="Consolas" pitchFamily="49" charset="0"/>
            </a:endParaRPr>
          </a:p>
          <a:p>
            <a:pPr marL="713232" lvl="3" indent="-384048">
              <a:buSzPct val="80000"/>
              <a:buNone/>
            </a:pPr>
            <a:endParaRPr lang="en-MY" sz="2400" dirty="0" smtClean="0">
              <a:latin typeface="Consolas" pitchFamily="49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Python IDE</a:t>
            </a:r>
          </a:p>
          <a:p>
            <a:pPr lvl="1"/>
            <a:r>
              <a:rPr lang="en-MY" dirty="0" err="1" smtClean="0"/>
              <a:t>PyCharm</a:t>
            </a:r>
            <a:endParaRPr lang="en-MY" dirty="0" smtClean="0"/>
          </a:p>
          <a:p>
            <a:pPr lvl="1"/>
            <a:r>
              <a:rPr lang="en-MY" dirty="0" smtClean="0"/>
              <a:t>Visual Studio Code</a:t>
            </a:r>
          </a:p>
          <a:p>
            <a:pPr lvl="1"/>
            <a:r>
              <a:rPr lang="en-MY" dirty="0" smtClean="0"/>
              <a:t>Sublime Text</a:t>
            </a:r>
          </a:p>
          <a:p>
            <a:pPr lvl="1"/>
            <a:r>
              <a:rPr lang="en-MY" dirty="0" smtClean="0"/>
              <a:t>Eclipse with </a:t>
            </a:r>
            <a:r>
              <a:rPr lang="en-MY" dirty="0" err="1" smtClean="0"/>
              <a:t>PyDev</a:t>
            </a:r>
            <a:endParaRPr lang="en-MY" dirty="0" smtClean="0"/>
          </a:p>
          <a:p>
            <a:pPr lvl="1"/>
            <a:r>
              <a:rPr lang="en-MY" dirty="0" smtClean="0"/>
              <a:t>Vim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Python Web Frameworks</a:t>
            </a:r>
          </a:p>
          <a:p>
            <a:pPr lvl="1"/>
            <a:r>
              <a:rPr lang="en-MY" dirty="0" err="1" smtClean="0"/>
              <a:t>Django</a:t>
            </a:r>
            <a:endParaRPr lang="en-MY" dirty="0" smtClean="0"/>
          </a:p>
          <a:p>
            <a:pPr lvl="1"/>
            <a:r>
              <a:rPr lang="en-MY" dirty="0" smtClean="0"/>
              <a:t>Flask</a:t>
            </a:r>
          </a:p>
          <a:p>
            <a:pPr lvl="1"/>
            <a:r>
              <a:rPr lang="en-MY" dirty="0" smtClean="0"/>
              <a:t>Pyramid</a:t>
            </a:r>
          </a:p>
          <a:p>
            <a:pPr lvl="1"/>
            <a:r>
              <a:rPr lang="en-MY" dirty="0" smtClean="0"/>
              <a:t>Web2py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Jupyter</a:t>
            </a:r>
            <a:r>
              <a:rPr lang="en-MY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web application </a:t>
            </a:r>
          </a:p>
          <a:p>
            <a:r>
              <a:rPr lang="en-US" dirty="0" smtClean="0"/>
              <a:t>Create and share documents contain live code, equations, visualizations and narrative text. </a:t>
            </a:r>
          </a:p>
          <a:p>
            <a:r>
              <a:rPr lang="en-US" dirty="0" smtClean="0"/>
              <a:t>Data cleaning and transformation, numerical simulation, statistical modeling, data visualization, machine learning, and much more.</a:t>
            </a:r>
          </a:p>
          <a:p>
            <a:r>
              <a:rPr lang="en-MY" dirty="0" smtClean="0"/>
              <a:t>Link: https://jupyter.org/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Shop encourage startups and e-commerce entrepreneurs to do online business using social media.</a:t>
            </a:r>
          </a:p>
          <a:p>
            <a:r>
              <a:rPr lang="en-US" sz="2600" dirty="0" smtClean="0"/>
              <a:t>Promote to Perak citizen for fully utilize the latest technology in daily life. </a:t>
            </a:r>
          </a:p>
          <a:p>
            <a:r>
              <a:rPr lang="en-US" sz="2600" dirty="0" smtClean="0"/>
              <a:t>Turn 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into the centre of the online marketplace in Perak by the end of 2019.</a:t>
            </a:r>
          </a:p>
          <a:p>
            <a:r>
              <a:rPr lang="en-MY" sz="2600" dirty="0" smtClean="0"/>
              <a:t>Link: https://bandarmeruraya.com</a:t>
            </a: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Knowledge sharing program for Perak Technology community</a:t>
            </a:r>
          </a:p>
          <a:p>
            <a:r>
              <a:rPr lang="en-MY" sz="2600" dirty="0" smtClean="0"/>
              <a:t>Run in different city in Perak every two month.</a:t>
            </a:r>
          </a:p>
          <a:p>
            <a:r>
              <a:rPr lang="en-MY" sz="2600" dirty="0" smtClean="0"/>
              <a:t>Sponsored by Bandar </a:t>
            </a:r>
            <a:r>
              <a:rPr lang="en-MY" sz="2600" dirty="0" err="1" smtClean="0"/>
              <a:t>Meru</a:t>
            </a:r>
            <a:r>
              <a:rPr lang="en-MY" sz="2600" dirty="0" smtClean="0"/>
              <a:t> Raya Shop and any other related company.</a:t>
            </a:r>
          </a:p>
          <a:p>
            <a:r>
              <a:rPr lang="en-MY" sz="2600" dirty="0" smtClean="0"/>
              <a:t>Allow Perak Technology community member to present any ICT and technology related stuff.</a:t>
            </a:r>
          </a:p>
          <a:p>
            <a:r>
              <a:rPr lang="en-MY" sz="2600" dirty="0" smtClean="0"/>
              <a:t>Open for sponsorship and support from local community</a:t>
            </a:r>
          </a:p>
          <a:p>
            <a:r>
              <a:rPr lang="en-MY" sz="2600" dirty="0" smtClean="0"/>
              <a:t>Link: http://telegram.me/peraktechnology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Simple and easy to learn programming.</a:t>
            </a:r>
          </a:p>
          <a:p>
            <a:r>
              <a:rPr lang="en-US" sz="2600" dirty="0" smtClean="0"/>
              <a:t>Python is an interpreted, object-oriented, high-level programming language with dynamic semantics. </a:t>
            </a:r>
          </a:p>
          <a:p>
            <a:r>
              <a:rPr lang="en-US" sz="2600" dirty="0" smtClean="0"/>
              <a:t>Built in data structures with dynamic typing and dynamic binding.</a:t>
            </a:r>
          </a:p>
          <a:p>
            <a:r>
              <a:rPr lang="en-US" sz="2600" dirty="0" smtClean="0"/>
              <a:t>Suitable for Rapid Application Development and scripting </a:t>
            </a:r>
          </a:p>
          <a:p>
            <a:r>
              <a:rPr lang="en-US" sz="2600" dirty="0" smtClean="0"/>
              <a:t>Python supports modules and packages for program modularity and code reuse. </a:t>
            </a:r>
          </a:p>
          <a:p>
            <a:r>
              <a:rPr lang="en-MY" sz="2600" dirty="0" smtClean="0"/>
              <a:t>Link: https://python.org</a:t>
            </a:r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File </a:t>
            </a:r>
            <a:r>
              <a:rPr lang="en-MY" sz="2800" dirty="0" err="1" smtClean="0"/>
              <a:t>Extention</a:t>
            </a:r>
            <a:r>
              <a:rPr lang="en-MY" sz="2800" dirty="0" smtClean="0"/>
              <a:t>: .</a:t>
            </a:r>
            <a:r>
              <a:rPr lang="en-MY" sz="2800" dirty="0" err="1" smtClean="0"/>
              <a:t>py</a:t>
            </a:r>
            <a:endParaRPr lang="en-MY" sz="2800" dirty="0" smtClean="0"/>
          </a:p>
          <a:p>
            <a:r>
              <a:rPr lang="en-MY" sz="2800" dirty="0" smtClean="0"/>
              <a:t>Indentation: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if True:</a:t>
            </a:r>
          </a:p>
          <a:p>
            <a:pPr lvl="1">
              <a:buNone/>
            </a:pPr>
            <a:r>
              <a:rPr lang="en-MY" sz="2800" dirty="0" smtClean="0">
                <a:latin typeface="Consolas" pitchFamily="49" charset="0"/>
              </a:rPr>
              <a:t>&gt;&gt;&gt;	</a:t>
            </a:r>
            <a:r>
              <a:rPr lang="en-MY" dirty="0" smtClean="0">
                <a:latin typeface="Consolas" pitchFamily="49" charset="0"/>
              </a:rPr>
              <a:t>print("True")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else:</a:t>
            </a:r>
          </a:p>
          <a:p>
            <a:pPr lvl="1">
              <a:buNone/>
            </a:pPr>
            <a:r>
              <a:rPr lang="en-MY" sz="2800" dirty="0" smtClean="0">
                <a:latin typeface="Consolas" pitchFamily="49" charset="0"/>
              </a:rPr>
              <a:t>&gt;&gt;&gt; 	</a:t>
            </a:r>
            <a:r>
              <a:rPr lang="en-MY" dirty="0" smtClean="0">
                <a:latin typeface="Consolas" pitchFamily="49" charset="0"/>
              </a:rPr>
              <a:t>print("False")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Printing Output: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print("Welcome to Perak Technology")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Welcome to Perak Technology</a:t>
            </a:r>
            <a:endParaRPr lang="en-MY" sz="2400" dirty="0" smtClean="0"/>
          </a:p>
          <a:p>
            <a:endParaRPr lang="en-MY" sz="2800" dirty="0" smtClean="0"/>
          </a:p>
          <a:p>
            <a:r>
              <a:rPr lang="en-MY" sz="2800" dirty="0" smtClean="0"/>
              <a:t>Reading Input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name = input("Enter your name: ")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</a:t>
            </a:r>
            <a:r>
              <a:rPr lang="en-MY" sz="2400" dirty="0" smtClean="0">
                <a:latin typeface="Consolas" pitchFamily="49" charset="0"/>
              </a:rPr>
              <a:t>print(name)</a:t>
            </a:r>
            <a:endParaRPr lang="en-MY" sz="24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Perak Technology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Comment Single Line:</a:t>
            </a:r>
          </a:p>
          <a:p>
            <a:pPr lvl="1">
              <a:buNone/>
            </a:pPr>
            <a:r>
              <a:rPr lang="en-MY" sz="2400" dirty="0" smtClean="0">
                <a:solidFill>
                  <a:srgbClr val="92D050"/>
                </a:solidFill>
                <a:latin typeface="Consolas" pitchFamily="49" charset="0"/>
              </a:rPr>
              <a:t># print("Welcome to Perak Technology")</a:t>
            </a:r>
            <a:endParaRPr lang="en-MY" sz="2400" dirty="0" smtClean="0">
              <a:solidFill>
                <a:srgbClr val="92D050"/>
              </a:solidFill>
            </a:endParaRPr>
          </a:p>
          <a:p>
            <a:endParaRPr lang="en-MY" sz="2800" dirty="0" smtClean="0"/>
          </a:p>
          <a:p>
            <a:r>
              <a:rPr lang="en-MY" sz="2800" dirty="0" smtClean="0"/>
              <a:t>Reading </a:t>
            </a:r>
            <a:r>
              <a:rPr lang="en-MY" sz="2800" dirty="0" smtClean="0"/>
              <a:t>Input:</a:t>
            </a:r>
            <a:endParaRPr lang="en-MY" sz="2800" dirty="0" smtClean="0"/>
          </a:p>
          <a:p>
            <a:pPr lvl="1">
              <a:buNone/>
            </a:pPr>
            <a:r>
              <a:rPr lang="en-MY" sz="2400" dirty="0" smtClean="0">
                <a:solidFill>
                  <a:srgbClr val="92D050"/>
                </a:solidFill>
                <a:latin typeface="Consolas" pitchFamily="49" charset="0"/>
              </a:rPr>
              <a:t>'''</a:t>
            </a:r>
          </a:p>
          <a:p>
            <a:pPr lvl="1">
              <a:buNone/>
            </a:pPr>
            <a:r>
              <a:rPr lang="en-MY" sz="2400" dirty="0" smtClean="0">
                <a:solidFill>
                  <a:srgbClr val="92D050"/>
                </a:solidFill>
                <a:latin typeface="Consolas" pitchFamily="49" charset="0"/>
              </a:rPr>
              <a:t>name = input("Enter your name: ")</a:t>
            </a:r>
          </a:p>
          <a:p>
            <a:pPr lvl="1">
              <a:buNone/>
            </a:pPr>
            <a:r>
              <a:rPr lang="en-MY" sz="2400" dirty="0" smtClean="0">
                <a:solidFill>
                  <a:srgbClr val="92D050"/>
                </a:solidFill>
                <a:latin typeface="Consolas" pitchFamily="49" charset="0"/>
              </a:rPr>
              <a:t>print name</a:t>
            </a:r>
          </a:p>
          <a:p>
            <a:pPr lvl="1">
              <a:buNone/>
            </a:pPr>
            <a:r>
              <a:rPr lang="en-MY" sz="2400" dirty="0" smtClean="0">
                <a:solidFill>
                  <a:srgbClr val="92D050"/>
                </a:solidFill>
                <a:latin typeface="Consolas" pitchFamily="49" charset="0"/>
              </a:rPr>
              <a:t>'''</a:t>
            </a:r>
            <a:endParaRPr lang="en-US" sz="2400" dirty="0">
              <a:solidFill>
                <a:srgbClr val="92D05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800" dirty="0" smtClean="0"/>
              <a:t>No need to declare variable type</a:t>
            </a:r>
          </a:p>
          <a:p>
            <a:r>
              <a:rPr lang="en-MY" sz="2800" dirty="0" smtClean="0"/>
              <a:t>Declaration happen when assigning value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counter = 100			# integer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distance = 200.0		# float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name = "Perak Technology"	# string</a:t>
            </a:r>
          </a:p>
          <a:p>
            <a:pPr lvl="1">
              <a:buNone/>
            </a:pPr>
            <a:r>
              <a:rPr lang="en-MY" sz="2400" dirty="0" smtClean="0">
                <a:latin typeface="Consolas" pitchFamily="49" charset="0"/>
              </a:rPr>
              <a:t>&gt;&gt;&gt; z = None				# null</a:t>
            </a:r>
            <a:endParaRPr lang="en-MY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181</TotalTime>
  <Words>830</Words>
  <Application>Microsoft Office PowerPoint</Application>
  <PresentationFormat>On-screen Show (4:3)</PresentationFormat>
  <Paragraphs>224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Verve</vt:lpstr>
      <vt:lpstr>Perak Technology Session</vt:lpstr>
      <vt:lpstr>Perak Technology</vt:lpstr>
      <vt:lpstr>Bandar Meru Raya Shop</vt:lpstr>
      <vt:lpstr>Perak Technology Session</vt:lpstr>
      <vt:lpstr>Python Programming</vt:lpstr>
      <vt:lpstr>Syntax</vt:lpstr>
      <vt:lpstr>Syntax</vt:lpstr>
      <vt:lpstr>Syntax</vt:lpstr>
      <vt:lpstr>Variables</vt:lpstr>
      <vt:lpstr>Variables</vt:lpstr>
      <vt:lpstr>Variables</vt:lpstr>
      <vt:lpstr>Types (Numbers)</vt:lpstr>
      <vt:lpstr>Types (String)</vt:lpstr>
      <vt:lpstr>Types (String)</vt:lpstr>
      <vt:lpstr>Types (String)</vt:lpstr>
      <vt:lpstr>Types (String)</vt:lpstr>
      <vt:lpstr>Types (String)</vt:lpstr>
      <vt:lpstr>Types (Lists)</vt:lpstr>
      <vt:lpstr>Types (Tuples)</vt:lpstr>
      <vt:lpstr>Control Flow (Condition)</vt:lpstr>
      <vt:lpstr>Control Flow (Condition)</vt:lpstr>
      <vt:lpstr>Control Flow (Condition)</vt:lpstr>
      <vt:lpstr>Control Flow (Loops)</vt:lpstr>
      <vt:lpstr>Control Flow (Loops)</vt:lpstr>
      <vt:lpstr>Function</vt:lpstr>
      <vt:lpstr>Tools</vt:lpstr>
      <vt:lpstr>Tools</vt:lpstr>
      <vt:lpstr>Jupyter Notebook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Perak Technology Session</dc:title>
  <dc:creator>Unknown</dc:creator>
  <cp:lastModifiedBy>Unknown</cp:lastModifiedBy>
  <cp:revision>95</cp:revision>
  <dcterms:created xsi:type="dcterms:W3CDTF">2018-12-28T03:49:44Z</dcterms:created>
  <dcterms:modified xsi:type="dcterms:W3CDTF">2018-12-28T15:35:25Z</dcterms:modified>
</cp:coreProperties>
</file>