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09"/>
  </p:notesMasterIdLst>
  <p:sldIdLst>
    <p:sldId id="256"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Lst>
  <p:sldSz cx="9144000" cy="5143500" type="screen16x9"/>
  <p:notesSz cx="6858000" cy="9144000"/>
  <p:embeddedFontLst>
    <p:embeddedFont>
      <p:font typeface="Lato" panose="020F0502020204030203" pitchFamily="34" charset="0"/>
      <p:regular r:id="rId110"/>
      <p:bold r:id="rId111"/>
      <p:italic r:id="rId112"/>
      <p:boldItalic r:id="rId113"/>
    </p:embeddedFont>
    <p:embeddedFont>
      <p:font typeface="Raleway" pitchFamily="2" charset="0"/>
      <p:regular r:id="rId114"/>
      <p:bold r:id="rId115"/>
      <p:italic r:id="rId116"/>
      <p:boldItalic r:id="rId1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F41683-5C86-4BB2-8238-3943B4E01B9B}">
  <a:tblStyle styleId="{04F41683-5C86-4BB2-8238-3943B4E01B9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768"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font" Target="fonts/font8.fntdata"/><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font" Target="fonts/font3.fntdata"/><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font" Target="fonts/font4.fntdata"/><Relationship Id="rId118" Type="http://schemas.openxmlformats.org/officeDocument/2006/relationships/presProps" Target="pres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font" Target="fonts/font5.fntdata"/><Relationship Id="rId119" Type="http://schemas.openxmlformats.org/officeDocument/2006/relationships/viewProps" Target="viewProps.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notesMaster" Target="notesMasters/notesMaster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font" Target="fonts/font1.fntdata"/><Relationship Id="rId115" Type="http://schemas.openxmlformats.org/officeDocument/2006/relationships/font" Target="fonts/font6.fntdata"/><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tableStyles" Target="tableStyle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font" Target="fonts/font7.fntdata"/><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font" Target="fonts/font2.fntdata"/><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b51031e0c2_0_3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b51031e0c2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b51031e0c2_0_7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b51031e0c2_0_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af7e5c6ba4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af7e5c6ba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af7e5c6ba4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af7e5c6ba4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af7e5c6ba4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af7e5c6ba4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af7e5c6ba4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af7e5c6ba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b51031e0c2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gb51031e0c2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gb51031e0c2_0_2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b51031e0c2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b51031e0c2_0_3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b51031e0c2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51031e0c2_0_4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51031e0c2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b51031e0c2_0_4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b51031e0c2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b51031e0c2_0_4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b51031e0c2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b51031e0c2_0_5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b51031e0c2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b51031e0c2_0_5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b51031e0c2_0_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b51031e0c2_0_5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b51031e0c2_0_5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b51031e0c2_0_4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b51031e0c2_0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b6761a6572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b6761a657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b51031e0c2_0_2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b51031e0c2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b6761a657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b6761a65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b51031e0c2_0_5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b51031e0c2_0_5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b51031e0c2_0_5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b51031e0c2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b51031e0c2_0_5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b51031e0c2_0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b51031e0c2_0_4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b51031e0c2_0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b51031e0c2_0_5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b51031e0c2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b51031e0c2_0_5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b51031e0c2_0_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b51031e0c2_0_5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b51031e0c2_0_5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b51031e0c2_0_5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b51031e0c2_0_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b51031e0c2_0_6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b51031e0c2_0_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b51031e0c2_0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b51031e0c2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51031e0c2_0_6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51031e0c2_0_6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b51031e0c2_0_5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b51031e0c2_0_5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b51031e0c2_0_6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b51031e0c2_0_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b51031e0c2_0_6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b51031e0c2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b51031e0c2_0_6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b51031e0c2_0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b51031e0c2_0_6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b51031e0c2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b51031e0c2_0_6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b51031e0c2_0_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51031e0c2_0_6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51031e0c2_0_6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b51031e0c2_0_6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b51031e0c2_0_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b51031e0c2_0_6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b51031e0c2_0_6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b51031e0c2_0_2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b51031e0c2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b51031e0c2_0_6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b51031e0c2_0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b51031e0c2_0_6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b51031e0c2_0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b51031e0c2_0_5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b51031e0c2_0_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b51031e0c2_0_6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b51031e0c2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b51031e0c2_0_6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b51031e0c2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b51031e0c2_0_6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b51031e0c2_0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b51031e0c2_0_6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b51031e0c2_0_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b51031e0c2_0_5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b51031e0c2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b51031e0c2_0_6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b51031e0c2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b51031e0c2_0_6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b51031e0c2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b51031e0c2_0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b51031e0c2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b51031e0c2_0_5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b51031e0c2_0_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b51031e0c2_0_7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b51031e0c2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b51031e0c2_0_7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b51031e0c2_0_7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b51031e0c2_0_5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b51031e0c2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b51031e0c2_0_7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b51031e0c2_0_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b51031e0c2_0_7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b51031e0c2_0_7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b51031e0c2_0_7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b51031e0c2_0_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b51031e0c2_0_7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b51031e0c2_0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b51031e0c2_0_7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b51031e0c2_0_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b51031e0c2_0_7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b51031e0c2_0_7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b51031e0c2_0_2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b51031e0c2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b51031e0c2_0_7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b51031e0c2_0_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b51031e0c2_0_7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b51031e0c2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b51031e0c2_0_5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b51031e0c2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b51031e0c2_0_7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b51031e0c2_0_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b51031e0c2_0_7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b51031e0c2_0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b51031e0c2_0_5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b51031e0c2_0_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b51031e0c2_0_7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b51031e0c2_0_7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b51031e0c2_0_7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b51031e0c2_0_7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b51031e0c2_0_8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b51031e0c2_0_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b51031e0c2_0_7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b51031e0c2_0_7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b51031e0c2_0_3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b51031e0c2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b51031e0c2_0_8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b51031e0c2_0_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b51031e0c2_0_8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b51031e0c2_0_8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b51031e0c2_0_8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b51031e0c2_0_8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b51031e0c2_0_8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b51031e0c2_0_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b51031e0c2_0_8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b51031e0c2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b51031e0c2_0_5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b51031e0c2_0_5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af7e5c6ba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af7e5c6b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af7e5c6ba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af7e5c6b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af7e5c6ba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af7e5c6b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b51031e0c2_0_5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b51031e0c2_0_5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b51031e0c2_0_3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b51031e0c2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af7e5c6ba4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af7e5c6ba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af7e5c6ba4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af7e5c6ba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b51031e0c2_0_5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b51031e0c2_0_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af7e5c6ba4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af7e5c6ba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af7e5c6ba4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af7e5c6ba4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b51031e0c2_0_5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b51031e0c2_0_5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af7e5c6ba4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af7e5c6ba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af7e5c6ba4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af7e5c6ba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b51031e0c2_0_7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b51031e0c2_0_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b6761a657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b6761a65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b51031e0c2_0_3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b51031e0c2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b6761a6572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b6761a657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af7e5c6ba4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af7e5c6ba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af7e5c6ba4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9" name="Google Shape;709;gaf7e5c6ba4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b6761a6572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b6761a657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af7e5c6ba4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af7e5c6ba4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b6761a6572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b6761a657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af7e5c6ba4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2" name="Google Shape;732;gaf7e5c6ba4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af7e5c6ba4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af7e5c6ba4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af7e5c6ba4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af7e5c6ba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af7e5c6ba4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af7e5c6ba4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a:endParaRPr/>
          </a:p>
        </p:txBody>
      </p:sp>
      <p:sp>
        <p:nvSpPr>
          <p:cNvPr id="92" name="Google Shape;92;p14"/>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93" name="Google Shape;93;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15"/>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99" name="Google Shape;99;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106" name="Google Shape;106;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07" name="Google Shape;107;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1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114" name="Google Shape;114;p17"/>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15" name="Google Shape;115;p17"/>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16" name="Google Shape;116;p1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18"/>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123" name="Google Shape;123;p1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9"/>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130" name="Google Shape;130;p19"/>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31" name="Google Shape;131;p1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20"/>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37" name="Google Shape;137;p2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143;p21"/>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144" name="Google Shape;144;p21"/>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45" name="Google Shape;145;p21"/>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46" name="Google Shape;146;p2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7"/>
        <p:cNvGrpSpPr/>
        <p:nvPr/>
      </p:nvGrpSpPr>
      <p:grpSpPr>
        <a:xfrm>
          <a:off x="0" y="0"/>
          <a:ext cx="0" cy="0"/>
          <a:chOff x="0" y="0"/>
          <a:chExt cx="0" cy="0"/>
        </a:xfrm>
      </p:grpSpPr>
      <p:sp>
        <p:nvSpPr>
          <p:cNvPr id="148" name="Google Shape;148;p22"/>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300"/>
              <a:buNone/>
              <a:defRPr/>
            </a:lvl1pPr>
          </a:lstStyle>
          <a:p>
            <a:endParaRPr/>
          </a:p>
        </p:txBody>
      </p:sp>
      <p:sp>
        <p:nvSpPr>
          <p:cNvPr id="149" name="Google Shape;149;p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23"/>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1600"/>
              </a:spcBef>
              <a:spcAft>
                <a:spcPts val="0"/>
              </a:spcAft>
              <a:buClr>
                <a:schemeClr val="lt1"/>
              </a:buClr>
              <a:buSzPts val="1100"/>
              <a:buChar char="○"/>
              <a:defRPr>
                <a:solidFill>
                  <a:schemeClr val="lt1"/>
                </a:solidFill>
              </a:defRPr>
            </a:lvl2pPr>
            <a:lvl3pPr marL="1371600" lvl="2" indent="-298450" rtl="0">
              <a:spcBef>
                <a:spcPts val="1600"/>
              </a:spcBef>
              <a:spcAft>
                <a:spcPts val="0"/>
              </a:spcAft>
              <a:buClr>
                <a:schemeClr val="lt1"/>
              </a:buClr>
              <a:buSzPts val="1100"/>
              <a:buChar char="■"/>
              <a:defRPr>
                <a:solidFill>
                  <a:schemeClr val="lt1"/>
                </a:solidFill>
              </a:defRPr>
            </a:lvl3pPr>
            <a:lvl4pPr marL="1828800" lvl="3" indent="-298450" rtl="0">
              <a:spcBef>
                <a:spcPts val="1600"/>
              </a:spcBef>
              <a:spcAft>
                <a:spcPts val="0"/>
              </a:spcAft>
              <a:buClr>
                <a:schemeClr val="lt1"/>
              </a:buClr>
              <a:buSzPts val="1100"/>
              <a:buChar char="●"/>
              <a:defRPr>
                <a:solidFill>
                  <a:schemeClr val="lt1"/>
                </a:solidFill>
              </a:defRPr>
            </a:lvl4pPr>
            <a:lvl5pPr marL="2286000" lvl="4" indent="-298450" rtl="0">
              <a:spcBef>
                <a:spcPts val="1600"/>
              </a:spcBef>
              <a:spcAft>
                <a:spcPts val="0"/>
              </a:spcAft>
              <a:buClr>
                <a:schemeClr val="lt1"/>
              </a:buClr>
              <a:buSzPts val="1100"/>
              <a:buChar char="○"/>
              <a:defRPr>
                <a:solidFill>
                  <a:schemeClr val="lt1"/>
                </a:solidFill>
              </a:defRPr>
            </a:lvl5pPr>
            <a:lvl6pPr marL="2743200" lvl="5" indent="-298450" rtl="0">
              <a:spcBef>
                <a:spcPts val="1600"/>
              </a:spcBef>
              <a:spcAft>
                <a:spcPts val="0"/>
              </a:spcAft>
              <a:buClr>
                <a:schemeClr val="lt1"/>
              </a:buClr>
              <a:buSzPts val="1100"/>
              <a:buChar char="■"/>
              <a:defRPr>
                <a:solidFill>
                  <a:schemeClr val="lt1"/>
                </a:solidFill>
              </a:defRPr>
            </a:lvl6pPr>
            <a:lvl7pPr marL="3200400" lvl="6" indent="-298450" rtl="0">
              <a:spcBef>
                <a:spcPts val="1600"/>
              </a:spcBef>
              <a:spcAft>
                <a:spcPts val="0"/>
              </a:spcAft>
              <a:buClr>
                <a:schemeClr val="lt1"/>
              </a:buClr>
              <a:buSzPts val="1100"/>
              <a:buChar char="●"/>
              <a:defRPr>
                <a:solidFill>
                  <a:schemeClr val="lt1"/>
                </a:solidFill>
              </a:defRPr>
            </a:lvl7pPr>
            <a:lvl8pPr marL="3657600" lvl="7" indent="-298450" rtl="0">
              <a:spcBef>
                <a:spcPts val="1600"/>
              </a:spcBef>
              <a:spcAft>
                <a:spcPts val="0"/>
              </a:spcAft>
              <a:buClr>
                <a:schemeClr val="lt1"/>
              </a:buClr>
              <a:buSzPts val="1100"/>
              <a:buChar char="○"/>
              <a:defRPr>
                <a:solidFill>
                  <a:schemeClr val="lt1"/>
                </a:solidFill>
              </a:defRPr>
            </a:lvl8pPr>
            <a:lvl9pPr marL="4114800" lvl="8" indent="-298450" rtl="0">
              <a:spcBef>
                <a:spcPts val="1600"/>
              </a:spcBef>
              <a:spcAft>
                <a:spcPts val="1600"/>
              </a:spcAft>
              <a:buClr>
                <a:schemeClr val="lt1"/>
              </a:buClr>
              <a:buSzPts val="1100"/>
              <a:buChar char="■"/>
              <a:defRPr>
                <a:solidFill>
                  <a:schemeClr val="lt1"/>
                </a:solidFill>
              </a:defRPr>
            </a:lvl9pPr>
          </a:lstStyle>
          <a:p>
            <a:endParaRPr/>
          </a:p>
        </p:txBody>
      </p:sp>
      <p:sp>
        <p:nvSpPr>
          <p:cNvPr id="156" name="Google Shape;156;p2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7"/>
        <p:cNvGrpSpPr/>
        <p:nvPr/>
      </p:nvGrpSpPr>
      <p:grpSpPr>
        <a:xfrm>
          <a:off x="0" y="0"/>
          <a:ext cx="0" cy="0"/>
          <a:chOff x="0" y="0"/>
          <a:chExt cx="0" cy="0"/>
        </a:xfrm>
      </p:grpSpPr>
      <p:sp>
        <p:nvSpPr>
          <p:cNvPr id="158" name="Google Shape;158;p2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2800"/>
              <a:buFont typeface="Raleway"/>
              <a:buNone/>
              <a:defRPr sz="2800" b="1">
                <a:latin typeface="Raleway"/>
                <a:ea typeface="Raleway"/>
                <a:cs typeface="Raleway"/>
                <a:sym typeface="Raleway"/>
              </a:defRPr>
            </a:lvl1pPr>
            <a:lvl2pPr lvl="1" rtl="0">
              <a:spcBef>
                <a:spcPts val="0"/>
              </a:spcBef>
              <a:spcAft>
                <a:spcPts val="0"/>
              </a:spcAft>
              <a:buSzPts val="2800"/>
              <a:buFont typeface="Raleway"/>
              <a:buNone/>
              <a:defRPr sz="2800" b="1">
                <a:latin typeface="Raleway"/>
                <a:ea typeface="Raleway"/>
                <a:cs typeface="Raleway"/>
                <a:sym typeface="Raleway"/>
              </a:defRPr>
            </a:lvl2pPr>
            <a:lvl3pPr lvl="2" rtl="0">
              <a:spcBef>
                <a:spcPts val="0"/>
              </a:spcBef>
              <a:spcAft>
                <a:spcPts val="0"/>
              </a:spcAft>
              <a:buSzPts val="2800"/>
              <a:buFont typeface="Raleway"/>
              <a:buNone/>
              <a:defRPr sz="2800" b="1">
                <a:latin typeface="Raleway"/>
                <a:ea typeface="Raleway"/>
                <a:cs typeface="Raleway"/>
                <a:sym typeface="Raleway"/>
              </a:defRPr>
            </a:lvl3pPr>
            <a:lvl4pPr lvl="3" rtl="0">
              <a:spcBef>
                <a:spcPts val="0"/>
              </a:spcBef>
              <a:spcAft>
                <a:spcPts val="0"/>
              </a:spcAft>
              <a:buSzPts val="2800"/>
              <a:buFont typeface="Raleway"/>
              <a:buNone/>
              <a:defRPr sz="2800" b="1">
                <a:latin typeface="Raleway"/>
                <a:ea typeface="Raleway"/>
                <a:cs typeface="Raleway"/>
                <a:sym typeface="Raleway"/>
              </a:defRPr>
            </a:lvl4pPr>
            <a:lvl5pPr lvl="4" rtl="0">
              <a:spcBef>
                <a:spcPts val="0"/>
              </a:spcBef>
              <a:spcAft>
                <a:spcPts val="0"/>
              </a:spcAft>
              <a:buSzPts val="2800"/>
              <a:buFont typeface="Raleway"/>
              <a:buNone/>
              <a:defRPr sz="2800" b="1">
                <a:latin typeface="Raleway"/>
                <a:ea typeface="Raleway"/>
                <a:cs typeface="Raleway"/>
                <a:sym typeface="Raleway"/>
              </a:defRPr>
            </a:lvl5pPr>
            <a:lvl6pPr lvl="5" rtl="0">
              <a:spcBef>
                <a:spcPts val="0"/>
              </a:spcBef>
              <a:spcAft>
                <a:spcPts val="0"/>
              </a:spcAft>
              <a:buSzPts val="2800"/>
              <a:buFont typeface="Raleway"/>
              <a:buNone/>
              <a:defRPr sz="2800" b="1">
                <a:latin typeface="Raleway"/>
                <a:ea typeface="Raleway"/>
                <a:cs typeface="Raleway"/>
                <a:sym typeface="Raleway"/>
              </a:defRPr>
            </a:lvl6pPr>
            <a:lvl7pPr lvl="6" rtl="0">
              <a:spcBef>
                <a:spcPts val="0"/>
              </a:spcBef>
              <a:spcAft>
                <a:spcPts val="0"/>
              </a:spcAft>
              <a:buSzPts val="2800"/>
              <a:buFont typeface="Raleway"/>
              <a:buNone/>
              <a:defRPr sz="2800" b="1">
                <a:latin typeface="Raleway"/>
                <a:ea typeface="Raleway"/>
                <a:cs typeface="Raleway"/>
                <a:sym typeface="Raleway"/>
              </a:defRPr>
            </a:lvl7pPr>
            <a:lvl8pPr lvl="7" rtl="0">
              <a:spcBef>
                <a:spcPts val="0"/>
              </a:spcBef>
              <a:spcAft>
                <a:spcPts val="0"/>
              </a:spcAft>
              <a:buSzPts val="2800"/>
              <a:buFont typeface="Raleway"/>
              <a:buNone/>
              <a:defRPr sz="2800" b="1">
                <a:latin typeface="Raleway"/>
                <a:ea typeface="Raleway"/>
                <a:cs typeface="Raleway"/>
                <a:sym typeface="Raleway"/>
              </a:defRPr>
            </a:lvl8pPr>
            <a:lvl9pPr lvl="8" rtl="0">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84" name="Google Shape;84;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5" name="Google Shape;85;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2.xml"/><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3.xml"/><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4.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7.xml"/><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6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8.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1.xml"/><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4.xml"/><Relationship Id="rId1" Type="http://schemas.openxmlformats.org/officeDocument/2006/relationships/slideLayout" Target="../slideLayouts/slideLayout14.xml"/><Relationship Id="rId4" Type="http://schemas.openxmlformats.org/officeDocument/2006/relationships/image" Target="../media/image29.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7.xm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8.xml"/><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1.xml"/><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4.xml"/><Relationship Id="rId1" Type="http://schemas.openxmlformats.org/officeDocument/2006/relationships/slideLayout" Target="../slideLayouts/slideLayout14.xml"/><Relationship Id="rId4" Type="http://schemas.openxmlformats.org/officeDocument/2006/relationships/image" Target="../media/image34.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3" Type="http://schemas.openxmlformats.org/officeDocument/2006/relationships/hyperlink" Target="https://golang.org/pkg/sync/atomic/" TargetMode="External"/><Relationship Id="rId2" Type="http://schemas.openxmlformats.org/officeDocument/2006/relationships/notesSlide" Target="../notesSlides/notesSlide86.xml"/><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7.xml"/><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0.xml"/><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2.xml"/><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4.xml"/><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7.xml"/><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d"/>
              <a:t>Go-Lang Goroutines</a:t>
            </a:r>
            <a:endParaRPr/>
          </a:p>
        </p:txBody>
      </p:sp>
      <p:sp>
        <p:nvSpPr>
          <p:cNvPr id="164" name="Google Shape;164;p25"/>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Contoh Concurrency</a:t>
            </a:r>
            <a:endParaRPr/>
          </a:p>
        </p:txBody>
      </p:sp>
      <p:sp>
        <p:nvSpPr>
          <p:cNvPr id="236" name="Google Shape;236;p3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Saat kita makan di cafe, kita bisa makan, lalu ngobrol, lalu minum, makan lagi, ngobrol lagi, minum lagi, dan seterusnya. Tetapi kita tidak bisa pada saat yang bersamaan minum, makan dan ngobrol, hanya bisa melakukan satu hal pada satu waktu, namun bisa berganti kapanpun kita mau.</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127"/>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GOMAXPROCS</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1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GOMAXPROCS</a:t>
            </a:r>
            <a:endParaRPr/>
          </a:p>
        </p:txBody>
      </p:sp>
      <p:sp>
        <p:nvSpPr>
          <p:cNvPr id="764" name="Google Shape;764;p12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Sebelumnya diawal kita sudah bahas bahwa goroutine itu sebenarnya dijalankan di dalam Thread</a:t>
            </a:r>
            <a:endParaRPr/>
          </a:p>
          <a:p>
            <a:pPr marL="457200" lvl="0" indent="-311150" algn="l" rtl="0">
              <a:spcBef>
                <a:spcPts val="0"/>
              </a:spcBef>
              <a:spcAft>
                <a:spcPts val="0"/>
              </a:spcAft>
              <a:buSzPts val="1300"/>
              <a:buChar char="●"/>
            </a:pPr>
            <a:r>
              <a:rPr lang="id"/>
              <a:t>Pertanyaannya, seberapa banyak Thread yang ada di Go-Lang ketika aplikasi kita berjalan?</a:t>
            </a:r>
            <a:endParaRPr/>
          </a:p>
          <a:p>
            <a:pPr marL="457200" lvl="0" indent="-311150" algn="l" rtl="0">
              <a:spcBef>
                <a:spcPts val="0"/>
              </a:spcBef>
              <a:spcAft>
                <a:spcPts val="0"/>
              </a:spcAft>
              <a:buSzPts val="1300"/>
              <a:buChar char="●"/>
            </a:pPr>
            <a:r>
              <a:rPr lang="id"/>
              <a:t>Untuk mengetahui berapa jumlah Thread, kita bisa menggunakan GOMAXPROCS, yaitu sebuah function di package runtime yang bisa kita gunakan untuk mengubah jumlah thread atau mengambil jumlah thread</a:t>
            </a:r>
            <a:endParaRPr/>
          </a:p>
          <a:p>
            <a:pPr marL="457200" lvl="0" indent="-311150" algn="l" rtl="0">
              <a:spcBef>
                <a:spcPts val="0"/>
              </a:spcBef>
              <a:spcAft>
                <a:spcPts val="0"/>
              </a:spcAft>
              <a:buSzPts val="1300"/>
              <a:buChar char="●"/>
            </a:pPr>
            <a:r>
              <a:rPr lang="id"/>
              <a:t>Secara default, jumlah thread di Go-Lang itu sebanyak jumlah CPU di komputer kita. </a:t>
            </a:r>
            <a:endParaRPr/>
          </a:p>
          <a:p>
            <a:pPr marL="457200" lvl="0" indent="-311150" algn="l" rtl="0">
              <a:spcBef>
                <a:spcPts val="0"/>
              </a:spcBef>
              <a:spcAft>
                <a:spcPts val="0"/>
              </a:spcAft>
              <a:buSzPts val="1300"/>
              <a:buChar char="●"/>
            </a:pPr>
            <a:r>
              <a:rPr lang="id"/>
              <a:t>Kita juga bisa melihat berapa jumlah CPU kita dengan menggunakan function runtime.NumCpu()</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1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Melihat Jumlah Thread</a:t>
            </a:r>
            <a:endParaRPr/>
          </a:p>
        </p:txBody>
      </p:sp>
      <p:pic>
        <p:nvPicPr>
          <p:cNvPr id="770" name="Google Shape;770;p129"/>
          <p:cNvPicPr preferRelativeResize="0"/>
          <p:nvPr/>
        </p:nvPicPr>
        <p:blipFill>
          <a:blip r:embed="rId3">
            <a:alphaModFix/>
          </a:blip>
          <a:stretch>
            <a:fillRect/>
          </a:stretch>
        </p:blipFill>
        <p:spPr>
          <a:xfrm>
            <a:off x="152400" y="2006250"/>
            <a:ext cx="8839201" cy="2554390"/>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1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Mengubah Jumlah Thread</a:t>
            </a:r>
            <a:endParaRPr/>
          </a:p>
        </p:txBody>
      </p:sp>
      <p:pic>
        <p:nvPicPr>
          <p:cNvPr id="776" name="Google Shape;776;p130"/>
          <p:cNvPicPr preferRelativeResize="0"/>
          <p:nvPr/>
        </p:nvPicPr>
        <p:blipFill>
          <a:blip r:embed="rId3">
            <a:alphaModFix/>
          </a:blip>
          <a:stretch>
            <a:fillRect/>
          </a:stretch>
        </p:blipFill>
        <p:spPr>
          <a:xfrm>
            <a:off x="152400" y="2006250"/>
            <a:ext cx="8839199" cy="2785614"/>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1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Peringatan</a:t>
            </a:r>
            <a:endParaRPr/>
          </a:p>
        </p:txBody>
      </p:sp>
      <p:sp>
        <p:nvSpPr>
          <p:cNvPr id="782" name="Google Shape;782;p13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Menambah jumlah thread tidak berarti membuat aplikasi kita menjadi lebih cepat</a:t>
            </a:r>
            <a:endParaRPr/>
          </a:p>
          <a:p>
            <a:pPr marL="457200" lvl="0" indent="-311150" algn="l" rtl="0">
              <a:spcBef>
                <a:spcPts val="0"/>
              </a:spcBef>
              <a:spcAft>
                <a:spcPts val="0"/>
              </a:spcAft>
              <a:buSzPts val="1300"/>
              <a:buChar char="●"/>
            </a:pPr>
            <a:r>
              <a:rPr lang="id"/>
              <a:t>Karena pada saat yang sama, 1 CPU hanya akan menjalankan  1 goroutine dengan 1 thread</a:t>
            </a:r>
            <a:endParaRPr/>
          </a:p>
          <a:p>
            <a:pPr marL="457200" lvl="0" indent="-311150" algn="l" rtl="0">
              <a:spcBef>
                <a:spcPts val="0"/>
              </a:spcBef>
              <a:spcAft>
                <a:spcPts val="0"/>
              </a:spcAft>
              <a:buSzPts val="1300"/>
              <a:buChar char="●"/>
            </a:pPr>
            <a:r>
              <a:rPr lang="id"/>
              <a:t>Oleh karena ini, jika ingin menambah throughput aplikasi, disarankan lakukan vertical scaling (dengan menambah jumlah CPU) atau horizontal scaling (menambah node baru)</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132"/>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Materi Selanjutnya</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1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Materi Selanjutnya</a:t>
            </a:r>
            <a:endParaRPr/>
          </a:p>
        </p:txBody>
      </p:sp>
      <p:sp>
        <p:nvSpPr>
          <p:cNvPr id="793" name="Google Shape;793;p13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Go-Lang Database</a:t>
            </a:r>
            <a:endParaRPr/>
          </a:p>
          <a:p>
            <a:pPr marL="457200" lvl="0" indent="-311150" algn="l" rtl="0">
              <a:spcBef>
                <a:spcPts val="0"/>
              </a:spcBef>
              <a:spcAft>
                <a:spcPts val="0"/>
              </a:spcAft>
              <a:buSzPts val="1300"/>
              <a:buChar char="●"/>
            </a:pPr>
            <a:r>
              <a:rPr lang="id"/>
              <a:t>Go-Lang Web</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CPU-bound</a:t>
            </a:r>
            <a:endParaRPr/>
          </a:p>
        </p:txBody>
      </p:sp>
      <p:sp>
        <p:nvSpPr>
          <p:cNvPr id="242" name="Google Shape;242;p3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Banyak algoritma dibuat yang hanya membutuhkan CPU untuk menjalankannya. Algoritma jenis ini biasanya sangat tergantung dengan kecepatan CPU.</a:t>
            </a:r>
            <a:endParaRPr/>
          </a:p>
          <a:p>
            <a:pPr marL="457200" lvl="0" indent="-311150" algn="l" rtl="0">
              <a:spcBef>
                <a:spcPts val="0"/>
              </a:spcBef>
              <a:spcAft>
                <a:spcPts val="0"/>
              </a:spcAft>
              <a:buSzPts val="1300"/>
              <a:buChar char="●"/>
            </a:pPr>
            <a:r>
              <a:rPr lang="id"/>
              <a:t>Contoh yang paling populer adalah Machine Learning, oleh karena itu sekarang banyak sekali teknologi Machine Learning yang banyak menggunakan GPU karena memiliki core yang lebih banyak dibanding CPU biasanya.</a:t>
            </a:r>
            <a:endParaRPr/>
          </a:p>
          <a:p>
            <a:pPr marL="457200" lvl="0" indent="-311150" algn="l" rtl="0">
              <a:spcBef>
                <a:spcPts val="0"/>
              </a:spcBef>
              <a:spcAft>
                <a:spcPts val="0"/>
              </a:spcAft>
              <a:buSzPts val="1300"/>
              <a:buChar char="●"/>
            </a:pPr>
            <a:r>
              <a:rPr lang="id"/>
              <a:t>Jenis algoritma seperti ini tidak ada benefitnya menggunakan Concurrency Programming, namun bisa dibantu dengan implementasi Parallel Programming.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I/O-bound</a:t>
            </a:r>
            <a:endParaRPr/>
          </a:p>
        </p:txBody>
      </p:sp>
      <p:sp>
        <p:nvSpPr>
          <p:cNvPr id="248" name="Google Shape;248;p3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I/O-bound adalah kebalikan dari sebelumnya, dimana biasanya algoritma atau aplikasinya sangat tergantung dengan kecepatan input output devices yang digunakan. </a:t>
            </a:r>
            <a:endParaRPr/>
          </a:p>
          <a:p>
            <a:pPr marL="457200" lvl="0" indent="-311150" algn="l" rtl="0">
              <a:spcBef>
                <a:spcPts val="0"/>
              </a:spcBef>
              <a:spcAft>
                <a:spcPts val="0"/>
              </a:spcAft>
              <a:buSzPts val="1300"/>
              <a:buChar char="●"/>
            </a:pPr>
            <a:r>
              <a:rPr lang="id"/>
              <a:t>Contohnya aplikasi seperti membaca data dari file, database, dan lain-lain.</a:t>
            </a:r>
            <a:endParaRPr/>
          </a:p>
          <a:p>
            <a:pPr marL="457200" lvl="0" indent="-311150" algn="l" rtl="0">
              <a:spcBef>
                <a:spcPts val="0"/>
              </a:spcBef>
              <a:spcAft>
                <a:spcPts val="0"/>
              </a:spcAft>
              <a:buSzPts val="1300"/>
              <a:buChar char="●"/>
            </a:pPr>
            <a:r>
              <a:rPr lang="id"/>
              <a:t>Kebanyakan saat ini, biasanya kita akan membuat aplikasi jenis seperti ini.</a:t>
            </a:r>
            <a:endParaRPr/>
          </a:p>
          <a:p>
            <a:pPr marL="457200" lvl="0" indent="-311150" algn="l" rtl="0">
              <a:spcBef>
                <a:spcPts val="0"/>
              </a:spcBef>
              <a:spcAft>
                <a:spcPts val="0"/>
              </a:spcAft>
              <a:buSzPts val="1300"/>
              <a:buChar char="●"/>
            </a:pPr>
            <a:r>
              <a:rPr lang="id"/>
              <a:t>Aplikasi jenis I/O-bound, walaupun bisa terbantu dengan implementasi Parallel Programming, tapi benefitnya akan lebih baik jika menggunakan Concurrency Programming.</a:t>
            </a:r>
            <a:endParaRPr/>
          </a:p>
          <a:p>
            <a:pPr marL="457200" lvl="0" indent="-311150" algn="l" rtl="0">
              <a:spcBef>
                <a:spcPts val="0"/>
              </a:spcBef>
              <a:spcAft>
                <a:spcPts val="0"/>
              </a:spcAft>
              <a:buSzPts val="1300"/>
              <a:buChar char="●"/>
            </a:pPr>
            <a:r>
              <a:rPr lang="id"/>
              <a:t>Bayangkan kita membaca data dari database, dan Thread harus menunggu 1 detik untuk mendapat balasan dari database, padahal waktu 1 detik itu jika menggunakan Concurrency Programming, bisa digunakan untuk melakukan hal lain lagi</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0"/>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Pengenalan Goroutines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Pengenalan Goroutine</a:t>
            </a:r>
            <a:endParaRPr/>
          </a:p>
        </p:txBody>
      </p:sp>
      <p:sp>
        <p:nvSpPr>
          <p:cNvPr id="259" name="Google Shape;259;p4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Goroutine adalah sebuah thread ringan yang dikelola oleh Go Runtime</a:t>
            </a:r>
            <a:endParaRPr/>
          </a:p>
          <a:p>
            <a:pPr marL="457200" lvl="0" indent="-311150" algn="l" rtl="0">
              <a:spcBef>
                <a:spcPts val="0"/>
              </a:spcBef>
              <a:spcAft>
                <a:spcPts val="0"/>
              </a:spcAft>
              <a:buSzPts val="1300"/>
              <a:buChar char="●"/>
            </a:pPr>
            <a:r>
              <a:rPr lang="id"/>
              <a:t>Ukuran Goroutine sangat kecil, sekitar 2kb, jauh lebih kecil dibandingkan Thread yang bisa sampai 1mb atau 1000kb</a:t>
            </a:r>
            <a:endParaRPr/>
          </a:p>
          <a:p>
            <a:pPr marL="457200" lvl="0" indent="-311150" algn="l" rtl="0">
              <a:spcBef>
                <a:spcPts val="0"/>
              </a:spcBef>
              <a:spcAft>
                <a:spcPts val="0"/>
              </a:spcAft>
              <a:buSzPts val="1300"/>
              <a:buChar char="●"/>
            </a:pPr>
            <a:r>
              <a:rPr lang="id"/>
              <a:t>Namun tidak seperti thread yang berjalan parallel, goroutine berjalan secara concurrent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Cara Kerja Goroutine</a:t>
            </a:r>
            <a:endParaRPr/>
          </a:p>
        </p:txBody>
      </p:sp>
      <p:sp>
        <p:nvSpPr>
          <p:cNvPr id="265" name="Google Shape;265;p4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Sebenarnya, Goroutine dijalankan oleh Go Scheduler dalam thread, dimana jumlah thread nya sebanyak </a:t>
            </a:r>
            <a:r>
              <a:rPr lang="id">
                <a:solidFill>
                  <a:srgbClr val="515151"/>
                </a:solidFill>
                <a:highlight>
                  <a:srgbClr val="FFFFFF"/>
                </a:highlight>
                <a:latin typeface="Arial"/>
                <a:ea typeface="Arial"/>
                <a:cs typeface="Arial"/>
                <a:sym typeface="Arial"/>
              </a:rPr>
              <a:t>GOMAXPROCS (biasanya sejumlah core CPU)</a:t>
            </a:r>
            <a:endParaRPr>
              <a:solidFill>
                <a:srgbClr val="515151"/>
              </a:solidFill>
              <a:highlight>
                <a:srgbClr val="FFFFFF"/>
              </a:highlight>
              <a:latin typeface="Arial"/>
              <a:ea typeface="Arial"/>
              <a:cs typeface="Arial"/>
              <a:sym typeface="Arial"/>
            </a:endParaRPr>
          </a:p>
          <a:p>
            <a:pPr marL="457200" lvl="0" indent="-311150" algn="l" rtl="0">
              <a:spcBef>
                <a:spcPts val="0"/>
              </a:spcBef>
              <a:spcAft>
                <a:spcPts val="0"/>
              </a:spcAft>
              <a:buClr>
                <a:srgbClr val="515151"/>
              </a:buClr>
              <a:buSzPts val="1300"/>
              <a:buFont typeface="Arial"/>
              <a:buChar char="●"/>
            </a:pPr>
            <a:r>
              <a:rPr lang="id">
                <a:solidFill>
                  <a:srgbClr val="515151"/>
                </a:solidFill>
                <a:highlight>
                  <a:srgbClr val="FFFFFF"/>
                </a:highlight>
                <a:latin typeface="Arial"/>
                <a:ea typeface="Arial"/>
                <a:cs typeface="Arial"/>
                <a:sym typeface="Arial"/>
              </a:rPr>
              <a:t>Jadi sebenarnya tidak bisa dibilang Goroutine itu pengganti Thread, karena Goroutine sendiri berjalan di atas Thread</a:t>
            </a:r>
            <a:endParaRPr>
              <a:solidFill>
                <a:srgbClr val="515151"/>
              </a:solidFill>
              <a:highlight>
                <a:srgbClr val="FFFFFF"/>
              </a:highlight>
              <a:latin typeface="Arial"/>
              <a:ea typeface="Arial"/>
              <a:cs typeface="Arial"/>
              <a:sym typeface="Arial"/>
            </a:endParaRPr>
          </a:p>
          <a:p>
            <a:pPr marL="457200" lvl="0" indent="-311150" algn="l" rtl="0">
              <a:spcBef>
                <a:spcPts val="0"/>
              </a:spcBef>
              <a:spcAft>
                <a:spcPts val="0"/>
              </a:spcAft>
              <a:buClr>
                <a:srgbClr val="515151"/>
              </a:buClr>
              <a:buSzPts val="1300"/>
              <a:buFont typeface="Arial"/>
              <a:buChar char="●"/>
            </a:pPr>
            <a:r>
              <a:rPr lang="id">
                <a:solidFill>
                  <a:srgbClr val="515151"/>
                </a:solidFill>
                <a:highlight>
                  <a:srgbClr val="FFFFFF"/>
                </a:highlight>
                <a:latin typeface="Arial"/>
                <a:ea typeface="Arial"/>
                <a:cs typeface="Arial"/>
                <a:sym typeface="Arial"/>
              </a:rPr>
              <a:t>Namun yang mempermudah kita adalah, kita tidak perlu melakukan manajemen Thread secara manual, semua sudah diatur oleh Go Scheduler</a:t>
            </a:r>
            <a:endParaRPr>
              <a:solidFill>
                <a:srgbClr val="515151"/>
              </a:solidFill>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Cara Kerja Go Scheduler</a:t>
            </a:r>
            <a:endParaRPr/>
          </a:p>
        </p:txBody>
      </p:sp>
      <p:sp>
        <p:nvSpPr>
          <p:cNvPr id="271" name="Google Shape;271;p4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Dalam Go-Scheduler, kita akan mengenal beberapa terminologi</a:t>
            </a:r>
            <a:endParaRPr/>
          </a:p>
          <a:p>
            <a:pPr marL="457200" lvl="0" indent="-311150" algn="l" rtl="0">
              <a:spcBef>
                <a:spcPts val="1600"/>
              </a:spcBef>
              <a:spcAft>
                <a:spcPts val="0"/>
              </a:spcAft>
              <a:buSzPts val="1300"/>
              <a:buChar char="●"/>
            </a:pPr>
            <a:r>
              <a:rPr lang="id"/>
              <a:t>G : Goroutine</a:t>
            </a:r>
            <a:endParaRPr/>
          </a:p>
          <a:p>
            <a:pPr marL="457200" lvl="0" indent="-311150" algn="l" rtl="0">
              <a:spcBef>
                <a:spcPts val="0"/>
              </a:spcBef>
              <a:spcAft>
                <a:spcPts val="0"/>
              </a:spcAft>
              <a:buSzPts val="1300"/>
              <a:buChar char="●"/>
            </a:pPr>
            <a:r>
              <a:rPr lang="id"/>
              <a:t>M : Thread (Machine)</a:t>
            </a:r>
            <a:endParaRPr/>
          </a:p>
          <a:p>
            <a:pPr marL="457200" lvl="0" indent="-311150" algn="l" rtl="0">
              <a:spcBef>
                <a:spcPts val="0"/>
              </a:spcBef>
              <a:spcAft>
                <a:spcPts val="0"/>
              </a:spcAft>
              <a:buSzPts val="1300"/>
              <a:buChar char="●"/>
            </a:pPr>
            <a:r>
              <a:rPr lang="id"/>
              <a:t>P : Processor</a:t>
            </a:r>
            <a:endParaRPr/>
          </a:p>
          <a:p>
            <a:pPr marL="0" lvl="0" indent="0" algn="l" rtl="0">
              <a:spcBef>
                <a:spcPts val="160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Cara Kerja Go-Scheduler</a:t>
            </a:r>
            <a:endParaRPr/>
          </a:p>
        </p:txBody>
      </p:sp>
      <p:pic>
        <p:nvPicPr>
          <p:cNvPr id="277" name="Google Shape;277;p44"/>
          <p:cNvPicPr preferRelativeResize="0"/>
          <p:nvPr/>
        </p:nvPicPr>
        <p:blipFill>
          <a:blip r:embed="rId3">
            <a:alphaModFix/>
          </a:blip>
          <a:stretch>
            <a:fillRect/>
          </a:stretch>
        </p:blipFill>
        <p:spPr>
          <a:xfrm>
            <a:off x="1808250" y="2006250"/>
            <a:ext cx="5527499" cy="29848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5"/>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Membuat Project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Membuat Project</a:t>
            </a:r>
            <a:endParaRPr/>
          </a:p>
        </p:txBody>
      </p:sp>
      <p:sp>
        <p:nvSpPr>
          <p:cNvPr id="288" name="Google Shape;288;p4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Buat folder belajar-golang-goroutine</a:t>
            </a:r>
            <a:endParaRPr/>
          </a:p>
          <a:p>
            <a:pPr marL="457200" lvl="0" indent="-311150" algn="l" rtl="0">
              <a:spcBef>
                <a:spcPts val="0"/>
              </a:spcBef>
              <a:spcAft>
                <a:spcPts val="0"/>
              </a:spcAft>
              <a:buSzPts val="1300"/>
              <a:buChar char="●"/>
            </a:pPr>
            <a:r>
              <a:rPr lang="id"/>
              <a:t>Buat module : go mod init belajar-golang-goroutine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Agenda</a:t>
            </a:r>
            <a:endParaRPr/>
          </a:p>
        </p:txBody>
      </p:sp>
      <p:sp>
        <p:nvSpPr>
          <p:cNvPr id="189" name="Google Shape;189;p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Concurrency &amp; Parallel Programming</a:t>
            </a:r>
            <a:endParaRPr/>
          </a:p>
          <a:p>
            <a:pPr marL="457200" lvl="0" indent="-311150" algn="l" rtl="0">
              <a:spcBef>
                <a:spcPts val="0"/>
              </a:spcBef>
              <a:spcAft>
                <a:spcPts val="0"/>
              </a:spcAft>
              <a:buSzPts val="1300"/>
              <a:buChar char="●"/>
            </a:pPr>
            <a:r>
              <a:rPr lang="id"/>
              <a:t>Goroutines</a:t>
            </a:r>
            <a:endParaRPr/>
          </a:p>
          <a:p>
            <a:pPr marL="457200" lvl="0" indent="-311150" algn="l" rtl="0">
              <a:spcBef>
                <a:spcPts val="0"/>
              </a:spcBef>
              <a:spcAft>
                <a:spcPts val="0"/>
              </a:spcAft>
              <a:buSzPts val="1300"/>
              <a:buChar char="●"/>
            </a:pPr>
            <a:r>
              <a:rPr lang="id"/>
              <a:t>Channel</a:t>
            </a:r>
            <a:endParaRPr/>
          </a:p>
          <a:p>
            <a:pPr marL="457200" lvl="0" indent="-311150" algn="l" rtl="0">
              <a:spcBef>
                <a:spcPts val="0"/>
              </a:spcBef>
              <a:spcAft>
                <a:spcPts val="0"/>
              </a:spcAft>
              <a:buSzPts val="1300"/>
              <a:buChar char="●"/>
            </a:pPr>
            <a:r>
              <a:rPr lang="id"/>
              <a:t>Buffered Channel</a:t>
            </a:r>
            <a:endParaRPr/>
          </a:p>
          <a:p>
            <a:pPr marL="457200" lvl="0" indent="-311150" algn="l" rtl="0">
              <a:spcBef>
                <a:spcPts val="0"/>
              </a:spcBef>
              <a:spcAft>
                <a:spcPts val="0"/>
              </a:spcAft>
              <a:buSzPts val="1300"/>
              <a:buChar char="●"/>
            </a:pPr>
            <a:r>
              <a:rPr lang="id"/>
              <a:t>Mutex</a:t>
            </a:r>
            <a:endParaRPr/>
          </a:p>
          <a:p>
            <a:pPr marL="457200" lvl="0" indent="-311150" algn="l" rtl="0">
              <a:spcBef>
                <a:spcPts val="0"/>
              </a:spcBef>
              <a:spcAft>
                <a:spcPts val="0"/>
              </a:spcAft>
              <a:buSzPts val="1300"/>
              <a:buChar char="●"/>
            </a:pPr>
            <a:r>
              <a:rPr lang="id"/>
              <a:t>WaitGroup</a:t>
            </a:r>
            <a:endParaRPr/>
          </a:p>
          <a:p>
            <a:pPr marL="457200" lvl="0" indent="-311150" algn="l" rtl="0">
              <a:spcBef>
                <a:spcPts val="0"/>
              </a:spcBef>
              <a:spcAft>
                <a:spcPts val="0"/>
              </a:spcAft>
              <a:buSzPts val="1300"/>
              <a:buChar char="●"/>
            </a:pPr>
            <a:r>
              <a:rPr lang="id"/>
              <a:t>Atomic</a:t>
            </a:r>
            <a:endParaRPr/>
          </a:p>
          <a:p>
            <a:pPr marL="457200" lvl="0" indent="-311150" algn="l" rtl="0">
              <a:spcBef>
                <a:spcPts val="0"/>
              </a:spcBef>
              <a:spcAft>
                <a:spcPts val="0"/>
              </a:spcAft>
              <a:buSzPts val="1300"/>
              <a:buChar char="●"/>
            </a:pPr>
            <a:r>
              <a:rPr lang="id"/>
              <a:t>Ticker</a:t>
            </a:r>
            <a:endParaRPr/>
          </a:p>
          <a:p>
            <a:pPr marL="457200" lvl="0" indent="-311150" algn="l" rtl="0">
              <a:spcBef>
                <a:spcPts val="0"/>
              </a:spcBef>
              <a:spcAft>
                <a:spcPts val="0"/>
              </a:spcAft>
              <a:buSzPts val="1300"/>
              <a:buChar char="●"/>
            </a:pPr>
            <a:r>
              <a:rPr lang="id"/>
              <a:t>Dan lain-lain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7"/>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Membuat Goroutine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Membuat Goroutine</a:t>
            </a:r>
            <a:endParaRPr/>
          </a:p>
        </p:txBody>
      </p:sp>
      <p:sp>
        <p:nvSpPr>
          <p:cNvPr id="299" name="Google Shape;299;p4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Untuk membuat goroutine di Golang sangatlah sederhana</a:t>
            </a:r>
            <a:endParaRPr/>
          </a:p>
          <a:p>
            <a:pPr marL="457200" lvl="0" indent="-311150" algn="l" rtl="0">
              <a:spcBef>
                <a:spcPts val="0"/>
              </a:spcBef>
              <a:spcAft>
                <a:spcPts val="0"/>
              </a:spcAft>
              <a:buSzPts val="1300"/>
              <a:buChar char="●"/>
            </a:pPr>
            <a:r>
              <a:rPr lang="id"/>
              <a:t>Kita hanya cukup menambahkan perintah go sebelum memanggil function yang akan kita jalankan dalam goroutine</a:t>
            </a:r>
            <a:endParaRPr/>
          </a:p>
          <a:p>
            <a:pPr marL="457200" lvl="0" indent="-311150" algn="l" rtl="0">
              <a:spcBef>
                <a:spcPts val="0"/>
              </a:spcBef>
              <a:spcAft>
                <a:spcPts val="0"/>
              </a:spcAft>
              <a:buSzPts val="1300"/>
              <a:buChar char="●"/>
            </a:pPr>
            <a:r>
              <a:rPr lang="id"/>
              <a:t>Saat sebuah function kita jalankan dalam goroutine, function tersebut akan berjalan secara asynchronous, artinya tidak akan ditunggu sampai function tersebut selesai</a:t>
            </a:r>
            <a:endParaRPr/>
          </a:p>
          <a:p>
            <a:pPr marL="457200" lvl="0" indent="-311150" algn="l" rtl="0">
              <a:spcBef>
                <a:spcPts val="0"/>
              </a:spcBef>
              <a:spcAft>
                <a:spcPts val="0"/>
              </a:spcAft>
              <a:buSzPts val="1300"/>
              <a:buChar char="●"/>
            </a:pPr>
            <a:r>
              <a:rPr lang="id"/>
              <a:t>Aplikasi akan lanjut berjalan ke kode program selanjutnya tanpa menunggu goroutine yang kita buat selesai</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Membuat Goroutine</a:t>
            </a:r>
            <a:endParaRPr/>
          </a:p>
        </p:txBody>
      </p:sp>
      <p:pic>
        <p:nvPicPr>
          <p:cNvPr id="305" name="Google Shape;305;p49"/>
          <p:cNvPicPr preferRelativeResize="0"/>
          <p:nvPr/>
        </p:nvPicPr>
        <p:blipFill>
          <a:blip r:embed="rId3">
            <a:alphaModFix/>
          </a:blip>
          <a:stretch>
            <a:fillRect/>
          </a:stretch>
        </p:blipFill>
        <p:spPr>
          <a:xfrm>
            <a:off x="152400" y="2006250"/>
            <a:ext cx="7288009" cy="2984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Menjalankan Test</a:t>
            </a:r>
            <a:endParaRPr/>
          </a:p>
        </p:txBody>
      </p:sp>
      <p:pic>
        <p:nvPicPr>
          <p:cNvPr id="311" name="Google Shape;311;p50"/>
          <p:cNvPicPr preferRelativeResize="0"/>
          <p:nvPr/>
        </p:nvPicPr>
        <p:blipFill>
          <a:blip r:embed="rId3">
            <a:alphaModFix/>
          </a:blip>
          <a:stretch>
            <a:fillRect/>
          </a:stretch>
        </p:blipFill>
        <p:spPr>
          <a:xfrm>
            <a:off x="152400" y="2006250"/>
            <a:ext cx="8839198" cy="276500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1"/>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Goroutine Sangat Ringan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Goroutine Sangat Ringan</a:t>
            </a:r>
            <a:endParaRPr/>
          </a:p>
        </p:txBody>
      </p:sp>
      <p:sp>
        <p:nvSpPr>
          <p:cNvPr id="322" name="Google Shape;322;p5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Seperti yang sebelumnya dijelaskan, bahwa goroutine itu sangat ringan</a:t>
            </a:r>
            <a:endParaRPr/>
          </a:p>
          <a:p>
            <a:pPr marL="457200" lvl="0" indent="-311150" algn="l" rtl="0">
              <a:spcBef>
                <a:spcPts val="0"/>
              </a:spcBef>
              <a:spcAft>
                <a:spcPts val="0"/>
              </a:spcAft>
              <a:buSzPts val="1300"/>
              <a:buChar char="●"/>
            </a:pPr>
            <a:r>
              <a:rPr lang="id"/>
              <a:t>Kita bisa membuat ribuan, bahkan sampai jutaan goroutine tanpa takut boros memory</a:t>
            </a:r>
            <a:endParaRPr/>
          </a:p>
          <a:p>
            <a:pPr marL="457200" lvl="0" indent="-311150" algn="l" rtl="0">
              <a:spcBef>
                <a:spcPts val="0"/>
              </a:spcBef>
              <a:spcAft>
                <a:spcPts val="0"/>
              </a:spcAft>
              <a:buSzPts val="1300"/>
              <a:buChar char="●"/>
            </a:pPr>
            <a:r>
              <a:rPr lang="id"/>
              <a:t>Tidak seperti thread yang ukurannya berat, goroutine sangatlah ringan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Membuat Banyak Goroutine</a:t>
            </a:r>
            <a:endParaRPr/>
          </a:p>
        </p:txBody>
      </p:sp>
      <p:pic>
        <p:nvPicPr>
          <p:cNvPr id="328" name="Google Shape;328;p53"/>
          <p:cNvPicPr preferRelativeResize="0"/>
          <p:nvPr/>
        </p:nvPicPr>
        <p:blipFill>
          <a:blip r:embed="rId3">
            <a:alphaModFix/>
          </a:blip>
          <a:stretch>
            <a:fillRect/>
          </a:stretch>
        </p:blipFill>
        <p:spPr>
          <a:xfrm>
            <a:off x="152400" y="2006250"/>
            <a:ext cx="8091163" cy="2984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4"/>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Pengenalan Channel</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Pengenalan Channel</a:t>
            </a:r>
            <a:endParaRPr/>
          </a:p>
        </p:txBody>
      </p:sp>
      <p:sp>
        <p:nvSpPr>
          <p:cNvPr id="339" name="Google Shape;339;p5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Channel adalah tempat komunikasi secara synchronous yang bisa dilakukan oleh goroutine</a:t>
            </a:r>
            <a:endParaRPr/>
          </a:p>
          <a:p>
            <a:pPr marL="457200" lvl="0" indent="-311150" algn="l" rtl="0">
              <a:spcBef>
                <a:spcPts val="0"/>
              </a:spcBef>
              <a:spcAft>
                <a:spcPts val="0"/>
              </a:spcAft>
              <a:buSzPts val="1300"/>
              <a:buChar char="●"/>
            </a:pPr>
            <a:r>
              <a:rPr lang="id"/>
              <a:t>Di Channel terdapat pengirim dan penerima, biasanya pengirim dan penerima adalah goroutine yang berbeda</a:t>
            </a:r>
            <a:endParaRPr/>
          </a:p>
          <a:p>
            <a:pPr marL="457200" lvl="0" indent="-311150" algn="l" rtl="0">
              <a:spcBef>
                <a:spcPts val="0"/>
              </a:spcBef>
              <a:spcAft>
                <a:spcPts val="0"/>
              </a:spcAft>
              <a:buSzPts val="1300"/>
              <a:buChar char="●"/>
            </a:pPr>
            <a:r>
              <a:rPr lang="id"/>
              <a:t>Saat melakukan pengiriman data ke Channel, goroutine akan ter-block, sampai ada yang menerima data tersebut</a:t>
            </a:r>
            <a:endParaRPr/>
          </a:p>
          <a:p>
            <a:pPr marL="457200" lvl="0" indent="-311150" algn="l" rtl="0">
              <a:spcBef>
                <a:spcPts val="0"/>
              </a:spcBef>
              <a:spcAft>
                <a:spcPts val="0"/>
              </a:spcAft>
              <a:buSzPts val="1300"/>
              <a:buChar char="●"/>
            </a:pPr>
            <a:r>
              <a:rPr lang="id"/>
              <a:t>Maka dari itu, channel disebut sebagai alat komunikasi synchronous (blocking)</a:t>
            </a:r>
            <a:endParaRPr/>
          </a:p>
          <a:p>
            <a:pPr marL="457200" lvl="0" indent="-311150" algn="l" rtl="0">
              <a:spcBef>
                <a:spcPts val="0"/>
              </a:spcBef>
              <a:spcAft>
                <a:spcPts val="0"/>
              </a:spcAft>
              <a:buSzPts val="1300"/>
              <a:buChar char="●"/>
            </a:pPr>
            <a:r>
              <a:rPr lang="id"/>
              <a:t>Channel cocok sekali sebagai alternatif seperti mekanisme async await yang terdapat di beberapa bahasa pemrograman lain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Diagram Channel</a:t>
            </a:r>
            <a:endParaRPr/>
          </a:p>
        </p:txBody>
      </p:sp>
      <p:pic>
        <p:nvPicPr>
          <p:cNvPr id="345" name="Google Shape;345;p56"/>
          <p:cNvPicPr preferRelativeResize="0"/>
          <p:nvPr/>
        </p:nvPicPr>
        <p:blipFill>
          <a:blip r:embed="rId3">
            <a:alphaModFix/>
          </a:blip>
          <a:stretch>
            <a:fillRect/>
          </a:stretch>
        </p:blipFill>
        <p:spPr>
          <a:xfrm>
            <a:off x="152400" y="2006250"/>
            <a:ext cx="8839200" cy="275252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Pengenalan Concurrency dan Parallel Programming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Karakteristik Channel</a:t>
            </a:r>
            <a:endParaRPr/>
          </a:p>
        </p:txBody>
      </p:sp>
      <p:sp>
        <p:nvSpPr>
          <p:cNvPr id="351" name="Google Shape;351;p5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Secara default channel hanya bisa menampung satu data, jika kita ingin menambahkan data lagi, harus menunggu data yang ada di channel diambil</a:t>
            </a:r>
            <a:endParaRPr/>
          </a:p>
          <a:p>
            <a:pPr marL="457200" lvl="0" indent="-311150" algn="l" rtl="0">
              <a:spcBef>
                <a:spcPts val="0"/>
              </a:spcBef>
              <a:spcAft>
                <a:spcPts val="0"/>
              </a:spcAft>
              <a:buSzPts val="1300"/>
              <a:buChar char="●"/>
            </a:pPr>
            <a:r>
              <a:rPr lang="id"/>
              <a:t>Channel hanya bisa menerima satu jenis data</a:t>
            </a:r>
            <a:endParaRPr/>
          </a:p>
          <a:p>
            <a:pPr marL="457200" lvl="0" indent="-311150" algn="l" rtl="0">
              <a:spcBef>
                <a:spcPts val="0"/>
              </a:spcBef>
              <a:spcAft>
                <a:spcPts val="0"/>
              </a:spcAft>
              <a:buSzPts val="1300"/>
              <a:buChar char="●"/>
            </a:pPr>
            <a:r>
              <a:rPr lang="id"/>
              <a:t>Channel bisa diambil dari lebih dari satu goroutine</a:t>
            </a:r>
            <a:endParaRPr/>
          </a:p>
          <a:p>
            <a:pPr marL="457200" lvl="0" indent="-311150" algn="l" rtl="0">
              <a:spcBef>
                <a:spcPts val="0"/>
              </a:spcBef>
              <a:spcAft>
                <a:spcPts val="0"/>
              </a:spcAft>
              <a:buSzPts val="1300"/>
              <a:buChar char="●"/>
            </a:pPr>
            <a:r>
              <a:rPr lang="id"/>
              <a:t>Channel harus di close jika tidak digunakan, atau bisa menyebabkan memory leak</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8"/>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Membuat Channel</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5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Membuat Channel</a:t>
            </a:r>
            <a:endParaRPr/>
          </a:p>
        </p:txBody>
      </p:sp>
      <p:sp>
        <p:nvSpPr>
          <p:cNvPr id="362" name="Google Shape;362;p5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Channel di Go-Lang direpresentasikan dengan tipe data chan</a:t>
            </a:r>
            <a:endParaRPr/>
          </a:p>
          <a:p>
            <a:pPr marL="457200" lvl="0" indent="-311150" algn="l" rtl="0">
              <a:spcBef>
                <a:spcPts val="0"/>
              </a:spcBef>
              <a:spcAft>
                <a:spcPts val="0"/>
              </a:spcAft>
              <a:buSzPts val="1300"/>
              <a:buChar char="●"/>
            </a:pPr>
            <a:r>
              <a:rPr lang="id"/>
              <a:t>Untuk membuat channel sangat mudah, kita bisa menggunakan make(), mirip ketika membuat map</a:t>
            </a:r>
            <a:endParaRPr/>
          </a:p>
          <a:p>
            <a:pPr marL="457200" lvl="0" indent="-311150" algn="l" rtl="0">
              <a:spcBef>
                <a:spcPts val="0"/>
              </a:spcBef>
              <a:spcAft>
                <a:spcPts val="0"/>
              </a:spcAft>
              <a:buSzPts val="1300"/>
              <a:buChar char="●"/>
            </a:pPr>
            <a:r>
              <a:rPr lang="id"/>
              <a:t>Namun saat pembuatan channel, kita harus tentukan tipe data apa yang bisa dimasukkan kedalam channel tersebut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6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Membuat Channel</a:t>
            </a:r>
            <a:endParaRPr/>
          </a:p>
        </p:txBody>
      </p:sp>
      <p:pic>
        <p:nvPicPr>
          <p:cNvPr id="368" name="Google Shape;368;p60"/>
          <p:cNvPicPr preferRelativeResize="0"/>
          <p:nvPr/>
        </p:nvPicPr>
        <p:blipFill>
          <a:blip r:embed="rId3">
            <a:alphaModFix/>
          </a:blip>
          <a:stretch>
            <a:fillRect/>
          </a:stretch>
        </p:blipFill>
        <p:spPr>
          <a:xfrm>
            <a:off x="152400" y="2006250"/>
            <a:ext cx="8801100" cy="1657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6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Mengirim dan Menerima Data dari Channel</a:t>
            </a:r>
            <a:endParaRPr/>
          </a:p>
        </p:txBody>
      </p:sp>
      <p:sp>
        <p:nvSpPr>
          <p:cNvPr id="374" name="Google Shape;374;p6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Seperti yang sudah dibahas sebelumnya, channel bisa digunakan untuk mengirim dan menerima data</a:t>
            </a:r>
            <a:endParaRPr/>
          </a:p>
          <a:p>
            <a:pPr marL="457200" lvl="0" indent="-311150" algn="l" rtl="0">
              <a:spcBef>
                <a:spcPts val="0"/>
              </a:spcBef>
              <a:spcAft>
                <a:spcPts val="0"/>
              </a:spcAft>
              <a:buSzPts val="1300"/>
              <a:buChar char="●"/>
            </a:pPr>
            <a:r>
              <a:rPr lang="id"/>
              <a:t>Untuk mengirim data, kita bisa gunakan kode : channel &lt;- data</a:t>
            </a:r>
            <a:endParaRPr/>
          </a:p>
          <a:p>
            <a:pPr marL="457200" lvl="0" indent="-311150" algn="l" rtl="0">
              <a:spcBef>
                <a:spcPts val="0"/>
              </a:spcBef>
              <a:spcAft>
                <a:spcPts val="0"/>
              </a:spcAft>
              <a:buSzPts val="1300"/>
              <a:buChar char="●"/>
            </a:pPr>
            <a:r>
              <a:rPr lang="id"/>
              <a:t>Sedangkan untuk menerima data, bisa gunakan kode : data &lt;- channel</a:t>
            </a:r>
            <a:endParaRPr/>
          </a:p>
          <a:p>
            <a:pPr marL="457200" lvl="0" indent="-311150" algn="l" rtl="0">
              <a:spcBef>
                <a:spcPts val="0"/>
              </a:spcBef>
              <a:spcAft>
                <a:spcPts val="0"/>
              </a:spcAft>
              <a:buSzPts val="1300"/>
              <a:buChar char="●"/>
            </a:pPr>
            <a:r>
              <a:rPr lang="id"/>
              <a:t>Jika selesai, jangan lupa untuk menutup channel menggunakan function close()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6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Channel</a:t>
            </a:r>
            <a:endParaRPr/>
          </a:p>
        </p:txBody>
      </p:sp>
      <p:pic>
        <p:nvPicPr>
          <p:cNvPr id="380" name="Google Shape;380;p62"/>
          <p:cNvPicPr preferRelativeResize="0"/>
          <p:nvPr/>
        </p:nvPicPr>
        <p:blipFill>
          <a:blip r:embed="rId3">
            <a:alphaModFix/>
          </a:blip>
          <a:stretch>
            <a:fillRect/>
          </a:stretch>
        </p:blipFill>
        <p:spPr>
          <a:xfrm>
            <a:off x="152400" y="2006250"/>
            <a:ext cx="8839198" cy="295464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6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Channel Sebagai Parameter</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6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Channel Sebagai Parameter</a:t>
            </a:r>
            <a:endParaRPr/>
          </a:p>
        </p:txBody>
      </p:sp>
      <p:sp>
        <p:nvSpPr>
          <p:cNvPr id="391" name="Google Shape;391;p6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Dalam kenyataan pembuatan aplikasi, seringnya kita akan mengirim channel ke function lain via parameter</a:t>
            </a:r>
            <a:endParaRPr/>
          </a:p>
          <a:p>
            <a:pPr marL="457200" lvl="0" indent="-311150" algn="l" rtl="0">
              <a:spcBef>
                <a:spcPts val="0"/>
              </a:spcBef>
              <a:spcAft>
                <a:spcPts val="0"/>
              </a:spcAft>
              <a:buSzPts val="1300"/>
              <a:buChar char="●"/>
            </a:pPr>
            <a:r>
              <a:rPr lang="id"/>
              <a:t>Sebelumnya kita tahu bahkan di Go-Lang by default, parameter adalah pass by value, artinya value akan diduplikasi lalu dikirim ke function parameter, sehingga jika kita ingin mengirim data asli, kita biasa gunakan pointer (agar pass by reference). </a:t>
            </a:r>
            <a:endParaRPr/>
          </a:p>
          <a:p>
            <a:pPr marL="457200" lvl="0" indent="-311150" algn="l" rtl="0">
              <a:spcBef>
                <a:spcPts val="0"/>
              </a:spcBef>
              <a:spcAft>
                <a:spcPts val="0"/>
              </a:spcAft>
              <a:buSzPts val="1300"/>
              <a:buChar char="●"/>
            </a:pPr>
            <a:r>
              <a:rPr lang="id"/>
              <a:t>Berbeda dengan Channel, kita tidak perlu melakukan hal tersebut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6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Channel Sebagai Parameter</a:t>
            </a:r>
            <a:endParaRPr/>
          </a:p>
        </p:txBody>
      </p:sp>
      <p:pic>
        <p:nvPicPr>
          <p:cNvPr id="397" name="Google Shape;397;p65"/>
          <p:cNvPicPr preferRelativeResize="0"/>
          <p:nvPr/>
        </p:nvPicPr>
        <p:blipFill>
          <a:blip r:embed="rId3">
            <a:alphaModFix/>
          </a:blip>
          <a:stretch>
            <a:fillRect/>
          </a:stretch>
        </p:blipFill>
        <p:spPr>
          <a:xfrm>
            <a:off x="152400" y="2006250"/>
            <a:ext cx="5276789" cy="2984850"/>
          </a:xfrm>
          <a:prstGeom prst="rect">
            <a:avLst/>
          </a:prstGeom>
          <a:noFill/>
          <a:ln>
            <a:noFill/>
          </a:ln>
        </p:spPr>
      </p:pic>
      <p:pic>
        <p:nvPicPr>
          <p:cNvPr id="398" name="Google Shape;398;p65"/>
          <p:cNvPicPr preferRelativeResize="0"/>
          <p:nvPr/>
        </p:nvPicPr>
        <p:blipFill>
          <a:blip r:embed="rId4">
            <a:alphaModFix/>
          </a:blip>
          <a:stretch>
            <a:fillRect/>
          </a:stretch>
        </p:blipFill>
        <p:spPr>
          <a:xfrm>
            <a:off x="3962450" y="3503500"/>
            <a:ext cx="5025699" cy="14876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66"/>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Channel In dan Out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Pengenalan Parallel Programming</a:t>
            </a:r>
            <a:endParaRPr/>
          </a:p>
        </p:txBody>
      </p:sp>
      <p:sp>
        <p:nvSpPr>
          <p:cNvPr id="200" name="Google Shape;200;p3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Saat ini kita hidup di era multicore, dimana jarang sekali kita menggunakan prosesor yang single core</a:t>
            </a:r>
            <a:endParaRPr/>
          </a:p>
          <a:p>
            <a:pPr marL="457200" lvl="0" indent="-311150" algn="l" rtl="0">
              <a:spcBef>
                <a:spcPts val="0"/>
              </a:spcBef>
              <a:spcAft>
                <a:spcPts val="0"/>
              </a:spcAft>
              <a:buSzPts val="1300"/>
              <a:buChar char="●"/>
            </a:pPr>
            <a:r>
              <a:rPr lang="id"/>
              <a:t>Semakin canggih perangkat keras, maka software pun akan mengikuti, dimana sekarang kita bisa dengan mudah membuat proses parallel di aplikasi.</a:t>
            </a:r>
            <a:endParaRPr/>
          </a:p>
          <a:p>
            <a:pPr marL="457200" lvl="0" indent="-311150" algn="l" rtl="0">
              <a:spcBef>
                <a:spcPts val="0"/>
              </a:spcBef>
              <a:spcAft>
                <a:spcPts val="0"/>
              </a:spcAft>
              <a:buSzPts val="1300"/>
              <a:buChar char="●"/>
            </a:pPr>
            <a:r>
              <a:rPr lang="id"/>
              <a:t>Parallel programming sederhananya adalah memecahkan suatu masalah dengan cara membaginya menjadi yang lebih kecil, dan dijalankan secara bersamaan pada waktu yang bersamaan pula</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6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Channel In dan Out</a:t>
            </a:r>
            <a:endParaRPr/>
          </a:p>
        </p:txBody>
      </p:sp>
      <p:sp>
        <p:nvSpPr>
          <p:cNvPr id="409" name="Google Shape;409;p6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dirty="0"/>
              <a:t>Saat kita mengirim channel sebagai parameter, isi function tersebut bisa mengirim dan menerima data dari channel tersebut</a:t>
            </a:r>
            <a:endParaRPr dirty="0"/>
          </a:p>
          <a:p>
            <a:pPr marL="457200" lvl="0" indent="-311150" algn="l" rtl="0">
              <a:spcBef>
                <a:spcPts val="0"/>
              </a:spcBef>
              <a:spcAft>
                <a:spcPts val="0"/>
              </a:spcAft>
              <a:buSzPts val="1300"/>
              <a:buChar char="●"/>
            </a:pPr>
            <a:r>
              <a:rPr lang="id" dirty="0"/>
              <a:t>Kadang kita ingin memberi tahu terhadap function, misal bahwa channel tersebut hanya digunakan untuk mengirim data, atau hanya dapat digunakan untuk menerima data</a:t>
            </a:r>
            <a:endParaRPr dirty="0"/>
          </a:p>
          <a:p>
            <a:pPr marL="457200" lvl="0" indent="-311150" algn="l" rtl="0">
              <a:spcBef>
                <a:spcPts val="0"/>
              </a:spcBef>
              <a:spcAft>
                <a:spcPts val="0"/>
              </a:spcAft>
              <a:buSzPts val="1300"/>
              <a:buChar char="●"/>
            </a:pPr>
            <a:r>
              <a:rPr lang="id" dirty="0"/>
              <a:t>Hal ini bisa kita lakukan di parameter dengan cara menandai apakah channel ini digunakan untuk in (mengirim data) atau out (menerima data)</a:t>
            </a:r>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6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Channel In dan Out</a:t>
            </a:r>
            <a:endParaRPr/>
          </a:p>
        </p:txBody>
      </p:sp>
      <p:pic>
        <p:nvPicPr>
          <p:cNvPr id="415" name="Google Shape;415;p68"/>
          <p:cNvPicPr preferRelativeResize="0"/>
          <p:nvPr/>
        </p:nvPicPr>
        <p:blipFill>
          <a:blip r:embed="rId3">
            <a:alphaModFix/>
          </a:blip>
          <a:stretch>
            <a:fillRect/>
          </a:stretch>
        </p:blipFill>
        <p:spPr>
          <a:xfrm>
            <a:off x="152400" y="2006250"/>
            <a:ext cx="4720229" cy="2984850"/>
          </a:xfrm>
          <a:prstGeom prst="rect">
            <a:avLst/>
          </a:prstGeom>
          <a:noFill/>
          <a:ln>
            <a:noFill/>
          </a:ln>
        </p:spPr>
      </p:pic>
      <p:pic>
        <p:nvPicPr>
          <p:cNvPr id="416" name="Google Shape;416;p68"/>
          <p:cNvPicPr preferRelativeResize="0"/>
          <p:nvPr/>
        </p:nvPicPr>
        <p:blipFill>
          <a:blip r:embed="rId4">
            <a:alphaModFix/>
          </a:blip>
          <a:stretch>
            <a:fillRect/>
          </a:stretch>
        </p:blipFill>
        <p:spPr>
          <a:xfrm>
            <a:off x="5025029" y="2006250"/>
            <a:ext cx="3966572" cy="259260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69"/>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Buffered Channel</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7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Buffered Channel</a:t>
            </a:r>
            <a:endParaRPr/>
          </a:p>
        </p:txBody>
      </p:sp>
      <p:sp>
        <p:nvSpPr>
          <p:cNvPr id="427" name="Google Shape;427;p7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Seperti yang dijelaskan sebelumnya, bahwa secara default channel itu hanya bisa menerima 1 data</a:t>
            </a:r>
            <a:endParaRPr/>
          </a:p>
          <a:p>
            <a:pPr marL="457200" lvl="0" indent="-311150" algn="l" rtl="0">
              <a:spcBef>
                <a:spcPts val="0"/>
              </a:spcBef>
              <a:spcAft>
                <a:spcPts val="0"/>
              </a:spcAft>
              <a:buSzPts val="1300"/>
              <a:buChar char="●"/>
            </a:pPr>
            <a:r>
              <a:rPr lang="id"/>
              <a:t>Artinya jika kita menambah data ke-2, maka kita akan diminta menunggu sampai data ke-1 ada yang mengambil</a:t>
            </a:r>
            <a:endParaRPr/>
          </a:p>
          <a:p>
            <a:pPr marL="457200" lvl="0" indent="-311150" algn="l" rtl="0">
              <a:spcBef>
                <a:spcPts val="0"/>
              </a:spcBef>
              <a:spcAft>
                <a:spcPts val="0"/>
              </a:spcAft>
              <a:buSzPts val="1300"/>
              <a:buChar char="●"/>
            </a:pPr>
            <a:r>
              <a:rPr lang="id"/>
              <a:t>Kadang-kadang ada kasus dimana pengirim lebih cepat dibanding penerima, dalam hal ini jika kita menggunakan channel, maka otomatis pengirim akan ikut lambat juga</a:t>
            </a:r>
            <a:endParaRPr/>
          </a:p>
          <a:p>
            <a:pPr marL="457200" lvl="0" indent="-311150" algn="l" rtl="0">
              <a:spcBef>
                <a:spcPts val="0"/>
              </a:spcBef>
              <a:spcAft>
                <a:spcPts val="0"/>
              </a:spcAft>
              <a:buSzPts val="1300"/>
              <a:buChar char="●"/>
            </a:pPr>
            <a:r>
              <a:rPr lang="id"/>
              <a:t>Untuknya ada Buffered Channel, yaitu buffer yang bisa digunakan untuk menampung data antrian di Channel</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7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Buffer Capacity</a:t>
            </a:r>
            <a:endParaRPr/>
          </a:p>
        </p:txBody>
      </p:sp>
      <p:sp>
        <p:nvSpPr>
          <p:cNvPr id="433" name="Google Shape;433;p7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Kita bebas memasukkan berapa jumlah kapasitas antrian di dalam buffer</a:t>
            </a:r>
            <a:endParaRPr/>
          </a:p>
          <a:p>
            <a:pPr marL="457200" lvl="0" indent="-311150" algn="l" rtl="0">
              <a:spcBef>
                <a:spcPts val="0"/>
              </a:spcBef>
              <a:spcAft>
                <a:spcPts val="0"/>
              </a:spcAft>
              <a:buSzPts val="1300"/>
              <a:buChar char="●"/>
            </a:pPr>
            <a:r>
              <a:rPr lang="id"/>
              <a:t>Jika kita set misal 5, artinya kita bisa menerima 5 data di buffer.</a:t>
            </a:r>
            <a:endParaRPr/>
          </a:p>
          <a:p>
            <a:pPr marL="457200" lvl="0" indent="-311150" algn="l" rtl="0">
              <a:spcBef>
                <a:spcPts val="0"/>
              </a:spcBef>
              <a:spcAft>
                <a:spcPts val="0"/>
              </a:spcAft>
              <a:buSzPts val="1300"/>
              <a:buChar char="●"/>
            </a:pPr>
            <a:r>
              <a:rPr lang="id"/>
              <a:t>Jika kita mengirim data ke 6, maka kita diminta untuk menunggu sampai buffer ada yang kosong</a:t>
            </a:r>
            <a:endParaRPr/>
          </a:p>
          <a:p>
            <a:pPr marL="457200" lvl="0" indent="-311150" algn="l" rtl="0">
              <a:spcBef>
                <a:spcPts val="0"/>
              </a:spcBef>
              <a:spcAft>
                <a:spcPts val="0"/>
              </a:spcAft>
              <a:buSzPts val="1300"/>
              <a:buChar char="●"/>
            </a:pPr>
            <a:r>
              <a:rPr lang="id"/>
              <a:t>Ini cocok sekali ketika memang goroutine yang menerima data lebih lambat dari yang mengirim data</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7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Diagram Channel Buffer</a:t>
            </a:r>
            <a:endParaRPr/>
          </a:p>
        </p:txBody>
      </p:sp>
      <p:pic>
        <p:nvPicPr>
          <p:cNvPr id="439" name="Google Shape;439;p72"/>
          <p:cNvPicPr preferRelativeResize="0"/>
          <p:nvPr/>
        </p:nvPicPr>
        <p:blipFill>
          <a:blip r:embed="rId3">
            <a:alphaModFix/>
          </a:blip>
          <a:stretch>
            <a:fillRect/>
          </a:stretch>
        </p:blipFill>
        <p:spPr>
          <a:xfrm>
            <a:off x="152400" y="2006250"/>
            <a:ext cx="8839201" cy="2336287"/>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7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Membuat Buffered Channel</a:t>
            </a:r>
            <a:endParaRPr/>
          </a:p>
        </p:txBody>
      </p:sp>
      <p:pic>
        <p:nvPicPr>
          <p:cNvPr id="445" name="Google Shape;445;p73"/>
          <p:cNvPicPr preferRelativeResize="0"/>
          <p:nvPr/>
        </p:nvPicPr>
        <p:blipFill>
          <a:blip r:embed="rId3">
            <a:alphaModFix/>
          </a:blip>
          <a:stretch>
            <a:fillRect/>
          </a:stretch>
        </p:blipFill>
        <p:spPr>
          <a:xfrm>
            <a:off x="152400" y="2006250"/>
            <a:ext cx="8839200" cy="1718733"/>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74"/>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Range Channel</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7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Range Channel</a:t>
            </a:r>
            <a:endParaRPr/>
          </a:p>
        </p:txBody>
      </p:sp>
      <p:sp>
        <p:nvSpPr>
          <p:cNvPr id="456" name="Google Shape;456;p7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Kadang-kadang ada kasus sebuah channel dikirim data secara terus menerus oleh pengirim</a:t>
            </a:r>
            <a:endParaRPr/>
          </a:p>
          <a:p>
            <a:pPr marL="457200" lvl="0" indent="-311150" algn="l" rtl="0">
              <a:spcBef>
                <a:spcPts val="0"/>
              </a:spcBef>
              <a:spcAft>
                <a:spcPts val="0"/>
              </a:spcAft>
              <a:buSzPts val="1300"/>
              <a:buChar char="●"/>
            </a:pPr>
            <a:r>
              <a:rPr lang="id"/>
              <a:t>Dan kadang tidak jelas kapan channel tersebut akan berhenti menerima data</a:t>
            </a:r>
            <a:endParaRPr/>
          </a:p>
          <a:p>
            <a:pPr marL="457200" lvl="0" indent="-311150" algn="l" rtl="0">
              <a:spcBef>
                <a:spcPts val="0"/>
              </a:spcBef>
              <a:spcAft>
                <a:spcPts val="0"/>
              </a:spcAft>
              <a:buSzPts val="1300"/>
              <a:buChar char="●"/>
            </a:pPr>
            <a:r>
              <a:rPr lang="id"/>
              <a:t>Salah satu yang bisa kita lakukan adalah dengan menggunakan perulangan range ketika menerima data dari channel</a:t>
            </a:r>
            <a:endParaRPr/>
          </a:p>
          <a:p>
            <a:pPr marL="457200" lvl="0" indent="-311150" algn="l" rtl="0">
              <a:spcBef>
                <a:spcPts val="0"/>
              </a:spcBef>
              <a:spcAft>
                <a:spcPts val="0"/>
              </a:spcAft>
              <a:buSzPts val="1300"/>
              <a:buChar char="●"/>
            </a:pPr>
            <a:r>
              <a:rPr lang="id"/>
              <a:t>Ketika sebuah channel di close(), maka secara otomatis perulangan tersebut akan berhenti</a:t>
            </a:r>
            <a:endParaRPr/>
          </a:p>
          <a:p>
            <a:pPr marL="457200" lvl="0" indent="-311150" algn="l" rtl="0">
              <a:spcBef>
                <a:spcPts val="0"/>
              </a:spcBef>
              <a:spcAft>
                <a:spcPts val="0"/>
              </a:spcAft>
              <a:buSzPts val="1300"/>
              <a:buChar char="●"/>
            </a:pPr>
            <a:r>
              <a:rPr lang="id"/>
              <a:t>Ini lebih sederhana dari pada kita melakukan pengecekan channel secara manual</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7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Range Channel</a:t>
            </a:r>
            <a:endParaRPr/>
          </a:p>
        </p:txBody>
      </p:sp>
      <p:pic>
        <p:nvPicPr>
          <p:cNvPr id="462" name="Google Shape;462;p76"/>
          <p:cNvPicPr preferRelativeResize="0"/>
          <p:nvPr/>
        </p:nvPicPr>
        <p:blipFill>
          <a:blip r:embed="rId3">
            <a:alphaModFix/>
          </a:blip>
          <a:stretch>
            <a:fillRect/>
          </a:stretch>
        </p:blipFill>
        <p:spPr>
          <a:xfrm>
            <a:off x="152400" y="2006250"/>
            <a:ext cx="7854868" cy="2984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Contoh Parallel</a:t>
            </a:r>
            <a:endParaRPr/>
          </a:p>
        </p:txBody>
      </p:sp>
      <p:sp>
        <p:nvSpPr>
          <p:cNvPr id="206" name="Google Shape;206;p3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Menjalankan beberapa aplikasi sekaligus di sistem operasi kita (office, editor, browser, dan lain-lain)</a:t>
            </a:r>
            <a:endParaRPr/>
          </a:p>
          <a:p>
            <a:pPr marL="457200" lvl="0" indent="-311150" algn="l" rtl="0">
              <a:spcBef>
                <a:spcPts val="0"/>
              </a:spcBef>
              <a:spcAft>
                <a:spcPts val="0"/>
              </a:spcAft>
              <a:buSzPts val="1300"/>
              <a:buChar char="●"/>
            </a:pPr>
            <a:r>
              <a:rPr lang="id"/>
              <a:t>Beberapa koki menyiapkan makanan di restoran, dimana tiap koki membuat makanan masing-masing</a:t>
            </a:r>
            <a:endParaRPr/>
          </a:p>
          <a:p>
            <a:pPr marL="457200" lvl="0" indent="-311150" algn="l" rtl="0">
              <a:spcBef>
                <a:spcPts val="0"/>
              </a:spcBef>
              <a:spcAft>
                <a:spcPts val="0"/>
              </a:spcAft>
              <a:buSzPts val="1300"/>
              <a:buChar char="●"/>
            </a:pPr>
            <a:r>
              <a:rPr lang="id"/>
              <a:t>Antrian di Bank, dimana tiap teller melayani nasabah nya masing-masing</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77"/>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Select Channel</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7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Select Channel</a:t>
            </a:r>
            <a:endParaRPr/>
          </a:p>
        </p:txBody>
      </p:sp>
      <p:sp>
        <p:nvSpPr>
          <p:cNvPr id="473" name="Google Shape;473;p7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Kadang ada kasus dimana kita membuat beberapa channel, dan menjalankan beberapa goroutine</a:t>
            </a:r>
            <a:endParaRPr/>
          </a:p>
          <a:p>
            <a:pPr marL="457200" lvl="0" indent="-311150" algn="l" rtl="0">
              <a:spcBef>
                <a:spcPts val="0"/>
              </a:spcBef>
              <a:spcAft>
                <a:spcPts val="0"/>
              </a:spcAft>
              <a:buSzPts val="1300"/>
              <a:buChar char="●"/>
            </a:pPr>
            <a:r>
              <a:rPr lang="id"/>
              <a:t>Lalu kita ingin mendapatkan data dari semua channel tersebut</a:t>
            </a:r>
            <a:endParaRPr/>
          </a:p>
          <a:p>
            <a:pPr marL="457200" lvl="0" indent="-311150" algn="l" rtl="0">
              <a:spcBef>
                <a:spcPts val="0"/>
              </a:spcBef>
              <a:spcAft>
                <a:spcPts val="0"/>
              </a:spcAft>
              <a:buSzPts val="1300"/>
              <a:buChar char="●"/>
            </a:pPr>
            <a:r>
              <a:rPr lang="id"/>
              <a:t>Untuk melakukan hal tersebut, kita bisa menggunakan select channel di Go-Lang</a:t>
            </a:r>
            <a:endParaRPr/>
          </a:p>
          <a:p>
            <a:pPr marL="457200" lvl="0" indent="-311150" algn="l" rtl="0">
              <a:spcBef>
                <a:spcPts val="0"/>
              </a:spcBef>
              <a:spcAft>
                <a:spcPts val="0"/>
              </a:spcAft>
              <a:buSzPts val="1300"/>
              <a:buChar char="●"/>
            </a:pPr>
            <a:r>
              <a:rPr lang="id"/>
              <a:t>Dengan select channel, kita bisa memilih data tercepat dari beberapa channel, jika data datang secara bersamaan di beberapa channel, maka akan dipilih secara random</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7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Select Multiple Channel</a:t>
            </a:r>
            <a:endParaRPr/>
          </a:p>
        </p:txBody>
      </p:sp>
      <p:pic>
        <p:nvPicPr>
          <p:cNvPr id="479" name="Google Shape;479;p79"/>
          <p:cNvPicPr preferRelativeResize="0"/>
          <p:nvPr/>
        </p:nvPicPr>
        <p:blipFill>
          <a:blip r:embed="rId3">
            <a:alphaModFix/>
          </a:blip>
          <a:stretch>
            <a:fillRect/>
          </a:stretch>
        </p:blipFill>
        <p:spPr>
          <a:xfrm>
            <a:off x="152400" y="2006250"/>
            <a:ext cx="4637281" cy="2984849"/>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80"/>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Default Select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8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Default Select</a:t>
            </a:r>
            <a:endParaRPr/>
          </a:p>
        </p:txBody>
      </p:sp>
      <p:sp>
        <p:nvSpPr>
          <p:cNvPr id="490" name="Google Shape;490;p8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Apa yang terjadi jika kita melakukan select terhadap channel yang ternyata tidak ada datanya?</a:t>
            </a:r>
            <a:endParaRPr/>
          </a:p>
          <a:p>
            <a:pPr marL="457200" lvl="0" indent="-311150" algn="l" rtl="0">
              <a:spcBef>
                <a:spcPts val="0"/>
              </a:spcBef>
              <a:spcAft>
                <a:spcPts val="0"/>
              </a:spcAft>
              <a:buSzPts val="1300"/>
              <a:buChar char="●"/>
            </a:pPr>
            <a:r>
              <a:rPr lang="id"/>
              <a:t>Maka kita akan menunggu sampai data ada</a:t>
            </a:r>
            <a:endParaRPr/>
          </a:p>
          <a:p>
            <a:pPr marL="457200" lvl="0" indent="-311150" algn="l" rtl="0">
              <a:spcBef>
                <a:spcPts val="0"/>
              </a:spcBef>
              <a:spcAft>
                <a:spcPts val="0"/>
              </a:spcAft>
              <a:buSzPts val="1300"/>
              <a:buChar char="●"/>
            </a:pPr>
            <a:r>
              <a:rPr lang="id"/>
              <a:t>Kadang mungkin kita ingin melakukan sesuatu jika misal semua channel tidak ada datanya ketika kita melakukan select channel</a:t>
            </a:r>
            <a:endParaRPr/>
          </a:p>
          <a:p>
            <a:pPr marL="457200" lvl="0" indent="-311150" algn="l" rtl="0">
              <a:spcBef>
                <a:spcPts val="0"/>
              </a:spcBef>
              <a:spcAft>
                <a:spcPts val="0"/>
              </a:spcAft>
              <a:buSzPts val="1300"/>
              <a:buChar char="●"/>
            </a:pPr>
            <a:r>
              <a:rPr lang="id"/>
              <a:t>Dalam select, kita bisa menambahkan default, dimana ini akan dieksekusi jika memang di semua channel yang kita select tidak ada datanya</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8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Default Select</a:t>
            </a:r>
            <a:endParaRPr/>
          </a:p>
        </p:txBody>
      </p:sp>
      <p:pic>
        <p:nvPicPr>
          <p:cNvPr id="496" name="Google Shape;496;p82"/>
          <p:cNvPicPr preferRelativeResize="0"/>
          <p:nvPr/>
        </p:nvPicPr>
        <p:blipFill>
          <a:blip r:embed="rId3">
            <a:alphaModFix/>
          </a:blip>
          <a:stretch>
            <a:fillRect/>
          </a:stretch>
        </p:blipFill>
        <p:spPr>
          <a:xfrm>
            <a:off x="152400" y="2006250"/>
            <a:ext cx="5510492" cy="29848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8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Race Condition</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8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Masalah Dengan Goroutine</a:t>
            </a:r>
            <a:endParaRPr/>
          </a:p>
        </p:txBody>
      </p:sp>
      <p:sp>
        <p:nvSpPr>
          <p:cNvPr id="507" name="Google Shape;507;p8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Saat kita menggunakan goroutine, dia tidak hanya berjalan secara concurrent, tapi bisa parallel juga, karena bisa ada beberapa thread yang berjalan secara parallel</a:t>
            </a:r>
            <a:endParaRPr/>
          </a:p>
          <a:p>
            <a:pPr marL="457200" lvl="0" indent="-311150" algn="l" rtl="0">
              <a:spcBef>
                <a:spcPts val="0"/>
              </a:spcBef>
              <a:spcAft>
                <a:spcPts val="0"/>
              </a:spcAft>
              <a:buSzPts val="1300"/>
              <a:buChar char="●"/>
            </a:pPr>
            <a:r>
              <a:rPr lang="id"/>
              <a:t>Hal ini sangat berbahaya ketika kita melakukan manipulasi data variable yang sama oleh beberapa goroutine secara bersamaan</a:t>
            </a:r>
            <a:endParaRPr/>
          </a:p>
          <a:p>
            <a:pPr marL="457200" lvl="0" indent="-311150" algn="l" rtl="0">
              <a:spcBef>
                <a:spcPts val="0"/>
              </a:spcBef>
              <a:spcAft>
                <a:spcPts val="0"/>
              </a:spcAft>
              <a:buSzPts val="1300"/>
              <a:buChar char="●"/>
            </a:pPr>
            <a:r>
              <a:rPr lang="id"/>
              <a:t>Hal ini bisa menyebabkan masalah yang namanya Race Condition</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8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Race Condition</a:t>
            </a:r>
            <a:endParaRPr/>
          </a:p>
        </p:txBody>
      </p:sp>
      <p:pic>
        <p:nvPicPr>
          <p:cNvPr id="513" name="Google Shape;513;p85"/>
          <p:cNvPicPr preferRelativeResize="0"/>
          <p:nvPr/>
        </p:nvPicPr>
        <p:blipFill>
          <a:blip r:embed="rId3">
            <a:alphaModFix/>
          </a:blip>
          <a:stretch>
            <a:fillRect/>
          </a:stretch>
        </p:blipFill>
        <p:spPr>
          <a:xfrm>
            <a:off x="152400" y="2006250"/>
            <a:ext cx="8544133" cy="29848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86"/>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sync.Mutex</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Process vs Thread</a:t>
            </a:r>
            <a:endParaRPr/>
          </a:p>
        </p:txBody>
      </p:sp>
      <p:graphicFrame>
        <p:nvGraphicFramePr>
          <p:cNvPr id="212" name="Google Shape;212;p33"/>
          <p:cNvGraphicFramePr/>
          <p:nvPr/>
        </p:nvGraphicFramePr>
        <p:xfrm>
          <a:off x="952500" y="2190750"/>
          <a:ext cx="3000000" cy="3000000"/>
        </p:xfrm>
        <a:graphic>
          <a:graphicData uri="http://schemas.openxmlformats.org/drawingml/2006/table">
            <a:tbl>
              <a:tblPr>
                <a:noFill/>
                <a:tableStyleId>{04F41683-5C86-4BB2-8238-3943B4E01B9B}</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id"/>
                        <a:t>Process</a:t>
                      </a:r>
                      <a:endParaRPr/>
                    </a:p>
                  </a:txBody>
                  <a:tcPr marL="91425" marR="91425" marT="91425" marB="91425">
                    <a:solidFill>
                      <a:srgbClr val="CCCCCC"/>
                    </a:solidFill>
                  </a:tcPr>
                </a:tc>
                <a:tc>
                  <a:txBody>
                    <a:bodyPr/>
                    <a:lstStyle/>
                    <a:p>
                      <a:pPr marL="0" lvl="0" indent="0" algn="l" rtl="0">
                        <a:spcBef>
                          <a:spcPts val="0"/>
                        </a:spcBef>
                        <a:spcAft>
                          <a:spcPts val="0"/>
                        </a:spcAft>
                        <a:buNone/>
                      </a:pPr>
                      <a:r>
                        <a:rPr lang="id"/>
                        <a:t>Thread</a:t>
                      </a:r>
                      <a:endParaRPr/>
                    </a:p>
                  </a:txBody>
                  <a:tcPr marL="91425" marR="91425" marT="91425" marB="91425">
                    <a:solidFill>
                      <a:srgbClr val="CCCCCC"/>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id"/>
                        <a:t>Process adalah sebuah eksekusi program</a:t>
                      </a:r>
                      <a:endParaRPr/>
                    </a:p>
                  </a:txBody>
                  <a:tcPr marL="91425" marR="91425" marT="91425" marB="91425"/>
                </a:tc>
                <a:tc>
                  <a:txBody>
                    <a:bodyPr/>
                    <a:lstStyle/>
                    <a:p>
                      <a:pPr marL="0" lvl="0" indent="0" algn="l" rtl="0">
                        <a:spcBef>
                          <a:spcPts val="0"/>
                        </a:spcBef>
                        <a:spcAft>
                          <a:spcPts val="0"/>
                        </a:spcAft>
                        <a:buNone/>
                      </a:pPr>
                      <a:r>
                        <a:rPr lang="id"/>
                        <a:t>Thread adalah segmen dari process</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id"/>
                        <a:t>Process mengkonsumsi memory besar</a:t>
                      </a:r>
                      <a:endParaRPr/>
                    </a:p>
                  </a:txBody>
                  <a:tcPr marL="91425" marR="91425" marT="91425" marB="91425"/>
                </a:tc>
                <a:tc>
                  <a:txBody>
                    <a:bodyPr/>
                    <a:lstStyle/>
                    <a:p>
                      <a:pPr marL="0" lvl="0" indent="0" algn="l" rtl="0">
                        <a:spcBef>
                          <a:spcPts val="0"/>
                        </a:spcBef>
                        <a:spcAft>
                          <a:spcPts val="0"/>
                        </a:spcAft>
                        <a:buNone/>
                      </a:pPr>
                      <a:r>
                        <a:rPr lang="id"/>
                        <a:t>Thread menggunakan memory kecil</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id"/>
                        <a:t>Process saling terisolasi dengan process lain</a:t>
                      </a:r>
                      <a:endParaRPr/>
                    </a:p>
                  </a:txBody>
                  <a:tcPr marL="91425" marR="91425" marT="91425" marB="91425"/>
                </a:tc>
                <a:tc>
                  <a:txBody>
                    <a:bodyPr/>
                    <a:lstStyle/>
                    <a:p>
                      <a:pPr marL="0" lvl="0" indent="0" algn="l" rtl="0">
                        <a:spcBef>
                          <a:spcPts val="0"/>
                        </a:spcBef>
                        <a:spcAft>
                          <a:spcPts val="0"/>
                        </a:spcAft>
                        <a:buNone/>
                      </a:pPr>
                      <a:r>
                        <a:rPr lang="id"/>
                        <a:t>Thread bisa saling berhubungan jika dalam process yang sama</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id"/>
                        <a:t>Process lama untuk dijalankan dihentikan</a:t>
                      </a:r>
                      <a:endParaRPr/>
                    </a:p>
                  </a:txBody>
                  <a:tcPr marL="91425" marR="91425" marT="91425" marB="91425"/>
                </a:tc>
                <a:tc>
                  <a:txBody>
                    <a:bodyPr/>
                    <a:lstStyle/>
                    <a:p>
                      <a:pPr marL="0" lvl="0" indent="0" algn="l" rtl="0">
                        <a:spcBef>
                          <a:spcPts val="0"/>
                        </a:spcBef>
                        <a:spcAft>
                          <a:spcPts val="0"/>
                        </a:spcAft>
                        <a:buNone/>
                      </a:pPr>
                      <a:r>
                        <a:rPr lang="id"/>
                        <a:t>Thread cepat untuk dijalankan dan dihentikan</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8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Mutex (Mutual Exclusion)</a:t>
            </a:r>
            <a:endParaRPr/>
          </a:p>
        </p:txBody>
      </p:sp>
      <p:sp>
        <p:nvSpPr>
          <p:cNvPr id="524" name="Google Shape;524;p8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Untuk mengatasi masalah race condition tersebut, di Go-Lang terdapat sebuah struct bernama sync.Mutex</a:t>
            </a:r>
            <a:endParaRPr/>
          </a:p>
          <a:p>
            <a:pPr marL="457200" lvl="0" indent="-311150" algn="l" rtl="0">
              <a:spcBef>
                <a:spcPts val="0"/>
              </a:spcBef>
              <a:spcAft>
                <a:spcPts val="0"/>
              </a:spcAft>
              <a:buSzPts val="1300"/>
              <a:buChar char="●"/>
            </a:pPr>
            <a:r>
              <a:rPr lang="id"/>
              <a:t>Mutex bisa digunakan untuk melakukan locking dan unlocking, dimana ketika kita melakukan locking terhadap mutex, maka tidak ada yang bisa melakukan locking lagi sampai kita melakukan unlock</a:t>
            </a:r>
            <a:endParaRPr/>
          </a:p>
          <a:p>
            <a:pPr marL="457200" lvl="0" indent="-311150" algn="l" rtl="0">
              <a:spcBef>
                <a:spcPts val="0"/>
              </a:spcBef>
              <a:spcAft>
                <a:spcPts val="0"/>
              </a:spcAft>
              <a:buSzPts val="1300"/>
              <a:buChar char="●"/>
            </a:pPr>
            <a:r>
              <a:rPr lang="id"/>
              <a:t>Dengan demikian, jika ada beberapa goroutine melakukan lock terhadap Mutex, maka hanya 1 goroutine yang diperbolehkan, setelah goroutine tersebut melakukan unlock, baru goroutine selanjutnya diperbolehkan melakukan lock lagi</a:t>
            </a:r>
            <a:endParaRPr/>
          </a:p>
          <a:p>
            <a:pPr marL="457200" lvl="0" indent="-311150" algn="l" rtl="0">
              <a:spcBef>
                <a:spcPts val="0"/>
              </a:spcBef>
              <a:spcAft>
                <a:spcPts val="0"/>
              </a:spcAft>
              <a:buSzPts val="1300"/>
              <a:buChar char="●"/>
            </a:pPr>
            <a:r>
              <a:rPr lang="id"/>
              <a:t>Ini sangat cocok sebagai solusi ketika ada masalah race condition yang sebelumnya kita hadapi</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8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Mutex</a:t>
            </a:r>
            <a:endParaRPr/>
          </a:p>
        </p:txBody>
      </p:sp>
      <p:pic>
        <p:nvPicPr>
          <p:cNvPr id="530" name="Google Shape;530;p88"/>
          <p:cNvPicPr preferRelativeResize="0"/>
          <p:nvPr/>
        </p:nvPicPr>
        <p:blipFill>
          <a:blip r:embed="rId3">
            <a:alphaModFix/>
          </a:blip>
          <a:stretch>
            <a:fillRect/>
          </a:stretch>
        </p:blipFill>
        <p:spPr>
          <a:xfrm>
            <a:off x="152400" y="2006250"/>
            <a:ext cx="7703474" cy="29848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89"/>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sync.RWMutex</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9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RWMutex (Read Write Mutex)</a:t>
            </a:r>
            <a:endParaRPr/>
          </a:p>
        </p:txBody>
      </p:sp>
      <p:sp>
        <p:nvSpPr>
          <p:cNvPr id="541" name="Google Shape;541;p9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Kadang ada kasus dimana kita ingin melakukan locking tidak hanya pada proses mengubah data, tapi juga membaca data</a:t>
            </a:r>
            <a:endParaRPr/>
          </a:p>
          <a:p>
            <a:pPr marL="457200" lvl="0" indent="-311150" algn="l" rtl="0">
              <a:spcBef>
                <a:spcPts val="0"/>
              </a:spcBef>
              <a:spcAft>
                <a:spcPts val="0"/>
              </a:spcAft>
              <a:buSzPts val="1300"/>
              <a:buChar char="●"/>
            </a:pPr>
            <a:r>
              <a:rPr lang="id"/>
              <a:t>Kita sebenarnya bisa menggunakan Mutex saja, namun masalahnya nanti akan rebutan antara proses membaca dan mengubah</a:t>
            </a:r>
            <a:endParaRPr/>
          </a:p>
          <a:p>
            <a:pPr marL="457200" lvl="0" indent="-311150" algn="l" rtl="0">
              <a:spcBef>
                <a:spcPts val="0"/>
              </a:spcBef>
              <a:spcAft>
                <a:spcPts val="0"/>
              </a:spcAft>
              <a:buSzPts val="1300"/>
              <a:buChar char="●"/>
            </a:pPr>
            <a:r>
              <a:rPr lang="id"/>
              <a:t>Di Go-Lang telah disediakan struct RWMutex (Read Write Mutex) untuk menangani hal ini, dimana Mutex jenis ini memiliki dua lock, lock untuk Read dan lock untuk Write</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9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RWMutex</a:t>
            </a:r>
            <a:endParaRPr/>
          </a:p>
        </p:txBody>
      </p:sp>
      <p:pic>
        <p:nvPicPr>
          <p:cNvPr id="547" name="Google Shape;547;p91"/>
          <p:cNvPicPr preferRelativeResize="0"/>
          <p:nvPr/>
        </p:nvPicPr>
        <p:blipFill>
          <a:blip r:embed="rId3">
            <a:alphaModFix/>
          </a:blip>
          <a:stretch>
            <a:fillRect/>
          </a:stretch>
        </p:blipFill>
        <p:spPr>
          <a:xfrm>
            <a:off x="152400" y="2006250"/>
            <a:ext cx="3468678" cy="2984850"/>
          </a:xfrm>
          <a:prstGeom prst="rect">
            <a:avLst/>
          </a:prstGeom>
          <a:noFill/>
          <a:ln>
            <a:noFill/>
          </a:ln>
        </p:spPr>
      </p:pic>
      <p:pic>
        <p:nvPicPr>
          <p:cNvPr id="548" name="Google Shape;548;p91"/>
          <p:cNvPicPr preferRelativeResize="0"/>
          <p:nvPr/>
        </p:nvPicPr>
        <p:blipFill>
          <a:blip r:embed="rId4">
            <a:alphaModFix/>
          </a:blip>
          <a:stretch>
            <a:fillRect/>
          </a:stretch>
        </p:blipFill>
        <p:spPr>
          <a:xfrm>
            <a:off x="3773478" y="2006250"/>
            <a:ext cx="4049086" cy="298485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92"/>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Deadlock</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9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Deadlock</a:t>
            </a:r>
            <a:endParaRPr/>
          </a:p>
        </p:txBody>
      </p:sp>
      <p:sp>
        <p:nvSpPr>
          <p:cNvPr id="559" name="Google Shape;559;p9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Hati-hati saat membuat aplikasi yang parallel atau concurrent, masalah yang sering kita hadapi adalah Deadlock</a:t>
            </a:r>
            <a:endParaRPr/>
          </a:p>
          <a:p>
            <a:pPr marL="457200" lvl="0" indent="-311150" algn="l" rtl="0">
              <a:spcBef>
                <a:spcPts val="0"/>
              </a:spcBef>
              <a:spcAft>
                <a:spcPts val="0"/>
              </a:spcAft>
              <a:buSzPts val="1300"/>
              <a:buChar char="●"/>
            </a:pPr>
            <a:r>
              <a:rPr lang="id"/>
              <a:t>Deadlock adalah keadaan dimana sebuah proses goroutine saling menunggu lock sehingga tidak ada satupun goroutine yang bisa jalan</a:t>
            </a:r>
            <a:endParaRPr/>
          </a:p>
          <a:p>
            <a:pPr marL="457200" lvl="0" indent="-311150" algn="l" rtl="0">
              <a:spcBef>
                <a:spcPts val="0"/>
              </a:spcBef>
              <a:spcAft>
                <a:spcPts val="0"/>
              </a:spcAft>
              <a:buSzPts val="1300"/>
              <a:buChar char="●"/>
            </a:pPr>
            <a:r>
              <a:rPr lang="id"/>
              <a:t>Sekarang kita coba simulasikan proses deadlock</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9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Simulasi Deadlock (1)</a:t>
            </a:r>
            <a:endParaRPr/>
          </a:p>
        </p:txBody>
      </p:sp>
      <p:pic>
        <p:nvPicPr>
          <p:cNvPr id="565" name="Google Shape;565;p94"/>
          <p:cNvPicPr preferRelativeResize="0"/>
          <p:nvPr/>
        </p:nvPicPr>
        <p:blipFill>
          <a:blip r:embed="rId3">
            <a:alphaModFix/>
          </a:blip>
          <a:stretch>
            <a:fillRect/>
          </a:stretch>
        </p:blipFill>
        <p:spPr>
          <a:xfrm>
            <a:off x="3342324" y="2006250"/>
            <a:ext cx="4616568" cy="2984850"/>
          </a:xfrm>
          <a:prstGeom prst="rect">
            <a:avLst/>
          </a:prstGeom>
          <a:noFill/>
          <a:ln>
            <a:noFill/>
          </a:ln>
        </p:spPr>
      </p:pic>
      <p:pic>
        <p:nvPicPr>
          <p:cNvPr id="566" name="Google Shape;566;p94"/>
          <p:cNvPicPr preferRelativeResize="0"/>
          <p:nvPr/>
        </p:nvPicPr>
        <p:blipFill>
          <a:blip r:embed="rId4">
            <a:alphaModFix/>
          </a:blip>
          <a:stretch>
            <a:fillRect/>
          </a:stretch>
        </p:blipFill>
        <p:spPr>
          <a:xfrm>
            <a:off x="152400" y="2006250"/>
            <a:ext cx="3046077" cy="2984849"/>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9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Simulasi Deadlock (2)</a:t>
            </a:r>
            <a:endParaRPr/>
          </a:p>
        </p:txBody>
      </p:sp>
      <p:pic>
        <p:nvPicPr>
          <p:cNvPr id="572" name="Google Shape;572;p95"/>
          <p:cNvPicPr preferRelativeResize="0"/>
          <p:nvPr/>
        </p:nvPicPr>
        <p:blipFill>
          <a:blip r:embed="rId3">
            <a:alphaModFix/>
          </a:blip>
          <a:stretch>
            <a:fillRect/>
          </a:stretch>
        </p:blipFill>
        <p:spPr>
          <a:xfrm>
            <a:off x="152400" y="2006250"/>
            <a:ext cx="3319688" cy="2984849"/>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96"/>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sync.WaitGroup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Parallel vs Concurrency</a:t>
            </a:r>
            <a:endParaRPr/>
          </a:p>
        </p:txBody>
      </p:sp>
      <p:sp>
        <p:nvSpPr>
          <p:cNvPr id="218" name="Google Shape;218;p3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Berbeda dengan paralel (menjalankan beberapa pekerjaan secara bersamaan), concurrency adalah menjalankan beberapa pekerjaan secara bergantian</a:t>
            </a:r>
            <a:endParaRPr/>
          </a:p>
          <a:p>
            <a:pPr marL="457200" lvl="0" indent="-311150" algn="l" rtl="0">
              <a:spcBef>
                <a:spcPts val="0"/>
              </a:spcBef>
              <a:spcAft>
                <a:spcPts val="0"/>
              </a:spcAft>
              <a:buSzPts val="1300"/>
              <a:buChar char="●"/>
            </a:pPr>
            <a:r>
              <a:rPr lang="id"/>
              <a:t>Dalam parallel kita biasanya membutuhkan banyak Thread, sedangkan dalam concurrency, kita hanya membutuhkan sedikit Thread</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9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WaitGroup</a:t>
            </a:r>
            <a:endParaRPr/>
          </a:p>
        </p:txBody>
      </p:sp>
      <p:sp>
        <p:nvSpPr>
          <p:cNvPr id="583" name="Google Shape;583;p9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WaitGroup adalah fitur yang bisa digunakan untuk menunggu sebuah proses selesai dilakukan</a:t>
            </a:r>
            <a:endParaRPr/>
          </a:p>
          <a:p>
            <a:pPr marL="457200" lvl="0" indent="-311150" algn="l" rtl="0">
              <a:spcBef>
                <a:spcPts val="0"/>
              </a:spcBef>
              <a:spcAft>
                <a:spcPts val="0"/>
              </a:spcAft>
              <a:buSzPts val="1300"/>
              <a:buChar char="●"/>
            </a:pPr>
            <a:r>
              <a:rPr lang="id"/>
              <a:t>Hal ini kadang diperlukan, misal kita ingin menjalankan beberapa proses menggunakan goroutine, tapi kita ingin semua proses selesai terlebih dahulu sebelum aplikasi kita selesai</a:t>
            </a:r>
            <a:endParaRPr/>
          </a:p>
          <a:p>
            <a:pPr marL="457200" lvl="0" indent="-311150" algn="l" rtl="0">
              <a:spcBef>
                <a:spcPts val="0"/>
              </a:spcBef>
              <a:spcAft>
                <a:spcPts val="0"/>
              </a:spcAft>
              <a:buSzPts val="1300"/>
              <a:buChar char="●"/>
            </a:pPr>
            <a:r>
              <a:rPr lang="id"/>
              <a:t>Kasus seperti ini bisa menggunakan WaitGroup</a:t>
            </a:r>
            <a:endParaRPr/>
          </a:p>
          <a:p>
            <a:pPr marL="457200" lvl="0" indent="-311150" algn="l" rtl="0">
              <a:spcBef>
                <a:spcPts val="0"/>
              </a:spcBef>
              <a:spcAft>
                <a:spcPts val="0"/>
              </a:spcAft>
              <a:buSzPts val="1300"/>
              <a:buChar char="●"/>
            </a:pPr>
            <a:r>
              <a:rPr lang="id"/>
              <a:t>Untuk menandai bahwa ada proses goroutine, kita bisa menggunakan method Add(int), setelah proses goroutine selesai, kita bisa gunakan method Done()</a:t>
            </a:r>
            <a:endParaRPr/>
          </a:p>
          <a:p>
            <a:pPr marL="457200" lvl="0" indent="-311150" algn="l" rtl="0">
              <a:spcBef>
                <a:spcPts val="0"/>
              </a:spcBef>
              <a:spcAft>
                <a:spcPts val="0"/>
              </a:spcAft>
              <a:buSzPts val="1300"/>
              <a:buChar char="●"/>
            </a:pPr>
            <a:r>
              <a:rPr lang="id"/>
              <a:t>Untuk menunggu semua proses selesai, kita bisa menggunakan method Wait()</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9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WaitGroup</a:t>
            </a:r>
            <a:endParaRPr/>
          </a:p>
        </p:txBody>
      </p:sp>
      <p:pic>
        <p:nvPicPr>
          <p:cNvPr id="589" name="Google Shape;589;p98"/>
          <p:cNvPicPr preferRelativeResize="0"/>
          <p:nvPr/>
        </p:nvPicPr>
        <p:blipFill>
          <a:blip r:embed="rId3">
            <a:alphaModFix/>
          </a:blip>
          <a:stretch>
            <a:fillRect/>
          </a:stretch>
        </p:blipFill>
        <p:spPr>
          <a:xfrm>
            <a:off x="152400" y="2006250"/>
            <a:ext cx="4419600" cy="2198750"/>
          </a:xfrm>
          <a:prstGeom prst="rect">
            <a:avLst/>
          </a:prstGeom>
          <a:noFill/>
          <a:ln>
            <a:noFill/>
          </a:ln>
        </p:spPr>
      </p:pic>
      <p:pic>
        <p:nvPicPr>
          <p:cNvPr id="590" name="Google Shape;590;p98"/>
          <p:cNvPicPr preferRelativeResize="0"/>
          <p:nvPr/>
        </p:nvPicPr>
        <p:blipFill>
          <a:blip r:embed="rId4">
            <a:alphaModFix/>
          </a:blip>
          <a:stretch>
            <a:fillRect/>
          </a:stretch>
        </p:blipFill>
        <p:spPr>
          <a:xfrm>
            <a:off x="4724400" y="2006250"/>
            <a:ext cx="3984070" cy="298485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99"/>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sync.Once</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10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Once</a:t>
            </a:r>
            <a:endParaRPr/>
          </a:p>
        </p:txBody>
      </p:sp>
      <p:sp>
        <p:nvSpPr>
          <p:cNvPr id="601" name="Google Shape;601;p10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Once adalah fitur di Go-Lang yang bisa kita gunakan untuk memastikan bahsa sebuah function di eksekusi hanya sekali</a:t>
            </a:r>
            <a:endParaRPr/>
          </a:p>
          <a:p>
            <a:pPr marL="457200" lvl="0" indent="-311150" algn="l" rtl="0">
              <a:spcBef>
                <a:spcPts val="0"/>
              </a:spcBef>
              <a:spcAft>
                <a:spcPts val="0"/>
              </a:spcAft>
              <a:buSzPts val="1300"/>
              <a:buChar char="●"/>
            </a:pPr>
            <a:r>
              <a:rPr lang="id"/>
              <a:t>Jadi berapa banyak pun goroutine yang mengakses, bisa dipastikan bahwa goroutine yang pertama yang bisa mengeksekusi function nya</a:t>
            </a:r>
            <a:endParaRPr/>
          </a:p>
          <a:p>
            <a:pPr marL="457200" lvl="0" indent="-311150" algn="l" rtl="0">
              <a:spcBef>
                <a:spcPts val="0"/>
              </a:spcBef>
              <a:spcAft>
                <a:spcPts val="0"/>
              </a:spcAft>
              <a:buSzPts val="1300"/>
              <a:buChar char="●"/>
            </a:pPr>
            <a:r>
              <a:rPr lang="id"/>
              <a:t>Goroutine yang lain akan di hiraukan, artinya function tidak akan dieksekusi lagi</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10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Once</a:t>
            </a:r>
            <a:endParaRPr/>
          </a:p>
        </p:txBody>
      </p:sp>
      <p:pic>
        <p:nvPicPr>
          <p:cNvPr id="607" name="Google Shape;607;p101"/>
          <p:cNvPicPr preferRelativeResize="0"/>
          <p:nvPr/>
        </p:nvPicPr>
        <p:blipFill>
          <a:blip r:embed="rId3">
            <a:alphaModFix/>
          </a:blip>
          <a:stretch>
            <a:fillRect/>
          </a:stretch>
        </p:blipFill>
        <p:spPr>
          <a:xfrm>
            <a:off x="152400" y="2006250"/>
            <a:ext cx="3295650" cy="2590800"/>
          </a:xfrm>
          <a:prstGeom prst="rect">
            <a:avLst/>
          </a:prstGeom>
          <a:noFill/>
          <a:ln>
            <a:noFill/>
          </a:ln>
        </p:spPr>
      </p:pic>
      <p:pic>
        <p:nvPicPr>
          <p:cNvPr id="608" name="Google Shape;608;p101"/>
          <p:cNvPicPr preferRelativeResize="0"/>
          <p:nvPr/>
        </p:nvPicPr>
        <p:blipFill>
          <a:blip r:embed="rId4">
            <a:alphaModFix/>
          </a:blip>
          <a:stretch>
            <a:fillRect/>
          </a:stretch>
        </p:blipFill>
        <p:spPr>
          <a:xfrm>
            <a:off x="3600450" y="670900"/>
            <a:ext cx="3660350" cy="43202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102"/>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sync.Pool</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10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Pool</a:t>
            </a:r>
            <a:endParaRPr/>
          </a:p>
        </p:txBody>
      </p:sp>
      <p:sp>
        <p:nvSpPr>
          <p:cNvPr id="619" name="Google Shape;619;p10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Pool adalah implementasi design pattern bernama object pool pattern. </a:t>
            </a:r>
            <a:endParaRPr/>
          </a:p>
          <a:p>
            <a:pPr marL="457200" lvl="0" indent="-311150" algn="l" rtl="0">
              <a:spcBef>
                <a:spcPts val="0"/>
              </a:spcBef>
              <a:spcAft>
                <a:spcPts val="0"/>
              </a:spcAft>
              <a:buSzPts val="1300"/>
              <a:buChar char="●"/>
            </a:pPr>
            <a:r>
              <a:rPr lang="id"/>
              <a:t>Sederhananya, design pattern Pool ini digunakan untuk menyimpan data, selanjutnya untuk menggunakan datanya, kita bisa mengambil dari Pool, dan setelah selesai menggunakan datanya, kita bisa menyimpan kembali ke Pool nya</a:t>
            </a:r>
            <a:endParaRPr/>
          </a:p>
          <a:p>
            <a:pPr marL="457200" lvl="0" indent="-311150" algn="l" rtl="0">
              <a:spcBef>
                <a:spcPts val="0"/>
              </a:spcBef>
              <a:spcAft>
                <a:spcPts val="0"/>
              </a:spcAft>
              <a:buSzPts val="1300"/>
              <a:buChar char="●"/>
            </a:pPr>
            <a:r>
              <a:rPr lang="id"/>
              <a:t>Implementasi Pool di Go-Lang ini sudah aman dari problem race condition</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10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Membuat Pool</a:t>
            </a:r>
            <a:endParaRPr/>
          </a:p>
        </p:txBody>
      </p:sp>
      <p:pic>
        <p:nvPicPr>
          <p:cNvPr id="625" name="Google Shape;625;p104"/>
          <p:cNvPicPr preferRelativeResize="0"/>
          <p:nvPr/>
        </p:nvPicPr>
        <p:blipFill>
          <a:blip r:embed="rId3">
            <a:alphaModFix/>
          </a:blip>
          <a:stretch>
            <a:fillRect/>
          </a:stretch>
        </p:blipFill>
        <p:spPr>
          <a:xfrm>
            <a:off x="152400" y="2006250"/>
            <a:ext cx="5624969" cy="2984849"/>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10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Membuat Data Pool Otomatis</a:t>
            </a:r>
            <a:endParaRPr/>
          </a:p>
        </p:txBody>
      </p:sp>
      <p:pic>
        <p:nvPicPr>
          <p:cNvPr id="631" name="Google Shape;631;p105"/>
          <p:cNvPicPr preferRelativeResize="0"/>
          <p:nvPr/>
        </p:nvPicPr>
        <p:blipFill>
          <a:blip r:embed="rId3">
            <a:alphaModFix/>
          </a:blip>
          <a:stretch>
            <a:fillRect/>
          </a:stretch>
        </p:blipFill>
        <p:spPr>
          <a:xfrm>
            <a:off x="152400" y="2006250"/>
            <a:ext cx="8839202" cy="1923481"/>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106"/>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sync.Map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Diagram Parallel</a:t>
            </a:r>
            <a:endParaRPr/>
          </a:p>
        </p:txBody>
      </p:sp>
      <p:pic>
        <p:nvPicPr>
          <p:cNvPr id="224" name="Google Shape;224;p35"/>
          <p:cNvPicPr preferRelativeResize="0"/>
          <p:nvPr/>
        </p:nvPicPr>
        <p:blipFill>
          <a:blip r:embed="rId3">
            <a:alphaModFix/>
          </a:blip>
          <a:stretch>
            <a:fillRect/>
          </a:stretch>
        </p:blipFill>
        <p:spPr>
          <a:xfrm>
            <a:off x="1142725" y="2006250"/>
            <a:ext cx="6862157" cy="2984851"/>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10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Map</a:t>
            </a:r>
            <a:endParaRPr/>
          </a:p>
        </p:txBody>
      </p:sp>
      <p:sp>
        <p:nvSpPr>
          <p:cNvPr id="642" name="Google Shape;642;p10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Go-Lang memiliki sebuah struct beranama sync.Map</a:t>
            </a:r>
            <a:endParaRPr/>
          </a:p>
          <a:p>
            <a:pPr marL="457200" lvl="0" indent="-311150" algn="l" rtl="0">
              <a:spcBef>
                <a:spcPts val="0"/>
              </a:spcBef>
              <a:spcAft>
                <a:spcPts val="0"/>
              </a:spcAft>
              <a:buSzPts val="1300"/>
              <a:buChar char="●"/>
            </a:pPr>
            <a:r>
              <a:rPr lang="id"/>
              <a:t>Map ini mirip Go-Lang map, namun yang membedakan, Map ini aman untuk menggunaan concurrent menggunakan goroutine</a:t>
            </a:r>
            <a:endParaRPr/>
          </a:p>
          <a:p>
            <a:pPr marL="457200" lvl="0" indent="-311150" algn="l" rtl="0">
              <a:spcBef>
                <a:spcPts val="0"/>
              </a:spcBef>
              <a:spcAft>
                <a:spcPts val="0"/>
              </a:spcAft>
              <a:buSzPts val="1300"/>
              <a:buChar char="●"/>
            </a:pPr>
            <a:r>
              <a:rPr lang="id"/>
              <a:t>Ada beberapa function yang bisa kita gunakan di Map :</a:t>
            </a:r>
            <a:endParaRPr/>
          </a:p>
          <a:p>
            <a:pPr marL="914400" lvl="1" indent="-298450" algn="l" rtl="0">
              <a:spcBef>
                <a:spcPts val="0"/>
              </a:spcBef>
              <a:spcAft>
                <a:spcPts val="0"/>
              </a:spcAft>
              <a:buSzPts val="1100"/>
              <a:buChar char="○"/>
            </a:pPr>
            <a:r>
              <a:rPr lang="id"/>
              <a:t>Store(key, value) untuk menyimpan data ke Map</a:t>
            </a:r>
            <a:endParaRPr/>
          </a:p>
          <a:p>
            <a:pPr marL="914400" lvl="1" indent="-298450" algn="l" rtl="0">
              <a:spcBef>
                <a:spcPts val="0"/>
              </a:spcBef>
              <a:spcAft>
                <a:spcPts val="0"/>
              </a:spcAft>
              <a:buSzPts val="1100"/>
              <a:buChar char="○"/>
            </a:pPr>
            <a:r>
              <a:rPr lang="id"/>
              <a:t>Load(key) untuk mengambil data dari Map menggunakan key</a:t>
            </a:r>
            <a:endParaRPr/>
          </a:p>
          <a:p>
            <a:pPr marL="914400" lvl="1" indent="-298450" algn="l" rtl="0">
              <a:spcBef>
                <a:spcPts val="0"/>
              </a:spcBef>
              <a:spcAft>
                <a:spcPts val="0"/>
              </a:spcAft>
              <a:buSzPts val="1100"/>
              <a:buChar char="○"/>
            </a:pPr>
            <a:r>
              <a:rPr lang="id"/>
              <a:t>Delete(key) untuk menghapus data di Map menggunakan key</a:t>
            </a:r>
            <a:endParaRPr/>
          </a:p>
          <a:p>
            <a:pPr marL="914400" lvl="1" indent="-298450" algn="l" rtl="0">
              <a:spcBef>
                <a:spcPts val="0"/>
              </a:spcBef>
              <a:spcAft>
                <a:spcPts val="0"/>
              </a:spcAft>
              <a:buSzPts val="1100"/>
              <a:buChar char="○"/>
            </a:pPr>
            <a:r>
              <a:rPr lang="id"/>
              <a:t>Range(function(key, value)) digunakan untuk melakukan iterasi seluruh data di Map</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10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Menggunakan Map</a:t>
            </a:r>
            <a:endParaRPr/>
          </a:p>
        </p:txBody>
      </p:sp>
      <p:pic>
        <p:nvPicPr>
          <p:cNvPr id="648" name="Google Shape;648;p108"/>
          <p:cNvPicPr preferRelativeResize="0"/>
          <p:nvPr/>
        </p:nvPicPr>
        <p:blipFill>
          <a:blip r:embed="rId3">
            <a:alphaModFix/>
          </a:blip>
          <a:stretch>
            <a:fillRect/>
          </a:stretch>
        </p:blipFill>
        <p:spPr>
          <a:xfrm>
            <a:off x="152400" y="2006250"/>
            <a:ext cx="5626720" cy="298485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109"/>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sync.Cond</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11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Cond</a:t>
            </a:r>
            <a:endParaRPr/>
          </a:p>
        </p:txBody>
      </p:sp>
      <p:sp>
        <p:nvSpPr>
          <p:cNvPr id="659" name="Google Shape;659;p11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Cond adalah adalah implementasi locking berbasis kondisi. </a:t>
            </a:r>
            <a:endParaRPr/>
          </a:p>
          <a:p>
            <a:pPr marL="457200" lvl="0" indent="-311150" algn="l" rtl="0">
              <a:spcBef>
                <a:spcPts val="0"/>
              </a:spcBef>
              <a:spcAft>
                <a:spcPts val="0"/>
              </a:spcAft>
              <a:buSzPts val="1300"/>
              <a:buChar char="●"/>
            </a:pPr>
            <a:r>
              <a:rPr lang="id"/>
              <a:t>Cond membutuhkan Locker (bisa menggunakan Mutex atau RWMutex) untuk implementasi locking nya, namun berbeda dengan Locker biasanya, di Cond terdapat function Wait() untuk menunggu apakah perlu menunggu atau tidak</a:t>
            </a:r>
            <a:endParaRPr/>
          </a:p>
          <a:p>
            <a:pPr marL="457200" lvl="0" indent="-311150" algn="l" rtl="0">
              <a:spcBef>
                <a:spcPts val="0"/>
              </a:spcBef>
              <a:spcAft>
                <a:spcPts val="0"/>
              </a:spcAft>
              <a:buSzPts val="1300"/>
              <a:buChar char="●"/>
            </a:pPr>
            <a:r>
              <a:rPr lang="id"/>
              <a:t>Function Signal() bisa digunakan untuk memberi tahu sebuah goroutine agar tidak perlu menunggu lagi, sedangkan function Broadcast() digunakan untuk memberi tahu semua goroutine agar tidak perlu menunggu lagi</a:t>
            </a:r>
            <a:endParaRPr/>
          </a:p>
          <a:p>
            <a:pPr marL="457200" lvl="0" indent="-311150" algn="l" rtl="0">
              <a:spcBef>
                <a:spcPts val="0"/>
              </a:spcBef>
              <a:spcAft>
                <a:spcPts val="0"/>
              </a:spcAft>
              <a:buSzPts val="1300"/>
              <a:buChar char="●"/>
            </a:pPr>
            <a:r>
              <a:rPr lang="id"/>
              <a:t>Untuk membuat Cond, kita bisa menggunakan function sync.NewCond(Locker)</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11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Cond</a:t>
            </a:r>
            <a:endParaRPr/>
          </a:p>
        </p:txBody>
      </p:sp>
      <p:pic>
        <p:nvPicPr>
          <p:cNvPr id="665" name="Google Shape;665;p111"/>
          <p:cNvPicPr preferRelativeResize="0"/>
          <p:nvPr/>
        </p:nvPicPr>
        <p:blipFill>
          <a:blip r:embed="rId3">
            <a:alphaModFix/>
          </a:blip>
          <a:stretch>
            <a:fillRect/>
          </a:stretch>
        </p:blipFill>
        <p:spPr>
          <a:xfrm>
            <a:off x="152400" y="2006250"/>
            <a:ext cx="4201364" cy="2984850"/>
          </a:xfrm>
          <a:prstGeom prst="rect">
            <a:avLst/>
          </a:prstGeom>
          <a:noFill/>
          <a:ln>
            <a:noFill/>
          </a:ln>
        </p:spPr>
      </p:pic>
      <p:pic>
        <p:nvPicPr>
          <p:cNvPr id="666" name="Google Shape;666;p111"/>
          <p:cNvPicPr preferRelativeResize="0"/>
          <p:nvPr/>
        </p:nvPicPr>
        <p:blipFill>
          <a:blip r:embed="rId4">
            <a:alphaModFix/>
          </a:blip>
          <a:stretch>
            <a:fillRect/>
          </a:stretch>
        </p:blipFill>
        <p:spPr>
          <a:xfrm>
            <a:off x="4506180" y="642950"/>
            <a:ext cx="4300750" cy="434815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112"/>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Atomic</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11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Atomic</a:t>
            </a:r>
            <a:endParaRPr/>
          </a:p>
        </p:txBody>
      </p:sp>
      <p:sp>
        <p:nvSpPr>
          <p:cNvPr id="677" name="Google Shape;677;p11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Go-Lang memiliki package yang bernama sync/atomic</a:t>
            </a:r>
            <a:endParaRPr/>
          </a:p>
          <a:p>
            <a:pPr marL="457200" lvl="0" indent="-311150" algn="l" rtl="0">
              <a:spcBef>
                <a:spcPts val="0"/>
              </a:spcBef>
              <a:spcAft>
                <a:spcPts val="0"/>
              </a:spcAft>
              <a:buSzPts val="1300"/>
              <a:buChar char="●"/>
            </a:pPr>
            <a:r>
              <a:rPr lang="id"/>
              <a:t>Atomic merupakan package yang digunakan untuk menggunakan data primitive secara aman pada proses concurrent</a:t>
            </a:r>
            <a:endParaRPr/>
          </a:p>
          <a:p>
            <a:pPr marL="457200" lvl="0" indent="-311150" algn="l" rtl="0">
              <a:spcBef>
                <a:spcPts val="0"/>
              </a:spcBef>
              <a:spcAft>
                <a:spcPts val="0"/>
              </a:spcAft>
              <a:buSzPts val="1300"/>
              <a:buChar char="●"/>
            </a:pPr>
            <a:r>
              <a:rPr lang="id"/>
              <a:t>Contohnya sebelumnya kita telah menggunakan Mutex untuk melakukan locking ketika ingin menaikkan angka di counter. Hal ini sebenarnya bisa digunakan menggunakan Atomic package</a:t>
            </a:r>
            <a:endParaRPr/>
          </a:p>
          <a:p>
            <a:pPr marL="457200" lvl="0" indent="-311150" algn="l" rtl="0">
              <a:spcBef>
                <a:spcPts val="0"/>
              </a:spcBef>
              <a:spcAft>
                <a:spcPts val="0"/>
              </a:spcAft>
              <a:buSzPts val="1300"/>
              <a:buChar char="●"/>
            </a:pPr>
            <a:r>
              <a:rPr lang="id"/>
              <a:t>Ada banyak sekali function di atomic package, kita bisa eksplore sendiri di halaman dokumentasinya</a:t>
            </a:r>
            <a:endParaRPr/>
          </a:p>
          <a:p>
            <a:pPr marL="457200" lvl="0" indent="-311150" algn="l" rtl="0">
              <a:spcBef>
                <a:spcPts val="0"/>
              </a:spcBef>
              <a:spcAft>
                <a:spcPts val="0"/>
              </a:spcAft>
              <a:buSzPts val="1300"/>
              <a:buChar char="●"/>
            </a:pPr>
            <a:r>
              <a:rPr lang="id" u="sng">
                <a:solidFill>
                  <a:schemeClr val="hlink"/>
                </a:solidFill>
                <a:hlinkClick r:id="rId3"/>
              </a:rPr>
              <a:t>https://golang.org/pkg/sync/atomic/</a:t>
            </a:r>
            <a:r>
              <a:rPr lang="id"/>
              <a:t>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1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Menggunakan Atomic</a:t>
            </a:r>
            <a:endParaRPr/>
          </a:p>
        </p:txBody>
      </p:sp>
      <p:pic>
        <p:nvPicPr>
          <p:cNvPr id="683" name="Google Shape;683;p114"/>
          <p:cNvPicPr preferRelativeResize="0"/>
          <p:nvPr/>
        </p:nvPicPr>
        <p:blipFill>
          <a:blip r:embed="rId3">
            <a:alphaModFix/>
          </a:blip>
          <a:stretch>
            <a:fillRect/>
          </a:stretch>
        </p:blipFill>
        <p:spPr>
          <a:xfrm>
            <a:off x="152400" y="2006250"/>
            <a:ext cx="6339422" cy="2984849"/>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115"/>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time.Timer</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1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Timer</a:t>
            </a:r>
            <a:endParaRPr/>
          </a:p>
        </p:txBody>
      </p:sp>
      <p:sp>
        <p:nvSpPr>
          <p:cNvPr id="694" name="Google Shape;694;p1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Timer adalah representasi satu kejadian</a:t>
            </a:r>
            <a:endParaRPr/>
          </a:p>
          <a:p>
            <a:pPr marL="457200" lvl="0" indent="-311150" algn="l" rtl="0">
              <a:spcBef>
                <a:spcPts val="0"/>
              </a:spcBef>
              <a:spcAft>
                <a:spcPts val="0"/>
              </a:spcAft>
              <a:buSzPts val="1300"/>
              <a:buChar char="●"/>
            </a:pPr>
            <a:r>
              <a:rPr lang="id"/>
              <a:t>Ketika waktu timer sudah expire, maka event akan dikirim ke dalam channel</a:t>
            </a:r>
            <a:endParaRPr/>
          </a:p>
          <a:p>
            <a:pPr marL="457200" lvl="0" indent="-311150" algn="l" rtl="0">
              <a:spcBef>
                <a:spcPts val="0"/>
              </a:spcBef>
              <a:spcAft>
                <a:spcPts val="0"/>
              </a:spcAft>
              <a:buSzPts val="1300"/>
              <a:buChar char="●"/>
            </a:pPr>
            <a:r>
              <a:rPr lang="id"/>
              <a:t>Untuk membuat Timer kita bisa menggunakan time.NewTimer(duration)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Diagram Concurrency</a:t>
            </a:r>
            <a:endParaRPr/>
          </a:p>
        </p:txBody>
      </p:sp>
      <p:pic>
        <p:nvPicPr>
          <p:cNvPr id="230" name="Google Shape;230;p36"/>
          <p:cNvPicPr preferRelativeResize="0"/>
          <p:nvPr/>
        </p:nvPicPr>
        <p:blipFill>
          <a:blip r:embed="rId3">
            <a:alphaModFix/>
          </a:blip>
          <a:stretch>
            <a:fillRect/>
          </a:stretch>
        </p:blipFill>
        <p:spPr>
          <a:xfrm>
            <a:off x="152400" y="2006250"/>
            <a:ext cx="8839203" cy="2257666"/>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Timer</a:t>
            </a:r>
            <a:endParaRPr/>
          </a:p>
        </p:txBody>
      </p:sp>
      <p:pic>
        <p:nvPicPr>
          <p:cNvPr id="700" name="Google Shape;700;p117"/>
          <p:cNvPicPr preferRelativeResize="0"/>
          <p:nvPr/>
        </p:nvPicPr>
        <p:blipFill>
          <a:blip r:embed="rId3">
            <a:alphaModFix/>
          </a:blip>
          <a:stretch>
            <a:fillRect/>
          </a:stretch>
        </p:blipFill>
        <p:spPr>
          <a:xfrm>
            <a:off x="152400" y="2006250"/>
            <a:ext cx="8820150" cy="2686050"/>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1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time.After()</a:t>
            </a:r>
            <a:endParaRPr/>
          </a:p>
        </p:txBody>
      </p:sp>
      <p:sp>
        <p:nvSpPr>
          <p:cNvPr id="706" name="Google Shape;706;p1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Kadang kita hanya butuh channel nya saja, tidak membutuhkan data Timer nya</a:t>
            </a:r>
            <a:endParaRPr/>
          </a:p>
          <a:p>
            <a:pPr marL="457200" lvl="0" indent="-311150" algn="l" rtl="0">
              <a:spcBef>
                <a:spcPts val="0"/>
              </a:spcBef>
              <a:spcAft>
                <a:spcPts val="0"/>
              </a:spcAft>
              <a:buSzPts val="1300"/>
              <a:buChar char="●"/>
            </a:pPr>
            <a:r>
              <a:rPr lang="id"/>
              <a:t>Untuk melakukan hal itu kita bisa menggunakan function time.After(duration)</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1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Menggunakan Function After</a:t>
            </a:r>
            <a:endParaRPr/>
          </a:p>
        </p:txBody>
      </p:sp>
      <p:pic>
        <p:nvPicPr>
          <p:cNvPr id="712" name="Google Shape;712;p119"/>
          <p:cNvPicPr preferRelativeResize="0"/>
          <p:nvPr/>
        </p:nvPicPr>
        <p:blipFill>
          <a:blip r:embed="rId3">
            <a:alphaModFix/>
          </a:blip>
          <a:stretch>
            <a:fillRect/>
          </a:stretch>
        </p:blipFill>
        <p:spPr>
          <a:xfrm>
            <a:off x="152400" y="2006250"/>
            <a:ext cx="8839199" cy="2377979"/>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1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time.AfterFunc()</a:t>
            </a:r>
            <a:endParaRPr/>
          </a:p>
        </p:txBody>
      </p:sp>
      <p:sp>
        <p:nvSpPr>
          <p:cNvPr id="718" name="Google Shape;718;p1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Kadang ada kebutuhan kita ingin menjalankan sebuah function dengan delay waktu tertentu</a:t>
            </a:r>
            <a:endParaRPr/>
          </a:p>
          <a:p>
            <a:pPr marL="457200" lvl="0" indent="-311150" algn="l" rtl="0">
              <a:spcBef>
                <a:spcPts val="0"/>
              </a:spcBef>
              <a:spcAft>
                <a:spcPts val="0"/>
              </a:spcAft>
              <a:buSzPts val="1300"/>
              <a:buChar char="●"/>
            </a:pPr>
            <a:r>
              <a:rPr lang="id"/>
              <a:t>Kita bisa memanfaatkan Timer dengan menggunakan function time.AfterFunc()</a:t>
            </a:r>
            <a:endParaRPr/>
          </a:p>
          <a:p>
            <a:pPr marL="457200" lvl="0" indent="-311150" algn="l" rtl="0">
              <a:spcBef>
                <a:spcPts val="0"/>
              </a:spcBef>
              <a:spcAft>
                <a:spcPts val="0"/>
              </a:spcAft>
              <a:buSzPts val="1300"/>
              <a:buChar char="●"/>
            </a:pPr>
            <a:r>
              <a:rPr lang="id"/>
              <a:t>Kita tidak perlu lagi menggunakan channel nya, cukup kirim kan function yang akan dipanggil ketika Timer mengirim kejadiannya</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1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Menggunakan Function AfterFunc</a:t>
            </a:r>
            <a:endParaRPr/>
          </a:p>
        </p:txBody>
      </p:sp>
      <p:pic>
        <p:nvPicPr>
          <p:cNvPr id="724" name="Google Shape;724;p121"/>
          <p:cNvPicPr preferRelativeResize="0"/>
          <p:nvPr/>
        </p:nvPicPr>
        <p:blipFill>
          <a:blip r:embed="rId3">
            <a:alphaModFix/>
          </a:blip>
          <a:stretch>
            <a:fillRect/>
          </a:stretch>
        </p:blipFill>
        <p:spPr>
          <a:xfrm>
            <a:off x="152400" y="2006250"/>
            <a:ext cx="8839200" cy="2704703"/>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122"/>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time.Ticker</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1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time.Ticker</a:t>
            </a:r>
            <a:endParaRPr/>
          </a:p>
        </p:txBody>
      </p:sp>
      <p:sp>
        <p:nvSpPr>
          <p:cNvPr id="735" name="Google Shape;735;p1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Ticker adalah representasi kejadian yang berulang</a:t>
            </a:r>
            <a:endParaRPr/>
          </a:p>
          <a:p>
            <a:pPr marL="457200" lvl="0" indent="-311150" algn="l" rtl="0">
              <a:spcBef>
                <a:spcPts val="0"/>
              </a:spcBef>
              <a:spcAft>
                <a:spcPts val="0"/>
              </a:spcAft>
              <a:buSzPts val="1300"/>
              <a:buChar char="●"/>
            </a:pPr>
            <a:r>
              <a:rPr lang="id"/>
              <a:t>Ketika waktu ticker sudah expire, maka event akan dikirim ke dalam channel</a:t>
            </a:r>
            <a:endParaRPr/>
          </a:p>
          <a:p>
            <a:pPr marL="457200" lvl="0" indent="-311150" algn="l" rtl="0">
              <a:spcBef>
                <a:spcPts val="0"/>
              </a:spcBef>
              <a:spcAft>
                <a:spcPts val="0"/>
              </a:spcAft>
              <a:buSzPts val="1300"/>
              <a:buChar char="●"/>
            </a:pPr>
            <a:r>
              <a:rPr lang="id"/>
              <a:t>Untuk membuat ticker, kita bisa menggunakan time.NewTicker(duration)</a:t>
            </a:r>
            <a:endParaRPr/>
          </a:p>
          <a:p>
            <a:pPr marL="457200" lvl="0" indent="-311150" algn="l" rtl="0">
              <a:spcBef>
                <a:spcPts val="0"/>
              </a:spcBef>
              <a:spcAft>
                <a:spcPts val="0"/>
              </a:spcAft>
              <a:buSzPts val="1300"/>
              <a:buChar char="●"/>
            </a:pPr>
            <a:r>
              <a:rPr lang="id"/>
              <a:t>Untuk menghentikan ticker, kita bisa menggunakan Ticker.Stop()</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1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Membuat Ticker</a:t>
            </a:r>
            <a:endParaRPr/>
          </a:p>
        </p:txBody>
      </p:sp>
      <p:pic>
        <p:nvPicPr>
          <p:cNvPr id="741" name="Google Shape;741;p124"/>
          <p:cNvPicPr preferRelativeResize="0"/>
          <p:nvPr/>
        </p:nvPicPr>
        <p:blipFill>
          <a:blip r:embed="rId3">
            <a:alphaModFix/>
          </a:blip>
          <a:stretch>
            <a:fillRect/>
          </a:stretch>
        </p:blipFill>
        <p:spPr>
          <a:xfrm>
            <a:off x="152400" y="2006250"/>
            <a:ext cx="8839201" cy="2445467"/>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1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time.Tick()</a:t>
            </a:r>
            <a:endParaRPr/>
          </a:p>
        </p:txBody>
      </p:sp>
      <p:sp>
        <p:nvSpPr>
          <p:cNvPr id="747" name="Google Shape;747;p1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d"/>
              <a:t>Kadang kita tidak butuh data Ticker nya, kita hanya butuh channel nya saja</a:t>
            </a:r>
            <a:endParaRPr/>
          </a:p>
          <a:p>
            <a:pPr marL="457200" lvl="0" indent="-311150" algn="l" rtl="0">
              <a:spcBef>
                <a:spcPts val="0"/>
              </a:spcBef>
              <a:spcAft>
                <a:spcPts val="0"/>
              </a:spcAft>
              <a:buSzPts val="1300"/>
              <a:buChar char="●"/>
            </a:pPr>
            <a:r>
              <a:rPr lang="id"/>
              <a:t>Jika demikian, kita bisa menggunakan function timer.Tick(duration), function ini tidak akan mengembalikan Ticker, hanya mengembalikan channel timer nya saja</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1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Kode : Menggunakan Function Tick</a:t>
            </a:r>
            <a:endParaRPr/>
          </a:p>
        </p:txBody>
      </p:sp>
      <p:pic>
        <p:nvPicPr>
          <p:cNvPr id="753" name="Google Shape;753;p126"/>
          <p:cNvPicPr preferRelativeResize="0"/>
          <p:nvPr/>
        </p:nvPicPr>
        <p:blipFill>
          <a:blip r:embed="rId3">
            <a:alphaModFix/>
          </a:blip>
          <a:stretch>
            <a:fillRect/>
          </a:stretch>
        </p:blipFill>
        <p:spPr>
          <a:xfrm>
            <a:off x="152400" y="2006250"/>
            <a:ext cx="8839198" cy="263264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2658</Words>
  <Application>Microsoft Office PowerPoint</Application>
  <PresentationFormat>On-screen Show (16:9)</PresentationFormat>
  <Paragraphs>269</Paragraphs>
  <Slides>106</Slides>
  <Notes>106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106</vt:i4>
      </vt:variant>
    </vt:vector>
  </HeadingPairs>
  <TitlesOfParts>
    <vt:vector size="111" baseType="lpstr">
      <vt:lpstr>Lato</vt:lpstr>
      <vt:lpstr>Raleway</vt:lpstr>
      <vt:lpstr>Arial</vt:lpstr>
      <vt:lpstr>Streamline</vt:lpstr>
      <vt:lpstr>Streamline</vt:lpstr>
      <vt:lpstr>Go-Lang Goroutines</vt:lpstr>
      <vt:lpstr>Agenda</vt:lpstr>
      <vt:lpstr>Pengenalan Concurrency dan Parallel Programming</vt:lpstr>
      <vt:lpstr>Pengenalan Parallel Programming</vt:lpstr>
      <vt:lpstr>Contoh Parallel</vt:lpstr>
      <vt:lpstr>Process vs Thread</vt:lpstr>
      <vt:lpstr>Parallel vs Concurrency</vt:lpstr>
      <vt:lpstr>Diagram Parallel</vt:lpstr>
      <vt:lpstr>Diagram Concurrency</vt:lpstr>
      <vt:lpstr>Contoh Concurrency</vt:lpstr>
      <vt:lpstr>CPU-bound</vt:lpstr>
      <vt:lpstr>I/O-bound</vt:lpstr>
      <vt:lpstr>Pengenalan Goroutines</vt:lpstr>
      <vt:lpstr>Pengenalan Goroutine</vt:lpstr>
      <vt:lpstr>Cara Kerja Goroutine</vt:lpstr>
      <vt:lpstr>Cara Kerja Go Scheduler</vt:lpstr>
      <vt:lpstr>Cara Kerja Go-Scheduler</vt:lpstr>
      <vt:lpstr>Membuat Project</vt:lpstr>
      <vt:lpstr>Membuat Project</vt:lpstr>
      <vt:lpstr>Membuat Goroutine</vt:lpstr>
      <vt:lpstr>Membuat Goroutine</vt:lpstr>
      <vt:lpstr>Kode : Membuat Goroutine</vt:lpstr>
      <vt:lpstr>Menjalankan Test</vt:lpstr>
      <vt:lpstr>Goroutine Sangat Ringan</vt:lpstr>
      <vt:lpstr>Goroutine Sangat Ringan</vt:lpstr>
      <vt:lpstr>Kode : Membuat Banyak Goroutine</vt:lpstr>
      <vt:lpstr>Pengenalan Channel</vt:lpstr>
      <vt:lpstr>Pengenalan Channel</vt:lpstr>
      <vt:lpstr>Diagram Channel</vt:lpstr>
      <vt:lpstr>Karakteristik Channel</vt:lpstr>
      <vt:lpstr>Membuat Channel</vt:lpstr>
      <vt:lpstr>Membuat Channel</vt:lpstr>
      <vt:lpstr>Kode : Membuat Channel</vt:lpstr>
      <vt:lpstr>Mengirim dan Menerima Data dari Channel</vt:lpstr>
      <vt:lpstr>Kode : Channel</vt:lpstr>
      <vt:lpstr>Channel Sebagai Parameter</vt:lpstr>
      <vt:lpstr>Channel Sebagai Parameter</vt:lpstr>
      <vt:lpstr>Kode : Channel Sebagai Parameter</vt:lpstr>
      <vt:lpstr>Channel In dan Out </vt:lpstr>
      <vt:lpstr>Channel In dan Out</vt:lpstr>
      <vt:lpstr>Kode : Channel In dan Out</vt:lpstr>
      <vt:lpstr>Buffered Channel</vt:lpstr>
      <vt:lpstr>Buffered Channel</vt:lpstr>
      <vt:lpstr>Buffer Capacity</vt:lpstr>
      <vt:lpstr>Diagram Channel Buffer</vt:lpstr>
      <vt:lpstr>Kode : Membuat Buffered Channel</vt:lpstr>
      <vt:lpstr>Range Channel</vt:lpstr>
      <vt:lpstr>Range Channel</vt:lpstr>
      <vt:lpstr>Kode : Range Channel</vt:lpstr>
      <vt:lpstr>Select Channel</vt:lpstr>
      <vt:lpstr>Select Channel</vt:lpstr>
      <vt:lpstr>Kode : Select Multiple Channel</vt:lpstr>
      <vt:lpstr>Default Select</vt:lpstr>
      <vt:lpstr>Default Select</vt:lpstr>
      <vt:lpstr>Kode : Default Select</vt:lpstr>
      <vt:lpstr>Race Condition</vt:lpstr>
      <vt:lpstr>Masalah Dengan Goroutine</vt:lpstr>
      <vt:lpstr>Kode : Race Condition</vt:lpstr>
      <vt:lpstr>sync.Mutex</vt:lpstr>
      <vt:lpstr>Mutex (Mutual Exclusion)</vt:lpstr>
      <vt:lpstr>Kode : Mutex</vt:lpstr>
      <vt:lpstr>sync.RWMutex</vt:lpstr>
      <vt:lpstr>RWMutex (Read Write Mutex)</vt:lpstr>
      <vt:lpstr>Kode : RWMutex</vt:lpstr>
      <vt:lpstr>Deadlock</vt:lpstr>
      <vt:lpstr>Deadlock</vt:lpstr>
      <vt:lpstr>Kode : Simulasi Deadlock (1)</vt:lpstr>
      <vt:lpstr>Kode : Simulasi Deadlock (2)</vt:lpstr>
      <vt:lpstr>sync.WaitGroup</vt:lpstr>
      <vt:lpstr>WaitGroup</vt:lpstr>
      <vt:lpstr>Kode : WaitGroup</vt:lpstr>
      <vt:lpstr>sync.Once</vt:lpstr>
      <vt:lpstr>Once</vt:lpstr>
      <vt:lpstr>Kode : Once</vt:lpstr>
      <vt:lpstr>sync.Pool</vt:lpstr>
      <vt:lpstr>Pool</vt:lpstr>
      <vt:lpstr>Kode : Membuat Pool</vt:lpstr>
      <vt:lpstr>Kode : Membuat Data Pool Otomatis</vt:lpstr>
      <vt:lpstr>sync.Map</vt:lpstr>
      <vt:lpstr>Map</vt:lpstr>
      <vt:lpstr>Kode : Menggunakan Map</vt:lpstr>
      <vt:lpstr>sync.Cond</vt:lpstr>
      <vt:lpstr>Cond</vt:lpstr>
      <vt:lpstr>Kode : Cond</vt:lpstr>
      <vt:lpstr>Atomic</vt:lpstr>
      <vt:lpstr>Atomic</vt:lpstr>
      <vt:lpstr>Kode : Menggunakan Atomic</vt:lpstr>
      <vt:lpstr>time.Timer</vt:lpstr>
      <vt:lpstr>Timer</vt:lpstr>
      <vt:lpstr>Kode : Timer</vt:lpstr>
      <vt:lpstr>time.After()</vt:lpstr>
      <vt:lpstr>Kode : Menggunakan Function After</vt:lpstr>
      <vt:lpstr>time.AfterFunc()</vt:lpstr>
      <vt:lpstr>Kode : Menggunakan Function AfterFunc</vt:lpstr>
      <vt:lpstr>time.Ticker</vt:lpstr>
      <vt:lpstr>time.Ticker</vt:lpstr>
      <vt:lpstr>Kode : Membuat Ticker</vt:lpstr>
      <vt:lpstr>time.Tick()</vt:lpstr>
      <vt:lpstr>Kode : Menggunakan Function Tick</vt:lpstr>
      <vt:lpstr>GOMAXPROCS</vt:lpstr>
      <vt:lpstr>GOMAXPROCS</vt:lpstr>
      <vt:lpstr>Kode : Melihat Jumlah Thread</vt:lpstr>
      <vt:lpstr>Kode : Mengubah Jumlah Thread</vt:lpstr>
      <vt:lpstr>Peringatan</vt:lpstr>
      <vt:lpstr>Materi Selanjutnya</vt:lpstr>
      <vt:lpstr>Materi Selanjutnya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Go-Lang Goroutines</dc:title>
  <cp:lastModifiedBy>Umar Bawazir</cp:lastModifiedBy>
  <cp:revision>2</cp:revision>
  <dcterms:modified xsi:type="dcterms:W3CDTF">2022-11-20T15:04:33Z</dcterms:modified>
</cp:coreProperties>
</file>