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28"/>
  </p:notesMasterIdLst>
  <p:sldIdLst>
    <p:sldId id="256" r:id="rId2"/>
    <p:sldId id="260" r:id="rId3"/>
    <p:sldId id="257" r:id="rId4"/>
    <p:sldId id="265" r:id="rId5"/>
    <p:sldId id="327" r:id="rId6"/>
    <p:sldId id="332" r:id="rId7"/>
    <p:sldId id="261" r:id="rId8"/>
    <p:sldId id="328" r:id="rId9"/>
    <p:sldId id="329" r:id="rId10"/>
    <p:sldId id="330" r:id="rId11"/>
    <p:sldId id="331" r:id="rId12"/>
    <p:sldId id="333" r:id="rId13"/>
    <p:sldId id="334" r:id="rId14"/>
    <p:sldId id="335" r:id="rId15"/>
    <p:sldId id="336" r:id="rId16"/>
    <p:sldId id="337" r:id="rId17"/>
    <p:sldId id="338" r:id="rId18"/>
    <p:sldId id="339" r:id="rId19"/>
    <p:sldId id="341" r:id="rId20"/>
    <p:sldId id="342" r:id="rId21"/>
    <p:sldId id="344" r:id="rId22"/>
    <p:sldId id="343" r:id="rId23"/>
    <p:sldId id="345" r:id="rId24"/>
    <p:sldId id="346" r:id="rId25"/>
    <p:sldId id="347" r:id="rId26"/>
    <p:sldId id="34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1" d="100"/>
          <a:sy n="111" d="100"/>
        </p:scale>
        <p:origin x="55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992FFA-3E5D-44BB-872B-AB7FE80DBBBD}" type="datetimeFigureOut">
              <a:rPr lang="en-US" smtClean="0"/>
              <a:t>11/16/2022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59A98-205D-49D4-9D78-08541A083293}" type="slidenum">
              <a:rPr lang="en-US" smtClean="0"/>
              <a:t>‹#›</a:t>
            </a:fld>
            <a:endParaRPr lang="en-US"/>
          </a:p>
        </p:txBody>
      </p:sp>
    </p:spTree>
    <p:extLst>
      <p:ext uri="{BB962C8B-B14F-4D97-AF65-F5344CB8AC3E}">
        <p14:creationId xmlns:p14="http://schemas.microsoft.com/office/powerpoint/2010/main" val="2573750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74a60ad919_0_1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74a60ad919_0_1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3551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74a60ad919_0_1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74a60ad919_0_1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1167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74a60ad919_0_1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74a60ad919_0_1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9096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74a60ad919_0_1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74a60ad919_0_1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1393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74a60ad919_0_1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74a60ad919_0_1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9819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74a60ad919_0_1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74a60ad919_0_1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9925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6895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6343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9166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solidFill>
          <a:schemeClr val="dk1"/>
        </a:solidFill>
        <a:effectLst/>
      </p:bgPr>
    </p:bg>
    <p:spTree>
      <p:nvGrpSpPr>
        <p:cNvPr id="1" name="Shape 17"/>
        <p:cNvGrpSpPr/>
        <p:nvPr/>
      </p:nvGrpSpPr>
      <p:grpSpPr>
        <a:xfrm>
          <a:off x="0" y="0"/>
          <a:ext cx="0" cy="0"/>
          <a:chOff x="0" y="0"/>
          <a:chExt cx="0" cy="0"/>
        </a:xfrm>
      </p:grpSpPr>
      <p:sp>
        <p:nvSpPr>
          <p:cNvPr id="21" name="Google Shape;21;p3"/>
          <p:cNvSpPr txBox="1">
            <a:spLocks noGrp="1"/>
          </p:cNvSpPr>
          <p:nvPr>
            <p:ph type="title"/>
          </p:nvPr>
        </p:nvSpPr>
        <p:spPr>
          <a:xfrm>
            <a:off x="972600" y="1763267"/>
            <a:ext cx="10251200" cy="20248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4800">
                <a:solidFill>
                  <a:schemeClr val="lt1"/>
                </a:solidFill>
              </a:defRPr>
            </a:lvl1pPr>
            <a:lvl2pPr lvl="1">
              <a:spcBef>
                <a:spcPts val="0"/>
              </a:spcBef>
              <a:spcAft>
                <a:spcPts val="0"/>
              </a:spcAft>
              <a:buClr>
                <a:schemeClr val="lt1"/>
              </a:buClr>
              <a:buSzPts val="3600"/>
              <a:buNone/>
              <a:defRPr sz="4800">
                <a:solidFill>
                  <a:schemeClr val="lt1"/>
                </a:solidFill>
              </a:defRPr>
            </a:lvl2pPr>
            <a:lvl3pPr lvl="2">
              <a:spcBef>
                <a:spcPts val="0"/>
              </a:spcBef>
              <a:spcAft>
                <a:spcPts val="0"/>
              </a:spcAft>
              <a:buClr>
                <a:schemeClr val="lt1"/>
              </a:buClr>
              <a:buSzPts val="3600"/>
              <a:buNone/>
              <a:defRPr sz="4800">
                <a:solidFill>
                  <a:schemeClr val="lt1"/>
                </a:solidFill>
              </a:defRPr>
            </a:lvl3pPr>
            <a:lvl4pPr lvl="3">
              <a:spcBef>
                <a:spcPts val="0"/>
              </a:spcBef>
              <a:spcAft>
                <a:spcPts val="0"/>
              </a:spcAft>
              <a:buClr>
                <a:schemeClr val="lt1"/>
              </a:buClr>
              <a:buSzPts val="3600"/>
              <a:buNone/>
              <a:defRPr sz="4800">
                <a:solidFill>
                  <a:schemeClr val="lt1"/>
                </a:solidFill>
              </a:defRPr>
            </a:lvl4pPr>
            <a:lvl5pPr lvl="4">
              <a:spcBef>
                <a:spcPts val="0"/>
              </a:spcBef>
              <a:spcAft>
                <a:spcPts val="0"/>
              </a:spcAft>
              <a:buClr>
                <a:schemeClr val="lt1"/>
              </a:buClr>
              <a:buSzPts val="3600"/>
              <a:buNone/>
              <a:defRPr sz="4800">
                <a:solidFill>
                  <a:schemeClr val="lt1"/>
                </a:solidFill>
              </a:defRPr>
            </a:lvl5pPr>
            <a:lvl6pPr lvl="5">
              <a:spcBef>
                <a:spcPts val="0"/>
              </a:spcBef>
              <a:spcAft>
                <a:spcPts val="0"/>
              </a:spcAft>
              <a:buClr>
                <a:schemeClr val="lt1"/>
              </a:buClr>
              <a:buSzPts val="3600"/>
              <a:buNone/>
              <a:defRPr sz="4800">
                <a:solidFill>
                  <a:schemeClr val="lt1"/>
                </a:solidFill>
              </a:defRPr>
            </a:lvl6pPr>
            <a:lvl7pPr lvl="6">
              <a:spcBef>
                <a:spcPts val="0"/>
              </a:spcBef>
              <a:spcAft>
                <a:spcPts val="0"/>
              </a:spcAft>
              <a:buClr>
                <a:schemeClr val="lt1"/>
              </a:buClr>
              <a:buSzPts val="3600"/>
              <a:buNone/>
              <a:defRPr sz="4800">
                <a:solidFill>
                  <a:schemeClr val="lt1"/>
                </a:solidFill>
              </a:defRPr>
            </a:lvl7pPr>
            <a:lvl8pPr lvl="7">
              <a:spcBef>
                <a:spcPts val="0"/>
              </a:spcBef>
              <a:spcAft>
                <a:spcPts val="0"/>
              </a:spcAft>
              <a:buClr>
                <a:schemeClr val="lt1"/>
              </a:buClr>
              <a:buSzPts val="3600"/>
              <a:buNone/>
              <a:defRPr sz="4800">
                <a:solidFill>
                  <a:schemeClr val="lt1"/>
                </a:solidFill>
              </a:defRPr>
            </a:lvl8pPr>
            <a:lvl9pPr lvl="8">
              <a:spcBef>
                <a:spcPts val="0"/>
              </a:spcBef>
              <a:spcAft>
                <a:spcPts val="0"/>
              </a:spcAft>
              <a:buClr>
                <a:schemeClr val="lt1"/>
              </a:buClr>
              <a:buSzPts val="3600"/>
              <a:buNone/>
              <a:defRPr sz="4800">
                <a:solidFill>
                  <a:schemeClr val="lt1"/>
                </a:solidFill>
              </a:defRPr>
            </a:lvl9pPr>
          </a:lstStyle>
          <a:p>
            <a:endParaRPr/>
          </a:p>
        </p:txBody>
      </p:sp>
      <p:sp>
        <p:nvSpPr>
          <p:cNvPr id="22" name="Google Shape;22;p3"/>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id" smtClean="0"/>
              <a:pPr/>
              <a:t>‹#›</a:t>
            </a:fld>
            <a:endParaRPr lang="id"/>
          </a:p>
        </p:txBody>
      </p:sp>
    </p:spTree>
    <p:extLst>
      <p:ext uri="{BB962C8B-B14F-4D97-AF65-F5344CB8AC3E}">
        <p14:creationId xmlns:p14="http://schemas.microsoft.com/office/powerpoint/2010/main" val="154032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9031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3442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0114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833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5248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7197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11/16/2022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1606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6804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149417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json.org/json-en.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 JSON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18747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Contoh</a:t>
            </a:r>
            <a:r>
              <a:rPr lang="en-US" dirty="0"/>
              <a:t> ENCODE JSON DARI STRUCT</a:t>
            </a:r>
          </a:p>
        </p:txBody>
      </p:sp>
      <p:sp>
        <p:nvSpPr>
          <p:cNvPr id="5" name="TextBox 4">
            <a:extLst>
              <a:ext uri="{FF2B5EF4-FFF2-40B4-BE49-F238E27FC236}">
                <a16:creationId xmlns:a16="http://schemas.microsoft.com/office/drawing/2014/main" id="{16FF765A-7D00-E6B5-4560-0B8B27A071C6}"/>
              </a:ext>
            </a:extLst>
          </p:cNvPr>
          <p:cNvSpPr txBox="1"/>
          <p:nvPr/>
        </p:nvSpPr>
        <p:spPr>
          <a:xfrm>
            <a:off x="1596000" y="2088916"/>
            <a:ext cx="9000000" cy="280076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id-ID" sz="1600" b="0" dirty="0">
                <a:solidFill>
                  <a:srgbClr val="676867"/>
                </a:solidFill>
                <a:effectLst/>
                <a:latin typeface="Consolas" panose="020B0609020204030204" pitchFamily="49" charset="0"/>
              </a:rPr>
              <a:t>func</a:t>
            </a:r>
            <a:r>
              <a:rPr lang="id-ID" sz="1600" b="0" dirty="0">
                <a:solidFill>
                  <a:srgbClr val="C5C8C6"/>
                </a:solidFill>
                <a:effectLst/>
                <a:latin typeface="Consolas" panose="020B0609020204030204" pitchFamily="49" charset="0"/>
              </a:rPr>
              <a:t> </a:t>
            </a:r>
            <a:r>
              <a:rPr lang="id-ID" sz="1600" b="0" dirty="0">
                <a:solidFill>
                  <a:srgbClr val="CE6700"/>
                </a:solidFill>
                <a:effectLst/>
                <a:latin typeface="Consolas" panose="020B0609020204030204" pitchFamily="49" charset="0"/>
              </a:rPr>
              <a:t>EncodeStruct</a:t>
            </a:r>
            <a:r>
              <a:rPr lang="id-ID" sz="1600" b="0" dirty="0">
                <a:solidFill>
                  <a:srgbClr val="C5C8C6"/>
                </a:solidFill>
                <a:effectLst/>
                <a:latin typeface="Consolas" panose="020B0609020204030204" pitchFamily="49" charset="0"/>
              </a:rPr>
              <a:t>() {</a:t>
            </a:r>
          </a:p>
          <a:p>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customer</a:t>
            </a:r>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a:t>
            </a:r>
            <a:r>
              <a:rPr lang="id-ID" sz="1600" b="0" dirty="0">
                <a:solidFill>
                  <a:srgbClr val="9B0000"/>
                </a:solidFill>
                <a:effectLst/>
                <a:latin typeface="Consolas" panose="020B0609020204030204" pitchFamily="49" charset="0"/>
              </a:rPr>
              <a:t>Customer</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        Name:    </a:t>
            </a:r>
            <a:r>
              <a:rPr lang="id-ID" sz="1600" b="0" dirty="0">
                <a:solidFill>
                  <a:srgbClr val="9AA83A"/>
                </a:solidFill>
                <a:effectLst/>
                <a:latin typeface="Consolas" panose="020B0609020204030204" pitchFamily="49" charset="0"/>
              </a:rPr>
              <a:t>"Umar Bawazir"</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        Age:     </a:t>
            </a:r>
            <a:r>
              <a:rPr lang="id-ID" sz="1600" b="0" dirty="0">
                <a:solidFill>
                  <a:srgbClr val="6089B4"/>
                </a:solidFill>
                <a:effectLst/>
                <a:latin typeface="Consolas" panose="020B0609020204030204" pitchFamily="49" charset="0"/>
              </a:rPr>
              <a:t>23</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        Married: </a:t>
            </a:r>
            <a:r>
              <a:rPr lang="id-ID" sz="1600" b="0" dirty="0">
                <a:solidFill>
                  <a:srgbClr val="408080"/>
                </a:solidFill>
                <a:effectLst/>
                <a:latin typeface="Consolas" panose="020B0609020204030204" pitchFamily="49" charset="0"/>
              </a:rPr>
              <a:t>true</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        Hobbies: []</a:t>
            </a:r>
            <a:r>
              <a:rPr lang="id-ID" sz="1600" b="0" dirty="0">
                <a:solidFill>
                  <a:srgbClr val="9B0000"/>
                </a:solidFill>
                <a:effectLst/>
                <a:latin typeface="Consolas" panose="020B0609020204030204" pitchFamily="49" charset="0"/>
              </a:rPr>
              <a:t>string</a:t>
            </a:r>
            <a:r>
              <a:rPr lang="id-ID" sz="1600" b="0" dirty="0">
                <a:solidFill>
                  <a:srgbClr val="C5C8C6"/>
                </a:solidFill>
                <a:effectLst/>
                <a:latin typeface="Consolas" panose="020B0609020204030204" pitchFamily="49" charset="0"/>
              </a:rPr>
              <a:t>{</a:t>
            </a:r>
            <a:r>
              <a:rPr lang="id-ID" sz="1600" b="0" dirty="0">
                <a:solidFill>
                  <a:srgbClr val="9AA83A"/>
                </a:solidFill>
                <a:effectLst/>
                <a:latin typeface="Consolas" panose="020B0609020204030204" pitchFamily="49" charset="0"/>
              </a:rPr>
              <a:t>"Gaming"</a:t>
            </a:r>
            <a:r>
              <a:rPr lang="id-ID" sz="1600" b="0" dirty="0">
                <a:solidFill>
                  <a:srgbClr val="C5C8C6"/>
                </a:solidFill>
                <a:effectLst/>
                <a:latin typeface="Consolas" panose="020B0609020204030204" pitchFamily="49" charset="0"/>
              </a:rPr>
              <a:t>, </a:t>
            </a:r>
            <a:r>
              <a:rPr lang="id-ID" sz="1600" b="0" dirty="0">
                <a:solidFill>
                  <a:srgbClr val="9AA83A"/>
                </a:solidFill>
                <a:effectLst/>
                <a:latin typeface="Consolas" panose="020B0609020204030204" pitchFamily="49" charset="0"/>
              </a:rPr>
              <a:t>"Ngodin"</a:t>
            </a:r>
            <a:r>
              <a:rPr lang="id-ID" sz="1600" b="0" dirty="0">
                <a:solidFill>
                  <a:srgbClr val="C5C8C6"/>
                </a:solidFill>
                <a:effectLst/>
                <a:latin typeface="Consolas" panose="020B0609020204030204" pitchFamily="49" charset="0"/>
              </a:rPr>
              <a:t>, </a:t>
            </a:r>
            <a:r>
              <a:rPr lang="id-ID" sz="1600" b="0" dirty="0">
                <a:solidFill>
                  <a:srgbClr val="9AA83A"/>
                </a:solidFill>
                <a:effectLst/>
                <a:latin typeface="Consolas" panose="020B0609020204030204" pitchFamily="49" charset="0"/>
              </a:rPr>
              <a:t>"Mancing"</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    }</a:t>
            </a:r>
          </a:p>
          <a:p>
            <a:br>
              <a:rPr lang="id-ID" sz="1600" b="0" dirty="0">
                <a:solidFill>
                  <a:srgbClr val="C5C8C6"/>
                </a:solidFill>
                <a:effectLst/>
                <a:latin typeface="Consolas" panose="020B0609020204030204" pitchFamily="49" charset="0"/>
              </a:rPr>
            </a:br>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bytes</a:t>
            </a:r>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_</a:t>
            </a:r>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json.</a:t>
            </a:r>
            <a:r>
              <a:rPr lang="id-ID" sz="1600" b="0" dirty="0">
                <a:solidFill>
                  <a:srgbClr val="9872A2"/>
                </a:solidFill>
                <a:effectLst/>
                <a:latin typeface="Consolas" panose="020B0609020204030204" pitchFamily="49" charset="0"/>
              </a:rPr>
              <a:t>Marshal</a:t>
            </a:r>
            <a:r>
              <a:rPr lang="id-ID" sz="1600" b="0" dirty="0">
                <a:solidFill>
                  <a:srgbClr val="C5C8C6"/>
                </a:solidFill>
                <a:effectLst/>
                <a:latin typeface="Consolas" panose="020B0609020204030204" pitchFamily="49" charset="0"/>
              </a:rPr>
              <a:t>(</a:t>
            </a:r>
            <a:r>
              <a:rPr lang="id-ID" sz="1600" b="0" dirty="0">
                <a:solidFill>
                  <a:srgbClr val="676867"/>
                </a:solidFill>
                <a:effectLst/>
                <a:latin typeface="Consolas" panose="020B0609020204030204" pitchFamily="49" charset="0"/>
              </a:rPr>
              <a:t>&amp;</a:t>
            </a:r>
            <a:r>
              <a:rPr lang="id-ID" sz="1600" b="0" dirty="0">
                <a:solidFill>
                  <a:srgbClr val="6089B4"/>
                </a:solidFill>
                <a:effectLst/>
                <a:latin typeface="Consolas" panose="020B0609020204030204" pitchFamily="49" charset="0"/>
              </a:rPr>
              <a:t>customer</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    fmt.</a:t>
            </a:r>
            <a:r>
              <a:rPr lang="id-ID" sz="1600" b="0" dirty="0">
                <a:solidFill>
                  <a:srgbClr val="9872A2"/>
                </a:solidFill>
                <a:effectLst/>
                <a:latin typeface="Consolas" panose="020B0609020204030204" pitchFamily="49" charset="0"/>
              </a:rPr>
              <a:t>Println</a:t>
            </a:r>
            <a:r>
              <a:rPr lang="id-ID" sz="1600" b="0" dirty="0">
                <a:solidFill>
                  <a:srgbClr val="C5C8C6"/>
                </a:solidFill>
                <a:effectLst/>
                <a:latin typeface="Consolas" panose="020B0609020204030204" pitchFamily="49" charset="0"/>
              </a:rPr>
              <a:t>(</a:t>
            </a:r>
            <a:r>
              <a:rPr lang="id-ID" sz="1600" b="0" dirty="0">
                <a:solidFill>
                  <a:srgbClr val="9872A2"/>
                </a:solidFill>
                <a:effectLst/>
                <a:latin typeface="Consolas" panose="020B0609020204030204" pitchFamily="49" charset="0"/>
              </a:rPr>
              <a:t>string</a:t>
            </a:r>
            <a:r>
              <a:rPr lang="id-ID" sz="1600" b="0" dirty="0">
                <a:solidFill>
                  <a:srgbClr val="C5C8C6"/>
                </a:solidFill>
                <a:effectLst/>
                <a:latin typeface="Consolas" panose="020B0609020204030204" pitchFamily="49" charset="0"/>
              </a:rPr>
              <a:t>(</a:t>
            </a:r>
            <a:r>
              <a:rPr lang="id-ID" sz="1600" b="0" dirty="0">
                <a:solidFill>
                  <a:srgbClr val="6089B4"/>
                </a:solidFill>
                <a:effectLst/>
                <a:latin typeface="Consolas" panose="020B0609020204030204" pitchFamily="49" charset="0"/>
              </a:rPr>
              <a:t>bytes</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981784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Contoh</a:t>
            </a:r>
            <a:r>
              <a:rPr lang="en-US" dirty="0"/>
              <a:t> ENCODE JSON DARI MAP</a:t>
            </a:r>
          </a:p>
        </p:txBody>
      </p:sp>
      <p:sp>
        <p:nvSpPr>
          <p:cNvPr id="5" name="TextBox 4">
            <a:extLst>
              <a:ext uri="{FF2B5EF4-FFF2-40B4-BE49-F238E27FC236}">
                <a16:creationId xmlns:a16="http://schemas.microsoft.com/office/drawing/2014/main" id="{16FF765A-7D00-E6B5-4560-0B8B27A071C6}"/>
              </a:ext>
            </a:extLst>
          </p:cNvPr>
          <p:cNvSpPr txBox="1"/>
          <p:nvPr/>
        </p:nvSpPr>
        <p:spPr>
          <a:xfrm>
            <a:off x="1596000" y="2088916"/>
            <a:ext cx="9000000" cy="280076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id-ID" sz="1600" b="0" dirty="0">
                <a:solidFill>
                  <a:srgbClr val="676867"/>
                </a:solidFill>
                <a:effectLst/>
                <a:latin typeface="Consolas" panose="020B0609020204030204" pitchFamily="49" charset="0"/>
              </a:rPr>
              <a:t>func</a:t>
            </a:r>
            <a:r>
              <a:rPr lang="id-ID" sz="1600" b="0" dirty="0">
                <a:solidFill>
                  <a:srgbClr val="C5C8C6"/>
                </a:solidFill>
                <a:effectLst/>
                <a:latin typeface="Consolas" panose="020B0609020204030204" pitchFamily="49" charset="0"/>
              </a:rPr>
              <a:t> </a:t>
            </a:r>
            <a:r>
              <a:rPr lang="id-ID" sz="1600" b="0" dirty="0">
                <a:solidFill>
                  <a:srgbClr val="CE6700"/>
                </a:solidFill>
                <a:effectLst/>
                <a:latin typeface="Consolas" panose="020B0609020204030204" pitchFamily="49" charset="0"/>
              </a:rPr>
              <a:t>EncodeMap</a:t>
            </a:r>
            <a:r>
              <a:rPr lang="id-ID" sz="1600" b="0" dirty="0">
                <a:solidFill>
                  <a:srgbClr val="C5C8C6"/>
                </a:solidFill>
                <a:effectLst/>
                <a:latin typeface="Consolas" panose="020B0609020204030204" pitchFamily="49" charset="0"/>
              </a:rPr>
              <a:t>() {</a:t>
            </a:r>
          </a:p>
          <a:p>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customer</a:t>
            </a:r>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map</a:t>
            </a:r>
            <a:r>
              <a:rPr lang="id-ID" sz="1600" b="0" dirty="0">
                <a:solidFill>
                  <a:srgbClr val="C5C8C6"/>
                </a:solidFill>
                <a:effectLst/>
                <a:latin typeface="Consolas" panose="020B0609020204030204" pitchFamily="49" charset="0"/>
              </a:rPr>
              <a:t>[</a:t>
            </a:r>
            <a:r>
              <a:rPr lang="id-ID" sz="1600" b="0" dirty="0">
                <a:solidFill>
                  <a:srgbClr val="9872A2"/>
                </a:solidFill>
                <a:effectLst/>
                <a:latin typeface="Consolas" panose="020B0609020204030204" pitchFamily="49" charset="0"/>
              </a:rPr>
              <a:t>string</a:t>
            </a:r>
            <a:r>
              <a:rPr lang="id-ID" sz="1600" b="0" dirty="0">
                <a:solidFill>
                  <a:srgbClr val="C5C8C6"/>
                </a:solidFill>
                <a:effectLst/>
                <a:latin typeface="Consolas" panose="020B0609020204030204" pitchFamily="49" charset="0"/>
              </a:rPr>
              <a:t>]</a:t>
            </a:r>
            <a:r>
              <a:rPr lang="id-ID" sz="1600" b="0" dirty="0">
                <a:solidFill>
                  <a:srgbClr val="676867"/>
                </a:solidFill>
                <a:effectLst/>
                <a:latin typeface="Consolas" panose="020B0609020204030204" pitchFamily="49" charset="0"/>
              </a:rPr>
              <a:t>interface</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        </a:t>
            </a:r>
            <a:r>
              <a:rPr lang="id-ID" sz="1600" b="0" dirty="0">
                <a:solidFill>
                  <a:srgbClr val="9AA83A"/>
                </a:solidFill>
                <a:effectLst/>
                <a:latin typeface="Consolas" panose="020B0609020204030204" pitchFamily="49" charset="0"/>
              </a:rPr>
              <a:t>"Name"</a:t>
            </a:r>
            <a:r>
              <a:rPr lang="id-ID" sz="1600" b="0" dirty="0">
                <a:solidFill>
                  <a:srgbClr val="C5C8C6"/>
                </a:solidFill>
                <a:effectLst/>
                <a:latin typeface="Consolas" panose="020B0609020204030204" pitchFamily="49" charset="0"/>
              </a:rPr>
              <a:t>:    </a:t>
            </a:r>
            <a:r>
              <a:rPr lang="id-ID" sz="1600" b="0" dirty="0">
                <a:solidFill>
                  <a:srgbClr val="9AA83A"/>
                </a:solidFill>
                <a:effectLst/>
                <a:latin typeface="Consolas" panose="020B0609020204030204" pitchFamily="49" charset="0"/>
              </a:rPr>
              <a:t>"Umar Bawazir"</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        </a:t>
            </a:r>
            <a:r>
              <a:rPr lang="id-ID" sz="1600" b="0" dirty="0">
                <a:solidFill>
                  <a:srgbClr val="9AA83A"/>
                </a:solidFill>
                <a:effectLst/>
                <a:latin typeface="Consolas" panose="020B0609020204030204" pitchFamily="49" charset="0"/>
              </a:rPr>
              <a:t>"Age"</a:t>
            </a:r>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23</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        </a:t>
            </a:r>
            <a:r>
              <a:rPr lang="id-ID" sz="1600" b="0" dirty="0">
                <a:solidFill>
                  <a:srgbClr val="9AA83A"/>
                </a:solidFill>
                <a:effectLst/>
                <a:latin typeface="Consolas" panose="020B0609020204030204" pitchFamily="49" charset="0"/>
              </a:rPr>
              <a:t>"Married"</a:t>
            </a:r>
            <a:r>
              <a:rPr lang="id-ID" sz="1600" b="0" dirty="0">
                <a:solidFill>
                  <a:srgbClr val="C5C8C6"/>
                </a:solidFill>
                <a:effectLst/>
                <a:latin typeface="Consolas" panose="020B0609020204030204" pitchFamily="49" charset="0"/>
              </a:rPr>
              <a:t>: </a:t>
            </a:r>
            <a:r>
              <a:rPr lang="id-ID" sz="1600" b="0" dirty="0">
                <a:solidFill>
                  <a:srgbClr val="408080"/>
                </a:solidFill>
                <a:effectLst/>
                <a:latin typeface="Consolas" panose="020B0609020204030204" pitchFamily="49" charset="0"/>
              </a:rPr>
              <a:t>true</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        </a:t>
            </a:r>
            <a:r>
              <a:rPr lang="id-ID" sz="1600" b="0" dirty="0">
                <a:solidFill>
                  <a:srgbClr val="9AA83A"/>
                </a:solidFill>
                <a:effectLst/>
                <a:latin typeface="Consolas" panose="020B0609020204030204" pitchFamily="49" charset="0"/>
              </a:rPr>
              <a:t>"Hobbies"</a:t>
            </a:r>
            <a:r>
              <a:rPr lang="id-ID" sz="1600" b="0" dirty="0">
                <a:solidFill>
                  <a:srgbClr val="C5C8C6"/>
                </a:solidFill>
                <a:effectLst/>
                <a:latin typeface="Consolas" panose="020B0609020204030204" pitchFamily="49" charset="0"/>
              </a:rPr>
              <a:t>: []</a:t>
            </a:r>
            <a:r>
              <a:rPr lang="id-ID" sz="1600" b="0" dirty="0">
                <a:solidFill>
                  <a:srgbClr val="9B0000"/>
                </a:solidFill>
                <a:effectLst/>
                <a:latin typeface="Consolas" panose="020B0609020204030204" pitchFamily="49" charset="0"/>
              </a:rPr>
              <a:t>string</a:t>
            </a:r>
            <a:r>
              <a:rPr lang="id-ID" sz="1600" b="0" dirty="0">
                <a:solidFill>
                  <a:srgbClr val="C5C8C6"/>
                </a:solidFill>
                <a:effectLst/>
                <a:latin typeface="Consolas" panose="020B0609020204030204" pitchFamily="49" charset="0"/>
              </a:rPr>
              <a:t>{</a:t>
            </a:r>
            <a:r>
              <a:rPr lang="id-ID" sz="1600" b="0" dirty="0">
                <a:solidFill>
                  <a:srgbClr val="9AA83A"/>
                </a:solidFill>
                <a:effectLst/>
                <a:latin typeface="Consolas" panose="020B0609020204030204" pitchFamily="49" charset="0"/>
              </a:rPr>
              <a:t>"Gaming"</a:t>
            </a:r>
            <a:r>
              <a:rPr lang="id-ID" sz="1600" b="0" dirty="0">
                <a:solidFill>
                  <a:srgbClr val="C5C8C6"/>
                </a:solidFill>
                <a:effectLst/>
                <a:latin typeface="Consolas" panose="020B0609020204030204" pitchFamily="49" charset="0"/>
              </a:rPr>
              <a:t>, </a:t>
            </a:r>
            <a:r>
              <a:rPr lang="id-ID" sz="1600" b="0" dirty="0">
                <a:solidFill>
                  <a:srgbClr val="9AA83A"/>
                </a:solidFill>
                <a:effectLst/>
                <a:latin typeface="Consolas" panose="020B0609020204030204" pitchFamily="49" charset="0"/>
              </a:rPr>
              <a:t>"Ngodin"</a:t>
            </a:r>
            <a:r>
              <a:rPr lang="id-ID" sz="1600" b="0" dirty="0">
                <a:solidFill>
                  <a:srgbClr val="C5C8C6"/>
                </a:solidFill>
                <a:effectLst/>
                <a:latin typeface="Consolas" panose="020B0609020204030204" pitchFamily="49" charset="0"/>
              </a:rPr>
              <a:t>, </a:t>
            </a:r>
            <a:r>
              <a:rPr lang="id-ID" sz="1600" b="0" dirty="0">
                <a:solidFill>
                  <a:srgbClr val="9AA83A"/>
                </a:solidFill>
                <a:effectLst/>
                <a:latin typeface="Consolas" panose="020B0609020204030204" pitchFamily="49" charset="0"/>
              </a:rPr>
              <a:t>"Mancing"</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    }</a:t>
            </a:r>
          </a:p>
          <a:p>
            <a:br>
              <a:rPr lang="id-ID" sz="1600" b="0" dirty="0">
                <a:solidFill>
                  <a:srgbClr val="C5C8C6"/>
                </a:solidFill>
                <a:effectLst/>
                <a:latin typeface="Consolas" panose="020B0609020204030204" pitchFamily="49" charset="0"/>
              </a:rPr>
            </a:br>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bytes</a:t>
            </a:r>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_</a:t>
            </a:r>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json.</a:t>
            </a:r>
            <a:r>
              <a:rPr lang="id-ID" sz="1600" b="0" dirty="0">
                <a:solidFill>
                  <a:srgbClr val="9872A2"/>
                </a:solidFill>
                <a:effectLst/>
                <a:latin typeface="Consolas" panose="020B0609020204030204" pitchFamily="49" charset="0"/>
              </a:rPr>
              <a:t>Marshal</a:t>
            </a:r>
            <a:r>
              <a:rPr lang="id-ID" sz="1600" b="0" dirty="0">
                <a:solidFill>
                  <a:srgbClr val="C5C8C6"/>
                </a:solidFill>
                <a:effectLst/>
                <a:latin typeface="Consolas" panose="020B0609020204030204" pitchFamily="49" charset="0"/>
              </a:rPr>
              <a:t>(</a:t>
            </a:r>
            <a:r>
              <a:rPr lang="id-ID" sz="1600" b="0" dirty="0">
                <a:solidFill>
                  <a:srgbClr val="676867"/>
                </a:solidFill>
                <a:effectLst/>
                <a:latin typeface="Consolas" panose="020B0609020204030204" pitchFamily="49" charset="0"/>
              </a:rPr>
              <a:t>&amp;</a:t>
            </a:r>
            <a:r>
              <a:rPr lang="id-ID" sz="1600" b="0" dirty="0">
                <a:solidFill>
                  <a:srgbClr val="6089B4"/>
                </a:solidFill>
                <a:effectLst/>
                <a:latin typeface="Consolas" panose="020B0609020204030204" pitchFamily="49" charset="0"/>
              </a:rPr>
              <a:t>customer</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    fmt.</a:t>
            </a:r>
            <a:r>
              <a:rPr lang="id-ID" sz="1600" b="0" dirty="0">
                <a:solidFill>
                  <a:srgbClr val="9872A2"/>
                </a:solidFill>
                <a:effectLst/>
                <a:latin typeface="Consolas" panose="020B0609020204030204" pitchFamily="49" charset="0"/>
              </a:rPr>
              <a:t>Println</a:t>
            </a:r>
            <a:r>
              <a:rPr lang="id-ID" sz="1600" b="0" dirty="0">
                <a:solidFill>
                  <a:srgbClr val="C5C8C6"/>
                </a:solidFill>
                <a:effectLst/>
                <a:latin typeface="Consolas" panose="020B0609020204030204" pitchFamily="49" charset="0"/>
              </a:rPr>
              <a:t>(</a:t>
            </a:r>
            <a:r>
              <a:rPr lang="id-ID" sz="1600" b="0" dirty="0">
                <a:solidFill>
                  <a:srgbClr val="9872A2"/>
                </a:solidFill>
                <a:effectLst/>
                <a:latin typeface="Consolas" panose="020B0609020204030204" pitchFamily="49" charset="0"/>
              </a:rPr>
              <a:t>string</a:t>
            </a:r>
            <a:r>
              <a:rPr lang="id-ID" sz="1600" b="0" dirty="0">
                <a:solidFill>
                  <a:srgbClr val="C5C8C6"/>
                </a:solidFill>
                <a:effectLst/>
                <a:latin typeface="Consolas" panose="020B0609020204030204" pitchFamily="49" charset="0"/>
              </a:rPr>
              <a:t>(</a:t>
            </a:r>
            <a:r>
              <a:rPr lang="id-ID" sz="1600" b="0" dirty="0">
                <a:solidFill>
                  <a:srgbClr val="6089B4"/>
                </a:solidFill>
                <a:effectLst/>
                <a:latin typeface="Consolas" panose="020B0609020204030204" pitchFamily="49" charset="0"/>
              </a:rPr>
              <a:t>bytes</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1682739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80"/>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US" dirty="0"/>
              <a:t>DECODE</a:t>
            </a:r>
            <a:endParaRPr dirty="0"/>
          </a:p>
        </p:txBody>
      </p:sp>
    </p:spTree>
    <p:extLst>
      <p:ext uri="{BB962C8B-B14F-4D97-AF65-F5344CB8AC3E}">
        <p14:creationId xmlns:p14="http://schemas.microsoft.com/office/powerpoint/2010/main" val="1251703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JSON DECODE</a:t>
            </a:r>
          </a:p>
        </p:txBody>
      </p:sp>
      <p:sp>
        <p:nvSpPr>
          <p:cNvPr id="3" name="Content Placeholder 2"/>
          <p:cNvSpPr>
            <a:spLocks noGrp="1"/>
          </p:cNvSpPr>
          <p:nvPr>
            <p:ph idx="1"/>
          </p:nvPr>
        </p:nvSpPr>
        <p:spPr/>
        <p:txBody>
          <a:bodyPr anchor="t"/>
          <a:lstStyle/>
          <a:p>
            <a:r>
              <a:rPr lang="it-IT" dirty="0"/>
              <a:t>Di Go, data json dituliskan sebagai string.</a:t>
            </a:r>
          </a:p>
          <a:p>
            <a:r>
              <a:rPr lang="en-US" dirty="0"/>
              <a:t>Go-Lang </a:t>
            </a:r>
            <a:r>
              <a:rPr lang="en-US" dirty="0" err="1"/>
              <a:t>telah</a:t>
            </a:r>
            <a:r>
              <a:rPr lang="en-US" dirty="0"/>
              <a:t> </a:t>
            </a:r>
            <a:r>
              <a:rPr lang="en-US" dirty="0" err="1"/>
              <a:t>menyediakan</a:t>
            </a:r>
            <a:r>
              <a:rPr lang="en-US" dirty="0"/>
              <a:t> function untuk </a:t>
            </a:r>
            <a:r>
              <a:rPr lang="en-US" dirty="0" err="1"/>
              <a:t>melakukan</a:t>
            </a:r>
            <a:r>
              <a:rPr lang="en-US" dirty="0"/>
              <a:t> </a:t>
            </a:r>
            <a:r>
              <a:rPr lang="en-US" dirty="0" err="1"/>
              <a:t>konversi</a:t>
            </a:r>
            <a:r>
              <a:rPr lang="en-US" dirty="0"/>
              <a:t> </a:t>
            </a:r>
            <a:r>
              <a:rPr lang="en-US" dirty="0" err="1"/>
              <a:t>dari</a:t>
            </a:r>
            <a:r>
              <a:rPr lang="en-US" dirty="0"/>
              <a:t> JSON ke data di Go, </a:t>
            </a:r>
            <a:r>
              <a:rPr lang="en-US" dirty="0" err="1"/>
              <a:t>yaitu</a:t>
            </a:r>
            <a:r>
              <a:rPr lang="en-US" dirty="0"/>
              <a:t> </a:t>
            </a:r>
            <a:r>
              <a:rPr lang="en-US" dirty="0" err="1"/>
              <a:t>menggunakan</a:t>
            </a:r>
            <a:r>
              <a:rPr lang="en-US" dirty="0"/>
              <a:t> function </a:t>
            </a:r>
            <a:r>
              <a:rPr lang="en-US" dirty="0" err="1"/>
              <a:t>json.Unmarshal</a:t>
            </a:r>
            <a:r>
              <a:rPr lang="en-US" dirty="0"/>
              <a:t>([]byte, interface{}) </a:t>
            </a:r>
          </a:p>
          <a:p>
            <a:r>
              <a:rPr lang="id-ID" dirty="0"/>
              <a:t>Dimana byte[] adalah data JSON nya, sedangkan interface{} adalah tempat menyimpan hasil konversi, biasa berupa pointer</a:t>
            </a:r>
            <a:endParaRPr lang="en-US" dirty="0"/>
          </a:p>
          <a:p>
            <a:endParaRPr lang="en-US" dirty="0"/>
          </a:p>
        </p:txBody>
      </p:sp>
    </p:spTree>
    <p:extLst>
      <p:ext uri="{BB962C8B-B14F-4D97-AF65-F5344CB8AC3E}">
        <p14:creationId xmlns:p14="http://schemas.microsoft.com/office/powerpoint/2010/main" val="587837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Contoh</a:t>
            </a:r>
            <a:r>
              <a:rPr lang="en-US" dirty="0"/>
              <a:t> DECODE JSON ke STRUCT</a:t>
            </a:r>
          </a:p>
        </p:txBody>
      </p:sp>
      <p:sp>
        <p:nvSpPr>
          <p:cNvPr id="5" name="TextBox 4">
            <a:extLst>
              <a:ext uri="{FF2B5EF4-FFF2-40B4-BE49-F238E27FC236}">
                <a16:creationId xmlns:a16="http://schemas.microsoft.com/office/drawing/2014/main" id="{16FF765A-7D00-E6B5-4560-0B8B27A071C6}"/>
              </a:ext>
            </a:extLst>
          </p:cNvPr>
          <p:cNvSpPr txBox="1"/>
          <p:nvPr/>
        </p:nvSpPr>
        <p:spPr>
          <a:xfrm>
            <a:off x="1596000" y="2088916"/>
            <a:ext cx="9000000" cy="206210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id-ID" sz="1600" b="0">
                <a:solidFill>
                  <a:srgbClr val="676867"/>
                </a:solidFill>
                <a:effectLst/>
                <a:latin typeface="Consolas" panose="020B0609020204030204" pitchFamily="49" charset="0"/>
              </a:rPr>
              <a:t>func</a:t>
            </a:r>
            <a:r>
              <a:rPr lang="id-ID" sz="1600" b="0">
                <a:solidFill>
                  <a:srgbClr val="C5C8C6"/>
                </a:solidFill>
                <a:effectLst/>
                <a:latin typeface="Consolas" panose="020B0609020204030204" pitchFamily="49" charset="0"/>
              </a:rPr>
              <a:t> </a:t>
            </a:r>
            <a:r>
              <a:rPr lang="id-ID" sz="1600" b="0">
                <a:solidFill>
                  <a:srgbClr val="CE6700"/>
                </a:solidFill>
                <a:effectLst/>
                <a:latin typeface="Consolas" panose="020B0609020204030204" pitchFamily="49" charset="0"/>
              </a:rPr>
              <a:t>DecodeJSONStruct</a:t>
            </a:r>
            <a:r>
              <a:rPr lang="id-ID" sz="1600" b="0">
                <a:solidFill>
                  <a:srgbClr val="C5C8C6"/>
                </a:solidFill>
                <a:effectLst/>
                <a:latin typeface="Consolas" panose="020B0609020204030204" pitchFamily="49" charset="0"/>
              </a:rPr>
              <a:t>() {</a:t>
            </a:r>
          </a:p>
          <a:p>
            <a:r>
              <a:rPr lang="id-ID" sz="1600" b="0">
                <a:solidFill>
                  <a:srgbClr val="C5C8C6"/>
                </a:solidFill>
                <a:effectLst/>
                <a:latin typeface="Consolas" panose="020B0609020204030204" pitchFamily="49" charset="0"/>
              </a:rPr>
              <a:t>    </a:t>
            </a:r>
            <a:r>
              <a:rPr lang="id-ID" sz="1600" b="0">
                <a:solidFill>
                  <a:srgbClr val="6089B4"/>
                </a:solidFill>
                <a:effectLst/>
                <a:latin typeface="Consolas" panose="020B0609020204030204" pitchFamily="49" charset="0"/>
              </a:rPr>
              <a:t>jsonBytes</a:t>
            </a:r>
            <a:r>
              <a:rPr lang="id-ID" sz="1600" b="0">
                <a:solidFill>
                  <a:srgbClr val="C5C8C6"/>
                </a:solidFill>
                <a:effectLst/>
                <a:latin typeface="Consolas" panose="020B0609020204030204" pitchFamily="49" charset="0"/>
              </a:rPr>
              <a:t> </a:t>
            </a:r>
            <a:r>
              <a:rPr lang="id-ID" sz="1600" b="0">
                <a:solidFill>
                  <a:srgbClr val="676867"/>
                </a:solidFill>
                <a:effectLst/>
                <a:latin typeface="Consolas" panose="020B0609020204030204" pitchFamily="49" charset="0"/>
              </a:rPr>
              <a:t>:=</a:t>
            </a:r>
            <a:r>
              <a:rPr lang="id-ID" sz="1600" b="0">
                <a:solidFill>
                  <a:srgbClr val="C5C8C6"/>
                </a:solidFill>
                <a:effectLst/>
                <a:latin typeface="Consolas" panose="020B0609020204030204" pitchFamily="49" charset="0"/>
              </a:rPr>
              <a:t> []</a:t>
            </a:r>
            <a:r>
              <a:rPr lang="id-ID" sz="1600" b="0">
                <a:solidFill>
                  <a:srgbClr val="9872A2"/>
                </a:solidFill>
                <a:effectLst/>
                <a:latin typeface="Consolas" panose="020B0609020204030204" pitchFamily="49" charset="0"/>
              </a:rPr>
              <a:t>byte</a:t>
            </a:r>
            <a:r>
              <a:rPr lang="id-ID" sz="1600" b="0">
                <a:solidFill>
                  <a:srgbClr val="C5C8C6"/>
                </a:solidFill>
                <a:effectLst/>
                <a:latin typeface="Consolas" panose="020B0609020204030204" pitchFamily="49" charset="0"/>
              </a:rPr>
              <a:t>(</a:t>
            </a:r>
            <a:r>
              <a:rPr lang="id-ID" sz="1600" b="0">
                <a:solidFill>
                  <a:srgbClr val="9AA83A"/>
                </a:solidFill>
                <a:effectLst/>
                <a:latin typeface="Consolas" panose="020B0609020204030204" pitchFamily="49" charset="0"/>
              </a:rPr>
              <a:t>`{"Name":"Umar Bawazir","Age":23,"Married":true,"Hobbies":["Gaming","Ngodin","Mancing"]}`</a:t>
            </a:r>
            <a:r>
              <a:rPr lang="id-ID" sz="1600" b="0">
                <a:solidFill>
                  <a:srgbClr val="C5C8C6"/>
                </a:solidFill>
                <a:effectLst/>
                <a:latin typeface="Consolas" panose="020B0609020204030204" pitchFamily="49" charset="0"/>
              </a:rPr>
              <a:t>)</a:t>
            </a:r>
          </a:p>
          <a:p>
            <a:br>
              <a:rPr lang="id-ID" sz="1600" b="0">
                <a:solidFill>
                  <a:srgbClr val="C5C8C6"/>
                </a:solidFill>
                <a:effectLst/>
                <a:latin typeface="Consolas" panose="020B0609020204030204" pitchFamily="49" charset="0"/>
              </a:rPr>
            </a:br>
            <a:r>
              <a:rPr lang="id-ID" sz="1600" b="0">
                <a:solidFill>
                  <a:srgbClr val="C5C8C6"/>
                </a:solidFill>
                <a:effectLst/>
                <a:latin typeface="Consolas" panose="020B0609020204030204" pitchFamily="49" charset="0"/>
              </a:rPr>
              <a:t>    </a:t>
            </a:r>
            <a:r>
              <a:rPr lang="id-ID" sz="1600" b="0">
                <a:solidFill>
                  <a:srgbClr val="6089B4"/>
                </a:solidFill>
                <a:effectLst/>
                <a:latin typeface="Consolas" panose="020B0609020204030204" pitchFamily="49" charset="0"/>
              </a:rPr>
              <a:t>customer</a:t>
            </a:r>
            <a:r>
              <a:rPr lang="id-ID" sz="1600" b="0">
                <a:solidFill>
                  <a:srgbClr val="C5C8C6"/>
                </a:solidFill>
                <a:effectLst/>
                <a:latin typeface="Consolas" panose="020B0609020204030204" pitchFamily="49" charset="0"/>
              </a:rPr>
              <a:t> </a:t>
            </a:r>
            <a:r>
              <a:rPr lang="id-ID" sz="1600" b="0">
                <a:solidFill>
                  <a:srgbClr val="676867"/>
                </a:solidFill>
                <a:effectLst/>
                <a:latin typeface="Consolas" panose="020B0609020204030204" pitchFamily="49" charset="0"/>
              </a:rPr>
              <a:t>:=</a:t>
            </a:r>
            <a:r>
              <a:rPr lang="id-ID" sz="1600" b="0">
                <a:solidFill>
                  <a:srgbClr val="C5C8C6"/>
                </a:solidFill>
                <a:effectLst/>
                <a:latin typeface="Consolas" panose="020B0609020204030204" pitchFamily="49" charset="0"/>
              </a:rPr>
              <a:t> </a:t>
            </a:r>
            <a:r>
              <a:rPr lang="id-ID" sz="1600" b="0">
                <a:solidFill>
                  <a:srgbClr val="9B0000"/>
                </a:solidFill>
                <a:effectLst/>
                <a:latin typeface="Consolas" panose="020B0609020204030204" pitchFamily="49" charset="0"/>
              </a:rPr>
              <a:t>Customer</a:t>
            </a:r>
            <a:r>
              <a:rPr lang="id-ID" sz="1600" b="0">
                <a:solidFill>
                  <a:srgbClr val="C5C8C6"/>
                </a:solidFill>
                <a:effectLst/>
                <a:latin typeface="Consolas" panose="020B0609020204030204" pitchFamily="49" charset="0"/>
              </a:rPr>
              <a:t>{}</a:t>
            </a:r>
          </a:p>
          <a:p>
            <a:r>
              <a:rPr lang="id-ID" sz="1600" b="0">
                <a:solidFill>
                  <a:srgbClr val="C5C8C6"/>
                </a:solidFill>
                <a:effectLst/>
                <a:latin typeface="Consolas" panose="020B0609020204030204" pitchFamily="49" charset="0"/>
              </a:rPr>
              <a:t>    json.</a:t>
            </a:r>
            <a:r>
              <a:rPr lang="id-ID" sz="1600" b="0">
                <a:solidFill>
                  <a:srgbClr val="9872A2"/>
                </a:solidFill>
                <a:effectLst/>
                <a:latin typeface="Consolas" panose="020B0609020204030204" pitchFamily="49" charset="0"/>
              </a:rPr>
              <a:t>Unmarshal</a:t>
            </a:r>
            <a:r>
              <a:rPr lang="id-ID" sz="1600" b="0">
                <a:solidFill>
                  <a:srgbClr val="C5C8C6"/>
                </a:solidFill>
                <a:effectLst/>
                <a:latin typeface="Consolas" panose="020B0609020204030204" pitchFamily="49" charset="0"/>
              </a:rPr>
              <a:t>(</a:t>
            </a:r>
            <a:r>
              <a:rPr lang="id-ID" sz="1600" b="0">
                <a:solidFill>
                  <a:srgbClr val="6089B4"/>
                </a:solidFill>
                <a:effectLst/>
                <a:latin typeface="Consolas" panose="020B0609020204030204" pitchFamily="49" charset="0"/>
              </a:rPr>
              <a:t>jsonBytes</a:t>
            </a:r>
            <a:r>
              <a:rPr lang="id-ID" sz="1600" b="0">
                <a:solidFill>
                  <a:srgbClr val="C5C8C6"/>
                </a:solidFill>
                <a:effectLst/>
                <a:latin typeface="Consolas" panose="020B0609020204030204" pitchFamily="49" charset="0"/>
              </a:rPr>
              <a:t>, </a:t>
            </a:r>
            <a:r>
              <a:rPr lang="id-ID" sz="1600" b="0">
                <a:solidFill>
                  <a:srgbClr val="676867"/>
                </a:solidFill>
                <a:effectLst/>
                <a:latin typeface="Consolas" panose="020B0609020204030204" pitchFamily="49" charset="0"/>
              </a:rPr>
              <a:t>&amp;</a:t>
            </a:r>
            <a:r>
              <a:rPr lang="id-ID" sz="1600" b="0">
                <a:solidFill>
                  <a:srgbClr val="6089B4"/>
                </a:solidFill>
                <a:effectLst/>
                <a:latin typeface="Consolas" panose="020B0609020204030204" pitchFamily="49" charset="0"/>
              </a:rPr>
              <a:t>customer</a:t>
            </a:r>
            <a:r>
              <a:rPr lang="id-ID" sz="1600" b="0">
                <a:solidFill>
                  <a:srgbClr val="C5C8C6"/>
                </a:solidFill>
                <a:effectLst/>
                <a:latin typeface="Consolas" panose="020B0609020204030204" pitchFamily="49" charset="0"/>
              </a:rPr>
              <a:t>)</a:t>
            </a:r>
          </a:p>
          <a:p>
            <a:r>
              <a:rPr lang="id-ID" sz="1600" b="0">
                <a:solidFill>
                  <a:srgbClr val="C5C8C6"/>
                </a:solidFill>
                <a:effectLst/>
                <a:latin typeface="Consolas" panose="020B0609020204030204" pitchFamily="49" charset="0"/>
              </a:rPr>
              <a:t>    fmt.</a:t>
            </a:r>
            <a:r>
              <a:rPr lang="id-ID" sz="1600" b="0">
                <a:solidFill>
                  <a:srgbClr val="9872A2"/>
                </a:solidFill>
                <a:effectLst/>
                <a:latin typeface="Consolas" panose="020B0609020204030204" pitchFamily="49" charset="0"/>
              </a:rPr>
              <a:t>Println</a:t>
            </a:r>
            <a:r>
              <a:rPr lang="id-ID" sz="1600" b="0">
                <a:solidFill>
                  <a:srgbClr val="C5C8C6"/>
                </a:solidFill>
                <a:effectLst/>
                <a:latin typeface="Consolas" panose="020B0609020204030204" pitchFamily="49" charset="0"/>
              </a:rPr>
              <a:t>(</a:t>
            </a:r>
            <a:r>
              <a:rPr lang="id-ID" sz="1600" b="0">
                <a:solidFill>
                  <a:srgbClr val="6089B4"/>
                </a:solidFill>
                <a:effectLst/>
                <a:latin typeface="Consolas" panose="020B0609020204030204" pitchFamily="49" charset="0"/>
              </a:rPr>
              <a:t>customer</a:t>
            </a:r>
            <a:r>
              <a:rPr lang="id-ID" sz="1600" b="0">
                <a:solidFill>
                  <a:srgbClr val="C5C8C6"/>
                </a:solidFill>
                <a:effectLst/>
                <a:latin typeface="Consolas" panose="020B0609020204030204" pitchFamily="49" charset="0"/>
              </a:rPr>
              <a:t>)</a:t>
            </a:r>
          </a:p>
          <a:p>
            <a:r>
              <a:rPr lang="id-ID" sz="1600" b="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716596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Contoh</a:t>
            </a:r>
            <a:r>
              <a:rPr lang="en-US" dirty="0"/>
              <a:t> DECODE JSON ke MAP</a:t>
            </a:r>
          </a:p>
        </p:txBody>
      </p:sp>
      <p:sp>
        <p:nvSpPr>
          <p:cNvPr id="5" name="TextBox 4">
            <a:extLst>
              <a:ext uri="{FF2B5EF4-FFF2-40B4-BE49-F238E27FC236}">
                <a16:creationId xmlns:a16="http://schemas.microsoft.com/office/drawing/2014/main" id="{16FF765A-7D00-E6B5-4560-0B8B27A071C6}"/>
              </a:ext>
            </a:extLst>
          </p:cNvPr>
          <p:cNvSpPr txBox="1"/>
          <p:nvPr/>
        </p:nvSpPr>
        <p:spPr>
          <a:xfrm>
            <a:off x="1596000" y="2088916"/>
            <a:ext cx="9000000" cy="206210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id-ID" sz="1600" b="0">
                <a:solidFill>
                  <a:srgbClr val="676867"/>
                </a:solidFill>
                <a:effectLst/>
                <a:latin typeface="Consolas" panose="020B0609020204030204" pitchFamily="49" charset="0"/>
              </a:rPr>
              <a:t>func</a:t>
            </a:r>
            <a:r>
              <a:rPr lang="id-ID" sz="1600" b="0">
                <a:solidFill>
                  <a:srgbClr val="C5C8C6"/>
                </a:solidFill>
                <a:effectLst/>
                <a:latin typeface="Consolas" panose="020B0609020204030204" pitchFamily="49" charset="0"/>
              </a:rPr>
              <a:t> </a:t>
            </a:r>
            <a:r>
              <a:rPr lang="id-ID" sz="1600" b="0">
                <a:solidFill>
                  <a:srgbClr val="CE6700"/>
                </a:solidFill>
                <a:effectLst/>
                <a:latin typeface="Consolas" panose="020B0609020204030204" pitchFamily="49" charset="0"/>
              </a:rPr>
              <a:t>DecodeJSONMap</a:t>
            </a:r>
            <a:r>
              <a:rPr lang="id-ID" sz="1600" b="0">
                <a:solidFill>
                  <a:srgbClr val="C5C8C6"/>
                </a:solidFill>
                <a:effectLst/>
                <a:latin typeface="Consolas" panose="020B0609020204030204" pitchFamily="49" charset="0"/>
              </a:rPr>
              <a:t>() {</a:t>
            </a:r>
          </a:p>
          <a:p>
            <a:r>
              <a:rPr lang="id-ID" sz="1600" b="0">
                <a:solidFill>
                  <a:srgbClr val="C5C8C6"/>
                </a:solidFill>
                <a:effectLst/>
                <a:latin typeface="Consolas" panose="020B0609020204030204" pitchFamily="49" charset="0"/>
              </a:rPr>
              <a:t>    </a:t>
            </a:r>
            <a:r>
              <a:rPr lang="id-ID" sz="1600" b="0">
                <a:solidFill>
                  <a:srgbClr val="6089B4"/>
                </a:solidFill>
                <a:effectLst/>
                <a:latin typeface="Consolas" panose="020B0609020204030204" pitchFamily="49" charset="0"/>
              </a:rPr>
              <a:t>jsonBytes</a:t>
            </a:r>
            <a:r>
              <a:rPr lang="id-ID" sz="1600" b="0">
                <a:solidFill>
                  <a:srgbClr val="C5C8C6"/>
                </a:solidFill>
                <a:effectLst/>
                <a:latin typeface="Consolas" panose="020B0609020204030204" pitchFamily="49" charset="0"/>
              </a:rPr>
              <a:t> </a:t>
            </a:r>
            <a:r>
              <a:rPr lang="id-ID" sz="1600" b="0">
                <a:solidFill>
                  <a:srgbClr val="676867"/>
                </a:solidFill>
                <a:effectLst/>
                <a:latin typeface="Consolas" panose="020B0609020204030204" pitchFamily="49" charset="0"/>
              </a:rPr>
              <a:t>:=</a:t>
            </a:r>
            <a:r>
              <a:rPr lang="id-ID" sz="1600" b="0">
                <a:solidFill>
                  <a:srgbClr val="C5C8C6"/>
                </a:solidFill>
                <a:effectLst/>
                <a:latin typeface="Consolas" panose="020B0609020204030204" pitchFamily="49" charset="0"/>
              </a:rPr>
              <a:t> []</a:t>
            </a:r>
            <a:r>
              <a:rPr lang="id-ID" sz="1600" b="0">
                <a:solidFill>
                  <a:srgbClr val="9872A2"/>
                </a:solidFill>
                <a:effectLst/>
                <a:latin typeface="Consolas" panose="020B0609020204030204" pitchFamily="49" charset="0"/>
              </a:rPr>
              <a:t>byte</a:t>
            </a:r>
            <a:r>
              <a:rPr lang="id-ID" sz="1600" b="0">
                <a:solidFill>
                  <a:srgbClr val="C5C8C6"/>
                </a:solidFill>
                <a:effectLst/>
                <a:latin typeface="Consolas" panose="020B0609020204030204" pitchFamily="49" charset="0"/>
              </a:rPr>
              <a:t>(</a:t>
            </a:r>
            <a:r>
              <a:rPr lang="id-ID" sz="1600" b="0">
                <a:solidFill>
                  <a:srgbClr val="9AA83A"/>
                </a:solidFill>
                <a:effectLst/>
                <a:latin typeface="Consolas" panose="020B0609020204030204" pitchFamily="49" charset="0"/>
              </a:rPr>
              <a:t>`{"Name":"Umar Bawazir","Age":23,"Married":true,"Hobbies":["Gaming","Ngodin","Mancing"]}`</a:t>
            </a:r>
            <a:r>
              <a:rPr lang="id-ID" sz="1600" b="0">
                <a:solidFill>
                  <a:srgbClr val="C5C8C6"/>
                </a:solidFill>
                <a:effectLst/>
                <a:latin typeface="Consolas" panose="020B0609020204030204" pitchFamily="49" charset="0"/>
              </a:rPr>
              <a:t>)</a:t>
            </a:r>
          </a:p>
          <a:p>
            <a:br>
              <a:rPr lang="id-ID" sz="1600" b="0">
                <a:solidFill>
                  <a:srgbClr val="C5C8C6"/>
                </a:solidFill>
                <a:effectLst/>
                <a:latin typeface="Consolas" panose="020B0609020204030204" pitchFamily="49" charset="0"/>
              </a:rPr>
            </a:br>
            <a:r>
              <a:rPr lang="id-ID" sz="1600" b="0">
                <a:solidFill>
                  <a:srgbClr val="C5C8C6"/>
                </a:solidFill>
                <a:effectLst/>
                <a:latin typeface="Consolas" panose="020B0609020204030204" pitchFamily="49" charset="0"/>
              </a:rPr>
              <a:t>    </a:t>
            </a:r>
            <a:r>
              <a:rPr lang="id-ID" sz="1600" b="0">
                <a:solidFill>
                  <a:srgbClr val="6089B4"/>
                </a:solidFill>
                <a:effectLst/>
                <a:latin typeface="Consolas" panose="020B0609020204030204" pitchFamily="49" charset="0"/>
              </a:rPr>
              <a:t>customer</a:t>
            </a:r>
            <a:r>
              <a:rPr lang="id-ID" sz="1600" b="0">
                <a:solidFill>
                  <a:srgbClr val="C5C8C6"/>
                </a:solidFill>
                <a:effectLst/>
                <a:latin typeface="Consolas" panose="020B0609020204030204" pitchFamily="49" charset="0"/>
              </a:rPr>
              <a:t> </a:t>
            </a:r>
            <a:r>
              <a:rPr lang="id-ID" sz="1600" b="0">
                <a:solidFill>
                  <a:srgbClr val="676867"/>
                </a:solidFill>
                <a:effectLst/>
                <a:latin typeface="Consolas" panose="020B0609020204030204" pitchFamily="49" charset="0"/>
              </a:rPr>
              <a:t>:=</a:t>
            </a:r>
            <a:r>
              <a:rPr lang="id-ID" sz="1600" b="0">
                <a:solidFill>
                  <a:srgbClr val="C5C8C6"/>
                </a:solidFill>
                <a:effectLst/>
                <a:latin typeface="Consolas" panose="020B0609020204030204" pitchFamily="49" charset="0"/>
              </a:rPr>
              <a:t> </a:t>
            </a:r>
            <a:r>
              <a:rPr lang="id-ID" sz="1600" b="0">
                <a:solidFill>
                  <a:srgbClr val="9872A2"/>
                </a:solidFill>
                <a:effectLst/>
                <a:latin typeface="Consolas" panose="020B0609020204030204" pitchFamily="49" charset="0"/>
              </a:rPr>
              <a:t>make</a:t>
            </a:r>
            <a:r>
              <a:rPr lang="id-ID" sz="1600" b="0">
                <a:solidFill>
                  <a:srgbClr val="C5C8C6"/>
                </a:solidFill>
                <a:effectLst/>
                <a:latin typeface="Consolas" panose="020B0609020204030204" pitchFamily="49" charset="0"/>
              </a:rPr>
              <a:t>(</a:t>
            </a:r>
            <a:r>
              <a:rPr lang="id-ID" sz="1600" b="0">
                <a:solidFill>
                  <a:srgbClr val="676867"/>
                </a:solidFill>
                <a:effectLst/>
                <a:latin typeface="Consolas" panose="020B0609020204030204" pitchFamily="49" charset="0"/>
              </a:rPr>
              <a:t>map</a:t>
            </a:r>
            <a:r>
              <a:rPr lang="id-ID" sz="1600" b="0">
                <a:solidFill>
                  <a:srgbClr val="C5C8C6"/>
                </a:solidFill>
                <a:effectLst/>
                <a:latin typeface="Consolas" panose="020B0609020204030204" pitchFamily="49" charset="0"/>
              </a:rPr>
              <a:t>[</a:t>
            </a:r>
            <a:r>
              <a:rPr lang="id-ID" sz="1600" b="0">
                <a:solidFill>
                  <a:srgbClr val="9872A2"/>
                </a:solidFill>
                <a:effectLst/>
                <a:latin typeface="Consolas" panose="020B0609020204030204" pitchFamily="49" charset="0"/>
              </a:rPr>
              <a:t>string</a:t>
            </a:r>
            <a:r>
              <a:rPr lang="id-ID" sz="1600" b="0">
                <a:solidFill>
                  <a:srgbClr val="C5C8C6"/>
                </a:solidFill>
                <a:effectLst/>
                <a:latin typeface="Consolas" panose="020B0609020204030204" pitchFamily="49" charset="0"/>
              </a:rPr>
              <a:t>]</a:t>
            </a:r>
            <a:r>
              <a:rPr lang="id-ID" sz="1600" b="0">
                <a:solidFill>
                  <a:srgbClr val="676867"/>
                </a:solidFill>
                <a:effectLst/>
                <a:latin typeface="Consolas" panose="020B0609020204030204" pitchFamily="49" charset="0"/>
              </a:rPr>
              <a:t>interface</a:t>
            </a:r>
            <a:r>
              <a:rPr lang="id-ID" sz="1600" b="0">
                <a:solidFill>
                  <a:srgbClr val="C5C8C6"/>
                </a:solidFill>
                <a:effectLst/>
                <a:latin typeface="Consolas" panose="020B0609020204030204" pitchFamily="49" charset="0"/>
              </a:rPr>
              <a:t>{})</a:t>
            </a:r>
          </a:p>
          <a:p>
            <a:r>
              <a:rPr lang="id-ID" sz="1600" b="0">
                <a:solidFill>
                  <a:srgbClr val="C5C8C6"/>
                </a:solidFill>
                <a:effectLst/>
                <a:latin typeface="Consolas" panose="020B0609020204030204" pitchFamily="49" charset="0"/>
              </a:rPr>
              <a:t>    json.</a:t>
            </a:r>
            <a:r>
              <a:rPr lang="id-ID" sz="1600" b="0">
                <a:solidFill>
                  <a:srgbClr val="9872A2"/>
                </a:solidFill>
                <a:effectLst/>
                <a:latin typeface="Consolas" panose="020B0609020204030204" pitchFamily="49" charset="0"/>
              </a:rPr>
              <a:t>Unmarshal</a:t>
            </a:r>
            <a:r>
              <a:rPr lang="id-ID" sz="1600" b="0">
                <a:solidFill>
                  <a:srgbClr val="C5C8C6"/>
                </a:solidFill>
                <a:effectLst/>
                <a:latin typeface="Consolas" panose="020B0609020204030204" pitchFamily="49" charset="0"/>
              </a:rPr>
              <a:t>(</a:t>
            </a:r>
            <a:r>
              <a:rPr lang="id-ID" sz="1600" b="0">
                <a:solidFill>
                  <a:srgbClr val="6089B4"/>
                </a:solidFill>
                <a:effectLst/>
                <a:latin typeface="Consolas" panose="020B0609020204030204" pitchFamily="49" charset="0"/>
              </a:rPr>
              <a:t>jsonBytes</a:t>
            </a:r>
            <a:r>
              <a:rPr lang="id-ID" sz="1600" b="0">
                <a:solidFill>
                  <a:srgbClr val="C5C8C6"/>
                </a:solidFill>
                <a:effectLst/>
                <a:latin typeface="Consolas" panose="020B0609020204030204" pitchFamily="49" charset="0"/>
              </a:rPr>
              <a:t>, </a:t>
            </a:r>
            <a:r>
              <a:rPr lang="id-ID" sz="1600" b="0">
                <a:solidFill>
                  <a:srgbClr val="676867"/>
                </a:solidFill>
                <a:effectLst/>
                <a:latin typeface="Consolas" panose="020B0609020204030204" pitchFamily="49" charset="0"/>
              </a:rPr>
              <a:t>&amp;</a:t>
            </a:r>
            <a:r>
              <a:rPr lang="id-ID" sz="1600" b="0">
                <a:solidFill>
                  <a:srgbClr val="6089B4"/>
                </a:solidFill>
                <a:effectLst/>
                <a:latin typeface="Consolas" panose="020B0609020204030204" pitchFamily="49" charset="0"/>
              </a:rPr>
              <a:t>customer</a:t>
            </a:r>
            <a:r>
              <a:rPr lang="id-ID" sz="1600" b="0">
                <a:solidFill>
                  <a:srgbClr val="C5C8C6"/>
                </a:solidFill>
                <a:effectLst/>
                <a:latin typeface="Consolas" panose="020B0609020204030204" pitchFamily="49" charset="0"/>
              </a:rPr>
              <a:t>)</a:t>
            </a:r>
          </a:p>
          <a:p>
            <a:r>
              <a:rPr lang="id-ID" sz="1600" b="0">
                <a:solidFill>
                  <a:srgbClr val="C5C8C6"/>
                </a:solidFill>
                <a:effectLst/>
                <a:latin typeface="Consolas" panose="020B0609020204030204" pitchFamily="49" charset="0"/>
              </a:rPr>
              <a:t>    fmt.</a:t>
            </a:r>
            <a:r>
              <a:rPr lang="id-ID" sz="1600" b="0">
                <a:solidFill>
                  <a:srgbClr val="9872A2"/>
                </a:solidFill>
                <a:effectLst/>
                <a:latin typeface="Consolas" panose="020B0609020204030204" pitchFamily="49" charset="0"/>
              </a:rPr>
              <a:t>Println</a:t>
            </a:r>
            <a:r>
              <a:rPr lang="id-ID" sz="1600" b="0">
                <a:solidFill>
                  <a:srgbClr val="C5C8C6"/>
                </a:solidFill>
                <a:effectLst/>
                <a:latin typeface="Consolas" panose="020B0609020204030204" pitchFamily="49" charset="0"/>
              </a:rPr>
              <a:t>(</a:t>
            </a:r>
            <a:r>
              <a:rPr lang="id-ID" sz="1600" b="0">
                <a:solidFill>
                  <a:srgbClr val="6089B4"/>
                </a:solidFill>
                <a:effectLst/>
                <a:latin typeface="Consolas" panose="020B0609020204030204" pitchFamily="49" charset="0"/>
              </a:rPr>
              <a:t>customer</a:t>
            </a:r>
            <a:r>
              <a:rPr lang="id-ID" sz="1600" b="0">
                <a:solidFill>
                  <a:srgbClr val="C5C8C6"/>
                </a:solidFill>
                <a:effectLst/>
                <a:latin typeface="Consolas" panose="020B0609020204030204" pitchFamily="49" charset="0"/>
              </a:rPr>
              <a:t>)</a:t>
            </a:r>
          </a:p>
          <a:p>
            <a:r>
              <a:rPr lang="id-ID" sz="1600" b="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1465466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80"/>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US" dirty="0"/>
              <a:t>JSON TAG</a:t>
            </a:r>
            <a:endParaRPr dirty="0"/>
          </a:p>
        </p:txBody>
      </p:sp>
    </p:spTree>
    <p:extLst>
      <p:ext uri="{BB962C8B-B14F-4D97-AF65-F5344CB8AC3E}">
        <p14:creationId xmlns:p14="http://schemas.microsoft.com/office/powerpoint/2010/main" val="3685374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JSON TAG</a:t>
            </a:r>
          </a:p>
        </p:txBody>
      </p:sp>
      <p:sp>
        <p:nvSpPr>
          <p:cNvPr id="3" name="Content Placeholder 2"/>
          <p:cNvSpPr>
            <a:spLocks noGrp="1"/>
          </p:cNvSpPr>
          <p:nvPr>
            <p:ph idx="1"/>
          </p:nvPr>
        </p:nvSpPr>
        <p:spPr/>
        <p:txBody>
          <a:bodyPr anchor="t"/>
          <a:lstStyle/>
          <a:p>
            <a:r>
              <a:rPr lang="it-IT" dirty="0"/>
              <a:t>Secara default atribut yang terdapat di Struct dan JSON akan di mapping sesuai dengan nama atribut  yang sama (case sensitive)</a:t>
            </a:r>
          </a:p>
          <a:p>
            <a:r>
              <a:rPr lang="it-IT" dirty="0"/>
              <a:t>Kadang ada style yang berbeda antara penamaan atribute di Struct dan di JSON, misal di JSON kita ingin menggunakan snake_case, tapi di Struct, kita ingin tidak menggunakan snake_case</a:t>
            </a:r>
          </a:p>
          <a:p>
            <a:r>
              <a:rPr lang="it-IT" dirty="0"/>
              <a:t>Untungnya, package json mendukun Tag Reflection</a:t>
            </a:r>
          </a:p>
          <a:p>
            <a:r>
              <a:rPr lang="it-IT" dirty="0"/>
              <a:t>Kita bisa menambahkan tag reflection dengan nama json, lalu diikuti dengan atribut yang kita inginkan ketika konversi dari atau ke JSON</a:t>
            </a:r>
          </a:p>
        </p:txBody>
      </p:sp>
    </p:spTree>
    <p:extLst>
      <p:ext uri="{BB962C8B-B14F-4D97-AF65-F5344CB8AC3E}">
        <p14:creationId xmlns:p14="http://schemas.microsoft.com/office/powerpoint/2010/main" val="2186893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Contoh</a:t>
            </a:r>
            <a:r>
              <a:rPr lang="en-US" dirty="0"/>
              <a:t> JSON TAG</a:t>
            </a:r>
          </a:p>
        </p:txBody>
      </p:sp>
      <p:sp>
        <p:nvSpPr>
          <p:cNvPr id="5" name="TextBox 4">
            <a:extLst>
              <a:ext uri="{FF2B5EF4-FFF2-40B4-BE49-F238E27FC236}">
                <a16:creationId xmlns:a16="http://schemas.microsoft.com/office/drawing/2014/main" id="{16FF765A-7D00-E6B5-4560-0B8B27A071C6}"/>
              </a:ext>
            </a:extLst>
          </p:cNvPr>
          <p:cNvSpPr txBox="1"/>
          <p:nvPr/>
        </p:nvSpPr>
        <p:spPr>
          <a:xfrm>
            <a:off x="3396000" y="2132048"/>
            <a:ext cx="5400000" cy="156966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600" b="0">
                <a:solidFill>
                  <a:srgbClr val="676867"/>
                </a:solidFill>
                <a:effectLst/>
                <a:latin typeface="Consolas" panose="020B0609020204030204" pitchFamily="49" charset="0"/>
              </a:rPr>
              <a:t>type</a:t>
            </a:r>
            <a:r>
              <a:rPr lang="en-US" sz="1600" b="0">
                <a:solidFill>
                  <a:srgbClr val="C5C8C6"/>
                </a:solidFill>
                <a:effectLst/>
                <a:latin typeface="Consolas" panose="020B0609020204030204" pitchFamily="49" charset="0"/>
              </a:rPr>
              <a:t> </a:t>
            </a:r>
            <a:r>
              <a:rPr lang="en-US" sz="1600" b="0">
                <a:solidFill>
                  <a:srgbClr val="9B0000"/>
                </a:solidFill>
                <a:effectLst/>
                <a:latin typeface="Consolas" panose="020B0609020204030204" pitchFamily="49" charset="0"/>
              </a:rPr>
              <a:t>Product</a:t>
            </a:r>
            <a:r>
              <a:rPr lang="en-US" sz="1600" b="0">
                <a:solidFill>
                  <a:srgbClr val="C5C8C6"/>
                </a:solidFill>
                <a:effectLst/>
                <a:latin typeface="Consolas" panose="020B0609020204030204" pitchFamily="49" charset="0"/>
              </a:rPr>
              <a:t> </a:t>
            </a:r>
            <a:r>
              <a:rPr lang="en-US" sz="1600" b="0">
                <a:solidFill>
                  <a:srgbClr val="676867"/>
                </a:solidFill>
                <a:effectLst/>
                <a:latin typeface="Consolas" panose="020B0609020204030204" pitchFamily="49" charset="0"/>
              </a:rPr>
              <a:t>struct</a:t>
            </a:r>
            <a:r>
              <a:rPr lang="en-US" sz="1600" b="0">
                <a:solidFill>
                  <a:srgbClr val="C5C8C6"/>
                </a:solidFill>
                <a:effectLst/>
                <a:latin typeface="Consolas" panose="020B0609020204030204" pitchFamily="49" charset="0"/>
              </a:rPr>
              <a:t> {</a:t>
            </a:r>
          </a:p>
          <a:p>
            <a:r>
              <a:rPr lang="en-US" sz="1600" b="0">
                <a:solidFill>
                  <a:srgbClr val="C5C8C6"/>
                </a:solidFill>
                <a:effectLst/>
                <a:latin typeface="Consolas" panose="020B0609020204030204" pitchFamily="49" charset="0"/>
              </a:rPr>
              <a:t>    </a:t>
            </a:r>
            <a:r>
              <a:rPr lang="en-US" sz="1600" b="0">
                <a:solidFill>
                  <a:srgbClr val="6089B4"/>
                </a:solidFill>
                <a:effectLst/>
                <a:latin typeface="Consolas" panose="020B0609020204030204" pitchFamily="49" charset="0"/>
              </a:rPr>
              <a:t>Id</a:t>
            </a:r>
            <a:r>
              <a:rPr lang="en-US" sz="1600" b="0">
                <a:solidFill>
                  <a:srgbClr val="C5C8C6"/>
                </a:solidFill>
                <a:effectLst/>
                <a:latin typeface="Consolas" panose="020B0609020204030204" pitchFamily="49" charset="0"/>
              </a:rPr>
              <a:t>       </a:t>
            </a:r>
            <a:r>
              <a:rPr lang="en-US" sz="1600" b="0">
                <a:solidFill>
                  <a:srgbClr val="9872A2"/>
                </a:solidFill>
                <a:effectLst/>
                <a:latin typeface="Consolas" panose="020B0609020204030204" pitchFamily="49" charset="0"/>
              </a:rPr>
              <a:t>int</a:t>
            </a:r>
            <a:r>
              <a:rPr lang="en-US" sz="1600" b="0">
                <a:solidFill>
                  <a:srgbClr val="C5C8C6"/>
                </a:solidFill>
                <a:effectLst/>
                <a:latin typeface="Consolas" panose="020B0609020204030204" pitchFamily="49" charset="0"/>
              </a:rPr>
              <a:t>    </a:t>
            </a:r>
            <a:r>
              <a:rPr lang="en-US" sz="1600" b="0">
                <a:solidFill>
                  <a:srgbClr val="9AA83A"/>
                </a:solidFill>
                <a:effectLst/>
                <a:latin typeface="Consolas" panose="020B0609020204030204" pitchFamily="49" charset="0"/>
              </a:rPr>
              <a:t>`json:"id"`</a:t>
            </a:r>
            <a:endParaRPr lang="en-US" sz="1600" b="0">
              <a:solidFill>
                <a:srgbClr val="C5C8C6"/>
              </a:solidFill>
              <a:effectLst/>
              <a:latin typeface="Consolas" panose="020B0609020204030204" pitchFamily="49" charset="0"/>
            </a:endParaRPr>
          </a:p>
          <a:p>
            <a:r>
              <a:rPr lang="en-US" sz="1600" b="0">
                <a:solidFill>
                  <a:srgbClr val="C5C8C6"/>
                </a:solidFill>
                <a:effectLst/>
                <a:latin typeface="Consolas" panose="020B0609020204030204" pitchFamily="49" charset="0"/>
              </a:rPr>
              <a:t>    </a:t>
            </a:r>
            <a:r>
              <a:rPr lang="en-US" sz="1600" b="0">
                <a:solidFill>
                  <a:srgbClr val="6089B4"/>
                </a:solidFill>
                <a:effectLst/>
                <a:latin typeface="Consolas" panose="020B0609020204030204" pitchFamily="49" charset="0"/>
              </a:rPr>
              <a:t>Name</a:t>
            </a:r>
            <a:r>
              <a:rPr lang="en-US" sz="1600" b="0">
                <a:solidFill>
                  <a:srgbClr val="C5C8C6"/>
                </a:solidFill>
                <a:effectLst/>
                <a:latin typeface="Consolas" panose="020B0609020204030204" pitchFamily="49" charset="0"/>
              </a:rPr>
              <a:t>     </a:t>
            </a:r>
            <a:r>
              <a:rPr lang="en-US" sz="1600" b="0">
                <a:solidFill>
                  <a:srgbClr val="9872A2"/>
                </a:solidFill>
                <a:effectLst/>
                <a:latin typeface="Consolas" panose="020B0609020204030204" pitchFamily="49" charset="0"/>
              </a:rPr>
              <a:t>string</a:t>
            </a:r>
            <a:r>
              <a:rPr lang="en-US" sz="1600" b="0">
                <a:solidFill>
                  <a:srgbClr val="C5C8C6"/>
                </a:solidFill>
                <a:effectLst/>
                <a:latin typeface="Consolas" panose="020B0609020204030204" pitchFamily="49" charset="0"/>
              </a:rPr>
              <a:t> </a:t>
            </a:r>
            <a:r>
              <a:rPr lang="en-US" sz="1600" b="0">
                <a:solidFill>
                  <a:srgbClr val="9AA83A"/>
                </a:solidFill>
                <a:effectLst/>
                <a:latin typeface="Consolas" panose="020B0609020204030204" pitchFamily="49" charset="0"/>
              </a:rPr>
              <a:t>`json:"name"`</a:t>
            </a:r>
            <a:endParaRPr lang="en-US" sz="1600" b="0">
              <a:solidFill>
                <a:srgbClr val="C5C8C6"/>
              </a:solidFill>
              <a:effectLst/>
              <a:latin typeface="Consolas" panose="020B0609020204030204" pitchFamily="49" charset="0"/>
            </a:endParaRPr>
          </a:p>
          <a:p>
            <a:r>
              <a:rPr lang="en-US" sz="1600" b="0">
                <a:solidFill>
                  <a:srgbClr val="C5C8C6"/>
                </a:solidFill>
                <a:effectLst/>
                <a:latin typeface="Consolas" panose="020B0609020204030204" pitchFamily="49" charset="0"/>
              </a:rPr>
              <a:t>    </a:t>
            </a:r>
            <a:r>
              <a:rPr lang="en-US" sz="1600" b="0">
                <a:solidFill>
                  <a:srgbClr val="6089B4"/>
                </a:solidFill>
                <a:effectLst/>
                <a:latin typeface="Consolas" panose="020B0609020204030204" pitchFamily="49" charset="0"/>
              </a:rPr>
              <a:t>Price</a:t>
            </a:r>
            <a:r>
              <a:rPr lang="en-US" sz="1600" b="0">
                <a:solidFill>
                  <a:srgbClr val="C5C8C6"/>
                </a:solidFill>
                <a:effectLst/>
                <a:latin typeface="Consolas" panose="020B0609020204030204" pitchFamily="49" charset="0"/>
              </a:rPr>
              <a:t>    </a:t>
            </a:r>
            <a:r>
              <a:rPr lang="en-US" sz="1600" b="0">
                <a:solidFill>
                  <a:srgbClr val="9872A2"/>
                </a:solidFill>
                <a:effectLst/>
                <a:latin typeface="Consolas" panose="020B0609020204030204" pitchFamily="49" charset="0"/>
              </a:rPr>
              <a:t>int</a:t>
            </a:r>
            <a:r>
              <a:rPr lang="en-US" sz="1600" b="0">
                <a:solidFill>
                  <a:srgbClr val="C5C8C6"/>
                </a:solidFill>
                <a:effectLst/>
                <a:latin typeface="Consolas" panose="020B0609020204030204" pitchFamily="49" charset="0"/>
              </a:rPr>
              <a:t>    </a:t>
            </a:r>
            <a:r>
              <a:rPr lang="en-US" sz="1600" b="0">
                <a:solidFill>
                  <a:srgbClr val="9AA83A"/>
                </a:solidFill>
                <a:effectLst/>
                <a:latin typeface="Consolas" panose="020B0609020204030204" pitchFamily="49" charset="0"/>
              </a:rPr>
              <a:t>`json:"price"`</a:t>
            </a:r>
            <a:endParaRPr lang="en-US" sz="1600" b="0">
              <a:solidFill>
                <a:srgbClr val="C5C8C6"/>
              </a:solidFill>
              <a:effectLst/>
              <a:latin typeface="Consolas" panose="020B0609020204030204" pitchFamily="49" charset="0"/>
            </a:endParaRPr>
          </a:p>
          <a:p>
            <a:r>
              <a:rPr lang="en-US" sz="1600" b="0">
                <a:solidFill>
                  <a:srgbClr val="C5C8C6"/>
                </a:solidFill>
                <a:effectLst/>
                <a:latin typeface="Consolas" panose="020B0609020204030204" pitchFamily="49" charset="0"/>
              </a:rPr>
              <a:t>    </a:t>
            </a:r>
            <a:r>
              <a:rPr lang="en-US" sz="1600" b="0">
                <a:solidFill>
                  <a:srgbClr val="6089B4"/>
                </a:solidFill>
                <a:effectLst/>
                <a:latin typeface="Consolas" panose="020B0609020204030204" pitchFamily="49" charset="0"/>
              </a:rPr>
              <a:t>ImageURL</a:t>
            </a:r>
            <a:r>
              <a:rPr lang="en-US" sz="1600" b="0">
                <a:solidFill>
                  <a:srgbClr val="C5C8C6"/>
                </a:solidFill>
                <a:effectLst/>
                <a:latin typeface="Consolas" panose="020B0609020204030204" pitchFamily="49" charset="0"/>
              </a:rPr>
              <a:t> </a:t>
            </a:r>
            <a:r>
              <a:rPr lang="en-US" sz="1600" b="0">
                <a:solidFill>
                  <a:srgbClr val="9872A2"/>
                </a:solidFill>
                <a:effectLst/>
                <a:latin typeface="Consolas" panose="020B0609020204030204" pitchFamily="49" charset="0"/>
              </a:rPr>
              <a:t>string</a:t>
            </a:r>
            <a:r>
              <a:rPr lang="en-US" sz="1600" b="0">
                <a:solidFill>
                  <a:srgbClr val="C5C8C6"/>
                </a:solidFill>
                <a:effectLst/>
                <a:latin typeface="Consolas" panose="020B0609020204030204" pitchFamily="49" charset="0"/>
              </a:rPr>
              <a:t> </a:t>
            </a:r>
            <a:r>
              <a:rPr lang="en-US" sz="1600" b="0">
                <a:solidFill>
                  <a:srgbClr val="9AA83A"/>
                </a:solidFill>
                <a:effectLst/>
                <a:latin typeface="Consolas" panose="020B0609020204030204" pitchFamily="49" charset="0"/>
              </a:rPr>
              <a:t>`json:"image_url"`</a:t>
            </a:r>
            <a:endParaRPr lang="en-US" sz="1600" b="0">
              <a:solidFill>
                <a:srgbClr val="C5C8C6"/>
              </a:solidFill>
              <a:effectLst/>
              <a:latin typeface="Consolas" panose="020B0609020204030204" pitchFamily="49" charset="0"/>
            </a:endParaRPr>
          </a:p>
          <a:p>
            <a:r>
              <a:rPr lang="en-US" sz="1600" b="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545031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80"/>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US" dirty="0"/>
              <a:t>STREAMING decoder</a:t>
            </a:r>
            <a:endParaRPr dirty="0"/>
          </a:p>
        </p:txBody>
      </p:sp>
    </p:spTree>
    <p:extLst>
      <p:ext uri="{BB962C8B-B14F-4D97-AF65-F5344CB8AC3E}">
        <p14:creationId xmlns:p14="http://schemas.microsoft.com/office/powerpoint/2010/main" val="2758754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80"/>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US" dirty="0" err="1"/>
              <a:t>PengenALAN</a:t>
            </a:r>
            <a:r>
              <a:rPr lang="en-US" dirty="0"/>
              <a:t> JSON</a:t>
            </a:r>
            <a:endParaRPr dirty="0"/>
          </a:p>
        </p:txBody>
      </p:sp>
    </p:spTree>
    <p:extLst>
      <p:ext uri="{BB962C8B-B14F-4D97-AF65-F5344CB8AC3E}">
        <p14:creationId xmlns:p14="http://schemas.microsoft.com/office/powerpoint/2010/main" val="1936201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 dirty="0"/>
              <a:t>Streaming Decoder</a:t>
            </a:r>
            <a:endParaRPr lang="en-US" dirty="0"/>
          </a:p>
        </p:txBody>
      </p:sp>
      <p:sp>
        <p:nvSpPr>
          <p:cNvPr id="3" name="Content Placeholder 2"/>
          <p:cNvSpPr>
            <a:spLocks noGrp="1"/>
          </p:cNvSpPr>
          <p:nvPr>
            <p:ph idx="1"/>
          </p:nvPr>
        </p:nvSpPr>
        <p:spPr/>
        <p:txBody>
          <a:bodyPr anchor="t"/>
          <a:lstStyle/>
          <a:p>
            <a:r>
              <a:rPr lang="it-IT" dirty="0"/>
              <a:t>Sebelumnya kita belajar package json dengan melakukan konversi data JSON yang sudah dalam bentuk variable dan data string atau []byte</a:t>
            </a:r>
          </a:p>
          <a:p>
            <a:r>
              <a:rPr lang="it-IT" dirty="0"/>
              <a:t>Pada kenyataanya, kadang data JSON nya berasal dari Input berupa io.Reader (File, Network, Request Body)</a:t>
            </a:r>
          </a:p>
          <a:p>
            <a:r>
              <a:rPr lang="it-IT" dirty="0"/>
              <a:t>Kita bisa saja membaca semua datanya terlebih dahulu, lalu simpan di variable, baru lakukan konversi dari JSON, namun hal ini sebenarnya tidak perlu dilakukan, karena package json memiliki fitur untuk membaca data dari Stream</a:t>
            </a:r>
          </a:p>
        </p:txBody>
      </p:sp>
    </p:spTree>
    <p:extLst>
      <p:ext uri="{BB962C8B-B14F-4D97-AF65-F5344CB8AC3E}">
        <p14:creationId xmlns:p14="http://schemas.microsoft.com/office/powerpoint/2010/main" val="140893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 dirty="0"/>
              <a:t>json.Decoder</a:t>
            </a:r>
            <a:endParaRPr lang="en-US" dirty="0"/>
          </a:p>
        </p:txBody>
      </p:sp>
      <p:sp>
        <p:nvSpPr>
          <p:cNvPr id="3" name="Content Placeholder 2"/>
          <p:cNvSpPr>
            <a:spLocks noGrp="1"/>
          </p:cNvSpPr>
          <p:nvPr>
            <p:ph idx="1"/>
          </p:nvPr>
        </p:nvSpPr>
        <p:spPr/>
        <p:txBody>
          <a:bodyPr anchor="t"/>
          <a:lstStyle/>
          <a:p>
            <a:r>
              <a:rPr lang="it-IT" dirty="0"/>
              <a:t>Sebelumnya kita belajar package json dengan melakukan konversi data JSON yang sudah dalam bentuk variable dan data string atau []byte</a:t>
            </a:r>
          </a:p>
          <a:p>
            <a:r>
              <a:rPr lang="it-IT" dirty="0"/>
              <a:t>Pada kenyataanya, kadang data JSON nya berasal dari Input berupa io.Reader (File, Network, Request Body)</a:t>
            </a:r>
          </a:p>
          <a:p>
            <a:r>
              <a:rPr lang="it-IT" dirty="0"/>
              <a:t>Kita bisa saja membaca semua datanya terlebih dahulu, lalu simpan di variable, baru lakukan konversi dari JSON, namun hal ini sebenarnya tidak perlu dilakukan, karena package json memiliki fitur untuk membaca data dari Stream</a:t>
            </a:r>
          </a:p>
        </p:txBody>
      </p:sp>
    </p:spTree>
    <p:extLst>
      <p:ext uri="{BB962C8B-B14F-4D97-AF65-F5344CB8AC3E}">
        <p14:creationId xmlns:p14="http://schemas.microsoft.com/office/powerpoint/2010/main" val="1980901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 dirty="0"/>
              <a:t>Kode : Streaming Decoder</a:t>
            </a:r>
            <a:endParaRPr lang="en-US" dirty="0"/>
          </a:p>
        </p:txBody>
      </p:sp>
      <p:sp>
        <p:nvSpPr>
          <p:cNvPr id="5" name="TextBox 4">
            <a:extLst>
              <a:ext uri="{FF2B5EF4-FFF2-40B4-BE49-F238E27FC236}">
                <a16:creationId xmlns:a16="http://schemas.microsoft.com/office/drawing/2014/main" id="{16FF765A-7D00-E6B5-4560-0B8B27A071C6}"/>
              </a:ext>
            </a:extLst>
          </p:cNvPr>
          <p:cNvSpPr txBox="1"/>
          <p:nvPr/>
        </p:nvSpPr>
        <p:spPr>
          <a:xfrm>
            <a:off x="3396000" y="2132048"/>
            <a:ext cx="5400000" cy="230832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id-ID" sz="1600" b="0" dirty="0">
                <a:solidFill>
                  <a:srgbClr val="676867"/>
                </a:solidFill>
                <a:effectLst/>
                <a:latin typeface="Consolas" panose="020B0609020204030204" pitchFamily="49" charset="0"/>
              </a:rPr>
              <a:t>func</a:t>
            </a:r>
            <a:r>
              <a:rPr lang="id-ID" sz="1600" b="0" dirty="0">
                <a:solidFill>
                  <a:srgbClr val="C5C8C6"/>
                </a:solidFill>
                <a:effectLst/>
                <a:latin typeface="Consolas" panose="020B0609020204030204" pitchFamily="49" charset="0"/>
              </a:rPr>
              <a:t> </a:t>
            </a:r>
            <a:r>
              <a:rPr lang="id-ID" sz="1600" b="0" dirty="0">
                <a:solidFill>
                  <a:srgbClr val="CE6700"/>
                </a:solidFill>
                <a:effectLst/>
                <a:latin typeface="Consolas" panose="020B0609020204030204" pitchFamily="49" charset="0"/>
              </a:rPr>
              <a:t>StreamingDecoderProduct</a:t>
            </a:r>
            <a:r>
              <a:rPr lang="id-ID" sz="1600" b="0" dirty="0">
                <a:solidFill>
                  <a:srgbClr val="C5C8C6"/>
                </a:solidFill>
                <a:effectLst/>
                <a:latin typeface="Consolas" panose="020B0609020204030204" pitchFamily="49" charset="0"/>
              </a:rPr>
              <a:t>() {</a:t>
            </a:r>
          </a:p>
          <a:p>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reader</a:t>
            </a:r>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_</a:t>
            </a:r>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os.</a:t>
            </a:r>
            <a:r>
              <a:rPr lang="id-ID" sz="1600" b="0" dirty="0">
                <a:solidFill>
                  <a:srgbClr val="9872A2"/>
                </a:solidFill>
                <a:effectLst/>
                <a:latin typeface="Consolas" panose="020B0609020204030204" pitchFamily="49" charset="0"/>
              </a:rPr>
              <a:t>Open</a:t>
            </a:r>
            <a:r>
              <a:rPr lang="id-ID" sz="1600" b="0" dirty="0">
                <a:solidFill>
                  <a:srgbClr val="C5C8C6"/>
                </a:solidFill>
                <a:effectLst/>
                <a:latin typeface="Consolas" panose="020B0609020204030204" pitchFamily="49" charset="0"/>
              </a:rPr>
              <a:t>(</a:t>
            </a:r>
            <a:r>
              <a:rPr lang="id-ID" sz="1600" b="0" dirty="0">
                <a:solidFill>
                  <a:srgbClr val="9AA83A"/>
                </a:solidFill>
                <a:effectLst/>
                <a:latin typeface="Consolas" panose="020B0609020204030204" pitchFamily="49" charset="0"/>
              </a:rPr>
              <a:t>"customer.json"</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decoder</a:t>
            </a:r>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json.</a:t>
            </a:r>
            <a:r>
              <a:rPr lang="id-ID" sz="1600" b="0" dirty="0">
                <a:solidFill>
                  <a:srgbClr val="9872A2"/>
                </a:solidFill>
                <a:effectLst/>
                <a:latin typeface="Consolas" panose="020B0609020204030204" pitchFamily="49" charset="0"/>
              </a:rPr>
              <a:t>NewDecoder</a:t>
            </a:r>
            <a:r>
              <a:rPr lang="id-ID" sz="1600" b="0" dirty="0">
                <a:solidFill>
                  <a:srgbClr val="C5C8C6"/>
                </a:solidFill>
                <a:effectLst/>
                <a:latin typeface="Consolas" panose="020B0609020204030204" pitchFamily="49" charset="0"/>
              </a:rPr>
              <a:t>(</a:t>
            </a:r>
            <a:r>
              <a:rPr lang="id-ID" sz="1600" b="0" dirty="0">
                <a:solidFill>
                  <a:srgbClr val="6089B4"/>
                </a:solidFill>
                <a:effectLst/>
                <a:latin typeface="Consolas" panose="020B0609020204030204" pitchFamily="49" charset="0"/>
              </a:rPr>
              <a:t>reader</a:t>
            </a:r>
            <a:r>
              <a:rPr lang="id-ID" sz="1600" b="0" dirty="0">
                <a:solidFill>
                  <a:srgbClr val="C5C8C6"/>
                </a:solidFill>
                <a:effectLst/>
                <a:latin typeface="Consolas" panose="020B0609020204030204" pitchFamily="49" charset="0"/>
              </a:rPr>
              <a:t>)</a:t>
            </a:r>
          </a:p>
          <a:p>
            <a:br>
              <a:rPr lang="id-ID" sz="1600" b="0" dirty="0">
                <a:solidFill>
                  <a:srgbClr val="C5C8C6"/>
                </a:solidFill>
                <a:effectLst/>
                <a:latin typeface="Consolas" panose="020B0609020204030204" pitchFamily="49" charset="0"/>
              </a:rPr>
            </a:br>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customer</a:t>
            </a:r>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a:t>
            </a:r>
            <a:r>
              <a:rPr lang="id-ID" sz="1600" b="0" dirty="0">
                <a:solidFill>
                  <a:srgbClr val="9B0000"/>
                </a:solidFill>
                <a:effectLst/>
                <a:latin typeface="Consolas" panose="020B0609020204030204" pitchFamily="49" charset="0"/>
              </a:rPr>
              <a:t>Customer</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    decoder.</a:t>
            </a:r>
            <a:r>
              <a:rPr lang="id-ID" sz="1600" b="0" dirty="0">
                <a:solidFill>
                  <a:srgbClr val="9872A2"/>
                </a:solidFill>
                <a:effectLst/>
                <a:latin typeface="Consolas" panose="020B0609020204030204" pitchFamily="49" charset="0"/>
              </a:rPr>
              <a:t>Decode</a:t>
            </a:r>
            <a:r>
              <a:rPr lang="id-ID" sz="1600" b="0" dirty="0">
                <a:solidFill>
                  <a:srgbClr val="C5C8C6"/>
                </a:solidFill>
                <a:effectLst/>
                <a:latin typeface="Consolas" panose="020B0609020204030204" pitchFamily="49" charset="0"/>
              </a:rPr>
              <a:t>(</a:t>
            </a:r>
            <a:r>
              <a:rPr lang="id-ID" sz="1600" b="0" dirty="0">
                <a:solidFill>
                  <a:srgbClr val="676867"/>
                </a:solidFill>
                <a:effectLst/>
                <a:latin typeface="Consolas" panose="020B0609020204030204" pitchFamily="49" charset="0"/>
              </a:rPr>
              <a:t>&amp;</a:t>
            </a:r>
            <a:r>
              <a:rPr lang="id-ID" sz="1600" b="0" dirty="0">
                <a:solidFill>
                  <a:srgbClr val="6089B4"/>
                </a:solidFill>
                <a:effectLst/>
                <a:latin typeface="Consolas" panose="020B0609020204030204" pitchFamily="49" charset="0"/>
              </a:rPr>
              <a:t>customer</a:t>
            </a:r>
            <a:r>
              <a:rPr lang="id-ID" sz="1600" b="0" dirty="0">
                <a:solidFill>
                  <a:srgbClr val="C5C8C6"/>
                </a:solidFill>
                <a:effectLst/>
                <a:latin typeface="Consolas" panose="020B0609020204030204" pitchFamily="49" charset="0"/>
              </a:rPr>
              <a:t>)</a:t>
            </a:r>
          </a:p>
          <a:p>
            <a:br>
              <a:rPr lang="id-ID" sz="1600" b="0" dirty="0">
                <a:solidFill>
                  <a:srgbClr val="C5C8C6"/>
                </a:solidFill>
                <a:effectLst/>
                <a:latin typeface="Consolas" panose="020B0609020204030204" pitchFamily="49" charset="0"/>
              </a:rPr>
            </a:br>
            <a:r>
              <a:rPr lang="id-ID" sz="1600" b="0" dirty="0">
                <a:solidFill>
                  <a:srgbClr val="C5C8C6"/>
                </a:solidFill>
                <a:effectLst/>
                <a:latin typeface="Consolas" panose="020B0609020204030204" pitchFamily="49" charset="0"/>
              </a:rPr>
              <a:t>    fmt.</a:t>
            </a:r>
            <a:r>
              <a:rPr lang="id-ID" sz="1600" b="0" dirty="0">
                <a:solidFill>
                  <a:srgbClr val="9872A2"/>
                </a:solidFill>
                <a:effectLst/>
                <a:latin typeface="Consolas" panose="020B0609020204030204" pitchFamily="49" charset="0"/>
              </a:rPr>
              <a:t>Println</a:t>
            </a:r>
            <a:r>
              <a:rPr lang="id-ID" sz="1600" b="0" dirty="0">
                <a:solidFill>
                  <a:srgbClr val="C5C8C6"/>
                </a:solidFill>
                <a:effectLst/>
                <a:latin typeface="Consolas" panose="020B0609020204030204" pitchFamily="49" charset="0"/>
              </a:rPr>
              <a:t>(</a:t>
            </a:r>
            <a:r>
              <a:rPr lang="id-ID" sz="1600" b="0" dirty="0">
                <a:solidFill>
                  <a:srgbClr val="6089B4"/>
                </a:solidFill>
                <a:effectLst/>
                <a:latin typeface="Consolas" panose="020B0609020204030204" pitchFamily="49" charset="0"/>
              </a:rPr>
              <a:t>customer</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3542925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80"/>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US" dirty="0"/>
              <a:t>STREAMING ENCODER</a:t>
            </a:r>
            <a:endParaRPr dirty="0"/>
          </a:p>
        </p:txBody>
      </p:sp>
    </p:spTree>
    <p:extLst>
      <p:ext uri="{BB962C8B-B14F-4D97-AF65-F5344CB8AC3E}">
        <p14:creationId xmlns:p14="http://schemas.microsoft.com/office/powerpoint/2010/main" val="4214859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 dirty="0"/>
              <a:t>Streaming Encoder</a:t>
            </a:r>
            <a:endParaRPr lang="en-US" dirty="0"/>
          </a:p>
        </p:txBody>
      </p:sp>
      <p:sp>
        <p:nvSpPr>
          <p:cNvPr id="3" name="Content Placeholder 2"/>
          <p:cNvSpPr>
            <a:spLocks noGrp="1"/>
          </p:cNvSpPr>
          <p:nvPr>
            <p:ph idx="1"/>
          </p:nvPr>
        </p:nvSpPr>
        <p:spPr/>
        <p:txBody>
          <a:bodyPr anchor="t"/>
          <a:lstStyle/>
          <a:p>
            <a:r>
              <a:rPr lang="it-IT" dirty="0"/>
              <a:t>Selain decoder, package json juga mendukung membuat Encoder yang bisa digunakan untuk menulis langsung JSON nya ke io.Writer</a:t>
            </a:r>
          </a:p>
          <a:p>
            <a:r>
              <a:rPr lang="it-IT" dirty="0"/>
              <a:t>Dengan begitu, kita tidak perlu menyimpan JSON datanya terlebih dahulu ke dalam variable string atau []byte, kita bisa langsung tulis ke io.Writer</a:t>
            </a:r>
          </a:p>
        </p:txBody>
      </p:sp>
    </p:spTree>
    <p:extLst>
      <p:ext uri="{BB962C8B-B14F-4D97-AF65-F5344CB8AC3E}">
        <p14:creationId xmlns:p14="http://schemas.microsoft.com/office/powerpoint/2010/main" val="732277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 dirty="0"/>
              <a:t>json.</a:t>
            </a:r>
            <a:r>
              <a:rPr lang="en-US" dirty="0"/>
              <a:t>ENCODER</a:t>
            </a:r>
          </a:p>
        </p:txBody>
      </p:sp>
      <p:sp>
        <p:nvSpPr>
          <p:cNvPr id="3" name="Content Placeholder 2"/>
          <p:cNvSpPr>
            <a:spLocks noGrp="1"/>
          </p:cNvSpPr>
          <p:nvPr>
            <p:ph idx="1"/>
          </p:nvPr>
        </p:nvSpPr>
        <p:spPr/>
        <p:txBody>
          <a:bodyPr anchor="t"/>
          <a:lstStyle/>
          <a:p>
            <a:r>
              <a:rPr lang="it-IT" dirty="0"/>
              <a:t>Untuk membuat Encoder, kita bisa menggunakan function json.NewEncoder(writer)</a:t>
            </a:r>
          </a:p>
          <a:p>
            <a:r>
              <a:rPr lang="it-IT" dirty="0"/>
              <a:t>Dan untuk menulis data sebagai JSON langsung ke writer, kita bisa gunakan function Encode(interface{})</a:t>
            </a:r>
          </a:p>
        </p:txBody>
      </p:sp>
    </p:spTree>
    <p:extLst>
      <p:ext uri="{BB962C8B-B14F-4D97-AF65-F5344CB8AC3E}">
        <p14:creationId xmlns:p14="http://schemas.microsoft.com/office/powerpoint/2010/main" val="1234191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 dirty="0"/>
              <a:t>Kode : Streaming Decoder</a:t>
            </a:r>
            <a:endParaRPr lang="en-US" dirty="0"/>
          </a:p>
        </p:txBody>
      </p:sp>
      <p:sp>
        <p:nvSpPr>
          <p:cNvPr id="5" name="TextBox 4">
            <a:extLst>
              <a:ext uri="{FF2B5EF4-FFF2-40B4-BE49-F238E27FC236}">
                <a16:creationId xmlns:a16="http://schemas.microsoft.com/office/drawing/2014/main" id="{16FF765A-7D00-E6B5-4560-0B8B27A071C6}"/>
              </a:ext>
            </a:extLst>
          </p:cNvPr>
          <p:cNvSpPr txBox="1"/>
          <p:nvPr/>
        </p:nvSpPr>
        <p:spPr>
          <a:xfrm>
            <a:off x="2496000" y="2140675"/>
            <a:ext cx="7200000" cy="329320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id-ID" sz="1600" b="0" dirty="0">
                <a:solidFill>
                  <a:srgbClr val="676867"/>
                </a:solidFill>
                <a:effectLst/>
                <a:latin typeface="Consolas" panose="020B0609020204030204" pitchFamily="49" charset="0"/>
              </a:rPr>
              <a:t>func</a:t>
            </a:r>
            <a:r>
              <a:rPr lang="id-ID" sz="1600" b="0" dirty="0">
                <a:solidFill>
                  <a:srgbClr val="C5C8C6"/>
                </a:solidFill>
                <a:effectLst/>
                <a:latin typeface="Consolas" panose="020B0609020204030204" pitchFamily="49" charset="0"/>
              </a:rPr>
              <a:t> </a:t>
            </a:r>
            <a:r>
              <a:rPr lang="id-ID" sz="1600" b="0" dirty="0">
                <a:solidFill>
                  <a:srgbClr val="CE6700"/>
                </a:solidFill>
                <a:effectLst/>
                <a:latin typeface="Consolas" panose="020B0609020204030204" pitchFamily="49" charset="0"/>
              </a:rPr>
              <a:t>StreamingEncoderProduct</a:t>
            </a:r>
            <a:r>
              <a:rPr lang="id-ID" sz="1600" b="0" dirty="0">
                <a:solidFill>
                  <a:srgbClr val="C5C8C6"/>
                </a:solidFill>
                <a:effectLst/>
                <a:latin typeface="Consolas" panose="020B0609020204030204" pitchFamily="49" charset="0"/>
              </a:rPr>
              <a:t>() {</a:t>
            </a:r>
          </a:p>
          <a:p>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writer</a:t>
            </a:r>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_</a:t>
            </a:r>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os.</a:t>
            </a:r>
            <a:r>
              <a:rPr lang="id-ID" sz="1600" b="0" dirty="0">
                <a:solidFill>
                  <a:srgbClr val="9872A2"/>
                </a:solidFill>
                <a:effectLst/>
                <a:latin typeface="Consolas" panose="020B0609020204030204" pitchFamily="49" charset="0"/>
              </a:rPr>
              <a:t>Create</a:t>
            </a:r>
            <a:r>
              <a:rPr lang="id-ID" sz="1600" b="0" dirty="0">
                <a:solidFill>
                  <a:srgbClr val="C5C8C6"/>
                </a:solidFill>
                <a:effectLst/>
                <a:latin typeface="Consolas" panose="020B0609020204030204" pitchFamily="49" charset="0"/>
              </a:rPr>
              <a:t>(</a:t>
            </a:r>
            <a:r>
              <a:rPr lang="id-ID" sz="1600" b="0" dirty="0">
                <a:solidFill>
                  <a:srgbClr val="9AA83A"/>
                </a:solidFill>
                <a:effectLst/>
                <a:latin typeface="Consolas" panose="020B0609020204030204" pitchFamily="49" charset="0"/>
              </a:rPr>
              <a:t>"sample_output.json"</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encoder</a:t>
            </a:r>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json.</a:t>
            </a:r>
            <a:r>
              <a:rPr lang="id-ID" sz="1600" b="0" dirty="0">
                <a:solidFill>
                  <a:srgbClr val="9872A2"/>
                </a:solidFill>
                <a:effectLst/>
                <a:latin typeface="Consolas" panose="020B0609020204030204" pitchFamily="49" charset="0"/>
              </a:rPr>
              <a:t>NewEncoder</a:t>
            </a:r>
            <a:r>
              <a:rPr lang="id-ID" sz="1600" b="0" dirty="0">
                <a:solidFill>
                  <a:srgbClr val="C5C8C6"/>
                </a:solidFill>
                <a:effectLst/>
                <a:latin typeface="Consolas" panose="020B0609020204030204" pitchFamily="49" charset="0"/>
              </a:rPr>
              <a:t>(</a:t>
            </a:r>
            <a:r>
              <a:rPr lang="id-ID" sz="1600" b="0" dirty="0">
                <a:solidFill>
                  <a:srgbClr val="6089B4"/>
                </a:solidFill>
                <a:effectLst/>
                <a:latin typeface="Consolas" panose="020B0609020204030204" pitchFamily="49" charset="0"/>
              </a:rPr>
              <a:t>writer</a:t>
            </a:r>
            <a:r>
              <a:rPr lang="id-ID" sz="1600" b="0" dirty="0">
                <a:solidFill>
                  <a:srgbClr val="C5C8C6"/>
                </a:solidFill>
                <a:effectLst/>
                <a:latin typeface="Consolas" panose="020B0609020204030204" pitchFamily="49" charset="0"/>
              </a:rPr>
              <a:t>)</a:t>
            </a:r>
          </a:p>
          <a:p>
            <a:br>
              <a:rPr lang="id-ID" sz="1600" b="0" dirty="0">
                <a:solidFill>
                  <a:srgbClr val="C5C8C6"/>
                </a:solidFill>
                <a:effectLst/>
                <a:latin typeface="Consolas" panose="020B0609020204030204" pitchFamily="49" charset="0"/>
              </a:rPr>
            </a:br>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customer</a:t>
            </a:r>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a:t>
            </a:r>
            <a:r>
              <a:rPr lang="id-ID" sz="1600" b="0" dirty="0">
                <a:solidFill>
                  <a:srgbClr val="9B0000"/>
                </a:solidFill>
                <a:effectLst/>
                <a:latin typeface="Consolas" panose="020B0609020204030204" pitchFamily="49" charset="0"/>
              </a:rPr>
              <a:t>Customer</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        Name:    </a:t>
            </a:r>
            <a:r>
              <a:rPr lang="id-ID" sz="1600" b="0" dirty="0">
                <a:solidFill>
                  <a:srgbClr val="9AA83A"/>
                </a:solidFill>
                <a:effectLst/>
                <a:latin typeface="Consolas" panose="020B0609020204030204" pitchFamily="49" charset="0"/>
              </a:rPr>
              <a:t>"Umar B"</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        Age:     </a:t>
            </a:r>
            <a:r>
              <a:rPr lang="id-ID" sz="1600" b="0" dirty="0">
                <a:solidFill>
                  <a:srgbClr val="6089B4"/>
                </a:solidFill>
                <a:effectLst/>
                <a:latin typeface="Consolas" panose="020B0609020204030204" pitchFamily="49" charset="0"/>
              </a:rPr>
              <a:t>21</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        Married: </a:t>
            </a:r>
            <a:r>
              <a:rPr lang="id-ID" sz="1600" b="0" dirty="0">
                <a:solidFill>
                  <a:srgbClr val="408080"/>
                </a:solidFill>
                <a:effectLst/>
                <a:latin typeface="Consolas" panose="020B0609020204030204" pitchFamily="49" charset="0"/>
              </a:rPr>
              <a:t>false</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    }</a:t>
            </a:r>
          </a:p>
          <a:p>
            <a:br>
              <a:rPr lang="id-ID" sz="1600" b="0" dirty="0">
                <a:solidFill>
                  <a:srgbClr val="C5C8C6"/>
                </a:solidFill>
                <a:effectLst/>
                <a:latin typeface="Consolas" panose="020B0609020204030204" pitchFamily="49" charset="0"/>
              </a:rPr>
            </a:br>
            <a:r>
              <a:rPr lang="id-ID" sz="1600" b="0" dirty="0">
                <a:solidFill>
                  <a:srgbClr val="C5C8C6"/>
                </a:solidFill>
                <a:effectLst/>
                <a:latin typeface="Consolas" panose="020B0609020204030204" pitchFamily="49" charset="0"/>
              </a:rPr>
              <a:t>    encoder.</a:t>
            </a:r>
            <a:r>
              <a:rPr lang="id-ID" sz="1600" b="0" dirty="0">
                <a:solidFill>
                  <a:srgbClr val="9872A2"/>
                </a:solidFill>
                <a:effectLst/>
                <a:latin typeface="Consolas" panose="020B0609020204030204" pitchFamily="49" charset="0"/>
              </a:rPr>
              <a:t>Encode</a:t>
            </a:r>
            <a:r>
              <a:rPr lang="id-ID" sz="1600" b="0" dirty="0">
                <a:solidFill>
                  <a:srgbClr val="C5C8C6"/>
                </a:solidFill>
                <a:effectLst/>
                <a:latin typeface="Consolas" panose="020B0609020204030204" pitchFamily="49" charset="0"/>
              </a:rPr>
              <a:t>(</a:t>
            </a:r>
            <a:r>
              <a:rPr lang="id-ID" sz="1600" b="0" dirty="0">
                <a:solidFill>
                  <a:srgbClr val="6089B4"/>
                </a:solidFill>
                <a:effectLst/>
                <a:latin typeface="Consolas" panose="020B0609020204030204" pitchFamily="49" charset="0"/>
              </a:rPr>
              <a:t>customer</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    fmt.</a:t>
            </a:r>
            <a:r>
              <a:rPr lang="id-ID" sz="1600" b="0" dirty="0">
                <a:solidFill>
                  <a:srgbClr val="9872A2"/>
                </a:solidFill>
                <a:effectLst/>
                <a:latin typeface="Consolas" panose="020B0609020204030204" pitchFamily="49" charset="0"/>
              </a:rPr>
              <a:t>Println</a:t>
            </a:r>
            <a:r>
              <a:rPr lang="id-ID" sz="1600" b="0" dirty="0">
                <a:solidFill>
                  <a:srgbClr val="C5C8C6"/>
                </a:solidFill>
                <a:effectLst/>
                <a:latin typeface="Consolas" panose="020B0609020204030204" pitchFamily="49" charset="0"/>
              </a:rPr>
              <a:t>(</a:t>
            </a:r>
            <a:r>
              <a:rPr lang="id-ID" sz="1600" b="0" dirty="0">
                <a:solidFill>
                  <a:srgbClr val="6089B4"/>
                </a:solidFill>
                <a:effectLst/>
                <a:latin typeface="Consolas" panose="020B0609020204030204" pitchFamily="49" charset="0"/>
              </a:rPr>
              <a:t>customer</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993958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Pengenalan</a:t>
            </a:r>
            <a:r>
              <a:rPr lang="en-US" dirty="0"/>
              <a:t> JSON</a:t>
            </a:r>
          </a:p>
        </p:txBody>
      </p:sp>
      <p:sp>
        <p:nvSpPr>
          <p:cNvPr id="3" name="Content Placeholder 2"/>
          <p:cNvSpPr>
            <a:spLocks noGrp="1"/>
          </p:cNvSpPr>
          <p:nvPr>
            <p:ph idx="1"/>
          </p:nvPr>
        </p:nvSpPr>
        <p:spPr/>
        <p:txBody>
          <a:bodyPr anchor="t"/>
          <a:lstStyle/>
          <a:p>
            <a:r>
              <a:rPr lang="id-ID" dirty="0"/>
              <a:t>JSON atau Javascript Object Notation adalah notasi standar yang umum digunakan untuk komunikasi data dalam web. JSON merupakan subset dari javascript.</a:t>
            </a:r>
            <a:endParaRPr lang="en-US" dirty="0"/>
          </a:p>
          <a:p>
            <a:r>
              <a:rPr lang="id-ID" dirty="0"/>
              <a:t>Go menyediakan package encoding/json yang berisikan banyak fungsi untuk kebutuhan operasi json.</a:t>
            </a:r>
            <a:endParaRPr lang="en-US" dirty="0"/>
          </a:p>
          <a:p>
            <a:r>
              <a:rPr lang="id-ID" u="sng" dirty="0">
                <a:solidFill>
                  <a:schemeClr val="hlink"/>
                </a:solidFill>
                <a:hlinkClick r:id="rId2"/>
              </a:rPr>
              <a:t>https://www.json.org/json-en.html</a:t>
            </a:r>
            <a:endParaRPr lang="id-ID" dirty="0"/>
          </a:p>
        </p:txBody>
      </p:sp>
    </p:spTree>
    <p:extLst>
      <p:ext uri="{BB962C8B-B14F-4D97-AF65-F5344CB8AC3E}">
        <p14:creationId xmlns:p14="http://schemas.microsoft.com/office/powerpoint/2010/main" val="169248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Contoh</a:t>
            </a:r>
            <a:r>
              <a:rPr lang="en-US" dirty="0"/>
              <a:t> JSON</a:t>
            </a:r>
          </a:p>
        </p:txBody>
      </p:sp>
      <p:sp>
        <p:nvSpPr>
          <p:cNvPr id="3" name="Rectangle 2"/>
          <p:cNvSpPr/>
          <p:nvPr/>
        </p:nvSpPr>
        <p:spPr>
          <a:xfrm>
            <a:off x="3048000" y="2123100"/>
            <a:ext cx="6096000" cy="3139321"/>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r>
              <a:rPr lang="id-ID" b="0">
                <a:solidFill>
                  <a:srgbClr val="C5C8C6"/>
                </a:solidFill>
                <a:effectLst/>
                <a:latin typeface="Consolas" panose="020B0609020204030204" pitchFamily="49" charset="0"/>
              </a:rPr>
              <a:t>{</a:t>
            </a:r>
          </a:p>
          <a:p>
            <a:r>
              <a:rPr lang="id-ID" b="0">
                <a:solidFill>
                  <a:srgbClr val="C5C8C6"/>
                </a:solidFill>
                <a:effectLst/>
                <a:latin typeface="Consolas" panose="020B0609020204030204" pitchFamily="49" charset="0"/>
              </a:rPr>
              <a:t>    </a:t>
            </a:r>
            <a:r>
              <a:rPr lang="id-ID" b="0">
                <a:solidFill>
                  <a:srgbClr val="C7444A"/>
                </a:solidFill>
                <a:effectLst/>
                <a:latin typeface="Consolas" panose="020B0609020204030204" pitchFamily="49" charset="0"/>
              </a:rPr>
              <a:t>"name"</a:t>
            </a:r>
            <a:r>
              <a:rPr lang="id-ID" b="0">
                <a:solidFill>
                  <a:srgbClr val="C5C8C6"/>
                </a:solidFill>
                <a:effectLst/>
                <a:latin typeface="Consolas" panose="020B0609020204030204" pitchFamily="49" charset="0"/>
              </a:rPr>
              <a:t>: </a:t>
            </a:r>
            <a:r>
              <a:rPr lang="id-ID" b="0">
                <a:solidFill>
                  <a:srgbClr val="9AA83A"/>
                </a:solidFill>
                <a:effectLst/>
                <a:latin typeface="Consolas" panose="020B0609020204030204" pitchFamily="49" charset="0"/>
              </a:rPr>
              <a:t>"Umar Bawazir"</a:t>
            </a:r>
            <a:r>
              <a:rPr lang="id-ID" b="0">
                <a:solidFill>
                  <a:srgbClr val="C5C8C6"/>
                </a:solidFill>
                <a:effectLst/>
                <a:latin typeface="Consolas" panose="020B0609020204030204" pitchFamily="49" charset="0"/>
              </a:rPr>
              <a:t>,</a:t>
            </a:r>
          </a:p>
          <a:p>
            <a:r>
              <a:rPr lang="id-ID" b="0">
                <a:solidFill>
                  <a:srgbClr val="C5C8C6"/>
                </a:solidFill>
                <a:effectLst/>
                <a:latin typeface="Consolas" panose="020B0609020204030204" pitchFamily="49" charset="0"/>
              </a:rPr>
              <a:t>    </a:t>
            </a:r>
            <a:r>
              <a:rPr lang="id-ID" b="0">
                <a:solidFill>
                  <a:srgbClr val="C7444A"/>
                </a:solidFill>
                <a:effectLst/>
                <a:latin typeface="Consolas" panose="020B0609020204030204" pitchFamily="49" charset="0"/>
              </a:rPr>
              <a:t>"age"</a:t>
            </a:r>
            <a:r>
              <a:rPr lang="id-ID" b="0">
                <a:solidFill>
                  <a:srgbClr val="C5C8C6"/>
                </a:solidFill>
                <a:effectLst/>
                <a:latin typeface="Consolas" panose="020B0609020204030204" pitchFamily="49" charset="0"/>
              </a:rPr>
              <a:t>: </a:t>
            </a:r>
            <a:r>
              <a:rPr lang="id-ID" b="0">
                <a:solidFill>
                  <a:srgbClr val="6089B4"/>
                </a:solidFill>
                <a:effectLst/>
                <a:latin typeface="Consolas" panose="020B0609020204030204" pitchFamily="49" charset="0"/>
              </a:rPr>
              <a:t>23</a:t>
            </a:r>
            <a:r>
              <a:rPr lang="id-ID" b="0">
                <a:solidFill>
                  <a:srgbClr val="C5C8C6"/>
                </a:solidFill>
                <a:effectLst/>
                <a:latin typeface="Consolas" panose="020B0609020204030204" pitchFamily="49" charset="0"/>
              </a:rPr>
              <a:t>,</a:t>
            </a:r>
          </a:p>
          <a:p>
            <a:r>
              <a:rPr lang="id-ID" b="0">
                <a:solidFill>
                  <a:srgbClr val="C5C8C6"/>
                </a:solidFill>
                <a:effectLst/>
                <a:latin typeface="Consolas" panose="020B0609020204030204" pitchFamily="49" charset="0"/>
              </a:rPr>
              <a:t>    </a:t>
            </a:r>
            <a:r>
              <a:rPr lang="id-ID" b="0">
                <a:solidFill>
                  <a:srgbClr val="C7444A"/>
                </a:solidFill>
                <a:effectLst/>
                <a:latin typeface="Consolas" panose="020B0609020204030204" pitchFamily="49" charset="0"/>
              </a:rPr>
              <a:t>"married"</a:t>
            </a:r>
            <a:r>
              <a:rPr lang="id-ID" b="0">
                <a:solidFill>
                  <a:srgbClr val="C5C8C6"/>
                </a:solidFill>
                <a:effectLst/>
                <a:latin typeface="Consolas" panose="020B0609020204030204" pitchFamily="49" charset="0"/>
              </a:rPr>
              <a:t>: </a:t>
            </a:r>
            <a:r>
              <a:rPr lang="id-ID" b="0">
                <a:solidFill>
                  <a:srgbClr val="408080"/>
                </a:solidFill>
                <a:effectLst/>
                <a:latin typeface="Consolas" panose="020B0609020204030204" pitchFamily="49" charset="0"/>
              </a:rPr>
              <a:t>false</a:t>
            </a:r>
            <a:r>
              <a:rPr lang="id-ID" b="0">
                <a:solidFill>
                  <a:srgbClr val="C5C8C6"/>
                </a:solidFill>
                <a:effectLst/>
                <a:latin typeface="Consolas" panose="020B0609020204030204" pitchFamily="49" charset="0"/>
              </a:rPr>
              <a:t>,</a:t>
            </a:r>
          </a:p>
          <a:p>
            <a:r>
              <a:rPr lang="id-ID" b="0">
                <a:solidFill>
                  <a:srgbClr val="C5C8C6"/>
                </a:solidFill>
                <a:effectLst/>
                <a:latin typeface="Consolas" panose="020B0609020204030204" pitchFamily="49" charset="0"/>
              </a:rPr>
              <a:t>    </a:t>
            </a:r>
            <a:r>
              <a:rPr lang="id-ID" b="0">
                <a:solidFill>
                  <a:srgbClr val="C7444A"/>
                </a:solidFill>
                <a:effectLst/>
                <a:latin typeface="Consolas" panose="020B0609020204030204" pitchFamily="49" charset="0"/>
              </a:rPr>
              <a:t>"hobbies"</a:t>
            </a:r>
            <a:r>
              <a:rPr lang="id-ID" b="0">
                <a:solidFill>
                  <a:srgbClr val="C5C8C6"/>
                </a:solidFill>
                <a:effectLst/>
                <a:latin typeface="Consolas" panose="020B0609020204030204" pitchFamily="49" charset="0"/>
              </a:rPr>
              <a:t>: [</a:t>
            </a:r>
            <a:r>
              <a:rPr lang="id-ID" b="0">
                <a:solidFill>
                  <a:srgbClr val="9AA83A"/>
                </a:solidFill>
                <a:effectLst/>
                <a:latin typeface="Consolas" panose="020B0609020204030204" pitchFamily="49" charset="0"/>
              </a:rPr>
              <a:t>"Coding"</a:t>
            </a:r>
            <a:r>
              <a:rPr lang="id-ID" b="0">
                <a:solidFill>
                  <a:srgbClr val="C5C8C6"/>
                </a:solidFill>
                <a:effectLst/>
                <a:latin typeface="Consolas" panose="020B0609020204030204" pitchFamily="49" charset="0"/>
              </a:rPr>
              <a:t>, </a:t>
            </a:r>
            <a:r>
              <a:rPr lang="id-ID" b="0">
                <a:solidFill>
                  <a:srgbClr val="9AA83A"/>
                </a:solidFill>
                <a:effectLst/>
                <a:latin typeface="Consolas" panose="020B0609020204030204" pitchFamily="49" charset="0"/>
              </a:rPr>
              <a:t>"Gaming"</a:t>
            </a:r>
            <a:r>
              <a:rPr lang="id-ID" b="0">
                <a:solidFill>
                  <a:srgbClr val="C5C8C6"/>
                </a:solidFill>
                <a:effectLst/>
                <a:latin typeface="Consolas" panose="020B0609020204030204" pitchFamily="49" charset="0"/>
              </a:rPr>
              <a:t>, </a:t>
            </a:r>
            <a:r>
              <a:rPr lang="id-ID" b="0">
                <a:solidFill>
                  <a:srgbClr val="9AA83A"/>
                </a:solidFill>
                <a:effectLst/>
                <a:latin typeface="Consolas" panose="020B0609020204030204" pitchFamily="49" charset="0"/>
              </a:rPr>
              <a:t>"Fishing"</a:t>
            </a:r>
            <a:r>
              <a:rPr lang="id-ID" b="0">
                <a:solidFill>
                  <a:srgbClr val="C5C8C6"/>
                </a:solidFill>
                <a:effectLst/>
                <a:latin typeface="Consolas" panose="020B0609020204030204" pitchFamily="49" charset="0"/>
              </a:rPr>
              <a:t>],</a:t>
            </a:r>
          </a:p>
          <a:p>
            <a:r>
              <a:rPr lang="id-ID" b="0">
                <a:solidFill>
                  <a:srgbClr val="C5C8C6"/>
                </a:solidFill>
                <a:effectLst/>
                <a:latin typeface="Consolas" panose="020B0609020204030204" pitchFamily="49" charset="0"/>
              </a:rPr>
              <a:t>    </a:t>
            </a:r>
            <a:r>
              <a:rPr lang="id-ID" b="0">
                <a:solidFill>
                  <a:srgbClr val="C7444A"/>
                </a:solidFill>
                <a:effectLst/>
                <a:latin typeface="Consolas" panose="020B0609020204030204" pitchFamily="49" charset="0"/>
              </a:rPr>
              <a:t>"address"</a:t>
            </a:r>
            <a:r>
              <a:rPr lang="id-ID" b="0">
                <a:solidFill>
                  <a:srgbClr val="C5C8C6"/>
                </a:solidFill>
                <a:effectLst/>
                <a:latin typeface="Consolas" panose="020B0609020204030204" pitchFamily="49" charset="0"/>
              </a:rPr>
              <a:t>: {</a:t>
            </a:r>
          </a:p>
          <a:p>
            <a:r>
              <a:rPr lang="id-ID" b="0">
                <a:solidFill>
                  <a:srgbClr val="C5C8C6"/>
                </a:solidFill>
                <a:effectLst/>
                <a:latin typeface="Consolas" panose="020B0609020204030204" pitchFamily="49" charset="0"/>
              </a:rPr>
              <a:t>        </a:t>
            </a:r>
            <a:r>
              <a:rPr lang="id-ID" b="0">
                <a:solidFill>
                  <a:srgbClr val="C7444A"/>
                </a:solidFill>
                <a:effectLst/>
                <a:latin typeface="Consolas" panose="020B0609020204030204" pitchFamily="49" charset="0"/>
              </a:rPr>
              <a:t>"street"</a:t>
            </a:r>
            <a:r>
              <a:rPr lang="id-ID" b="0">
                <a:solidFill>
                  <a:srgbClr val="C5C8C6"/>
                </a:solidFill>
                <a:effectLst/>
                <a:latin typeface="Consolas" panose="020B0609020204030204" pitchFamily="49" charset="0"/>
              </a:rPr>
              <a:t>: </a:t>
            </a:r>
            <a:r>
              <a:rPr lang="id-ID" b="0">
                <a:solidFill>
                  <a:srgbClr val="9AA83A"/>
                </a:solidFill>
                <a:effectLst/>
                <a:latin typeface="Consolas" panose="020B0609020204030204" pitchFamily="49" charset="0"/>
              </a:rPr>
              <a:t>"Jalan Bintara"</a:t>
            </a:r>
            <a:r>
              <a:rPr lang="id-ID" b="0">
                <a:solidFill>
                  <a:srgbClr val="C5C8C6"/>
                </a:solidFill>
                <a:effectLst/>
                <a:latin typeface="Consolas" panose="020B0609020204030204" pitchFamily="49" charset="0"/>
              </a:rPr>
              <a:t>,</a:t>
            </a:r>
          </a:p>
          <a:p>
            <a:r>
              <a:rPr lang="id-ID" b="0">
                <a:solidFill>
                  <a:srgbClr val="C5C8C6"/>
                </a:solidFill>
                <a:effectLst/>
                <a:latin typeface="Consolas" panose="020B0609020204030204" pitchFamily="49" charset="0"/>
              </a:rPr>
              <a:t>        </a:t>
            </a:r>
            <a:r>
              <a:rPr lang="id-ID" b="0">
                <a:solidFill>
                  <a:srgbClr val="C7444A"/>
                </a:solidFill>
                <a:effectLst/>
                <a:latin typeface="Consolas" panose="020B0609020204030204" pitchFamily="49" charset="0"/>
              </a:rPr>
              <a:t>"City"</a:t>
            </a:r>
            <a:r>
              <a:rPr lang="id-ID" b="0">
                <a:solidFill>
                  <a:srgbClr val="C5C8C6"/>
                </a:solidFill>
                <a:effectLst/>
                <a:latin typeface="Consolas" panose="020B0609020204030204" pitchFamily="49" charset="0"/>
              </a:rPr>
              <a:t>: </a:t>
            </a:r>
            <a:r>
              <a:rPr lang="id-ID" b="0">
                <a:solidFill>
                  <a:srgbClr val="9AA83A"/>
                </a:solidFill>
                <a:effectLst/>
                <a:latin typeface="Consolas" panose="020B0609020204030204" pitchFamily="49" charset="0"/>
              </a:rPr>
              <a:t>"Bekasi"</a:t>
            </a:r>
            <a:r>
              <a:rPr lang="id-ID" b="0">
                <a:solidFill>
                  <a:srgbClr val="C5C8C6"/>
                </a:solidFill>
                <a:effectLst/>
                <a:latin typeface="Consolas" panose="020B0609020204030204" pitchFamily="49" charset="0"/>
              </a:rPr>
              <a:t>,</a:t>
            </a:r>
          </a:p>
          <a:p>
            <a:r>
              <a:rPr lang="id-ID" b="0">
                <a:solidFill>
                  <a:srgbClr val="C5C8C6"/>
                </a:solidFill>
                <a:effectLst/>
                <a:latin typeface="Consolas" panose="020B0609020204030204" pitchFamily="49" charset="0"/>
              </a:rPr>
              <a:t>        </a:t>
            </a:r>
            <a:r>
              <a:rPr lang="id-ID" b="0">
                <a:solidFill>
                  <a:srgbClr val="C7444A"/>
                </a:solidFill>
                <a:effectLst/>
                <a:latin typeface="Consolas" panose="020B0609020204030204" pitchFamily="49" charset="0"/>
              </a:rPr>
              <a:t>"Country"</a:t>
            </a:r>
            <a:r>
              <a:rPr lang="id-ID" b="0">
                <a:solidFill>
                  <a:srgbClr val="C5C8C6"/>
                </a:solidFill>
                <a:effectLst/>
                <a:latin typeface="Consolas" panose="020B0609020204030204" pitchFamily="49" charset="0"/>
              </a:rPr>
              <a:t>: </a:t>
            </a:r>
            <a:r>
              <a:rPr lang="id-ID" b="0">
                <a:solidFill>
                  <a:srgbClr val="9AA83A"/>
                </a:solidFill>
                <a:effectLst/>
                <a:latin typeface="Consolas" panose="020B0609020204030204" pitchFamily="49" charset="0"/>
              </a:rPr>
              <a:t>"Indonesi"</a:t>
            </a:r>
            <a:endParaRPr lang="id-ID" b="0">
              <a:solidFill>
                <a:srgbClr val="C5C8C6"/>
              </a:solidFill>
              <a:effectLst/>
              <a:latin typeface="Consolas" panose="020B0609020204030204" pitchFamily="49" charset="0"/>
            </a:endParaRPr>
          </a:p>
          <a:p>
            <a:r>
              <a:rPr lang="id-ID" b="0">
                <a:solidFill>
                  <a:srgbClr val="C5C8C6"/>
                </a:solidFill>
                <a:effectLst/>
                <a:latin typeface="Consolas" panose="020B0609020204030204" pitchFamily="49" charset="0"/>
              </a:rPr>
              <a:t>    } </a:t>
            </a:r>
          </a:p>
          <a:p>
            <a:r>
              <a:rPr lang="id-ID" b="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1281371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 dirty="0"/>
              <a:t>Package json</a:t>
            </a:r>
            <a:endParaRPr lang="en-US" dirty="0"/>
          </a:p>
        </p:txBody>
      </p:sp>
      <p:sp>
        <p:nvSpPr>
          <p:cNvPr id="3" name="Content Placeholder 2"/>
          <p:cNvSpPr>
            <a:spLocks noGrp="1"/>
          </p:cNvSpPr>
          <p:nvPr>
            <p:ph idx="1"/>
          </p:nvPr>
        </p:nvSpPr>
        <p:spPr/>
        <p:txBody>
          <a:bodyPr anchor="t"/>
          <a:lstStyle/>
          <a:p>
            <a:r>
              <a:rPr lang="id-ID" dirty="0"/>
              <a:t>Go-Lang sudah menyediakan package json, dimana kita bisa menggunakan package ini untuk melakukan konversi data ke JSON (encode) atau sebaliknya (decode)</a:t>
            </a:r>
          </a:p>
          <a:p>
            <a:r>
              <a:rPr lang="id-ID" dirty="0"/>
              <a:t>https://pkg.go.dev/encoding/json</a:t>
            </a:r>
          </a:p>
        </p:txBody>
      </p:sp>
    </p:spTree>
    <p:extLst>
      <p:ext uri="{BB962C8B-B14F-4D97-AF65-F5344CB8AC3E}">
        <p14:creationId xmlns:p14="http://schemas.microsoft.com/office/powerpoint/2010/main" val="3643473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80"/>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US" dirty="0"/>
              <a:t>ENCODE</a:t>
            </a:r>
            <a:endParaRPr dirty="0"/>
          </a:p>
        </p:txBody>
      </p:sp>
    </p:spTree>
    <p:extLst>
      <p:ext uri="{BB962C8B-B14F-4D97-AF65-F5344CB8AC3E}">
        <p14:creationId xmlns:p14="http://schemas.microsoft.com/office/powerpoint/2010/main" val="1324546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Encode JSON</a:t>
            </a:r>
          </a:p>
        </p:txBody>
      </p:sp>
      <p:sp>
        <p:nvSpPr>
          <p:cNvPr id="3" name="Content Placeholder 2"/>
          <p:cNvSpPr>
            <a:spLocks noGrp="1"/>
          </p:cNvSpPr>
          <p:nvPr>
            <p:ph idx="1"/>
          </p:nvPr>
        </p:nvSpPr>
        <p:spPr/>
        <p:txBody>
          <a:bodyPr anchor="t"/>
          <a:lstStyle/>
          <a:p>
            <a:r>
              <a:rPr lang="en-US" dirty="0"/>
              <a:t>Go-Lang </a:t>
            </a:r>
            <a:r>
              <a:rPr lang="en-US" dirty="0" err="1"/>
              <a:t>telah</a:t>
            </a:r>
            <a:r>
              <a:rPr lang="en-US" dirty="0"/>
              <a:t> </a:t>
            </a:r>
            <a:r>
              <a:rPr lang="en-US" dirty="0" err="1"/>
              <a:t>menyediakan</a:t>
            </a:r>
            <a:r>
              <a:rPr lang="en-US" dirty="0"/>
              <a:t> function untuk </a:t>
            </a:r>
            <a:r>
              <a:rPr lang="en-US" dirty="0" err="1"/>
              <a:t>melakukan</a:t>
            </a:r>
            <a:r>
              <a:rPr lang="en-US" dirty="0"/>
              <a:t> </a:t>
            </a:r>
            <a:r>
              <a:rPr lang="en-US" dirty="0" err="1"/>
              <a:t>konversi</a:t>
            </a:r>
            <a:r>
              <a:rPr lang="en-US" dirty="0"/>
              <a:t> data ke JSON, </a:t>
            </a:r>
            <a:r>
              <a:rPr lang="en-US" dirty="0" err="1"/>
              <a:t>yaitu</a:t>
            </a:r>
            <a:r>
              <a:rPr lang="en-US" dirty="0"/>
              <a:t> </a:t>
            </a:r>
            <a:r>
              <a:rPr lang="en-US" dirty="0" err="1"/>
              <a:t>menggunakan</a:t>
            </a:r>
            <a:r>
              <a:rPr lang="en-US" dirty="0"/>
              <a:t> function </a:t>
            </a:r>
            <a:r>
              <a:rPr lang="en-US" dirty="0" err="1"/>
              <a:t>json.Marshal</a:t>
            </a:r>
            <a:r>
              <a:rPr lang="en-US" dirty="0"/>
              <a:t>(interface{}) </a:t>
            </a:r>
          </a:p>
          <a:p>
            <a:r>
              <a:rPr lang="en-US" dirty="0"/>
              <a:t>Karena parameter </a:t>
            </a:r>
            <a:r>
              <a:rPr lang="en-US" dirty="0" err="1"/>
              <a:t>nya</a:t>
            </a:r>
            <a:r>
              <a:rPr lang="en-US" dirty="0"/>
              <a:t> </a:t>
            </a:r>
            <a:r>
              <a:rPr lang="en-US" dirty="0" err="1"/>
              <a:t>adalah</a:t>
            </a:r>
            <a:r>
              <a:rPr lang="en-US" dirty="0"/>
              <a:t> interface{}, </a:t>
            </a:r>
            <a:r>
              <a:rPr lang="en-US" dirty="0" err="1"/>
              <a:t>maka</a:t>
            </a:r>
            <a:r>
              <a:rPr lang="en-US" dirty="0"/>
              <a:t> </a:t>
            </a:r>
            <a:r>
              <a:rPr lang="en-US" dirty="0" err="1"/>
              <a:t>kita</a:t>
            </a:r>
            <a:r>
              <a:rPr lang="en-US" dirty="0"/>
              <a:t> </a:t>
            </a:r>
            <a:r>
              <a:rPr lang="en-US" dirty="0" err="1"/>
              <a:t>bisa</a:t>
            </a:r>
            <a:r>
              <a:rPr lang="en-US" dirty="0"/>
              <a:t> </a:t>
            </a:r>
            <a:r>
              <a:rPr lang="en-US" dirty="0" err="1"/>
              <a:t>masukan</a:t>
            </a:r>
            <a:r>
              <a:rPr lang="en-US" dirty="0"/>
              <a:t> </a:t>
            </a:r>
            <a:r>
              <a:rPr lang="en-US" dirty="0" err="1"/>
              <a:t>tipe</a:t>
            </a:r>
            <a:r>
              <a:rPr lang="en-US" dirty="0"/>
              <a:t> data </a:t>
            </a:r>
            <a:r>
              <a:rPr lang="en-US" dirty="0" err="1"/>
              <a:t>apapun</a:t>
            </a:r>
            <a:r>
              <a:rPr lang="en-US" dirty="0"/>
              <a:t> ke </a:t>
            </a:r>
            <a:r>
              <a:rPr lang="en-US" dirty="0" err="1"/>
              <a:t>dalam</a:t>
            </a:r>
            <a:r>
              <a:rPr lang="en-US" dirty="0"/>
              <a:t> function Marshal</a:t>
            </a:r>
          </a:p>
          <a:p>
            <a:r>
              <a:rPr lang="en-US" dirty="0"/>
              <a:t>Dan </a:t>
            </a:r>
            <a:r>
              <a:rPr lang="en-US" dirty="0" err="1"/>
              <a:t>hasil</a:t>
            </a:r>
            <a:r>
              <a:rPr lang="en-US" dirty="0"/>
              <a:t> </a:t>
            </a:r>
            <a:r>
              <a:rPr lang="en-US" dirty="0" err="1"/>
              <a:t>dari</a:t>
            </a:r>
            <a:r>
              <a:rPr lang="en-US" dirty="0"/>
              <a:t> function Marshal </a:t>
            </a:r>
            <a:r>
              <a:rPr lang="en-US" dirty="0" err="1"/>
              <a:t>adalah</a:t>
            </a:r>
            <a:r>
              <a:rPr lang="en-US" dirty="0"/>
              <a:t> []byte dan </a:t>
            </a:r>
            <a:r>
              <a:rPr lang="en-US" dirty="0" err="1"/>
              <a:t>perlu</a:t>
            </a:r>
            <a:r>
              <a:rPr lang="en-US" dirty="0"/>
              <a:t> di casting ke </a:t>
            </a:r>
            <a:r>
              <a:rPr lang="en-US" dirty="0" err="1"/>
              <a:t>dalam</a:t>
            </a:r>
            <a:r>
              <a:rPr lang="en-US" dirty="0"/>
              <a:t> </a:t>
            </a:r>
            <a:r>
              <a:rPr lang="en-US" dirty="0" err="1"/>
              <a:t>tipe</a:t>
            </a:r>
            <a:r>
              <a:rPr lang="en-US" dirty="0"/>
              <a:t> data string agar </a:t>
            </a:r>
            <a:r>
              <a:rPr lang="en-US" dirty="0" err="1"/>
              <a:t>dapat</a:t>
            </a:r>
            <a:r>
              <a:rPr lang="en-US" dirty="0"/>
              <a:t> </a:t>
            </a:r>
            <a:r>
              <a:rPr lang="en-US" dirty="0" err="1"/>
              <a:t>ditampilkan</a:t>
            </a:r>
            <a:r>
              <a:rPr lang="en-US" dirty="0"/>
              <a:t> </a:t>
            </a:r>
            <a:r>
              <a:rPr lang="en-US" dirty="0" err="1"/>
              <a:t>dalam</a:t>
            </a:r>
            <a:r>
              <a:rPr lang="en-US" dirty="0"/>
              <a:t> </a:t>
            </a:r>
            <a:r>
              <a:rPr lang="en-US" dirty="0" err="1"/>
              <a:t>bentuk</a:t>
            </a:r>
            <a:r>
              <a:rPr lang="en-US" dirty="0"/>
              <a:t> </a:t>
            </a:r>
            <a:r>
              <a:rPr lang="en-US" dirty="0" err="1"/>
              <a:t>json</a:t>
            </a:r>
            <a:r>
              <a:rPr lang="en-US" dirty="0"/>
              <a:t> string</a:t>
            </a:r>
          </a:p>
        </p:txBody>
      </p:sp>
    </p:spTree>
    <p:extLst>
      <p:ext uri="{BB962C8B-B14F-4D97-AF65-F5344CB8AC3E}">
        <p14:creationId xmlns:p14="http://schemas.microsoft.com/office/powerpoint/2010/main" val="3654780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ENCODE</a:t>
            </a:r>
          </a:p>
        </p:txBody>
      </p:sp>
      <p:sp>
        <p:nvSpPr>
          <p:cNvPr id="5" name="TextBox 4">
            <a:extLst>
              <a:ext uri="{FF2B5EF4-FFF2-40B4-BE49-F238E27FC236}">
                <a16:creationId xmlns:a16="http://schemas.microsoft.com/office/drawing/2014/main" id="{16FF765A-7D00-E6B5-4560-0B8B27A071C6}"/>
              </a:ext>
            </a:extLst>
          </p:cNvPr>
          <p:cNvSpPr txBox="1"/>
          <p:nvPr/>
        </p:nvSpPr>
        <p:spPr>
          <a:xfrm>
            <a:off x="1596000" y="2088916"/>
            <a:ext cx="9000000" cy="329320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id-ID" sz="1600" b="0" dirty="0">
                <a:solidFill>
                  <a:srgbClr val="676867"/>
                </a:solidFill>
                <a:effectLst/>
                <a:latin typeface="Consolas" panose="020B0609020204030204" pitchFamily="49" charset="0"/>
              </a:rPr>
              <a:t>func</a:t>
            </a:r>
            <a:r>
              <a:rPr lang="id-ID" sz="1600" b="0" dirty="0">
                <a:solidFill>
                  <a:srgbClr val="C5C8C6"/>
                </a:solidFill>
                <a:effectLst/>
                <a:latin typeface="Consolas" panose="020B0609020204030204" pitchFamily="49" charset="0"/>
              </a:rPr>
              <a:t> </a:t>
            </a:r>
            <a:r>
              <a:rPr lang="id-ID" sz="1600" b="0" dirty="0">
                <a:solidFill>
                  <a:srgbClr val="CE6700"/>
                </a:solidFill>
                <a:effectLst/>
                <a:latin typeface="Consolas" panose="020B0609020204030204" pitchFamily="49" charset="0"/>
              </a:rPr>
              <a:t>EncodeJSON</a:t>
            </a:r>
            <a:r>
              <a:rPr lang="id-ID" sz="1600" b="0" dirty="0">
                <a:solidFill>
                  <a:srgbClr val="C5C8C6"/>
                </a:solidFill>
                <a:effectLst/>
                <a:latin typeface="Consolas" panose="020B0609020204030204" pitchFamily="49" charset="0"/>
              </a:rPr>
              <a:t>() {</a:t>
            </a:r>
          </a:p>
          <a:p>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name</a:t>
            </a:r>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_</a:t>
            </a:r>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json.</a:t>
            </a:r>
            <a:r>
              <a:rPr lang="id-ID" sz="1600" b="0" dirty="0">
                <a:solidFill>
                  <a:srgbClr val="9872A2"/>
                </a:solidFill>
                <a:effectLst/>
                <a:latin typeface="Consolas" panose="020B0609020204030204" pitchFamily="49" charset="0"/>
              </a:rPr>
              <a:t>Marshal</a:t>
            </a:r>
            <a:r>
              <a:rPr lang="id-ID" sz="1600" b="0" dirty="0">
                <a:solidFill>
                  <a:srgbClr val="C5C8C6"/>
                </a:solidFill>
                <a:effectLst/>
                <a:latin typeface="Consolas" panose="020B0609020204030204" pitchFamily="49" charset="0"/>
              </a:rPr>
              <a:t>(</a:t>
            </a:r>
            <a:r>
              <a:rPr lang="id-ID" sz="1600" b="0" dirty="0">
                <a:solidFill>
                  <a:srgbClr val="9AA83A"/>
                </a:solidFill>
                <a:effectLst/>
                <a:latin typeface="Consolas" panose="020B0609020204030204" pitchFamily="49" charset="0"/>
              </a:rPr>
              <a:t>"Umar Bawazir"</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    fmt.</a:t>
            </a:r>
            <a:r>
              <a:rPr lang="id-ID" sz="1600" b="0" dirty="0">
                <a:solidFill>
                  <a:srgbClr val="9872A2"/>
                </a:solidFill>
                <a:effectLst/>
                <a:latin typeface="Consolas" panose="020B0609020204030204" pitchFamily="49" charset="0"/>
              </a:rPr>
              <a:t>Println</a:t>
            </a:r>
            <a:r>
              <a:rPr lang="id-ID" sz="1600" b="0" dirty="0">
                <a:solidFill>
                  <a:srgbClr val="C5C8C6"/>
                </a:solidFill>
                <a:effectLst/>
                <a:latin typeface="Consolas" panose="020B0609020204030204" pitchFamily="49" charset="0"/>
              </a:rPr>
              <a:t>(</a:t>
            </a:r>
            <a:r>
              <a:rPr lang="id-ID" sz="1600" b="0" dirty="0">
                <a:solidFill>
                  <a:srgbClr val="9AA83A"/>
                </a:solidFill>
                <a:effectLst/>
                <a:latin typeface="Consolas" panose="020B0609020204030204" pitchFamily="49" charset="0"/>
              </a:rPr>
              <a:t>"JSON dari string"</a:t>
            </a:r>
            <a:r>
              <a:rPr lang="id-ID" sz="1600" b="0" dirty="0">
                <a:solidFill>
                  <a:srgbClr val="C5C8C6"/>
                </a:solidFill>
                <a:effectLst/>
                <a:latin typeface="Consolas" panose="020B0609020204030204" pitchFamily="49" charset="0"/>
              </a:rPr>
              <a:t>, </a:t>
            </a:r>
            <a:r>
              <a:rPr lang="id-ID" sz="1600" b="0" dirty="0">
                <a:solidFill>
                  <a:srgbClr val="9872A2"/>
                </a:solidFill>
                <a:effectLst/>
                <a:latin typeface="Consolas" panose="020B0609020204030204" pitchFamily="49" charset="0"/>
              </a:rPr>
              <a:t>string</a:t>
            </a:r>
            <a:r>
              <a:rPr lang="id-ID" sz="1600" b="0" dirty="0">
                <a:solidFill>
                  <a:srgbClr val="C5C8C6"/>
                </a:solidFill>
                <a:effectLst/>
                <a:latin typeface="Consolas" panose="020B0609020204030204" pitchFamily="49" charset="0"/>
              </a:rPr>
              <a:t>(</a:t>
            </a:r>
            <a:r>
              <a:rPr lang="id-ID" sz="1600" b="0" dirty="0">
                <a:solidFill>
                  <a:srgbClr val="6089B4"/>
                </a:solidFill>
                <a:effectLst/>
                <a:latin typeface="Consolas" panose="020B0609020204030204" pitchFamily="49" charset="0"/>
              </a:rPr>
              <a:t>name</a:t>
            </a:r>
            <a:r>
              <a:rPr lang="id-ID" sz="1600" b="0" dirty="0">
                <a:solidFill>
                  <a:srgbClr val="C5C8C6"/>
                </a:solidFill>
                <a:effectLst/>
                <a:latin typeface="Consolas" panose="020B0609020204030204" pitchFamily="49" charset="0"/>
              </a:rPr>
              <a:t>))</a:t>
            </a:r>
          </a:p>
          <a:p>
            <a:br>
              <a:rPr lang="id-ID" sz="1600" b="0" dirty="0">
                <a:solidFill>
                  <a:srgbClr val="C5C8C6"/>
                </a:solidFill>
                <a:effectLst/>
                <a:latin typeface="Consolas" panose="020B0609020204030204" pitchFamily="49" charset="0"/>
              </a:rPr>
            </a:br>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age</a:t>
            </a:r>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_</a:t>
            </a:r>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json.</a:t>
            </a:r>
            <a:r>
              <a:rPr lang="id-ID" sz="1600" b="0" dirty="0">
                <a:solidFill>
                  <a:srgbClr val="9872A2"/>
                </a:solidFill>
                <a:effectLst/>
                <a:latin typeface="Consolas" panose="020B0609020204030204" pitchFamily="49" charset="0"/>
              </a:rPr>
              <a:t>Marshal</a:t>
            </a:r>
            <a:r>
              <a:rPr lang="id-ID" sz="1600" b="0" dirty="0">
                <a:solidFill>
                  <a:srgbClr val="C5C8C6"/>
                </a:solidFill>
                <a:effectLst/>
                <a:latin typeface="Consolas" panose="020B0609020204030204" pitchFamily="49" charset="0"/>
              </a:rPr>
              <a:t>(</a:t>
            </a:r>
            <a:r>
              <a:rPr lang="id-ID" sz="1600" b="0" dirty="0">
                <a:solidFill>
                  <a:srgbClr val="6089B4"/>
                </a:solidFill>
                <a:effectLst/>
                <a:latin typeface="Consolas" panose="020B0609020204030204" pitchFamily="49" charset="0"/>
              </a:rPr>
              <a:t>22</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    fmt.</a:t>
            </a:r>
            <a:r>
              <a:rPr lang="id-ID" sz="1600" b="0" dirty="0">
                <a:solidFill>
                  <a:srgbClr val="9872A2"/>
                </a:solidFill>
                <a:effectLst/>
                <a:latin typeface="Consolas" panose="020B0609020204030204" pitchFamily="49" charset="0"/>
              </a:rPr>
              <a:t>Println</a:t>
            </a:r>
            <a:r>
              <a:rPr lang="id-ID" sz="1600" b="0" dirty="0">
                <a:solidFill>
                  <a:srgbClr val="C5C8C6"/>
                </a:solidFill>
                <a:effectLst/>
                <a:latin typeface="Consolas" panose="020B0609020204030204" pitchFamily="49" charset="0"/>
              </a:rPr>
              <a:t>(</a:t>
            </a:r>
            <a:r>
              <a:rPr lang="id-ID" sz="1600" b="0" dirty="0">
                <a:solidFill>
                  <a:srgbClr val="9AA83A"/>
                </a:solidFill>
                <a:effectLst/>
                <a:latin typeface="Consolas" panose="020B0609020204030204" pitchFamily="49" charset="0"/>
              </a:rPr>
              <a:t>"JSON dari int"</a:t>
            </a:r>
            <a:r>
              <a:rPr lang="id-ID" sz="1600" b="0" dirty="0">
                <a:solidFill>
                  <a:srgbClr val="C5C8C6"/>
                </a:solidFill>
                <a:effectLst/>
                <a:latin typeface="Consolas" panose="020B0609020204030204" pitchFamily="49" charset="0"/>
              </a:rPr>
              <a:t>, </a:t>
            </a:r>
            <a:r>
              <a:rPr lang="id-ID" sz="1600" b="0" dirty="0">
                <a:solidFill>
                  <a:srgbClr val="9872A2"/>
                </a:solidFill>
                <a:effectLst/>
                <a:latin typeface="Consolas" panose="020B0609020204030204" pitchFamily="49" charset="0"/>
              </a:rPr>
              <a:t>string</a:t>
            </a:r>
            <a:r>
              <a:rPr lang="id-ID" sz="1600" b="0" dirty="0">
                <a:solidFill>
                  <a:srgbClr val="C5C8C6"/>
                </a:solidFill>
                <a:effectLst/>
                <a:latin typeface="Consolas" panose="020B0609020204030204" pitchFamily="49" charset="0"/>
              </a:rPr>
              <a:t>(</a:t>
            </a:r>
            <a:r>
              <a:rPr lang="id-ID" sz="1600" b="0" dirty="0">
                <a:solidFill>
                  <a:srgbClr val="6089B4"/>
                </a:solidFill>
                <a:effectLst/>
                <a:latin typeface="Consolas" panose="020B0609020204030204" pitchFamily="49" charset="0"/>
              </a:rPr>
              <a:t>age</a:t>
            </a:r>
            <a:r>
              <a:rPr lang="id-ID" sz="1600" b="0" dirty="0">
                <a:solidFill>
                  <a:srgbClr val="C5C8C6"/>
                </a:solidFill>
                <a:effectLst/>
                <a:latin typeface="Consolas" panose="020B0609020204030204" pitchFamily="49" charset="0"/>
              </a:rPr>
              <a:t>))</a:t>
            </a:r>
          </a:p>
          <a:p>
            <a:br>
              <a:rPr lang="id-ID" sz="1600" b="0" dirty="0">
                <a:solidFill>
                  <a:srgbClr val="C5C8C6"/>
                </a:solidFill>
                <a:effectLst/>
                <a:latin typeface="Consolas" panose="020B0609020204030204" pitchFamily="49" charset="0"/>
              </a:rPr>
            </a:br>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married</a:t>
            </a:r>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_</a:t>
            </a:r>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json.</a:t>
            </a:r>
            <a:r>
              <a:rPr lang="id-ID" sz="1600" b="0" dirty="0">
                <a:solidFill>
                  <a:srgbClr val="9872A2"/>
                </a:solidFill>
                <a:effectLst/>
                <a:latin typeface="Consolas" panose="020B0609020204030204" pitchFamily="49" charset="0"/>
              </a:rPr>
              <a:t>Marshal</a:t>
            </a:r>
            <a:r>
              <a:rPr lang="id-ID" sz="1600" b="0" dirty="0">
                <a:solidFill>
                  <a:srgbClr val="C5C8C6"/>
                </a:solidFill>
                <a:effectLst/>
                <a:latin typeface="Consolas" panose="020B0609020204030204" pitchFamily="49" charset="0"/>
              </a:rPr>
              <a:t>(</a:t>
            </a:r>
            <a:r>
              <a:rPr lang="id-ID" sz="1600" b="0" dirty="0">
                <a:solidFill>
                  <a:srgbClr val="408080"/>
                </a:solidFill>
                <a:effectLst/>
                <a:latin typeface="Consolas" panose="020B0609020204030204" pitchFamily="49" charset="0"/>
              </a:rPr>
              <a:t>true</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    fmt.</a:t>
            </a:r>
            <a:r>
              <a:rPr lang="id-ID" sz="1600" b="0" dirty="0">
                <a:solidFill>
                  <a:srgbClr val="9872A2"/>
                </a:solidFill>
                <a:effectLst/>
                <a:latin typeface="Consolas" panose="020B0609020204030204" pitchFamily="49" charset="0"/>
              </a:rPr>
              <a:t>Println</a:t>
            </a:r>
            <a:r>
              <a:rPr lang="id-ID" sz="1600" b="0" dirty="0">
                <a:solidFill>
                  <a:srgbClr val="C5C8C6"/>
                </a:solidFill>
                <a:effectLst/>
                <a:latin typeface="Consolas" panose="020B0609020204030204" pitchFamily="49" charset="0"/>
              </a:rPr>
              <a:t>(</a:t>
            </a:r>
            <a:r>
              <a:rPr lang="id-ID" sz="1600" b="0" dirty="0">
                <a:solidFill>
                  <a:srgbClr val="9AA83A"/>
                </a:solidFill>
                <a:effectLst/>
                <a:latin typeface="Consolas" panose="020B0609020204030204" pitchFamily="49" charset="0"/>
              </a:rPr>
              <a:t>"JSON dari bool"</a:t>
            </a:r>
            <a:r>
              <a:rPr lang="id-ID" sz="1600" b="0" dirty="0">
                <a:solidFill>
                  <a:srgbClr val="C5C8C6"/>
                </a:solidFill>
                <a:effectLst/>
                <a:latin typeface="Consolas" panose="020B0609020204030204" pitchFamily="49" charset="0"/>
              </a:rPr>
              <a:t>, </a:t>
            </a:r>
            <a:r>
              <a:rPr lang="id-ID" sz="1600" b="0" dirty="0">
                <a:solidFill>
                  <a:srgbClr val="9872A2"/>
                </a:solidFill>
                <a:effectLst/>
                <a:latin typeface="Consolas" panose="020B0609020204030204" pitchFamily="49" charset="0"/>
              </a:rPr>
              <a:t>string</a:t>
            </a:r>
            <a:r>
              <a:rPr lang="id-ID" sz="1600" b="0" dirty="0">
                <a:solidFill>
                  <a:srgbClr val="C5C8C6"/>
                </a:solidFill>
                <a:effectLst/>
                <a:latin typeface="Consolas" panose="020B0609020204030204" pitchFamily="49" charset="0"/>
              </a:rPr>
              <a:t>(</a:t>
            </a:r>
            <a:r>
              <a:rPr lang="id-ID" sz="1600" b="0" dirty="0">
                <a:solidFill>
                  <a:srgbClr val="6089B4"/>
                </a:solidFill>
                <a:effectLst/>
                <a:latin typeface="Consolas" panose="020B0609020204030204" pitchFamily="49" charset="0"/>
              </a:rPr>
              <a:t>married</a:t>
            </a:r>
            <a:r>
              <a:rPr lang="id-ID" sz="1600" b="0" dirty="0">
                <a:solidFill>
                  <a:srgbClr val="C5C8C6"/>
                </a:solidFill>
                <a:effectLst/>
                <a:latin typeface="Consolas" panose="020B0609020204030204" pitchFamily="49" charset="0"/>
              </a:rPr>
              <a:t>))</a:t>
            </a:r>
          </a:p>
          <a:p>
            <a:br>
              <a:rPr lang="id-ID" sz="1600" b="0" dirty="0">
                <a:solidFill>
                  <a:srgbClr val="C5C8C6"/>
                </a:solidFill>
                <a:effectLst/>
                <a:latin typeface="Consolas" panose="020B0609020204030204" pitchFamily="49" charset="0"/>
              </a:rPr>
            </a:br>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hobbies</a:t>
            </a:r>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_</a:t>
            </a:r>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json.</a:t>
            </a:r>
            <a:r>
              <a:rPr lang="id-ID" sz="1600" b="0" dirty="0">
                <a:solidFill>
                  <a:srgbClr val="9872A2"/>
                </a:solidFill>
                <a:effectLst/>
                <a:latin typeface="Consolas" panose="020B0609020204030204" pitchFamily="49" charset="0"/>
              </a:rPr>
              <a:t>Marshal</a:t>
            </a:r>
            <a:r>
              <a:rPr lang="id-ID" sz="1600" b="0" dirty="0">
                <a:solidFill>
                  <a:srgbClr val="C5C8C6"/>
                </a:solidFill>
                <a:effectLst/>
                <a:latin typeface="Consolas" panose="020B0609020204030204" pitchFamily="49" charset="0"/>
              </a:rPr>
              <a:t>([]</a:t>
            </a:r>
            <a:r>
              <a:rPr lang="id-ID" sz="1600" b="0" dirty="0">
                <a:solidFill>
                  <a:srgbClr val="9B0000"/>
                </a:solidFill>
                <a:effectLst/>
                <a:latin typeface="Consolas" panose="020B0609020204030204" pitchFamily="49" charset="0"/>
              </a:rPr>
              <a:t>string</a:t>
            </a:r>
            <a:r>
              <a:rPr lang="id-ID" sz="1600" b="0" dirty="0">
                <a:solidFill>
                  <a:srgbClr val="C5C8C6"/>
                </a:solidFill>
                <a:effectLst/>
                <a:latin typeface="Consolas" panose="020B0609020204030204" pitchFamily="49" charset="0"/>
              </a:rPr>
              <a:t>{</a:t>
            </a:r>
            <a:r>
              <a:rPr lang="id-ID" sz="1600" b="0" dirty="0">
                <a:solidFill>
                  <a:srgbClr val="9AA83A"/>
                </a:solidFill>
                <a:effectLst/>
                <a:latin typeface="Consolas" panose="020B0609020204030204" pitchFamily="49" charset="0"/>
              </a:rPr>
              <a:t>"Gaming"</a:t>
            </a:r>
            <a:r>
              <a:rPr lang="id-ID" sz="1600" b="0" dirty="0">
                <a:solidFill>
                  <a:srgbClr val="C5C8C6"/>
                </a:solidFill>
                <a:effectLst/>
                <a:latin typeface="Consolas" panose="020B0609020204030204" pitchFamily="49" charset="0"/>
              </a:rPr>
              <a:t>, </a:t>
            </a:r>
            <a:r>
              <a:rPr lang="id-ID" sz="1600" b="0" dirty="0">
                <a:solidFill>
                  <a:srgbClr val="9AA83A"/>
                </a:solidFill>
                <a:effectLst/>
                <a:latin typeface="Consolas" panose="020B0609020204030204" pitchFamily="49" charset="0"/>
              </a:rPr>
              <a:t>"Ngodin"</a:t>
            </a:r>
            <a:r>
              <a:rPr lang="id-ID" sz="1600" b="0" dirty="0">
                <a:solidFill>
                  <a:srgbClr val="C5C8C6"/>
                </a:solidFill>
                <a:effectLst/>
                <a:latin typeface="Consolas" panose="020B0609020204030204" pitchFamily="49" charset="0"/>
              </a:rPr>
              <a:t>, </a:t>
            </a:r>
            <a:r>
              <a:rPr lang="id-ID" sz="1600" b="0" dirty="0">
                <a:solidFill>
                  <a:srgbClr val="9AA83A"/>
                </a:solidFill>
                <a:effectLst/>
                <a:latin typeface="Consolas" panose="020B0609020204030204" pitchFamily="49" charset="0"/>
              </a:rPr>
              <a:t>"Mancing"</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    fmt.</a:t>
            </a:r>
            <a:r>
              <a:rPr lang="id-ID" sz="1600" b="0" dirty="0">
                <a:solidFill>
                  <a:srgbClr val="9872A2"/>
                </a:solidFill>
                <a:effectLst/>
                <a:latin typeface="Consolas" panose="020B0609020204030204" pitchFamily="49" charset="0"/>
              </a:rPr>
              <a:t>Println</a:t>
            </a:r>
            <a:r>
              <a:rPr lang="id-ID" sz="1600" b="0" dirty="0">
                <a:solidFill>
                  <a:srgbClr val="C5C8C6"/>
                </a:solidFill>
                <a:effectLst/>
                <a:latin typeface="Consolas" panose="020B0609020204030204" pitchFamily="49" charset="0"/>
              </a:rPr>
              <a:t>(</a:t>
            </a:r>
            <a:r>
              <a:rPr lang="id-ID" sz="1600" b="0" dirty="0">
                <a:solidFill>
                  <a:srgbClr val="9AA83A"/>
                </a:solidFill>
                <a:effectLst/>
                <a:latin typeface="Consolas" panose="020B0609020204030204" pitchFamily="49" charset="0"/>
              </a:rPr>
              <a:t>"JSON dari slice"</a:t>
            </a:r>
            <a:r>
              <a:rPr lang="id-ID" sz="1600" b="0" dirty="0">
                <a:solidFill>
                  <a:srgbClr val="C5C8C6"/>
                </a:solidFill>
                <a:effectLst/>
                <a:latin typeface="Consolas" panose="020B0609020204030204" pitchFamily="49" charset="0"/>
              </a:rPr>
              <a:t>, </a:t>
            </a:r>
            <a:r>
              <a:rPr lang="id-ID" sz="1600" b="0" dirty="0">
                <a:solidFill>
                  <a:srgbClr val="9872A2"/>
                </a:solidFill>
                <a:effectLst/>
                <a:latin typeface="Consolas" panose="020B0609020204030204" pitchFamily="49" charset="0"/>
              </a:rPr>
              <a:t>string</a:t>
            </a:r>
            <a:r>
              <a:rPr lang="id-ID" sz="1600" b="0" dirty="0">
                <a:solidFill>
                  <a:srgbClr val="C5C8C6"/>
                </a:solidFill>
                <a:effectLst/>
                <a:latin typeface="Consolas" panose="020B0609020204030204" pitchFamily="49" charset="0"/>
              </a:rPr>
              <a:t>(</a:t>
            </a:r>
            <a:r>
              <a:rPr lang="id-ID" sz="1600" b="0" dirty="0">
                <a:solidFill>
                  <a:srgbClr val="6089B4"/>
                </a:solidFill>
                <a:effectLst/>
                <a:latin typeface="Consolas" panose="020B0609020204030204" pitchFamily="49" charset="0"/>
              </a:rPr>
              <a:t>hobbies</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280275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JSON OBJECT</a:t>
            </a:r>
          </a:p>
        </p:txBody>
      </p:sp>
      <p:sp>
        <p:nvSpPr>
          <p:cNvPr id="3" name="Content Placeholder 2"/>
          <p:cNvSpPr>
            <a:spLocks noGrp="1"/>
          </p:cNvSpPr>
          <p:nvPr>
            <p:ph idx="1"/>
          </p:nvPr>
        </p:nvSpPr>
        <p:spPr/>
        <p:txBody>
          <a:bodyPr anchor="t"/>
          <a:lstStyle/>
          <a:p>
            <a:r>
              <a:rPr lang="en-US" dirty="0"/>
              <a:t>Karena pada </a:t>
            </a:r>
            <a:r>
              <a:rPr lang="en-US" dirty="0" err="1"/>
              <a:t>dasarnya</a:t>
            </a:r>
            <a:r>
              <a:rPr lang="en-US" dirty="0"/>
              <a:t> JSON </a:t>
            </a:r>
            <a:r>
              <a:rPr lang="en-US" dirty="0" err="1"/>
              <a:t>adalah</a:t>
            </a:r>
            <a:r>
              <a:rPr lang="en-US" dirty="0"/>
              <a:t> object, pada function Marshal yang </a:t>
            </a:r>
            <a:r>
              <a:rPr lang="en-US" dirty="0" err="1"/>
              <a:t>berparameter</a:t>
            </a:r>
            <a:r>
              <a:rPr lang="en-US" dirty="0"/>
              <a:t> interface{} </a:t>
            </a:r>
            <a:r>
              <a:rPr lang="en-US" dirty="0" err="1"/>
              <a:t>kita</a:t>
            </a:r>
            <a:r>
              <a:rPr lang="en-US" dirty="0"/>
              <a:t> </a:t>
            </a:r>
            <a:r>
              <a:rPr lang="en-US" dirty="0" err="1"/>
              <a:t>bisa</a:t>
            </a:r>
            <a:r>
              <a:rPr lang="en-US" dirty="0"/>
              <a:t> </a:t>
            </a:r>
            <a:r>
              <a:rPr lang="en-US" dirty="0" err="1"/>
              <a:t>memasukan</a:t>
            </a:r>
            <a:r>
              <a:rPr lang="en-US" dirty="0"/>
              <a:t> </a:t>
            </a:r>
            <a:r>
              <a:rPr lang="en-US" dirty="0" err="1"/>
              <a:t>bentuk</a:t>
            </a:r>
            <a:r>
              <a:rPr lang="en-US" dirty="0"/>
              <a:t> </a:t>
            </a:r>
            <a:r>
              <a:rPr lang="en-US" dirty="0" err="1"/>
              <a:t>tipe</a:t>
            </a:r>
            <a:r>
              <a:rPr lang="en-US" dirty="0"/>
              <a:t> data object di </a:t>
            </a:r>
            <a:r>
              <a:rPr lang="en-US" dirty="0" err="1"/>
              <a:t>golang</a:t>
            </a:r>
            <a:r>
              <a:rPr lang="en-US" dirty="0"/>
              <a:t> </a:t>
            </a:r>
            <a:r>
              <a:rPr lang="en-US" dirty="0" err="1"/>
              <a:t>seperti</a:t>
            </a:r>
            <a:r>
              <a:rPr lang="en-US" dirty="0"/>
              <a:t> struct </a:t>
            </a:r>
            <a:r>
              <a:rPr lang="en-US" dirty="0" err="1"/>
              <a:t>atau</a:t>
            </a:r>
            <a:r>
              <a:rPr lang="en-US" dirty="0"/>
              <a:t> map</a:t>
            </a:r>
          </a:p>
        </p:txBody>
      </p:sp>
    </p:spTree>
    <p:extLst>
      <p:ext uri="{BB962C8B-B14F-4D97-AF65-F5344CB8AC3E}">
        <p14:creationId xmlns:p14="http://schemas.microsoft.com/office/powerpoint/2010/main" val="217804839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3811</TotalTime>
  <Words>1209</Words>
  <Application>Microsoft Office PowerPoint</Application>
  <PresentationFormat>Widescreen</PresentationFormat>
  <Paragraphs>129</Paragraphs>
  <Slides>26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Calibri</vt:lpstr>
      <vt:lpstr>Consolas</vt:lpstr>
      <vt:lpstr>Gill Sans MT</vt:lpstr>
      <vt:lpstr>Wingdings 2</vt:lpstr>
      <vt:lpstr>Dividend</vt:lpstr>
      <vt:lpstr>GO JSON</vt:lpstr>
      <vt:lpstr>PengenALAN JSON</vt:lpstr>
      <vt:lpstr>Pengenalan JSON</vt:lpstr>
      <vt:lpstr>Contoh JSON</vt:lpstr>
      <vt:lpstr>Package json</vt:lpstr>
      <vt:lpstr>ENCODE</vt:lpstr>
      <vt:lpstr>Encode JSON</vt:lpstr>
      <vt:lpstr>ENCODE</vt:lpstr>
      <vt:lpstr>JSON OBJECT</vt:lpstr>
      <vt:lpstr>Contoh ENCODE JSON DARI STRUCT</vt:lpstr>
      <vt:lpstr>Contoh ENCODE JSON DARI MAP</vt:lpstr>
      <vt:lpstr>DECODE</vt:lpstr>
      <vt:lpstr>JSON DECODE</vt:lpstr>
      <vt:lpstr>Contoh DECODE JSON ke STRUCT</vt:lpstr>
      <vt:lpstr>Contoh DECODE JSON ke MAP</vt:lpstr>
      <vt:lpstr>JSON TAG</vt:lpstr>
      <vt:lpstr>JSON TAG</vt:lpstr>
      <vt:lpstr>Contoh JSON TAG</vt:lpstr>
      <vt:lpstr>STREAMING decoder</vt:lpstr>
      <vt:lpstr>Streaming Decoder</vt:lpstr>
      <vt:lpstr>json.Decoder</vt:lpstr>
      <vt:lpstr>Kode : Streaming Decoder</vt:lpstr>
      <vt:lpstr>STREAMING ENCODER</vt:lpstr>
      <vt:lpstr>Streaming Encoder</vt:lpstr>
      <vt:lpstr>json.ENCODER</vt:lpstr>
      <vt:lpstr>Kode : Streaming Decoder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 CURRENCY</dc:title>
  <dc:creator>phinc</dc:creator>
  <cp:lastModifiedBy>Umar Bawazir</cp:lastModifiedBy>
  <cp:revision>54</cp:revision>
  <dcterms:created xsi:type="dcterms:W3CDTF">2022-10-03T06:59:52Z</dcterms:created>
  <dcterms:modified xsi:type="dcterms:W3CDTF">2022-11-16T14:05:24Z</dcterms:modified>
</cp:coreProperties>
</file>