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56"/>
  </p:notesMasterIdLst>
  <p:sldIdLst>
    <p:sldId id="256" r:id="rId2"/>
    <p:sldId id="333" r:id="rId3"/>
    <p:sldId id="334" r:id="rId4"/>
    <p:sldId id="335" r:id="rId5"/>
    <p:sldId id="337" r:id="rId6"/>
    <p:sldId id="338" r:id="rId7"/>
    <p:sldId id="339" r:id="rId8"/>
    <p:sldId id="340" r:id="rId9"/>
    <p:sldId id="341" r:id="rId10"/>
    <p:sldId id="342" r:id="rId11"/>
    <p:sldId id="343" r:id="rId12"/>
    <p:sldId id="344" r:id="rId13"/>
    <p:sldId id="345" r:id="rId14"/>
    <p:sldId id="346" r:id="rId15"/>
    <p:sldId id="347" r:id="rId16"/>
    <p:sldId id="349" r:id="rId17"/>
    <p:sldId id="350" r:id="rId18"/>
    <p:sldId id="348" r:id="rId19"/>
    <p:sldId id="351" r:id="rId20"/>
    <p:sldId id="353" r:id="rId21"/>
    <p:sldId id="352" r:id="rId22"/>
    <p:sldId id="354" r:id="rId23"/>
    <p:sldId id="355" r:id="rId24"/>
    <p:sldId id="356" r:id="rId25"/>
    <p:sldId id="357" r:id="rId26"/>
    <p:sldId id="358" r:id="rId27"/>
    <p:sldId id="360" r:id="rId28"/>
    <p:sldId id="359" r:id="rId29"/>
    <p:sldId id="361" r:id="rId30"/>
    <p:sldId id="362" r:id="rId31"/>
    <p:sldId id="363" r:id="rId32"/>
    <p:sldId id="365" r:id="rId33"/>
    <p:sldId id="364" r:id="rId34"/>
    <p:sldId id="366" r:id="rId35"/>
    <p:sldId id="368" r:id="rId36"/>
    <p:sldId id="367" r:id="rId37"/>
    <p:sldId id="369" r:id="rId38"/>
    <p:sldId id="370" r:id="rId39"/>
    <p:sldId id="372" r:id="rId40"/>
    <p:sldId id="371" r:id="rId41"/>
    <p:sldId id="373" r:id="rId42"/>
    <p:sldId id="374" r:id="rId43"/>
    <p:sldId id="375" r:id="rId44"/>
    <p:sldId id="376" r:id="rId45"/>
    <p:sldId id="378" r:id="rId46"/>
    <p:sldId id="379" r:id="rId47"/>
    <p:sldId id="380" r:id="rId48"/>
    <p:sldId id="381" r:id="rId49"/>
    <p:sldId id="382" r:id="rId50"/>
    <p:sldId id="384" r:id="rId51"/>
    <p:sldId id="385" r:id="rId52"/>
    <p:sldId id="386" r:id="rId53"/>
    <p:sldId id="387" r:id="rId54"/>
    <p:sldId id="38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5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92FFA-3E5D-44BB-872B-AB7FE80DBBBD}" type="datetimeFigureOut">
              <a:rPr lang="en-US" smtClean="0"/>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59A98-205D-49D4-9D78-08541A083293}" type="slidenum">
              <a:rPr lang="en-US" smtClean="0"/>
              <a:t>‹#›</a:t>
            </a:fld>
            <a:endParaRPr lang="en-US" dirty="0"/>
          </a:p>
        </p:txBody>
      </p:sp>
    </p:spTree>
    <p:extLst>
      <p:ext uri="{BB962C8B-B14F-4D97-AF65-F5344CB8AC3E}">
        <p14:creationId xmlns:p14="http://schemas.microsoft.com/office/powerpoint/2010/main" val="257375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689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34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16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03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44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11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833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524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19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160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680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4941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 WEB</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8747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a:t>
            </a:r>
            <a:r>
              <a:rPr lang="id" dirty="0"/>
              <a:t>ServeMux</a:t>
            </a:r>
            <a:endParaRPr lang="en-US" dirty="0"/>
          </a:p>
        </p:txBody>
      </p:sp>
      <p:sp>
        <p:nvSpPr>
          <p:cNvPr id="4" name="TextBox 3">
            <a:extLst>
              <a:ext uri="{FF2B5EF4-FFF2-40B4-BE49-F238E27FC236}">
                <a16:creationId xmlns:a16="http://schemas.microsoft.com/office/drawing/2014/main" id="{099B0397-4657-03A6-4BDE-C55CB5FF7719}"/>
              </a:ext>
            </a:extLst>
          </p:cNvPr>
          <p:cNvSpPr txBox="1"/>
          <p:nvPr/>
        </p:nvSpPr>
        <p:spPr>
          <a:xfrm>
            <a:off x="696000" y="2191227"/>
            <a:ext cx="10800000" cy="35394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400" b="0" dirty="0">
                <a:solidFill>
                  <a:srgbClr val="676867"/>
                </a:solidFill>
                <a:effectLst/>
                <a:latin typeface="Consolas" panose="020B0609020204030204" pitchFamily="49" charset="0"/>
              </a:rPr>
              <a:t>func</a:t>
            </a:r>
            <a:r>
              <a:rPr lang="id-ID" sz="1400" b="0" dirty="0">
                <a:solidFill>
                  <a:srgbClr val="C5C8C6"/>
                </a:solidFill>
                <a:effectLst/>
                <a:latin typeface="Consolas" panose="020B0609020204030204" pitchFamily="49" charset="0"/>
              </a:rPr>
              <a:t> </a:t>
            </a:r>
            <a:r>
              <a:rPr lang="id-ID" sz="1400" b="0" dirty="0">
                <a:solidFill>
                  <a:srgbClr val="CE6700"/>
                </a:solidFill>
                <a:effectLst/>
                <a:latin typeface="Consolas" panose="020B0609020204030204" pitchFamily="49" charset="0"/>
              </a:rPr>
              <a:t>main</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serverMux</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http.ServeMux{}</a:t>
            </a:r>
          </a:p>
          <a:p>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var</a:t>
            </a: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handler</a:t>
            </a:r>
            <a:r>
              <a:rPr lang="id-ID" sz="1400" b="0" dirty="0">
                <a:solidFill>
                  <a:srgbClr val="C5C8C6"/>
                </a:solidFill>
                <a:effectLst/>
                <a:latin typeface="Consolas" panose="020B0609020204030204" pitchFamily="49" charset="0"/>
              </a:rPr>
              <a:t> http.HandlerFunc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func</a:t>
            </a:r>
            <a:r>
              <a:rPr lang="id-ID" sz="1400" b="0" dirty="0">
                <a:solidFill>
                  <a:srgbClr val="C5C8C6"/>
                </a:solidFill>
                <a:effectLst/>
                <a:latin typeface="Consolas" panose="020B0609020204030204" pitchFamily="49" charset="0"/>
              </a:rPr>
              <a:t>(writter http.ResponseWriter, request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http.Request) {</a:t>
            </a:r>
          </a:p>
          <a:p>
            <a:r>
              <a:rPr lang="id-ID" sz="1400" b="0" dirty="0">
                <a:solidFill>
                  <a:srgbClr val="C5C8C6"/>
                </a:solidFill>
                <a:effectLst/>
                <a:latin typeface="Consolas" panose="020B0609020204030204" pitchFamily="49" charset="0"/>
              </a:rPr>
              <a:t>        fmt.</a:t>
            </a:r>
            <a:r>
              <a:rPr lang="id-ID" sz="1400" b="0" dirty="0">
                <a:solidFill>
                  <a:srgbClr val="9872A2"/>
                </a:solidFill>
                <a:effectLst/>
                <a:latin typeface="Consolas" panose="020B0609020204030204" pitchFamily="49" charset="0"/>
              </a:rPr>
              <a:t>Fprint</a:t>
            </a:r>
            <a:r>
              <a:rPr lang="id-ID" sz="1400" b="0" dirty="0">
                <a:solidFill>
                  <a:srgbClr val="C5C8C6"/>
                </a:solidFill>
                <a:effectLst/>
                <a:latin typeface="Consolas" panose="020B0609020204030204" pitchFamily="49" charset="0"/>
              </a:rPr>
              <a:t>(writter, </a:t>
            </a:r>
            <a:r>
              <a:rPr lang="id-ID" sz="1400" b="0" dirty="0">
                <a:solidFill>
                  <a:srgbClr val="9AA83A"/>
                </a:solidFill>
                <a:effectLst/>
                <a:latin typeface="Consolas" panose="020B0609020204030204" pitchFamily="49" charset="0"/>
              </a:rPr>
              <a:t>"Hello World"</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server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http.Server{</a:t>
            </a:r>
          </a:p>
          <a:p>
            <a:r>
              <a:rPr lang="id-ID" sz="1400" b="0" dirty="0">
                <a:solidFill>
                  <a:srgbClr val="C5C8C6"/>
                </a:solidFill>
                <a:effectLst/>
                <a:latin typeface="Consolas" panose="020B0609020204030204" pitchFamily="49" charset="0"/>
              </a:rPr>
              <a:t>        Addr:    </a:t>
            </a:r>
            <a:r>
              <a:rPr lang="id-ID" sz="1400" b="0" dirty="0">
                <a:solidFill>
                  <a:srgbClr val="9AA83A"/>
                </a:solidFill>
                <a:effectLst/>
                <a:latin typeface="Consolas" panose="020B0609020204030204" pitchFamily="49" charset="0"/>
              </a:rPr>
              <a:t>"localhost:8080"</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Handler: handler,</a:t>
            </a:r>
          </a:p>
          <a:p>
            <a:r>
              <a:rPr lang="id-ID" sz="1400" b="0" dirty="0">
                <a:solidFill>
                  <a:srgbClr val="C5C8C6"/>
                </a:solidFill>
                <a:effectLst/>
                <a:latin typeface="Consolas" panose="020B0609020204030204" pitchFamily="49" charset="0"/>
              </a:rPr>
              <a:t>    }</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err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server.</a:t>
            </a:r>
            <a:r>
              <a:rPr lang="id-ID" sz="1400" b="0" dirty="0">
                <a:solidFill>
                  <a:srgbClr val="9872A2"/>
                </a:solidFill>
                <a:effectLst/>
                <a:latin typeface="Consolas" panose="020B0609020204030204" pitchFamily="49" charset="0"/>
              </a:rPr>
              <a:t>ListenAndServe</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if</a:t>
            </a:r>
            <a:r>
              <a:rPr lang="id-ID" sz="1400" b="0" dirty="0">
                <a:solidFill>
                  <a:srgbClr val="C5C8C6"/>
                </a:solidFill>
                <a:effectLst/>
                <a:latin typeface="Consolas" panose="020B0609020204030204" pitchFamily="49" charset="0"/>
              </a:rPr>
              <a:t> err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r>
              <a:rPr lang="id-ID" sz="1400" b="0" dirty="0">
                <a:solidFill>
                  <a:srgbClr val="408080"/>
                </a:solidFill>
                <a:effectLst/>
                <a:latin typeface="Consolas" panose="020B0609020204030204" pitchFamily="49" charset="0"/>
              </a:rPr>
              <a:t>nil</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panic</a:t>
            </a:r>
            <a:r>
              <a:rPr lang="id-ID" sz="1400" b="0" dirty="0">
                <a:solidFill>
                  <a:srgbClr val="C5C8C6"/>
                </a:solidFill>
                <a:effectLst/>
                <a:latin typeface="Consolas" panose="020B0609020204030204" pitchFamily="49" charset="0"/>
              </a:rPr>
              <a:t>(err)</a:t>
            </a:r>
          </a:p>
          <a:p>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82498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URL Pattern</a:t>
            </a:r>
            <a:endParaRPr lang="en-US" dirty="0"/>
          </a:p>
        </p:txBody>
      </p:sp>
      <p:sp>
        <p:nvSpPr>
          <p:cNvPr id="3" name="Content Placeholder 2"/>
          <p:cNvSpPr>
            <a:spLocks noGrp="1"/>
          </p:cNvSpPr>
          <p:nvPr>
            <p:ph idx="1"/>
          </p:nvPr>
        </p:nvSpPr>
        <p:spPr/>
        <p:txBody>
          <a:bodyPr anchor="t"/>
          <a:lstStyle/>
          <a:p>
            <a:r>
              <a:rPr lang="id-ID" dirty="0"/>
              <a:t>URL Pattern dalam ServeMux sederhana, kita tinggal menambahkan string yang ingin kita gunakan sebagai  endpoint, tanpa perlu memasukkan domain web kita</a:t>
            </a:r>
          </a:p>
          <a:p>
            <a:r>
              <a:rPr lang="id-ID" dirty="0"/>
              <a:t>Jika URL Pattern dalam ServeMux kita tambahkan di akhirnya dengan garis miring, artinya semua url tersebut akan menerima path dengan awalan tersebut, misal /images/ artinya akan dieksekusi jika endpoint nya /images/, /images/contoh, /images/contoh/lagi</a:t>
            </a:r>
          </a:p>
          <a:p>
            <a:r>
              <a:rPr lang="id-ID" dirty="0"/>
              <a:t>Namun jika terdapat URL Pattern yang lebih panjang, maka akan diprioritaskan yang lebih panjang, misal jika terdapat URL /images/ dan /images/thumbnails/, maka jika mengakses /images/thumbnails/ akan mengakses /images/thumbnails/, bukan /images</a:t>
            </a:r>
          </a:p>
        </p:txBody>
      </p:sp>
    </p:spTree>
    <p:extLst>
      <p:ext uri="{BB962C8B-B14F-4D97-AF65-F5344CB8AC3E}">
        <p14:creationId xmlns:p14="http://schemas.microsoft.com/office/powerpoint/2010/main" val="71852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a:t>
            </a:r>
            <a:r>
              <a:rPr lang="id" dirty="0"/>
              <a:t>ServeMux URL Pattern</a:t>
            </a:r>
            <a:endParaRPr lang="en-US" dirty="0"/>
          </a:p>
        </p:txBody>
      </p:sp>
      <p:sp>
        <p:nvSpPr>
          <p:cNvPr id="5" name="TextBox 4">
            <a:extLst>
              <a:ext uri="{FF2B5EF4-FFF2-40B4-BE49-F238E27FC236}">
                <a16:creationId xmlns:a16="http://schemas.microsoft.com/office/drawing/2014/main" id="{B576C818-8A9F-E563-6C27-CBD60FB2787C}"/>
              </a:ext>
            </a:extLst>
          </p:cNvPr>
          <p:cNvSpPr txBox="1"/>
          <p:nvPr/>
        </p:nvSpPr>
        <p:spPr>
          <a:xfrm>
            <a:off x="1596000" y="2183081"/>
            <a:ext cx="9000000"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main</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mux</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a:t>
            </a:r>
            <a:r>
              <a:rPr lang="id-ID" sz="1600" b="0" dirty="0">
                <a:solidFill>
                  <a:srgbClr val="9872A2"/>
                </a:solidFill>
                <a:effectLst/>
                <a:latin typeface="Consolas" panose="020B0609020204030204" pitchFamily="49" charset="0"/>
              </a:rPr>
              <a:t>NewServeMux</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mux.</a:t>
            </a:r>
            <a:r>
              <a:rPr lang="id-ID" sz="1600" b="0" dirty="0">
                <a:solidFill>
                  <a:srgbClr val="9872A2"/>
                </a:solidFill>
                <a:effectLst/>
                <a:latin typeface="Consolas" panose="020B0609020204030204" pitchFamily="49" charset="0"/>
              </a:rPr>
              <a:t>HandleFunc</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"/images/"</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(w http.ResponseWriter, 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http.Request) {</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a:t>
            </a:r>
            <a:r>
              <a:rPr lang="id-ID" sz="1600" b="0" dirty="0">
                <a:solidFill>
                  <a:srgbClr val="C5C8C6"/>
                </a:solidFill>
                <a:effectLst/>
                <a:latin typeface="Consolas" panose="020B0609020204030204" pitchFamily="49" charset="0"/>
              </a:rPr>
              <a:t>(w, </a:t>
            </a:r>
            <a:r>
              <a:rPr lang="id-ID" sz="1600" b="0" dirty="0">
                <a:solidFill>
                  <a:srgbClr val="9AA83A"/>
                </a:solidFill>
                <a:effectLst/>
                <a:latin typeface="Consolas" panose="020B0609020204030204" pitchFamily="49" charset="0"/>
              </a:rPr>
              <a:t>"Images"</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mux.</a:t>
            </a:r>
            <a:r>
              <a:rPr lang="id-ID" sz="1600" b="0" dirty="0">
                <a:solidFill>
                  <a:srgbClr val="9872A2"/>
                </a:solidFill>
                <a:effectLst/>
                <a:latin typeface="Consolas" panose="020B0609020204030204" pitchFamily="49" charset="0"/>
              </a:rPr>
              <a:t>HandleFunc</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"/images/thumbnails"</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(w http.ResponseWriter, 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http.Request) {</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a:t>
            </a:r>
            <a:r>
              <a:rPr lang="id-ID" sz="1600" b="0" dirty="0">
                <a:solidFill>
                  <a:srgbClr val="C5C8C6"/>
                </a:solidFill>
                <a:effectLst/>
                <a:latin typeface="Consolas" panose="020B0609020204030204" pitchFamily="49" charset="0"/>
              </a:rPr>
              <a:t>(w, </a:t>
            </a:r>
            <a:r>
              <a:rPr lang="id-ID" sz="1600" b="0" dirty="0">
                <a:solidFill>
                  <a:srgbClr val="9AA83A"/>
                </a:solidFill>
                <a:effectLst/>
                <a:latin typeface="Consolas" panose="020B0609020204030204" pitchFamily="49" charset="0"/>
              </a:rPr>
              <a:t>"Thumbnails"</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281186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a:t>
            </a:r>
          </a:p>
        </p:txBody>
      </p:sp>
      <p:sp>
        <p:nvSpPr>
          <p:cNvPr id="3" name="Content Placeholder 2"/>
          <p:cNvSpPr>
            <a:spLocks noGrp="1"/>
          </p:cNvSpPr>
          <p:nvPr>
            <p:ph idx="1"/>
          </p:nvPr>
        </p:nvSpPr>
        <p:spPr/>
        <p:txBody>
          <a:bodyPr anchor="t"/>
          <a:lstStyle/>
          <a:p>
            <a:r>
              <a:rPr lang="id-ID" dirty="0"/>
              <a:t>Request adalah struct yang merepresentasikan HTTP Request yang dikirim oleh Web Browser</a:t>
            </a:r>
          </a:p>
          <a:p>
            <a:r>
              <a:rPr lang="id-ID" dirty="0"/>
              <a:t>Semua informasi request yang dikirim bisa kita dapatkan di Request</a:t>
            </a:r>
          </a:p>
          <a:p>
            <a:r>
              <a:rPr lang="id-ID" dirty="0"/>
              <a:t>Seperti, URL, http method, http header, http body, dan lain-lain</a:t>
            </a:r>
          </a:p>
        </p:txBody>
      </p:sp>
    </p:spTree>
    <p:extLst>
      <p:ext uri="{BB962C8B-B14F-4D97-AF65-F5344CB8AC3E}">
        <p14:creationId xmlns:p14="http://schemas.microsoft.com/office/powerpoint/2010/main" val="120995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Request</a:t>
            </a:r>
          </a:p>
        </p:txBody>
      </p:sp>
      <p:sp>
        <p:nvSpPr>
          <p:cNvPr id="3" name="Rectangle 2"/>
          <p:cNvSpPr/>
          <p:nvPr/>
        </p:nvSpPr>
        <p:spPr>
          <a:xfrm>
            <a:off x="696000" y="2177300"/>
            <a:ext cx="1080000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US" sz="1600" dirty="0">
                <a:solidFill>
                  <a:srgbClr val="676867"/>
                </a:solidFill>
                <a:latin typeface="Consolas" panose="020B0609020204030204" pitchFamily="49" charset="0"/>
              </a:rPr>
              <a:t>	var</a:t>
            </a:r>
            <a:r>
              <a:rPr lang="en-US" sz="1600" dirty="0">
                <a:solidFill>
                  <a:srgbClr val="C5C8C6"/>
                </a:solidFill>
                <a:latin typeface="Consolas" panose="020B0609020204030204" pitchFamily="49" charset="0"/>
              </a:rPr>
              <a:t> </a:t>
            </a:r>
            <a:r>
              <a:rPr lang="en-US" sz="1600" dirty="0">
                <a:solidFill>
                  <a:srgbClr val="6089B4"/>
                </a:solidFill>
                <a:latin typeface="Consolas" panose="020B0609020204030204" pitchFamily="49" charset="0"/>
              </a:rPr>
              <a:t>handler</a:t>
            </a:r>
            <a:r>
              <a:rPr lang="en-US" sz="1600" dirty="0">
                <a:solidFill>
                  <a:srgbClr val="C5C8C6"/>
                </a:solidFill>
                <a:latin typeface="Consolas" panose="020B0609020204030204" pitchFamily="49" charset="0"/>
              </a:rPr>
              <a:t> </a:t>
            </a:r>
            <a:r>
              <a:rPr lang="en-US" sz="1600" dirty="0" err="1">
                <a:solidFill>
                  <a:srgbClr val="C5C8C6"/>
                </a:solidFill>
                <a:latin typeface="Consolas" panose="020B0609020204030204" pitchFamily="49" charset="0"/>
              </a:rPr>
              <a:t>http.HandlerFunc</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a:solidFill>
                  <a:srgbClr val="C5C8C6"/>
                </a:solidFill>
                <a:latin typeface="Consolas" panose="020B0609020204030204" pitchFamily="49" charset="0"/>
              </a:rPr>
              <a:t> </a:t>
            </a:r>
            <a:r>
              <a:rPr lang="en-US" sz="1600" dirty="0" err="1">
                <a:solidFill>
                  <a:srgbClr val="676867"/>
                </a:solidFill>
                <a:latin typeface="Consolas" panose="020B0609020204030204" pitchFamily="49" charset="0"/>
              </a:rPr>
              <a:t>func</a:t>
            </a:r>
            <a:r>
              <a:rPr lang="en-US" sz="1600" dirty="0">
                <a:solidFill>
                  <a:srgbClr val="C5C8C6"/>
                </a:solidFill>
                <a:latin typeface="Consolas" panose="020B0609020204030204" pitchFamily="49" charset="0"/>
              </a:rPr>
              <a:t>(w </a:t>
            </a:r>
            <a:r>
              <a:rPr lang="en-US" sz="1600" dirty="0" err="1">
                <a:solidFill>
                  <a:srgbClr val="C5C8C6"/>
                </a:solidFill>
                <a:latin typeface="Consolas" panose="020B0609020204030204" pitchFamily="49" charset="0"/>
              </a:rPr>
              <a:t>http.ResponseWriter</a:t>
            </a:r>
            <a:r>
              <a:rPr lang="en-US" sz="1600" dirty="0">
                <a:solidFill>
                  <a:srgbClr val="C5C8C6"/>
                </a:solidFill>
                <a:latin typeface="Consolas" panose="020B0609020204030204" pitchFamily="49" charset="0"/>
              </a:rPr>
              <a:t>, r </a:t>
            </a:r>
            <a:r>
              <a:rPr lang="en-US" sz="1600" dirty="0">
                <a:solidFill>
                  <a:srgbClr val="676867"/>
                </a:solidFill>
                <a:latin typeface="Consolas" panose="020B0609020204030204" pitchFamily="49" charset="0"/>
              </a:rPr>
              <a:t>*</a:t>
            </a:r>
            <a:r>
              <a:rPr lang="en-US" sz="1600" dirty="0" err="1">
                <a:solidFill>
                  <a:srgbClr val="C5C8C6"/>
                </a:solidFill>
                <a:latin typeface="Consolas" panose="020B0609020204030204" pitchFamily="49" charset="0"/>
              </a:rPr>
              <a:t>http.Request</a:t>
            </a:r>
            <a:r>
              <a:rPr lang="en-US" sz="1600" dirty="0">
                <a:solidFill>
                  <a:srgbClr val="C5C8C6"/>
                </a:solidFill>
                <a:latin typeface="Consolas" panose="020B0609020204030204" pitchFamily="49" charset="0"/>
              </a:rPr>
              <a:t>) {</a:t>
            </a:r>
          </a:p>
          <a:p>
            <a:r>
              <a:rPr lang="en-US" sz="1600" dirty="0">
                <a:solidFill>
                  <a:srgbClr val="C5C8C6"/>
                </a:solidFill>
                <a:latin typeface="Consolas" panose="020B0609020204030204" pitchFamily="49" charset="0"/>
              </a:rPr>
              <a:t>        </a:t>
            </a:r>
            <a:r>
              <a:rPr lang="en-US" sz="1600" dirty="0" err="1">
                <a:solidFill>
                  <a:srgbClr val="C5C8C6"/>
                </a:solidFill>
                <a:latin typeface="Consolas" panose="020B0609020204030204" pitchFamily="49" charset="0"/>
              </a:rPr>
              <a:t>fmt.</a:t>
            </a:r>
            <a:r>
              <a:rPr lang="en-US" sz="1600" dirty="0" err="1">
                <a:solidFill>
                  <a:srgbClr val="9872A2"/>
                </a:solidFill>
                <a:latin typeface="Consolas" panose="020B0609020204030204" pitchFamily="49" charset="0"/>
              </a:rPr>
              <a:t>Fprintln</a:t>
            </a:r>
            <a:r>
              <a:rPr lang="en-US" sz="1600" dirty="0">
                <a:solidFill>
                  <a:srgbClr val="C5C8C6"/>
                </a:solidFill>
                <a:latin typeface="Consolas" panose="020B0609020204030204" pitchFamily="49" charset="0"/>
              </a:rPr>
              <a:t>(w, </a:t>
            </a:r>
            <a:r>
              <a:rPr lang="en-US" sz="1600" dirty="0" err="1">
                <a:solidFill>
                  <a:srgbClr val="C5C8C6"/>
                </a:solidFill>
                <a:latin typeface="Consolas" panose="020B0609020204030204" pitchFamily="49" charset="0"/>
              </a:rPr>
              <a:t>r.Method</a:t>
            </a:r>
            <a:r>
              <a:rPr lang="en-US" sz="1600" dirty="0">
                <a:solidFill>
                  <a:srgbClr val="C5C8C6"/>
                </a:solidFill>
                <a:latin typeface="Consolas" panose="020B0609020204030204" pitchFamily="49" charset="0"/>
              </a:rPr>
              <a:t>)</a:t>
            </a:r>
          </a:p>
          <a:p>
            <a:r>
              <a:rPr lang="en-US" sz="1600" dirty="0">
                <a:solidFill>
                  <a:srgbClr val="C5C8C6"/>
                </a:solidFill>
                <a:latin typeface="Consolas" panose="020B0609020204030204" pitchFamily="49" charset="0"/>
              </a:rPr>
              <a:t>        </a:t>
            </a:r>
            <a:r>
              <a:rPr lang="en-US" sz="1600" dirty="0" err="1">
                <a:solidFill>
                  <a:srgbClr val="C5C8C6"/>
                </a:solidFill>
                <a:latin typeface="Consolas" panose="020B0609020204030204" pitchFamily="49" charset="0"/>
              </a:rPr>
              <a:t>fmt.</a:t>
            </a:r>
            <a:r>
              <a:rPr lang="en-US" sz="1600" dirty="0" err="1">
                <a:solidFill>
                  <a:srgbClr val="9872A2"/>
                </a:solidFill>
                <a:latin typeface="Consolas" panose="020B0609020204030204" pitchFamily="49" charset="0"/>
              </a:rPr>
              <a:t>Fprintln</a:t>
            </a:r>
            <a:r>
              <a:rPr lang="en-US" sz="1600" dirty="0">
                <a:solidFill>
                  <a:srgbClr val="C5C8C6"/>
                </a:solidFill>
                <a:latin typeface="Consolas" panose="020B0609020204030204" pitchFamily="49" charset="0"/>
              </a:rPr>
              <a:t>(w, </a:t>
            </a:r>
            <a:r>
              <a:rPr lang="en-US" sz="1600" dirty="0" err="1">
                <a:solidFill>
                  <a:srgbClr val="C5C8C6"/>
                </a:solidFill>
                <a:latin typeface="Consolas" panose="020B0609020204030204" pitchFamily="49" charset="0"/>
              </a:rPr>
              <a:t>r.RequestURI</a:t>
            </a:r>
            <a:r>
              <a:rPr lang="en-US" sz="1600" dirty="0">
                <a:solidFill>
                  <a:srgbClr val="C5C8C6"/>
                </a:solidFill>
                <a:latin typeface="Consolas" panose="020B0609020204030204" pitchFamily="49" charset="0"/>
              </a:rPr>
              <a:t>)</a:t>
            </a:r>
          </a:p>
          <a:p>
            <a:r>
              <a:rPr lang="en-US" sz="1600" dirty="0">
                <a:solidFill>
                  <a:srgbClr val="C5C8C6"/>
                </a:solidFill>
                <a:latin typeface="Consolas" panose="020B0609020204030204" pitchFamily="49" charset="0"/>
              </a:rPr>
              <a:t>    }</a:t>
            </a:r>
          </a:p>
          <a:p>
            <a:br>
              <a:rPr lang="en-US" sz="1600" dirty="0">
                <a:solidFill>
                  <a:srgbClr val="C5C8C6"/>
                </a:solidFill>
                <a:latin typeface="Consolas" panose="020B0609020204030204" pitchFamily="49" charset="0"/>
              </a:rPr>
            </a:br>
            <a:r>
              <a:rPr lang="en-US" sz="1600" dirty="0">
                <a:solidFill>
                  <a:srgbClr val="C5C8C6"/>
                </a:solidFill>
                <a:latin typeface="Consolas" panose="020B0609020204030204" pitchFamily="49" charset="0"/>
              </a:rPr>
              <a:t>    </a:t>
            </a:r>
            <a:r>
              <a:rPr lang="en-US" sz="1600" dirty="0">
                <a:solidFill>
                  <a:srgbClr val="6089B4"/>
                </a:solidFill>
                <a:latin typeface="Consolas" panose="020B0609020204030204" pitchFamily="49" charset="0"/>
              </a:rPr>
              <a:t>server</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a:solidFill>
                  <a:srgbClr val="C5C8C6"/>
                </a:solidFill>
                <a:latin typeface="Consolas" panose="020B0609020204030204" pitchFamily="49" charset="0"/>
              </a:rPr>
              <a:t> </a:t>
            </a:r>
            <a:r>
              <a:rPr lang="en-US" sz="1600" dirty="0" err="1">
                <a:solidFill>
                  <a:srgbClr val="C5C8C6"/>
                </a:solidFill>
                <a:latin typeface="Consolas" panose="020B0609020204030204" pitchFamily="49" charset="0"/>
              </a:rPr>
              <a:t>http.Server</a:t>
            </a:r>
            <a:r>
              <a:rPr lang="en-US" sz="1600" dirty="0">
                <a:solidFill>
                  <a:srgbClr val="C5C8C6"/>
                </a:solidFill>
                <a:latin typeface="Consolas" panose="020B0609020204030204" pitchFamily="49" charset="0"/>
              </a:rPr>
              <a:t>{</a:t>
            </a:r>
          </a:p>
          <a:p>
            <a:r>
              <a:rPr lang="en-US" sz="1600" dirty="0">
                <a:solidFill>
                  <a:srgbClr val="C5C8C6"/>
                </a:solidFill>
                <a:latin typeface="Consolas" panose="020B0609020204030204" pitchFamily="49" charset="0"/>
              </a:rPr>
              <a:t>        </a:t>
            </a:r>
            <a:r>
              <a:rPr lang="en-US" sz="1600" dirty="0" err="1">
                <a:solidFill>
                  <a:srgbClr val="C5C8C6"/>
                </a:solidFill>
                <a:latin typeface="Consolas" panose="020B0609020204030204" pitchFamily="49" charset="0"/>
              </a:rPr>
              <a:t>Addr</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"localhost:8080"</a:t>
            </a:r>
            <a:r>
              <a:rPr lang="en-US" sz="1600" dirty="0">
                <a:solidFill>
                  <a:srgbClr val="C5C8C6"/>
                </a:solidFill>
                <a:latin typeface="Consolas" panose="020B0609020204030204" pitchFamily="49" charset="0"/>
              </a:rPr>
              <a:t>,</a:t>
            </a:r>
          </a:p>
          <a:p>
            <a:r>
              <a:rPr lang="en-US" sz="1600" dirty="0">
                <a:solidFill>
                  <a:srgbClr val="C5C8C6"/>
                </a:solidFill>
                <a:latin typeface="Consolas" panose="020B0609020204030204" pitchFamily="49" charset="0"/>
              </a:rPr>
              <a:t>        Handler: handler,</a:t>
            </a:r>
          </a:p>
          <a:p>
            <a:r>
              <a:rPr lang="en-US" sz="1600" dirty="0">
                <a:solidFill>
                  <a:srgbClr val="C5C8C6"/>
                </a:solidFill>
                <a:latin typeface="Consolas" panose="020B0609020204030204" pitchFamily="49" charset="0"/>
              </a:rPr>
              <a:t>    }</a:t>
            </a:r>
            <a:endParaRPr lang="en-US" sz="160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366493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HTTP Test</a:t>
            </a:r>
            <a:endParaRPr lang="en-US" dirty="0"/>
          </a:p>
        </p:txBody>
      </p:sp>
      <p:sp>
        <p:nvSpPr>
          <p:cNvPr id="3" name="Content Placeholder 2"/>
          <p:cNvSpPr>
            <a:spLocks noGrp="1"/>
          </p:cNvSpPr>
          <p:nvPr>
            <p:ph idx="1"/>
          </p:nvPr>
        </p:nvSpPr>
        <p:spPr/>
        <p:txBody>
          <a:bodyPr anchor="t"/>
          <a:lstStyle/>
          <a:p>
            <a:r>
              <a:rPr lang="id-ID" dirty="0"/>
              <a:t>Go-Lang sudah menyediakan package khusus untuk membuat unit test terhadap fitur Web yang kita buat</a:t>
            </a:r>
          </a:p>
          <a:p>
            <a:r>
              <a:rPr lang="id-ID" dirty="0"/>
              <a:t>Semuanya ada di dalam package net/http/httptest https://pkg.go.dev/net/http/httptest</a:t>
            </a:r>
          </a:p>
          <a:p>
            <a:r>
              <a:rPr lang="id-ID" dirty="0"/>
              <a:t>Dengan menggunakan package ini, kita bisa melakukan testing handler web di Go-Lang tanpa harus menjalankan aplikasi web nya</a:t>
            </a:r>
          </a:p>
          <a:p>
            <a:r>
              <a:rPr lang="id-ID" dirty="0"/>
              <a:t>Kita bisa langsung fokus terhadap handler function yang ingin kita test</a:t>
            </a:r>
          </a:p>
        </p:txBody>
      </p:sp>
    </p:spTree>
    <p:extLst>
      <p:ext uri="{BB962C8B-B14F-4D97-AF65-F5344CB8AC3E}">
        <p14:creationId xmlns:p14="http://schemas.microsoft.com/office/powerpoint/2010/main" val="59352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httptest.NewRequest()</a:t>
            </a:r>
            <a:endParaRPr lang="en-US" dirty="0"/>
          </a:p>
        </p:txBody>
      </p:sp>
      <p:sp>
        <p:nvSpPr>
          <p:cNvPr id="3" name="Content Placeholder 2"/>
          <p:cNvSpPr>
            <a:spLocks noGrp="1"/>
          </p:cNvSpPr>
          <p:nvPr>
            <p:ph idx="1"/>
          </p:nvPr>
        </p:nvSpPr>
        <p:spPr/>
        <p:txBody>
          <a:bodyPr anchor="t"/>
          <a:lstStyle/>
          <a:p>
            <a:r>
              <a:rPr lang="id-ID" dirty="0"/>
              <a:t>NewRequest(method, url, body) merupakan function yang digunakan untuk membuat http.Request</a:t>
            </a:r>
          </a:p>
          <a:p>
            <a:r>
              <a:rPr lang="id-ID" dirty="0"/>
              <a:t>Kita bisa menentukan method, url dan body yang akan kita kirim sebagai simulasi unit test</a:t>
            </a:r>
          </a:p>
          <a:p>
            <a:r>
              <a:rPr lang="id-ID" dirty="0"/>
              <a:t>Selain itu, kita juga bisa menambahkan informasi tambahan lainnya pada request yang ingin kita kirim, seperti header, cookie, dan lain-lain</a:t>
            </a:r>
          </a:p>
        </p:txBody>
      </p:sp>
    </p:spTree>
    <p:extLst>
      <p:ext uri="{BB962C8B-B14F-4D97-AF65-F5344CB8AC3E}">
        <p14:creationId xmlns:p14="http://schemas.microsoft.com/office/powerpoint/2010/main" val="1663493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httptest.NewRecorder()</a:t>
            </a:r>
            <a:endParaRPr lang="en-US" dirty="0"/>
          </a:p>
        </p:txBody>
      </p:sp>
      <p:sp>
        <p:nvSpPr>
          <p:cNvPr id="3" name="Content Placeholder 2"/>
          <p:cNvSpPr>
            <a:spLocks noGrp="1"/>
          </p:cNvSpPr>
          <p:nvPr>
            <p:ph idx="1"/>
          </p:nvPr>
        </p:nvSpPr>
        <p:spPr/>
        <p:txBody>
          <a:bodyPr anchor="t"/>
          <a:lstStyle/>
          <a:p>
            <a:r>
              <a:rPr lang="id-ID" dirty="0"/>
              <a:t>httptest.NewRecorder() merupakan function yang digunakan untuk membuat ResponseRecorder</a:t>
            </a:r>
          </a:p>
          <a:p>
            <a:r>
              <a:rPr lang="id-ID" dirty="0"/>
              <a:t>ResponseRecorder merupakan struct bantuan untuk merekam HTTP response dari hasil testing yang kita lakukan</a:t>
            </a:r>
          </a:p>
        </p:txBody>
      </p:sp>
    </p:spTree>
    <p:extLst>
      <p:ext uri="{BB962C8B-B14F-4D97-AF65-F5344CB8AC3E}">
        <p14:creationId xmlns:p14="http://schemas.microsoft.com/office/powerpoint/2010/main" val="3181648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HTTP TEST</a:t>
            </a:r>
          </a:p>
        </p:txBody>
      </p:sp>
      <p:sp>
        <p:nvSpPr>
          <p:cNvPr id="5" name="TextBox 4">
            <a:extLst>
              <a:ext uri="{FF2B5EF4-FFF2-40B4-BE49-F238E27FC236}">
                <a16:creationId xmlns:a16="http://schemas.microsoft.com/office/drawing/2014/main" id="{9CDDC9B7-B1BF-51DC-09AF-321762B4FC38}"/>
              </a:ext>
            </a:extLst>
          </p:cNvPr>
          <p:cNvSpPr txBox="1"/>
          <p:nvPr/>
        </p:nvSpPr>
        <p:spPr>
          <a:xfrm>
            <a:off x="696000" y="1966861"/>
            <a:ext cx="10800000" cy="46474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HelloHandler</a:t>
            </a:r>
            <a:r>
              <a:rPr lang="id-ID" sz="1600" b="0" dirty="0">
                <a:solidFill>
                  <a:srgbClr val="C5C8C6"/>
                </a:solidFill>
                <a:effectLst/>
                <a:latin typeface="Consolas" panose="020B0609020204030204" pitchFamily="49" charset="0"/>
              </a:rPr>
              <a:t>(w http.ResponseWriter, 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http.Request) {</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Fprintln</a:t>
            </a:r>
            <a:r>
              <a:rPr lang="id-ID" sz="1600" b="0" dirty="0">
                <a:solidFill>
                  <a:srgbClr val="C5C8C6"/>
                </a:solidFill>
                <a:effectLst/>
                <a:latin typeface="Consolas" panose="020B0609020204030204" pitchFamily="49" charset="0"/>
              </a:rPr>
              <a:t>(w, </a:t>
            </a:r>
            <a:r>
              <a:rPr lang="id-ID" sz="1600" b="0" dirty="0">
                <a:solidFill>
                  <a:srgbClr val="9AA83A"/>
                </a:solidFill>
                <a:effectLst/>
                <a:latin typeface="Consolas" panose="020B0609020204030204" pitchFamily="49" charset="0"/>
              </a:rPr>
              <a:t>"Hello World"</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main</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request</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httptest.</a:t>
            </a:r>
            <a:r>
              <a:rPr lang="id-ID" sz="1600" b="0" dirty="0">
                <a:solidFill>
                  <a:srgbClr val="9872A2"/>
                </a:solidFill>
                <a:effectLst/>
                <a:latin typeface="Consolas" panose="020B0609020204030204" pitchFamily="49" charset="0"/>
              </a:rPr>
              <a:t>NewRequest</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"GET"</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"http://localhost:8080/hello"</a:t>
            </a:r>
            <a:r>
              <a:rPr lang="id-ID" sz="1600" b="0" dirty="0">
                <a:solidFill>
                  <a:srgbClr val="C5C8C6"/>
                </a:solidFill>
                <a:effectLst/>
                <a:latin typeface="Consolas" panose="020B0609020204030204" pitchFamily="49" charset="0"/>
              </a:rPr>
              <a:t>, </a:t>
            </a:r>
            <a:r>
              <a:rPr lang="id-ID" sz="1600" b="0" dirty="0">
                <a:solidFill>
                  <a:srgbClr val="408080"/>
                </a:solidFill>
                <a:effectLst/>
                <a:latin typeface="Consolas" panose="020B0609020204030204" pitchFamily="49" charset="0"/>
              </a:rPr>
              <a:t>nil</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recorder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httptest.</a:t>
            </a:r>
            <a:r>
              <a:rPr lang="id-ID" sz="1600" b="0" dirty="0">
                <a:solidFill>
                  <a:srgbClr val="9872A2"/>
                </a:solidFill>
                <a:effectLst/>
                <a:latin typeface="Consolas" panose="020B0609020204030204" pitchFamily="49" charset="0"/>
              </a:rPr>
              <a:t>NewRecorder</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HelloHandler</a:t>
            </a:r>
            <a:r>
              <a:rPr lang="id-ID" sz="1600" b="0" dirty="0">
                <a:solidFill>
                  <a:srgbClr val="C5C8C6"/>
                </a:solidFill>
                <a:effectLst/>
                <a:latin typeface="Consolas" panose="020B0609020204030204" pitchFamily="49" charset="0"/>
              </a:rPr>
              <a:t>(recorder, request)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response</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recorder.</a:t>
            </a:r>
            <a:r>
              <a:rPr lang="id-ID" sz="1600" b="0" dirty="0">
                <a:solidFill>
                  <a:srgbClr val="9872A2"/>
                </a:solidFill>
                <a:effectLst/>
                <a:latin typeface="Consolas" panose="020B0609020204030204" pitchFamily="49" charset="0"/>
              </a:rPr>
              <a:t>Result</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body</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io.</a:t>
            </a:r>
            <a:r>
              <a:rPr lang="id-ID" sz="1600" b="0" dirty="0">
                <a:solidFill>
                  <a:srgbClr val="9872A2"/>
                </a:solidFill>
                <a:effectLst/>
                <a:latin typeface="Consolas" panose="020B0609020204030204" pitchFamily="49" charset="0"/>
              </a:rPr>
              <a:t>ReadAll</a:t>
            </a:r>
            <a:r>
              <a:rPr lang="id-ID" sz="1600" b="0" dirty="0">
                <a:solidFill>
                  <a:srgbClr val="C5C8C6"/>
                </a:solidFill>
                <a:effectLst/>
                <a:latin typeface="Consolas" panose="020B0609020204030204" pitchFamily="49" charset="0"/>
              </a:rPr>
              <a:t>(response.Body)</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(response)</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(response.StatusCode)</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(response.Status)</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(body))</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763764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a:t>
            </a:r>
          </a:p>
        </p:txBody>
      </p:sp>
      <p:sp>
        <p:nvSpPr>
          <p:cNvPr id="3" name="Content Placeholder 2"/>
          <p:cNvSpPr>
            <a:spLocks noGrp="1"/>
          </p:cNvSpPr>
          <p:nvPr>
            <p:ph idx="1"/>
          </p:nvPr>
        </p:nvSpPr>
        <p:spPr/>
        <p:txBody>
          <a:bodyPr anchor="t"/>
          <a:lstStyle/>
          <a:p>
            <a:r>
              <a:rPr lang="id-ID" dirty="0"/>
              <a:t>Query parameter adalah salah satu fitur yang biasa kita gunakan ketika membuat web</a:t>
            </a:r>
          </a:p>
          <a:p>
            <a:r>
              <a:rPr lang="id-ID" dirty="0"/>
              <a:t>Query parameter biasanya digunakan untuk mengirim data dari client ke server</a:t>
            </a:r>
          </a:p>
          <a:p>
            <a:r>
              <a:rPr lang="id-ID" dirty="0"/>
              <a:t>Query parameter ditempatkan pada URL</a:t>
            </a:r>
          </a:p>
          <a:p>
            <a:r>
              <a:rPr lang="id-ID" dirty="0"/>
              <a:t>Untuk menambahkan query parameter, kita bisa menggunakan ?</a:t>
            </a:r>
            <a:r>
              <a:rPr lang="en-US" dirty="0"/>
              <a:t>key</a:t>
            </a:r>
            <a:r>
              <a:rPr lang="id-ID" dirty="0"/>
              <a:t>=value pada URL nya</a:t>
            </a:r>
          </a:p>
        </p:txBody>
      </p:sp>
    </p:spTree>
    <p:extLst>
      <p:ext uri="{BB962C8B-B14F-4D97-AF65-F5344CB8AC3E}">
        <p14:creationId xmlns:p14="http://schemas.microsoft.com/office/powerpoint/2010/main" val="287028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Go-Lang Web</a:t>
            </a:r>
            <a:endParaRPr lang="en-US" dirty="0"/>
          </a:p>
        </p:txBody>
      </p:sp>
      <p:sp>
        <p:nvSpPr>
          <p:cNvPr id="3" name="Content Placeholder 2"/>
          <p:cNvSpPr>
            <a:spLocks noGrp="1"/>
          </p:cNvSpPr>
          <p:nvPr>
            <p:ph idx="1"/>
          </p:nvPr>
        </p:nvSpPr>
        <p:spPr/>
        <p:txBody>
          <a:bodyPr anchor="t"/>
          <a:lstStyle/>
          <a:p>
            <a:r>
              <a:rPr lang="id-ID" dirty="0"/>
              <a:t>Go-Lang saat ini populer dijadikan salah satu pilihan bahasa pemrograman untuk membuat Web, terutama Web API (Backend)</a:t>
            </a:r>
          </a:p>
          <a:p>
            <a:r>
              <a:rPr lang="id-ID" dirty="0"/>
              <a:t>Selain itu, di Go-Lang juga sudah disediakan package untuk membuat Web, bahkan di sertakan pula package untuk implementasi unit testing untuk Web</a:t>
            </a:r>
          </a:p>
          <a:p>
            <a:r>
              <a:rPr lang="id-ID" dirty="0"/>
              <a:t>Hal ini menjadikan pembuatan Web menggunakan Go-Lang lebih mudah, karena tidak butuh menggunakan library atau framework</a:t>
            </a:r>
          </a:p>
        </p:txBody>
      </p:sp>
    </p:spTree>
    <p:extLst>
      <p:ext uri="{BB962C8B-B14F-4D97-AF65-F5344CB8AC3E}">
        <p14:creationId xmlns:p14="http://schemas.microsoft.com/office/powerpoint/2010/main" val="219085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url</a:t>
            </a:r>
            <a:endParaRPr lang="en-US" dirty="0"/>
          </a:p>
        </p:txBody>
      </p:sp>
      <p:sp>
        <p:nvSpPr>
          <p:cNvPr id="3" name="Content Placeholder 2"/>
          <p:cNvSpPr>
            <a:spLocks noGrp="1"/>
          </p:cNvSpPr>
          <p:nvPr>
            <p:ph idx="1"/>
          </p:nvPr>
        </p:nvSpPr>
        <p:spPr/>
        <p:txBody>
          <a:bodyPr anchor="t"/>
          <a:lstStyle/>
          <a:p>
            <a:r>
              <a:rPr lang="id-ID" dirty="0"/>
              <a:t>Dalam parameter Request, terdapat attribute URL yang berisi data url.URL</a:t>
            </a:r>
          </a:p>
          <a:p>
            <a:r>
              <a:rPr lang="id-ID" dirty="0"/>
              <a:t>Dari data URL ini, kita bisa mengambil data query parameter yang dikirim dari client dengan menggunakan method Query() yang akan mengembalikan map</a:t>
            </a:r>
          </a:p>
        </p:txBody>
      </p:sp>
    </p:spTree>
    <p:extLst>
      <p:ext uri="{BB962C8B-B14F-4D97-AF65-F5344CB8AC3E}">
        <p14:creationId xmlns:p14="http://schemas.microsoft.com/office/powerpoint/2010/main" val="379161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Request PARAMETER</a:t>
            </a:r>
          </a:p>
        </p:txBody>
      </p:sp>
      <p:sp>
        <p:nvSpPr>
          <p:cNvPr id="5" name="TextBox 4">
            <a:extLst>
              <a:ext uri="{FF2B5EF4-FFF2-40B4-BE49-F238E27FC236}">
                <a16:creationId xmlns:a16="http://schemas.microsoft.com/office/drawing/2014/main" id="{23E079CD-66D6-B8E5-B747-442697FC7506}"/>
              </a:ext>
            </a:extLst>
          </p:cNvPr>
          <p:cNvSpPr txBox="1"/>
          <p:nvPr/>
        </p:nvSpPr>
        <p:spPr>
          <a:xfrm>
            <a:off x="1596000" y="2041449"/>
            <a:ext cx="9000000" cy="212365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SayHello</a:t>
            </a:r>
            <a:r>
              <a:rPr lang="id-ID" sz="1600" b="0" dirty="0">
                <a:solidFill>
                  <a:srgbClr val="C5C8C6"/>
                </a:solidFill>
                <a:effectLst/>
                <a:latin typeface="Consolas" panose="020B0609020204030204" pitchFamily="49" charset="0"/>
              </a:rPr>
              <a:t>(writter http.ResponseWriter, request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http.Request)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name</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request.URL.</a:t>
            </a:r>
            <a:r>
              <a:rPr lang="id-ID" sz="1600" b="0" dirty="0">
                <a:solidFill>
                  <a:srgbClr val="9872A2"/>
                </a:solidFill>
                <a:effectLst/>
                <a:latin typeface="Consolas" panose="020B0609020204030204" pitchFamily="49" charset="0"/>
              </a:rPr>
              <a:t>Query</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Get</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"name"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if</a:t>
            </a:r>
            <a:r>
              <a:rPr lang="id-ID" sz="1600" b="0" dirty="0">
                <a:solidFill>
                  <a:srgbClr val="C5C8C6"/>
                </a:solidFill>
                <a:effectLst/>
                <a:latin typeface="Consolas" panose="020B0609020204030204" pitchFamily="49" charset="0"/>
              </a:rPr>
              <a:t> name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a:t>
            </a:r>
            <a:r>
              <a:rPr lang="id-ID" sz="1600" b="0" dirty="0">
                <a:solidFill>
                  <a:srgbClr val="C5C8C6"/>
                </a:solidFill>
                <a:effectLst/>
                <a:latin typeface="Consolas" panose="020B0609020204030204" pitchFamily="49" charset="0"/>
              </a:rPr>
              <a:t>(writter, </a:t>
            </a:r>
            <a:r>
              <a:rPr lang="id-ID" sz="1600" b="0" dirty="0">
                <a:solidFill>
                  <a:srgbClr val="9AA83A"/>
                </a:solidFill>
                <a:effectLst/>
                <a:latin typeface="Consolas" panose="020B0609020204030204" pitchFamily="49" charset="0"/>
              </a:rPr>
              <a:t>"Hello"</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 </a:t>
            </a:r>
            <a:r>
              <a:rPr lang="id-ID" sz="1600" b="0" dirty="0">
                <a:solidFill>
                  <a:srgbClr val="9872A2"/>
                </a:solidFill>
                <a:effectLst/>
                <a:latin typeface="Consolas" panose="020B0609020204030204" pitchFamily="49" charset="0"/>
              </a:rPr>
              <a:t>else</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Fprintf</a:t>
            </a:r>
            <a:r>
              <a:rPr lang="id-ID" sz="1600" b="0" dirty="0">
                <a:solidFill>
                  <a:srgbClr val="C5C8C6"/>
                </a:solidFill>
                <a:effectLst/>
                <a:latin typeface="Consolas" panose="020B0609020204030204" pitchFamily="49" charset="0"/>
              </a:rPr>
              <a:t>(writter, </a:t>
            </a:r>
            <a:r>
              <a:rPr lang="id-ID" sz="1600" b="0" dirty="0">
                <a:solidFill>
                  <a:srgbClr val="9AA83A"/>
                </a:solidFill>
                <a:effectLst/>
                <a:latin typeface="Consolas" panose="020B0609020204030204" pitchFamily="49" charset="0"/>
              </a:rPr>
              <a:t>"Hello </a:t>
            </a:r>
            <a:r>
              <a:rPr lang="id-ID" sz="1600" b="0" dirty="0">
                <a:solidFill>
                  <a:srgbClr val="8080FF"/>
                </a:solidFill>
                <a:effectLst/>
                <a:latin typeface="Consolas" panose="020B0609020204030204" pitchFamily="49" charset="0"/>
              </a:rPr>
              <a:t>%s</a:t>
            </a:r>
            <a:r>
              <a:rPr lang="id-ID" sz="1600" b="0" dirty="0">
                <a:solidFill>
                  <a:srgbClr val="9AA83A"/>
                </a:solidFill>
                <a:effectLst/>
                <a:latin typeface="Consolas" panose="020B0609020204030204" pitchFamily="49" charset="0"/>
              </a:rPr>
              <a:t>"</a:t>
            </a:r>
            <a:r>
              <a:rPr lang="id-ID" sz="1600" b="0" dirty="0">
                <a:solidFill>
                  <a:srgbClr val="C5C8C6"/>
                </a:solidFill>
                <a:effectLst/>
                <a:latin typeface="Consolas" panose="020B0609020204030204" pitchFamily="49" charset="0"/>
              </a:rPr>
              <a:t>, name)</a:t>
            </a:r>
          </a:p>
          <a:p>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992036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Multiple Query Parameter</a:t>
            </a:r>
            <a:endParaRPr lang="en-US" dirty="0"/>
          </a:p>
        </p:txBody>
      </p:sp>
      <p:sp>
        <p:nvSpPr>
          <p:cNvPr id="3" name="Content Placeholder 2"/>
          <p:cNvSpPr>
            <a:spLocks noGrp="1"/>
          </p:cNvSpPr>
          <p:nvPr>
            <p:ph idx="1"/>
          </p:nvPr>
        </p:nvSpPr>
        <p:spPr/>
        <p:txBody>
          <a:bodyPr anchor="t"/>
          <a:lstStyle/>
          <a:p>
            <a:r>
              <a:rPr lang="id-ID" dirty="0"/>
              <a:t>Dalam spesifikasi URL, kita bisa menambahkan lebih dari satu query parameter</a:t>
            </a:r>
          </a:p>
          <a:p>
            <a:r>
              <a:rPr lang="id-ID" dirty="0"/>
              <a:t>Ini cocok sekali jika kita memang ingin mengirim banyak data ke server, cukup tambahkan query parameter lainnya</a:t>
            </a:r>
          </a:p>
          <a:p>
            <a:r>
              <a:rPr lang="id-ID" dirty="0"/>
              <a:t>Untuk menambahkan query parameter, kita bisa gunakan tanda &amp; lalu diikuti dengan query parameter berikutnya</a:t>
            </a:r>
          </a:p>
        </p:txBody>
      </p:sp>
    </p:spTree>
    <p:extLst>
      <p:ext uri="{BB962C8B-B14F-4D97-AF65-F5344CB8AC3E}">
        <p14:creationId xmlns:p14="http://schemas.microsoft.com/office/powerpoint/2010/main" val="345397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a:t>
            </a:r>
            <a:r>
              <a:rPr lang="id" dirty="0"/>
              <a:t>Multiple Query Parameter</a:t>
            </a:r>
            <a:endParaRPr lang="en-US" dirty="0"/>
          </a:p>
        </p:txBody>
      </p:sp>
      <p:sp>
        <p:nvSpPr>
          <p:cNvPr id="4" name="TextBox 3">
            <a:extLst>
              <a:ext uri="{FF2B5EF4-FFF2-40B4-BE49-F238E27FC236}">
                <a16:creationId xmlns:a16="http://schemas.microsoft.com/office/drawing/2014/main" id="{E9523CFB-3517-6E3A-58E3-CAD65742077B}"/>
              </a:ext>
            </a:extLst>
          </p:cNvPr>
          <p:cNvSpPr txBox="1"/>
          <p:nvPr/>
        </p:nvSpPr>
        <p:spPr>
          <a:xfrm>
            <a:off x="1596000" y="2032345"/>
            <a:ext cx="9000000" cy="160043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MultipleQueryParameter</a:t>
            </a:r>
            <a:r>
              <a:rPr lang="id-ID" sz="1600" b="0" dirty="0">
                <a:solidFill>
                  <a:srgbClr val="C5C8C6"/>
                </a:solidFill>
                <a:effectLst/>
                <a:latin typeface="Consolas" panose="020B0609020204030204" pitchFamily="49" charset="0"/>
              </a:rPr>
              <a:t>(w http.ResponseWriter, req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http.Request)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FirstName</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req.URL.</a:t>
            </a:r>
            <a:r>
              <a:rPr lang="id-ID" sz="1600" b="0" dirty="0">
                <a:solidFill>
                  <a:srgbClr val="9872A2"/>
                </a:solidFill>
                <a:effectLst/>
                <a:latin typeface="Consolas" panose="020B0609020204030204" pitchFamily="49" charset="0"/>
              </a:rPr>
              <a:t>Query</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Get</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"first_name"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LastName</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req.URL.</a:t>
            </a:r>
            <a:r>
              <a:rPr lang="id-ID" sz="1600" b="0" dirty="0">
                <a:solidFill>
                  <a:srgbClr val="9872A2"/>
                </a:solidFill>
                <a:effectLst/>
                <a:latin typeface="Consolas" panose="020B0609020204030204" pitchFamily="49" charset="0"/>
              </a:rPr>
              <a:t>Query</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Get</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"last_name"</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Fprintf</a:t>
            </a:r>
            <a:r>
              <a:rPr lang="id-ID" sz="1600" b="0" dirty="0">
                <a:solidFill>
                  <a:srgbClr val="C5C8C6"/>
                </a:solidFill>
                <a:effectLst/>
                <a:latin typeface="Consolas" panose="020B0609020204030204" pitchFamily="49" charset="0"/>
              </a:rPr>
              <a:t>(w, </a:t>
            </a:r>
            <a:r>
              <a:rPr lang="id-ID" sz="1600" b="0" dirty="0">
                <a:solidFill>
                  <a:srgbClr val="9AA83A"/>
                </a:solidFill>
                <a:effectLst/>
                <a:latin typeface="Consolas" panose="020B0609020204030204" pitchFamily="49" charset="0"/>
              </a:rPr>
              <a:t>"Hello </a:t>
            </a:r>
            <a:r>
              <a:rPr lang="id-ID" sz="1600" b="0" dirty="0">
                <a:solidFill>
                  <a:srgbClr val="8080FF"/>
                </a:solidFill>
                <a:effectLst/>
                <a:latin typeface="Consolas" panose="020B0609020204030204" pitchFamily="49" charset="0"/>
              </a:rPr>
              <a:t>%s</a:t>
            </a:r>
            <a:r>
              <a:rPr lang="id-ID" sz="1600" b="0" dirty="0">
                <a:solidFill>
                  <a:srgbClr val="9AA83A"/>
                </a:solidFill>
                <a:effectLst/>
                <a:latin typeface="Consolas" panose="020B0609020204030204" pitchFamily="49" charset="0"/>
              </a:rPr>
              <a:t> </a:t>
            </a:r>
            <a:r>
              <a:rPr lang="id-ID" sz="1600" b="0" dirty="0">
                <a:solidFill>
                  <a:srgbClr val="8080FF"/>
                </a:solidFill>
                <a:effectLst/>
                <a:latin typeface="Consolas" panose="020B0609020204030204" pitchFamily="49" charset="0"/>
              </a:rPr>
              <a:t>%s</a:t>
            </a:r>
            <a:r>
              <a:rPr lang="id-ID" sz="1600" b="0" dirty="0">
                <a:solidFill>
                  <a:srgbClr val="9AA83A"/>
                </a:solidFill>
                <a:effectLst/>
                <a:latin typeface="Consolas" panose="020B0609020204030204" pitchFamily="49" charset="0"/>
              </a:rPr>
              <a:t>"</a:t>
            </a:r>
            <a:r>
              <a:rPr lang="id-ID" sz="1600" b="0" dirty="0">
                <a:solidFill>
                  <a:srgbClr val="C5C8C6"/>
                </a:solidFill>
                <a:effectLst/>
                <a:latin typeface="Consolas" panose="020B0609020204030204" pitchFamily="49" charset="0"/>
              </a:rPr>
              <a:t>, FirstName, LastName)</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68624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Multiple Value Query Parameter</a:t>
            </a:r>
            <a:endParaRPr lang="en-US" dirty="0"/>
          </a:p>
        </p:txBody>
      </p:sp>
      <p:sp>
        <p:nvSpPr>
          <p:cNvPr id="3" name="Content Placeholder 2"/>
          <p:cNvSpPr>
            <a:spLocks noGrp="1"/>
          </p:cNvSpPr>
          <p:nvPr>
            <p:ph idx="1"/>
          </p:nvPr>
        </p:nvSpPr>
        <p:spPr/>
        <p:txBody>
          <a:bodyPr anchor="t"/>
          <a:lstStyle/>
          <a:p>
            <a:r>
              <a:rPr lang="id-ID" dirty="0"/>
              <a:t>Sebenarnya URL melakukan parsing query parameter dan menyimpannya dalam map[string][]string</a:t>
            </a:r>
          </a:p>
          <a:p>
            <a:r>
              <a:rPr lang="id-ID" dirty="0"/>
              <a:t>Artinya, dalam satu key query parameter, kita bisa memasukkan beberapa value</a:t>
            </a:r>
          </a:p>
          <a:p>
            <a:r>
              <a:rPr lang="id-ID" dirty="0"/>
              <a:t>Caranya kita bisa menambahkan query parameter dengan nama yang sama, namun value berbeda, misal :</a:t>
            </a:r>
          </a:p>
          <a:p>
            <a:r>
              <a:rPr lang="id-ID" dirty="0"/>
              <a:t>name=</a:t>
            </a:r>
            <a:r>
              <a:rPr lang="en-US" dirty="0"/>
              <a:t>Umar</a:t>
            </a:r>
            <a:r>
              <a:rPr lang="id-ID" dirty="0"/>
              <a:t>&amp;name=</a:t>
            </a:r>
            <a:r>
              <a:rPr lang="en-US" dirty="0"/>
              <a:t>Bawazir</a:t>
            </a:r>
            <a:endParaRPr lang="id-ID" dirty="0"/>
          </a:p>
        </p:txBody>
      </p:sp>
    </p:spTree>
    <p:extLst>
      <p:ext uri="{BB962C8B-B14F-4D97-AF65-F5344CB8AC3E}">
        <p14:creationId xmlns:p14="http://schemas.microsoft.com/office/powerpoint/2010/main" val="131008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a:t>
            </a:r>
            <a:r>
              <a:rPr lang="id" dirty="0"/>
              <a:t>Multiple Value Query Parameter</a:t>
            </a:r>
            <a:endParaRPr lang="en-US" dirty="0"/>
          </a:p>
        </p:txBody>
      </p:sp>
      <p:sp>
        <p:nvSpPr>
          <p:cNvPr id="5" name="TextBox 4">
            <a:extLst>
              <a:ext uri="{FF2B5EF4-FFF2-40B4-BE49-F238E27FC236}">
                <a16:creationId xmlns:a16="http://schemas.microsoft.com/office/drawing/2014/main" id="{69B61F98-F879-EA9D-0ECB-BB8A1846365E}"/>
              </a:ext>
            </a:extLst>
          </p:cNvPr>
          <p:cNvSpPr txBox="1"/>
          <p:nvPr/>
        </p:nvSpPr>
        <p:spPr>
          <a:xfrm>
            <a:off x="1596000" y="2024672"/>
            <a:ext cx="9000000" cy="15696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MultipleNameParameter</a:t>
            </a:r>
            <a:r>
              <a:rPr lang="id-ID" sz="1600" b="0" dirty="0">
                <a:solidFill>
                  <a:srgbClr val="C5C8C6"/>
                </a:solidFill>
                <a:effectLst/>
                <a:latin typeface="Consolas" panose="020B0609020204030204" pitchFamily="49" charset="0"/>
              </a:rPr>
              <a:t>(w http.ResponseWriter, req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http.Request) {</a:t>
            </a:r>
          </a:p>
          <a:p>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var</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query</a:t>
            </a:r>
            <a:r>
              <a:rPr lang="id-ID" sz="1600" b="0" dirty="0">
                <a:solidFill>
                  <a:srgbClr val="C5C8C6"/>
                </a:solidFill>
                <a:effectLst/>
                <a:latin typeface="Consolas" panose="020B0609020204030204" pitchFamily="49" charset="0"/>
              </a:rPr>
              <a:t> url.Values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req.URL.</a:t>
            </a:r>
            <a:r>
              <a:rPr lang="id-ID" sz="1600" b="0" dirty="0">
                <a:solidFill>
                  <a:srgbClr val="9872A2"/>
                </a:solidFill>
                <a:effectLst/>
                <a:latin typeface="Consolas" panose="020B0609020204030204" pitchFamily="49" charset="0"/>
              </a:rPr>
              <a:t>Query</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var</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name</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query[</a:t>
            </a:r>
            <a:r>
              <a:rPr lang="id-ID" sz="1600" b="0" dirty="0">
                <a:solidFill>
                  <a:srgbClr val="9AA83A"/>
                </a:solidFill>
                <a:effectLst/>
                <a:latin typeface="Consolas" panose="020B0609020204030204" pitchFamily="49" charset="0"/>
              </a:rPr>
              <a:t>"name"</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Fprintf</a:t>
            </a:r>
            <a:r>
              <a:rPr lang="id-ID" sz="1600" b="0" dirty="0">
                <a:solidFill>
                  <a:srgbClr val="C5C8C6"/>
                </a:solidFill>
                <a:effectLst/>
                <a:latin typeface="Consolas" panose="020B0609020204030204" pitchFamily="49" charset="0"/>
              </a:rPr>
              <a:t>(w, </a:t>
            </a:r>
            <a:r>
              <a:rPr lang="id-ID" sz="1600" b="0" dirty="0">
                <a:solidFill>
                  <a:srgbClr val="9AA83A"/>
                </a:solidFill>
                <a:effectLst/>
                <a:latin typeface="Consolas" panose="020B0609020204030204" pitchFamily="49" charset="0"/>
              </a:rPr>
              <a:t>"Hello </a:t>
            </a:r>
            <a:r>
              <a:rPr lang="id-ID" sz="1600" b="0" dirty="0">
                <a:solidFill>
                  <a:srgbClr val="8080FF"/>
                </a:solidFill>
                <a:effectLst/>
                <a:latin typeface="Consolas" panose="020B0609020204030204" pitchFamily="49" charset="0"/>
              </a:rPr>
              <a:t>%s</a:t>
            </a:r>
            <a:r>
              <a:rPr lang="id-ID" sz="1600" b="0" dirty="0">
                <a:solidFill>
                  <a:srgbClr val="9AA83A"/>
                </a:solidFill>
                <a:effectLst/>
                <a:latin typeface="Consolas" panose="020B0609020204030204" pitchFamily="49" charset="0"/>
              </a:rPr>
              <a:t>"</a:t>
            </a:r>
            <a:r>
              <a:rPr lang="id-ID" sz="1600" b="0" dirty="0">
                <a:solidFill>
                  <a:srgbClr val="C5C8C6"/>
                </a:solidFill>
                <a:effectLst/>
                <a:latin typeface="Consolas" panose="020B0609020204030204" pitchFamily="49" charset="0"/>
              </a:rPr>
              <a:t>, strings.</a:t>
            </a:r>
            <a:r>
              <a:rPr lang="id-ID" sz="1600" b="0" dirty="0">
                <a:solidFill>
                  <a:srgbClr val="9872A2"/>
                </a:solidFill>
                <a:effectLst/>
                <a:latin typeface="Consolas" panose="020B0609020204030204" pitchFamily="49" charset="0"/>
              </a:rPr>
              <a:t>Join</a:t>
            </a:r>
            <a:r>
              <a:rPr lang="id-ID" sz="1600" b="0" dirty="0">
                <a:solidFill>
                  <a:srgbClr val="C5C8C6"/>
                </a:solidFill>
                <a:effectLst/>
                <a:latin typeface="Consolas" panose="020B0609020204030204" pitchFamily="49" charset="0"/>
              </a:rPr>
              <a:t>(name, </a:t>
            </a:r>
            <a:r>
              <a:rPr lang="id-ID" sz="1600" b="0" dirty="0">
                <a:solidFill>
                  <a:srgbClr val="9AA83A"/>
                </a:solidFill>
                <a:effectLst/>
                <a:latin typeface="Consolas" panose="020B0609020204030204" pitchFamily="49" charset="0"/>
              </a:rPr>
              <a:t>" "</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1291842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a:t>
            </a:r>
          </a:p>
        </p:txBody>
      </p:sp>
      <p:sp>
        <p:nvSpPr>
          <p:cNvPr id="3" name="Content Placeholder 2"/>
          <p:cNvSpPr>
            <a:spLocks noGrp="1"/>
          </p:cNvSpPr>
          <p:nvPr>
            <p:ph idx="1"/>
          </p:nvPr>
        </p:nvSpPr>
        <p:spPr/>
        <p:txBody>
          <a:bodyPr anchor="t"/>
          <a:lstStyle/>
          <a:p>
            <a:r>
              <a:rPr lang="id-ID" dirty="0"/>
              <a:t>Header adalah informasi tambahan yang biasa dikirim dari client ke server atau sebaliknya</a:t>
            </a:r>
          </a:p>
          <a:p>
            <a:r>
              <a:rPr lang="id-ID" dirty="0"/>
              <a:t>Jadi dalam Header, tidak hanya ada pada HTTP Request, pada HTTP Response pun kita bisa menambahkan informasi header</a:t>
            </a:r>
          </a:p>
          <a:p>
            <a:r>
              <a:rPr lang="id-ID" dirty="0"/>
              <a:t>Saat kita menggunakan browser, biasanya secara otomatis header akan ditambahkan oleh browser, seperti informasi browser, jenis tipe content yang dikirim dan diterima oleh browser, dan lain-lain</a:t>
            </a:r>
          </a:p>
        </p:txBody>
      </p:sp>
    </p:spTree>
    <p:extLst>
      <p:ext uri="{BB962C8B-B14F-4D97-AF65-F5344CB8AC3E}">
        <p14:creationId xmlns:p14="http://schemas.microsoft.com/office/powerpoint/2010/main" val="2571426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a:t>
            </a:r>
          </a:p>
        </p:txBody>
      </p:sp>
      <p:sp>
        <p:nvSpPr>
          <p:cNvPr id="3" name="Content Placeholder 2"/>
          <p:cNvSpPr>
            <a:spLocks noGrp="1"/>
          </p:cNvSpPr>
          <p:nvPr>
            <p:ph idx="1"/>
          </p:nvPr>
        </p:nvSpPr>
        <p:spPr/>
        <p:txBody>
          <a:bodyPr anchor="t"/>
          <a:lstStyle/>
          <a:p>
            <a:r>
              <a:rPr lang="id-ID" dirty="0"/>
              <a:t>Untuk menangkap request header yang dikirim oleh client, kita bisa mengambilnya di Request.Header</a:t>
            </a:r>
          </a:p>
          <a:p>
            <a:r>
              <a:rPr lang="id-ID" dirty="0"/>
              <a:t>Header mirip seperti Query Parameter, isinya adalah map[string][]string</a:t>
            </a:r>
          </a:p>
          <a:p>
            <a:r>
              <a:rPr lang="id-ID" dirty="0"/>
              <a:t>Berbeda dengan Query Parameter yang case sensitive, secara spesifikasi, Header key tidaklah case sensitive</a:t>
            </a:r>
          </a:p>
        </p:txBody>
      </p:sp>
    </p:spTree>
    <p:extLst>
      <p:ext uri="{BB962C8B-B14F-4D97-AF65-F5344CB8AC3E}">
        <p14:creationId xmlns:p14="http://schemas.microsoft.com/office/powerpoint/2010/main" val="298704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Request HEADER</a:t>
            </a:r>
          </a:p>
        </p:txBody>
      </p:sp>
      <p:sp>
        <p:nvSpPr>
          <p:cNvPr id="7" name="TextBox 6">
            <a:extLst>
              <a:ext uri="{FF2B5EF4-FFF2-40B4-BE49-F238E27FC236}">
                <a16:creationId xmlns:a16="http://schemas.microsoft.com/office/drawing/2014/main" id="{7AB8C493-E05B-A4A2-E286-07AFFC48CFAB}"/>
              </a:ext>
            </a:extLst>
          </p:cNvPr>
          <p:cNvSpPr txBox="1"/>
          <p:nvPr/>
        </p:nvSpPr>
        <p:spPr>
          <a:xfrm>
            <a:off x="696000" y="2052395"/>
            <a:ext cx="10800000" cy="378565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RequestHeaderHandler</a:t>
            </a:r>
            <a:r>
              <a:rPr lang="id-ID" sz="1600" b="0" dirty="0">
                <a:solidFill>
                  <a:srgbClr val="C5C8C6"/>
                </a:solidFill>
                <a:effectLst/>
                <a:latin typeface="Consolas" panose="020B0609020204030204" pitchFamily="49" charset="0"/>
              </a:rPr>
              <a:t>(w http.ResponseWriter, 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http.Request)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contentType</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r.Header.</a:t>
            </a:r>
            <a:r>
              <a:rPr lang="id-ID" sz="1600" b="0" dirty="0">
                <a:solidFill>
                  <a:srgbClr val="9872A2"/>
                </a:solidFill>
                <a:effectLst/>
                <a:latin typeface="Consolas" panose="020B0609020204030204" pitchFamily="49" charset="0"/>
              </a:rPr>
              <a:t>Get</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"content-type"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a:t>
            </a:r>
            <a:r>
              <a:rPr lang="id-ID" sz="1600" b="0" dirty="0">
                <a:solidFill>
                  <a:srgbClr val="C5C8C6"/>
                </a:solidFill>
                <a:effectLst/>
                <a:latin typeface="Consolas" panose="020B0609020204030204" pitchFamily="49" charset="0"/>
              </a:rPr>
              <a:t>(w, contentType)</a:t>
            </a:r>
          </a:p>
          <a:p>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main</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request</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httptest.</a:t>
            </a:r>
            <a:r>
              <a:rPr lang="id-ID" sz="1600" b="0" dirty="0">
                <a:solidFill>
                  <a:srgbClr val="9872A2"/>
                </a:solidFill>
                <a:effectLst/>
                <a:latin typeface="Consolas" panose="020B0609020204030204" pitchFamily="49" charset="0"/>
              </a:rPr>
              <a:t>NewRequest</a:t>
            </a:r>
            <a:r>
              <a:rPr lang="id-ID" sz="1600" b="0" dirty="0">
                <a:solidFill>
                  <a:srgbClr val="C5C8C6"/>
                </a:solidFill>
                <a:effectLst/>
                <a:latin typeface="Consolas" panose="020B0609020204030204" pitchFamily="49" charset="0"/>
              </a:rPr>
              <a:t>(http.MethodGet, </a:t>
            </a:r>
            <a:r>
              <a:rPr lang="id-ID" sz="1600" b="0" dirty="0">
                <a:solidFill>
                  <a:srgbClr val="9AA83A"/>
                </a:solidFill>
                <a:effectLst/>
                <a:latin typeface="Consolas" panose="020B0609020204030204" pitchFamily="49" charset="0"/>
              </a:rPr>
              <a:t>"http://localhost:8080/"</a:t>
            </a:r>
            <a:r>
              <a:rPr lang="id-ID" sz="1600" b="0" dirty="0">
                <a:solidFill>
                  <a:srgbClr val="C5C8C6"/>
                </a:solidFill>
                <a:effectLst/>
                <a:latin typeface="Consolas" panose="020B0609020204030204" pitchFamily="49" charset="0"/>
              </a:rPr>
              <a:t>, </a:t>
            </a:r>
            <a:r>
              <a:rPr lang="id-ID" sz="1600" b="0" dirty="0">
                <a:solidFill>
                  <a:srgbClr val="408080"/>
                </a:solidFill>
                <a:effectLst/>
                <a:latin typeface="Consolas" panose="020B0609020204030204" pitchFamily="49" charset="0"/>
              </a:rPr>
              <a:t>nil</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request.Header.</a:t>
            </a:r>
            <a:r>
              <a:rPr lang="id-ID" sz="1600" b="0" dirty="0">
                <a:solidFill>
                  <a:srgbClr val="9872A2"/>
                </a:solidFill>
                <a:effectLst/>
                <a:latin typeface="Consolas" panose="020B0609020204030204" pitchFamily="49" charset="0"/>
              </a:rPr>
              <a:t>Add</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"Content-Type"</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"application/json"</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recorder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httptest.</a:t>
            </a:r>
            <a:r>
              <a:rPr lang="id-ID" sz="1600" b="0" dirty="0">
                <a:solidFill>
                  <a:srgbClr val="9872A2"/>
                </a:solidFill>
                <a:effectLst/>
                <a:latin typeface="Consolas" panose="020B0609020204030204" pitchFamily="49" charset="0"/>
              </a:rPr>
              <a:t>NewRecorder</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RequestHeaderHandler</a:t>
            </a:r>
            <a:r>
              <a:rPr lang="id-ID" sz="1600" b="0" dirty="0">
                <a:solidFill>
                  <a:srgbClr val="C5C8C6"/>
                </a:solidFill>
                <a:effectLst/>
                <a:latin typeface="Consolas" panose="020B0609020204030204" pitchFamily="49" charset="0"/>
              </a:rPr>
              <a:t>(recorder, request)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response</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recorder.</a:t>
            </a:r>
            <a:r>
              <a:rPr lang="id-ID" sz="1600" b="0" dirty="0">
                <a:solidFill>
                  <a:srgbClr val="9872A2"/>
                </a:solidFill>
                <a:effectLst/>
                <a:latin typeface="Consolas" panose="020B0609020204030204" pitchFamily="49" charset="0"/>
              </a:rPr>
              <a:t>Result</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body</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io.</a:t>
            </a:r>
            <a:r>
              <a:rPr lang="id-ID" sz="1600" b="0" dirty="0">
                <a:solidFill>
                  <a:srgbClr val="9872A2"/>
                </a:solidFill>
                <a:effectLst/>
                <a:latin typeface="Consolas" panose="020B0609020204030204" pitchFamily="49" charset="0"/>
              </a:rPr>
              <a:t>ReadAll</a:t>
            </a:r>
            <a:r>
              <a:rPr lang="id-ID" sz="1600" b="0" dirty="0">
                <a:solidFill>
                  <a:srgbClr val="C5C8C6"/>
                </a:solidFill>
                <a:effectLst/>
                <a:latin typeface="Consolas" panose="020B0609020204030204" pitchFamily="49" charset="0"/>
              </a:rPr>
              <a:t>(response.Body)</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(body))</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2137269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HEADER</a:t>
            </a:r>
          </a:p>
        </p:txBody>
      </p:sp>
      <p:sp>
        <p:nvSpPr>
          <p:cNvPr id="3" name="Content Placeholder 2"/>
          <p:cNvSpPr>
            <a:spLocks noGrp="1"/>
          </p:cNvSpPr>
          <p:nvPr>
            <p:ph idx="1"/>
          </p:nvPr>
        </p:nvSpPr>
        <p:spPr/>
        <p:txBody>
          <a:bodyPr anchor="t"/>
          <a:lstStyle/>
          <a:p>
            <a:r>
              <a:rPr lang="id-ID" dirty="0"/>
              <a:t>Sedangkan jika kita ingin menambahkan header pada response, kita bisa menggunakan function ResponseWriter.Header()</a:t>
            </a:r>
          </a:p>
        </p:txBody>
      </p:sp>
    </p:spTree>
    <p:extLst>
      <p:ext uri="{BB962C8B-B14F-4D97-AF65-F5344CB8AC3E}">
        <p14:creationId xmlns:p14="http://schemas.microsoft.com/office/powerpoint/2010/main" val="11137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Cara Kerja Lang Web</a:t>
            </a:r>
            <a:endParaRPr lang="en-US" dirty="0"/>
          </a:p>
        </p:txBody>
      </p:sp>
      <p:sp>
        <p:nvSpPr>
          <p:cNvPr id="3" name="Content Placeholder 2"/>
          <p:cNvSpPr>
            <a:spLocks noGrp="1"/>
          </p:cNvSpPr>
          <p:nvPr>
            <p:ph idx="1"/>
          </p:nvPr>
        </p:nvSpPr>
        <p:spPr/>
        <p:txBody>
          <a:bodyPr anchor="t"/>
          <a:lstStyle/>
          <a:p>
            <a:r>
              <a:rPr lang="id-ID" dirty="0"/>
              <a:t>Web Browser akan melakukan HTTP Request ke Web Server</a:t>
            </a:r>
          </a:p>
          <a:p>
            <a:r>
              <a:rPr lang="id-ID" dirty="0"/>
              <a:t>Golang menerima HTTP Request, lalu mengeksekusi request tersebut sesuai dengan yang diminta.</a:t>
            </a:r>
          </a:p>
          <a:p>
            <a:r>
              <a:rPr lang="id-ID" dirty="0"/>
              <a:t>Setelah melakukan eksekusi request, Golang akan mengembalikan data dan di render sesuai dengan kebutuhannya, misal HTML, CSS, JavaScript dan lain-lain</a:t>
            </a:r>
          </a:p>
          <a:p>
            <a:r>
              <a:rPr lang="id-ID" dirty="0"/>
              <a:t>Golang akan mengembalikan content hasil render tersebut tersebut sebagai HTTP Response ke Web Browser</a:t>
            </a:r>
          </a:p>
          <a:p>
            <a:r>
              <a:rPr lang="id-ID" dirty="0"/>
              <a:t>Web Browser menerima content dari Web Server, lalu me-render content tersebut sesuai dengan tipe content nya </a:t>
            </a:r>
          </a:p>
        </p:txBody>
      </p:sp>
    </p:spTree>
    <p:extLst>
      <p:ext uri="{BB962C8B-B14F-4D97-AF65-F5344CB8AC3E}">
        <p14:creationId xmlns:p14="http://schemas.microsoft.com/office/powerpoint/2010/main" val="4010949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Response HEADER</a:t>
            </a:r>
          </a:p>
        </p:txBody>
      </p:sp>
      <p:sp>
        <p:nvSpPr>
          <p:cNvPr id="4" name="TextBox 3">
            <a:extLst>
              <a:ext uri="{FF2B5EF4-FFF2-40B4-BE49-F238E27FC236}">
                <a16:creationId xmlns:a16="http://schemas.microsoft.com/office/drawing/2014/main" id="{2297D4F9-EED7-83DE-3E8F-DF1D5B1101A0}"/>
              </a:ext>
            </a:extLst>
          </p:cNvPr>
          <p:cNvSpPr txBox="1"/>
          <p:nvPr/>
        </p:nvSpPr>
        <p:spPr>
          <a:xfrm>
            <a:off x="696000" y="2070190"/>
            <a:ext cx="10800000" cy="387798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ResponseHeaderHandler</a:t>
            </a:r>
            <a:r>
              <a:rPr lang="id-ID" sz="1600" b="0" dirty="0">
                <a:solidFill>
                  <a:srgbClr val="C5C8C6"/>
                </a:solidFill>
                <a:effectLst/>
                <a:latin typeface="Consolas" panose="020B0609020204030204" pitchFamily="49" charset="0"/>
              </a:rPr>
              <a:t>(w http.ResponseWriter, 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http.Request) {</a:t>
            </a:r>
          </a:p>
          <a:p>
            <a:r>
              <a:rPr lang="id-ID" sz="1600" b="0" dirty="0">
                <a:solidFill>
                  <a:srgbClr val="C5C8C6"/>
                </a:solidFill>
                <a:effectLst/>
                <a:latin typeface="Consolas" panose="020B0609020204030204" pitchFamily="49" charset="0"/>
              </a:rPr>
              <a:t>    w.</a:t>
            </a:r>
            <a:r>
              <a:rPr lang="id-ID" sz="1600" b="0" dirty="0">
                <a:solidFill>
                  <a:srgbClr val="9872A2"/>
                </a:solidFill>
                <a:effectLst/>
                <a:latin typeface="Consolas" panose="020B0609020204030204" pitchFamily="49" charset="0"/>
              </a:rPr>
              <a:t>Header</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Add</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"X-Powered-By"</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"PhinCon"</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a:t>
            </a:r>
            <a:r>
              <a:rPr lang="id-ID" sz="1600" b="0" dirty="0">
                <a:solidFill>
                  <a:srgbClr val="C5C8C6"/>
                </a:solidFill>
                <a:effectLst/>
                <a:latin typeface="Consolas" panose="020B0609020204030204" pitchFamily="49" charset="0"/>
              </a:rPr>
              <a:t>(w, </a:t>
            </a:r>
            <a:r>
              <a:rPr lang="id-ID" sz="1600" b="0" dirty="0">
                <a:solidFill>
                  <a:srgbClr val="9AA83A"/>
                </a:solidFill>
                <a:effectLst/>
                <a:latin typeface="Consolas" panose="020B0609020204030204" pitchFamily="49" charset="0"/>
              </a:rPr>
              <a:t>"OK"</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main</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request</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httptest.</a:t>
            </a:r>
            <a:r>
              <a:rPr lang="id-ID" sz="1600" b="0" dirty="0">
                <a:solidFill>
                  <a:srgbClr val="9872A2"/>
                </a:solidFill>
                <a:effectLst/>
                <a:latin typeface="Consolas" panose="020B0609020204030204" pitchFamily="49" charset="0"/>
              </a:rPr>
              <a:t>NewRequest</a:t>
            </a:r>
            <a:r>
              <a:rPr lang="id-ID" sz="1600" b="0" dirty="0">
                <a:solidFill>
                  <a:srgbClr val="C5C8C6"/>
                </a:solidFill>
                <a:effectLst/>
                <a:latin typeface="Consolas" panose="020B0609020204030204" pitchFamily="49" charset="0"/>
              </a:rPr>
              <a:t>(http.MethodGet, </a:t>
            </a:r>
            <a:r>
              <a:rPr lang="id-ID" sz="1600" b="0" dirty="0">
                <a:solidFill>
                  <a:srgbClr val="9AA83A"/>
                </a:solidFill>
                <a:effectLst/>
                <a:latin typeface="Consolas" panose="020B0609020204030204" pitchFamily="49" charset="0"/>
              </a:rPr>
              <a:t>"http://localhost:8080/"</a:t>
            </a:r>
            <a:r>
              <a:rPr lang="id-ID" sz="1600" b="0" dirty="0">
                <a:solidFill>
                  <a:srgbClr val="C5C8C6"/>
                </a:solidFill>
                <a:effectLst/>
                <a:latin typeface="Consolas" panose="020B0609020204030204" pitchFamily="49" charset="0"/>
              </a:rPr>
              <a:t>, </a:t>
            </a:r>
            <a:r>
              <a:rPr lang="id-ID" sz="1600" b="0" dirty="0">
                <a:solidFill>
                  <a:srgbClr val="408080"/>
                </a:solidFill>
                <a:effectLst/>
                <a:latin typeface="Consolas" panose="020B0609020204030204" pitchFamily="49" charset="0"/>
              </a:rPr>
              <a:t>nil</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recorder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httptest.</a:t>
            </a:r>
            <a:r>
              <a:rPr lang="id-ID" sz="1600" b="0" dirty="0">
                <a:solidFill>
                  <a:srgbClr val="9872A2"/>
                </a:solidFill>
                <a:effectLst/>
                <a:latin typeface="Consolas" panose="020B0609020204030204" pitchFamily="49" charset="0"/>
              </a:rPr>
              <a:t>NewRecorder</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ResponseHeaderHandler</a:t>
            </a:r>
            <a:r>
              <a:rPr lang="id-ID" sz="1600" b="0" dirty="0">
                <a:solidFill>
                  <a:srgbClr val="C5C8C6"/>
                </a:solidFill>
                <a:effectLst/>
                <a:latin typeface="Consolas" panose="020B0609020204030204" pitchFamily="49" charset="0"/>
              </a:rPr>
              <a:t>(recorder, request)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response</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recorder.</a:t>
            </a:r>
            <a:r>
              <a:rPr lang="id-ID" sz="1600" b="0" dirty="0">
                <a:solidFill>
                  <a:srgbClr val="9872A2"/>
                </a:solidFill>
                <a:effectLst/>
                <a:latin typeface="Consolas" panose="020B0609020204030204" pitchFamily="49" charset="0"/>
              </a:rPr>
              <a:t>Result</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body</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_</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io.</a:t>
            </a:r>
            <a:r>
              <a:rPr lang="id-ID" sz="1600" b="0" dirty="0">
                <a:solidFill>
                  <a:srgbClr val="9872A2"/>
                </a:solidFill>
                <a:effectLst/>
                <a:latin typeface="Consolas" panose="020B0609020204030204" pitchFamily="49" charset="0"/>
              </a:rPr>
              <a:t>ReadAll</a:t>
            </a:r>
            <a:r>
              <a:rPr lang="id-ID" sz="1600" b="0" dirty="0">
                <a:solidFill>
                  <a:srgbClr val="C5C8C6"/>
                </a:solidFill>
                <a:effectLst/>
                <a:latin typeface="Consolas" panose="020B0609020204030204" pitchFamily="49" charset="0"/>
              </a:rPr>
              <a:t>(response.Body)</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string</a:t>
            </a:r>
            <a:r>
              <a:rPr lang="id-ID" sz="1600" b="0" dirty="0">
                <a:solidFill>
                  <a:srgbClr val="C5C8C6"/>
                </a:solidFill>
                <a:effectLst/>
                <a:latin typeface="Consolas" panose="020B0609020204030204" pitchFamily="49" charset="0"/>
              </a:rPr>
              <a:t>(body))</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Println</a:t>
            </a:r>
            <a:r>
              <a:rPr lang="id-ID" sz="1600" b="0" dirty="0">
                <a:solidFill>
                  <a:srgbClr val="C5C8C6"/>
                </a:solidFill>
                <a:effectLst/>
                <a:latin typeface="Consolas" panose="020B0609020204030204" pitchFamily="49" charset="0"/>
              </a:rPr>
              <a:t>(response.Header.</a:t>
            </a:r>
            <a:r>
              <a:rPr lang="id-ID" sz="1600" b="0" dirty="0">
                <a:solidFill>
                  <a:srgbClr val="9872A2"/>
                </a:solidFill>
                <a:effectLst/>
                <a:latin typeface="Consolas" panose="020B0609020204030204" pitchFamily="49" charset="0"/>
              </a:rPr>
              <a:t>Get</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"x-powered-by"</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2189360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Form Post</a:t>
            </a:r>
            <a:endParaRPr lang="en-US" dirty="0"/>
          </a:p>
        </p:txBody>
      </p:sp>
      <p:sp>
        <p:nvSpPr>
          <p:cNvPr id="3" name="Content Placeholder 2"/>
          <p:cNvSpPr>
            <a:spLocks noGrp="1"/>
          </p:cNvSpPr>
          <p:nvPr>
            <p:ph idx="1"/>
          </p:nvPr>
        </p:nvSpPr>
        <p:spPr/>
        <p:txBody>
          <a:bodyPr anchor="t"/>
          <a:lstStyle/>
          <a:p>
            <a:r>
              <a:rPr lang="id-ID" dirty="0"/>
              <a:t>Saat kita belajar HTML, kita tahu bahwa saat kita membuat form, kita bisa submit datanya dengan method GET atau POST</a:t>
            </a:r>
          </a:p>
          <a:p>
            <a:r>
              <a:rPr lang="id-ID" dirty="0"/>
              <a:t>Jika menggunakan method GET, maka hasilnya semua data di form akan menjadi query parameter</a:t>
            </a:r>
          </a:p>
          <a:p>
            <a:r>
              <a:rPr lang="id-ID" dirty="0"/>
              <a:t>Sedangkan jika menggunakan POST, maka semua data di form akan dikirim via body HTTP request</a:t>
            </a:r>
          </a:p>
        </p:txBody>
      </p:sp>
    </p:spTree>
    <p:extLst>
      <p:ext uri="{BB962C8B-B14F-4D97-AF65-F5344CB8AC3E}">
        <p14:creationId xmlns:p14="http://schemas.microsoft.com/office/powerpoint/2010/main" val="3226954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Request.PostForm</a:t>
            </a:r>
            <a:endParaRPr lang="en-US" dirty="0"/>
          </a:p>
        </p:txBody>
      </p:sp>
      <p:sp>
        <p:nvSpPr>
          <p:cNvPr id="3" name="Content Placeholder 2"/>
          <p:cNvSpPr>
            <a:spLocks noGrp="1"/>
          </p:cNvSpPr>
          <p:nvPr>
            <p:ph idx="1"/>
          </p:nvPr>
        </p:nvSpPr>
        <p:spPr/>
        <p:txBody>
          <a:bodyPr anchor="t"/>
          <a:lstStyle/>
          <a:p>
            <a:r>
              <a:rPr lang="id-ID" dirty="0"/>
              <a:t>Semua data form post yang dikirim dari client, secara otomatis akan disimpan dalam attribute Request.PostForm</a:t>
            </a:r>
          </a:p>
          <a:p>
            <a:r>
              <a:rPr lang="id-ID" dirty="0"/>
              <a:t>Namun sebelum kita bisa mengambil data di attribute PostForm, kita wajib memanggil method Request.ParseForm() terlebih dahulu, method ini digunakan untuk melakukan parsing data body apakah bisa di parsing menjadi form data atau tidak, jika tidak bisa di parsing, maka akan menyebabkan error</a:t>
            </a:r>
          </a:p>
        </p:txBody>
      </p:sp>
    </p:spTree>
    <p:extLst>
      <p:ext uri="{BB962C8B-B14F-4D97-AF65-F5344CB8AC3E}">
        <p14:creationId xmlns:p14="http://schemas.microsoft.com/office/powerpoint/2010/main" val="2373270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FORM POST</a:t>
            </a:r>
          </a:p>
        </p:txBody>
      </p:sp>
      <p:sp>
        <p:nvSpPr>
          <p:cNvPr id="5" name="TextBox 4">
            <a:extLst>
              <a:ext uri="{FF2B5EF4-FFF2-40B4-BE49-F238E27FC236}">
                <a16:creationId xmlns:a16="http://schemas.microsoft.com/office/drawing/2014/main" id="{00005B74-A007-E399-2BCE-67F136F41E2E}"/>
              </a:ext>
            </a:extLst>
          </p:cNvPr>
          <p:cNvSpPr txBox="1"/>
          <p:nvPr/>
        </p:nvSpPr>
        <p:spPr>
          <a:xfrm>
            <a:off x="1596000" y="2025980"/>
            <a:ext cx="9000000"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200" b="0" dirty="0">
                <a:solidFill>
                  <a:srgbClr val="676867"/>
                </a:solidFill>
                <a:effectLst/>
                <a:latin typeface="Consolas" panose="020B0609020204030204" pitchFamily="49" charset="0"/>
              </a:rPr>
              <a:t>func</a:t>
            </a:r>
            <a:r>
              <a:rPr lang="id-ID" sz="1200" b="0" dirty="0">
                <a:solidFill>
                  <a:srgbClr val="C5C8C6"/>
                </a:solidFill>
                <a:effectLst/>
                <a:latin typeface="Consolas" panose="020B0609020204030204" pitchFamily="49" charset="0"/>
              </a:rPr>
              <a:t> </a:t>
            </a:r>
            <a:r>
              <a:rPr lang="id-ID" sz="1200" b="0" dirty="0">
                <a:solidFill>
                  <a:srgbClr val="CE6700"/>
                </a:solidFill>
                <a:effectLst/>
                <a:latin typeface="Consolas" panose="020B0609020204030204" pitchFamily="49" charset="0"/>
              </a:rPr>
              <a:t>FormPost</a:t>
            </a:r>
            <a:r>
              <a:rPr lang="id-ID" sz="1200" b="0" dirty="0">
                <a:solidFill>
                  <a:srgbClr val="C5C8C6"/>
                </a:solidFill>
                <a:effectLst/>
                <a:latin typeface="Consolas" panose="020B0609020204030204" pitchFamily="49" charset="0"/>
              </a:rPr>
              <a:t>(w http.ResponseWriter, r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http.Request) {</a:t>
            </a:r>
          </a:p>
          <a:p>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err</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r.</a:t>
            </a:r>
            <a:r>
              <a:rPr lang="id-ID" sz="1200" b="0" dirty="0">
                <a:solidFill>
                  <a:srgbClr val="9872A2"/>
                </a:solidFill>
                <a:effectLst/>
                <a:latin typeface="Consolas" panose="020B0609020204030204" pitchFamily="49" charset="0"/>
              </a:rPr>
              <a:t>ParseForm</a:t>
            </a:r>
            <a:r>
              <a:rPr lang="id-ID" sz="1200" b="0" dirty="0">
                <a:solidFill>
                  <a:srgbClr val="C5C8C6"/>
                </a:solidFill>
                <a:effectLst/>
                <a:latin typeface="Consolas" panose="020B0609020204030204" pitchFamily="49" charset="0"/>
              </a:rPr>
              <a:t>()</a:t>
            </a:r>
          </a:p>
          <a:p>
            <a:r>
              <a:rPr lang="id-ID" sz="1200" b="0" dirty="0">
                <a:solidFill>
                  <a:srgbClr val="C5C8C6"/>
                </a:solidFill>
                <a:effectLst/>
                <a:latin typeface="Consolas" panose="020B0609020204030204" pitchFamily="49" charset="0"/>
              </a:rPr>
              <a:t>    </a:t>
            </a:r>
            <a:r>
              <a:rPr lang="id-ID" sz="1200" b="0" dirty="0">
                <a:solidFill>
                  <a:srgbClr val="9872A2"/>
                </a:solidFill>
                <a:effectLst/>
                <a:latin typeface="Consolas" panose="020B0609020204030204" pitchFamily="49" charset="0"/>
              </a:rPr>
              <a:t>if</a:t>
            </a:r>
            <a:r>
              <a:rPr lang="id-ID" sz="1200" b="0" dirty="0">
                <a:solidFill>
                  <a:srgbClr val="C5C8C6"/>
                </a:solidFill>
                <a:effectLst/>
                <a:latin typeface="Consolas" panose="020B0609020204030204" pitchFamily="49" charset="0"/>
              </a:rPr>
              <a:t> err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a:t>
            </a:r>
            <a:r>
              <a:rPr lang="id-ID" sz="1200" b="0" dirty="0">
                <a:solidFill>
                  <a:srgbClr val="408080"/>
                </a:solidFill>
                <a:effectLst/>
                <a:latin typeface="Consolas" panose="020B0609020204030204" pitchFamily="49" charset="0"/>
              </a:rPr>
              <a:t>nil</a:t>
            </a:r>
            <a:r>
              <a:rPr lang="id-ID" sz="1200" b="0" dirty="0">
                <a:solidFill>
                  <a:srgbClr val="C5C8C6"/>
                </a:solidFill>
                <a:effectLst/>
                <a:latin typeface="Consolas" panose="020B0609020204030204" pitchFamily="49" charset="0"/>
              </a:rPr>
              <a:t> {</a:t>
            </a:r>
          </a:p>
          <a:p>
            <a:r>
              <a:rPr lang="id-ID" sz="1200" b="0" dirty="0">
                <a:solidFill>
                  <a:srgbClr val="C5C8C6"/>
                </a:solidFill>
                <a:effectLst/>
                <a:latin typeface="Consolas" panose="020B0609020204030204" pitchFamily="49" charset="0"/>
              </a:rPr>
              <a:t>        </a:t>
            </a:r>
            <a:r>
              <a:rPr lang="id-ID" sz="1200" b="0" dirty="0">
                <a:solidFill>
                  <a:srgbClr val="9872A2"/>
                </a:solidFill>
                <a:effectLst/>
                <a:latin typeface="Consolas" panose="020B0609020204030204" pitchFamily="49" charset="0"/>
              </a:rPr>
              <a:t>panic</a:t>
            </a:r>
            <a:r>
              <a:rPr lang="id-ID" sz="1200" b="0" dirty="0">
                <a:solidFill>
                  <a:srgbClr val="C5C8C6"/>
                </a:solidFill>
                <a:effectLst/>
                <a:latin typeface="Consolas" panose="020B0609020204030204" pitchFamily="49" charset="0"/>
              </a:rPr>
              <a:t>(err)</a:t>
            </a:r>
          </a:p>
          <a:p>
            <a:r>
              <a:rPr lang="id-ID" sz="1200" b="0" dirty="0">
                <a:solidFill>
                  <a:srgbClr val="C5C8C6"/>
                </a:solidFill>
                <a:effectLst/>
                <a:latin typeface="Consolas" panose="020B0609020204030204" pitchFamily="49" charset="0"/>
              </a:rPr>
              <a:t>    }</a:t>
            </a:r>
          </a:p>
          <a:p>
            <a:br>
              <a:rPr lang="id-ID" sz="1200" b="0" dirty="0">
                <a:solidFill>
                  <a:srgbClr val="C5C8C6"/>
                </a:solidFill>
                <a:effectLst/>
                <a:latin typeface="Consolas" panose="020B0609020204030204" pitchFamily="49" charset="0"/>
              </a:rPr>
            </a:br>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firstName</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r.PostForm.</a:t>
            </a:r>
            <a:r>
              <a:rPr lang="id-ID" sz="1200" b="0" dirty="0">
                <a:solidFill>
                  <a:srgbClr val="9872A2"/>
                </a:solidFill>
                <a:effectLst/>
                <a:latin typeface="Consolas" panose="020B0609020204030204" pitchFamily="49" charset="0"/>
              </a:rPr>
              <a:t>Get</a:t>
            </a:r>
            <a:r>
              <a:rPr lang="id-ID" sz="1200" b="0" dirty="0">
                <a:solidFill>
                  <a:srgbClr val="C5C8C6"/>
                </a:solidFill>
                <a:effectLst/>
                <a:latin typeface="Consolas" panose="020B0609020204030204" pitchFamily="49" charset="0"/>
              </a:rPr>
              <a:t>(</a:t>
            </a:r>
            <a:r>
              <a:rPr lang="id-ID" sz="1200" b="0" dirty="0">
                <a:solidFill>
                  <a:srgbClr val="9AA83A"/>
                </a:solidFill>
                <a:effectLst/>
                <a:latin typeface="Consolas" panose="020B0609020204030204" pitchFamily="49" charset="0"/>
              </a:rPr>
              <a:t>"first_name"</a:t>
            </a:r>
            <a:r>
              <a:rPr lang="id-ID" sz="1200" b="0" dirty="0">
                <a:solidFill>
                  <a:srgbClr val="C5C8C6"/>
                </a:solidFill>
                <a:effectLst/>
                <a:latin typeface="Consolas" panose="020B0609020204030204" pitchFamily="49" charset="0"/>
              </a:rPr>
              <a:t>)</a:t>
            </a:r>
          </a:p>
          <a:p>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lastName</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r.PostForm.</a:t>
            </a:r>
            <a:r>
              <a:rPr lang="id-ID" sz="1200" b="0" dirty="0">
                <a:solidFill>
                  <a:srgbClr val="9872A2"/>
                </a:solidFill>
                <a:effectLst/>
                <a:latin typeface="Consolas" panose="020B0609020204030204" pitchFamily="49" charset="0"/>
              </a:rPr>
              <a:t>Get</a:t>
            </a:r>
            <a:r>
              <a:rPr lang="id-ID" sz="1200" b="0" dirty="0">
                <a:solidFill>
                  <a:srgbClr val="C5C8C6"/>
                </a:solidFill>
                <a:effectLst/>
                <a:latin typeface="Consolas" panose="020B0609020204030204" pitchFamily="49" charset="0"/>
              </a:rPr>
              <a:t>(</a:t>
            </a:r>
            <a:r>
              <a:rPr lang="id-ID" sz="1200" b="0" dirty="0">
                <a:solidFill>
                  <a:srgbClr val="9AA83A"/>
                </a:solidFill>
                <a:effectLst/>
                <a:latin typeface="Consolas" panose="020B0609020204030204" pitchFamily="49" charset="0"/>
              </a:rPr>
              <a:t>"last_name"</a:t>
            </a:r>
            <a:r>
              <a:rPr lang="id-ID" sz="1200" b="0" dirty="0">
                <a:solidFill>
                  <a:srgbClr val="C5C8C6"/>
                </a:solidFill>
                <a:effectLst/>
                <a:latin typeface="Consolas" panose="020B0609020204030204" pitchFamily="49" charset="0"/>
              </a:rPr>
              <a:t>)</a:t>
            </a:r>
          </a:p>
          <a:p>
            <a:br>
              <a:rPr lang="id-ID" sz="1200" b="0" dirty="0">
                <a:solidFill>
                  <a:srgbClr val="C5C8C6"/>
                </a:solidFill>
                <a:effectLst/>
                <a:latin typeface="Consolas" panose="020B0609020204030204" pitchFamily="49" charset="0"/>
              </a:rPr>
            </a:br>
            <a:r>
              <a:rPr lang="id-ID" sz="1200" b="0" dirty="0">
                <a:solidFill>
                  <a:srgbClr val="C5C8C6"/>
                </a:solidFill>
                <a:effectLst/>
                <a:latin typeface="Consolas" panose="020B0609020204030204" pitchFamily="49" charset="0"/>
              </a:rPr>
              <a:t>    fmt.</a:t>
            </a:r>
            <a:r>
              <a:rPr lang="id-ID" sz="1200" b="0" dirty="0">
                <a:solidFill>
                  <a:srgbClr val="9872A2"/>
                </a:solidFill>
                <a:effectLst/>
                <a:latin typeface="Consolas" panose="020B0609020204030204" pitchFamily="49" charset="0"/>
              </a:rPr>
              <a:t>Fprintf</a:t>
            </a:r>
            <a:r>
              <a:rPr lang="id-ID" sz="1200" b="0" dirty="0">
                <a:solidFill>
                  <a:srgbClr val="C5C8C6"/>
                </a:solidFill>
                <a:effectLst/>
                <a:latin typeface="Consolas" panose="020B0609020204030204" pitchFamily="49" charset="0"/>
              </a:rPr>
              <a:t>(w, </a:t>
            </a:r>
            <a:r>
              <a:rPr lang="id-ID" sz="1200" b="0" dirty="0">
                <a:solidFill>
                  <a:srgbClr val="9AA83A"/>
                </a:solidFill>
                <a:effectLst/>
                <a:latin typeface="Consolas" panose="020B0609020204030204" pitchFamily="49" charset="0"/>
              </a:rPr>
              <a:t>"Hello </a:t>
            </a:r>
            <a:r>
              <a:rPr lang="id-ID" sz="1200" b="0" dirty="0">
                <a:solidFill>
                  <a:srgbClr val="8080FF"/>
                </a:solidFill>
                <a:effectLst/>
                <a:latin typeface="Consolas" panose="020B0609020204030204" pitchFamily="49" charset="0"/>
              </a:rPr>
              <a:t>%s</a:t>
            </a:r>
            <a:r>
              <a:rPr lang="id-ID" sz="1200" b="0" dirty="0">
                <a:solidFill>
                  <a:srgbClr val="9AA83A"/>
                </a:solidFill>
                <a:effectLst/>
                <a:latin typeface="Consolas" panose="020B0609020204030204" pitchFamily="49" charset="0"/>
              </a:rPr>
              <a:t> </a:t>
            </a:r>
            <a:r>
              <a:rPr lang="id-ID" sz="1200" b="0" dirty="0">
                <a:solidFill>
                  <a:srgbClr val="8080FF"/>
                </a:solidFill>
                <a:effectLst/>
                <a:latin typeface="Consolas" panose="020B0609020204030204" pitchFamily="49" charset="0"/>
              </a:rPr>
              <a:t>%s</a:t>
            </a:r>
            <a:r>
              <a:rPr lang="id-ID" sz="1200" b="0" dirty="0">
                <a:solidFill>
                  <a:srgbClr val="9AA83A"/>
                </a:solidFill>
                <a:effectLst/>
                <a:latin typeface="Consolas" panose="020B0609020204030204" pitchFamily="49" charset="0"/>
              </a:rPr>
              <a:t>"</a:t>
            </a:r>
            <a:r>
              <a:rPr lang="id-ID" sz="1200" b="0" dirty="0">
                <a:solidFill>
                  <a:srgbClr val="C5C8C6"/>
                </a:solidFill>
                <a:effectLst/>
                <a:latin typeface="Consolas" panose="020B0609020204030204" pitchFamily="49" charset="0"/>
              </a:rPr>
              <a:t>, firstName, lastName)</a:t>
            </a:r>
          </a:p>
          <a:p>
            <a:r>
              <a:rPr lang="id-ID" sz="1200" b="0" dirty="0">
                <a:solidFill>
                  <a:srgbClr val="C5C8C6"/>
                </a:solidFill>
                <a:effectLst/>
                <a:latin typeface="Consolas" panose="020B0609020204030204" pitchFamily="49" charset="0"/>
              </a:rPr>
              <a:t>}</a:t>
            </a:r>
          </a:p>
          <a:p>
            <a:br>
              <a:rPr lang="id-ID" sz="1200" b="0" dirty="0">
                <a:solidFill>
                  <a:srgbClr val="C5C8C6"/>
                </a:solidFill>
                <a:effectLst/>
                <a:latin typeface="Consolas" panose="020B0609020204030204" pitchFamily="49" charset="0"/>
              </a:rPr>
            </a:br>
            <a:r>
              <a:rPr lang="id-ID" sz="1200" b="0" dirty="0">
                <a:solidFill>
                  <a:srgbClr val="676867"/>
                </a:solidFill>
                <a:effectLst/>
                <a:latin typeface="Consolas" panose="020B0609020204030204" pitchFamily="49" charset="0"/>
              </a:rPr>
              <a:t>func</a:t>
            </a:r>
            <a:r>
              <a:rPr lang="id-ID" sz="1200" b="0" dirty="0">
                <a:solidFill>
                  <a:srgbClr val="C5C8C6"/>
                </a:solidFill>
                <a:effectLst/>
                <a:latin typeface="Consolas" panose="020B0609020204030204" pitchFamily="49" charset="0"/>
              </a:rPr>
              <a:t> </a:t>
            </a:r>
            <a:r>
              <a:rPr lang="id-ID" sz="1200" b="0" dirty="0">
                <a:solidFill>
                  <a:srgbClr val="CE6700"/>
                </a:solidFill>
                <a:effectLst/>
                <a:latin typeface="Consolas" panose="020B0609020204030204" pitchFamily="49" charset="0"/>
              </a:rPr>
              <a:t>main</a:t>
            </a:r>
            <a:r>
              <a:rPr lang="id-ID" sz="1200" b="0" dirty="0">
                <a:solidFill>
                  <a:srgbClr val="C5C8C6"/>
                </a:solidFill>
                <a:effectLst/>
                <a:latin typeface="Consolas" panose="020B0609020204030204" pitchFamily="49" charset="0"/>
              </a:rPr>
              <a:t>() {</a:t>
            </a:r>
          </a:p>
          <a:p>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requestBody</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strings.</a:t>
            </a:r>
            <a:r>
              <a:rPr lang="id-ID" sz="1200" b="0" dirty="0">
                <a:solidFill>
                  <a:srgbClr val="9872A2"/>
                </a:solidFill>
                <a:effectLst/>
                <a:latin typeface="Consolas" panose="020B0609020204030204" pitchFamily="49" charset="0"/>
              </a:rPr>
              <a:t>NewReader</a:t>
            </a:r>
            <a:r>
              <a:rPr lang="id-ID" sz="1200" b="0" dirty="0">
                <a:solidFill>
                  <a:srgbClr val="C5C8C6"/>
                </a:solidFill>
                <a:effectLst/>
                <a:latin typeface="Consolas" panose="020B0609020204030204" pitchFamily="49" charset="0"/>
              </a:rPr>
              <a:t>(</a:t>
            </a:r>
            <a:r>
              <a:rPr lang="id-ID" sz="1200" b="0" dirty="0">
                <a:solidFill>
                  <a:srgbClr val="9AA83A"/>
                </a:solidFill>
                <a:effectLst/>
                <a:latin typeface="Consolas" panose="020B0609020204030204" pitchFamily="49" charset="0"/>
              </a:rPr>
              <a:t>"first_name=Umar&amp;last_name=Bawazir"</a:t>
            </a:r>
            <a:r>
              <a:rPr lang="id-ID" sz="1200" b="0" dirty="0">
                <a:solidFill>
                  <a:srgbClr val="C5C8C6"/>
                </a:solidFill>
                <a:effectLst/>
                <a:latin typeface="Consolas" panose="020B0609020204030204" pitchFamily="49" charset="0"/>
              </a:rPr>
              <a:t>)</a:t>
            </a:r>
          </a:p>
          <a:p>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request</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httptest.</a:t>
            </a:r>
            <a:r>
              <a:rPr lang="id-ID" sz="1200" b="0" dirty="0">
                <a:solidFill>
                  <a:srgbClr val="9872A2"/>
                </a:solidFill>
                <a:effectLst/>
                <a:latin typeface="Consolas" panose="020B0609020204030204" pitchFamily="49" charset="0"/>
              </a:rPr>
              <a:t>NewRequest</a:t>
            </a:r>
            <a:r>
              <a:rPr lang="id-ID" sz="1200" b="0" dirty="0">
                <a:solidFill>
                  <a:srgbClr val="C5C8C6"/>
                </a:solidFill>
                <a:effectLst/>
                <a:latin typeface="Consolas" panose="020B0609020204030204" pitchFamily="49" charset="0"/>
              </a:rPr>
              <a:t>(http.MethodPost, </a:t>
            </a:r>
            <a:r>
              <a:rPr lang="id-ID" sz="1200" b="0" dirty="0">
                <a:solidFill>
                  <a:srgbClr val="9AA83A"/>
                </a:solidFill>
                <a:effectLst/>
                <a:latin typeface="Consolas" panose="020B0609020204030204" pitchFamily="49" charset="0"/>
              </a:rPr>
              <a:t>"localhost:8080/"</a:t>
            </a:r>
            <a:r>
              <a:rPr lang="id-ID" sz="1200" b="0" dirty="0">
                <a:solidFill>
                  <a:srgbClr val="C5C8C6"/>
                </a:solidFill>
                <a:effectLst/>
                <a:latin typeface="Consolas" panose="020B0609020204030204" pitchFamily="49" charset="0"/>
              </a:rPr>
              <a:t>, requestBody)</a:t>
            </a:r>
          </a:p>
          <a:p>
            <a:r>
              <a:rPr lang="id-ID" sz="1200" b="0" dirty="0">
                <a:solidFill>
                  <a:srgbClr val="C5C8C6"/>
                </a:solidFill>
                <a:effectLst/>
                <a:latin typeface="Consolas" panose="020B0609020204030204" pitchFamily="49" charset="0"/>
              </a:rPr>
              <a:t>    request.Header.</a:t>
            </a:r>
            <a:r>
              <a:rPr lang="id-ID" sz="1200" b="0" dirty="0">
                <a:solidFill>
                  <a:srgbClr val="9872A2"/>
                </a:solidFill>
                <a:effectLst/>
                <a:latin typeface="Consolas" panose="020B0609020204030204" pitchFamily="49" charset="0"/>
              </a:rPr>
              <a:t>Add</a:t>
            </a:r>
            <a:r>
              <a:rPr lang="id-ID" sz="1200" b="0" dirty="0">
                <a:solidFill>
                  <a:srgbClr val="C5C8C6"/>
                </a:solidFill>
                <a:effectLst/>
                <a:latin typeface="Consolas" panose="020B0609020204030204" pitchFamily="49" charset="0"/>
              </a:rPr>
              <a:t>(</a:t>
            </a:r>
            <a:r>
              <a:rPr lang="id-ID" sz="1200" b="0" dirty="0">
                <a:solidFill>
                  <a:srgbClr val="9AA83A"/>
                </a:solidFill>
                <a:effectLst/>
                <a:latin typeface="Consolas" panose="020B0609020204030204" pitchFamily="49" charset="0"/>
              </a:rPr>
              <a:t>"Content-Type"</a:t>
            </a:r>
            <a:r>
              <a:rPr lang="id-ID" sz="1200" b="0" dirty="0">
                <a:solidFill>
                  <a:srgbClr val="C5C8C6"/>
                </a:solidFill>
                <a:effectLst/>
                <a:latin typeface="Consolas" panose="020B0609020204030204" pitchFamily="49" charset="0"/>
              </a:rPr>
              <a:t>, </a:t>
            </a:r>
            <a:r>
              <a:rPr lang="id-ID" sz="1200" b="0" dirty="0">
                <a:solidFill>
                  <a:srgbClr val="9AA83A"/>
                </a:solidFill>
                <a:effectLst/>
                <a:latin typeface="Consolas" panose="020B0609020204030204" pitchFamily="49" charset="0"/>
              </a:rPr>
              <a:t>"application/x-www-form-urlencoded"</a:t>
            </a:r>
            <a:r>
              <a:rPr lang="id-ID" sz="1200" b="0" dirty="0">
                <a:solidFill>
                  <a:srgbClr val="C5C8C6"/>
                </a:solidFill>
                <a:effectLst/>
                <a:latin typeface="Consolas" panose="020B0609020204030204" pitchFamily="49" charset="0"/>
              </a:rPr>
              <a:t>)</a:t>
            </a:r>
          </a:p>
          <a:p>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recorder</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httptest.</a:t>
            </a:r>
            <a:r>
              <a:rPr lang="id-ID" sz="1200" b="0" dirty="0">
                <a:solidFill>
                  <a:srgbClr val="9872A2"/>
                </a:solidFill>
                <a:effectLst/>
                <a:latin typeface="Consolas" panose="020B0609020204030204" pitchFamily="49" charset="0"/>
              </a:rPr>
              <a:t>NewRecorder</a:t>
            </a:r>
            <a:r>
              <a:rPr lang="id-ID" sz="1200" b="0" dirty="0">
                <a:solidFill>
                  <a:srgbClr val="C5C8C6"/>
                </a:solidFill>
                <a:effectLst/>
                <a:latin typeface="Consolas" panose="020B0609020204030204" pitchFamily="49" charset="0"/>
              </a:rPr>
              <a:t>()</a:t>
            </a:r>
          </a:p>
          <a:p>
            <a:br>
              <a:rPr lang="id-ID" sz="1200" b="0" dirty="0">
                <a:solidFill>
                  <a:srgbClr val="C5C8C6"/>
                </a:solidFill>
                <a:effectLst/>
                <a:latin typeface="Consolas" panose="020B0609020204030204" pitchFamily="49" charset="0"/>
              </a:rPr>
            </a:br>
            <a:r>
              <a:rPr lang="id-ID" sz="1200" b="0" dirty="0">
                <a:solidFill>
                  <a:srgbClr val="C5C8C6"/>
                </a:solidFill>
                <a:effectLst/>
                <a:latin typeface="Consolas" panose="020B0609020204030204" pitchFamily="49" charset="0"/>
              </a:rPr>
              <a:t>    </a:t>
            </a:r>
            <a:r>
              <a:rPr lang="id-ID" sz="1200" b="0" dirty="0">
                <a:solidFill>
                  <a:srgbClr val="9872A2"/>
                </a:solidFill>
                <a:effectLst/>
                <a:latin typeface="Consolas" panose="020B0609020204030204" pitchFamily="49" charset="0"/>
              </a:rPr>
              <a:t>FormPost</a:t>
            </a:r>
            <a:r>
              <a:rPr lang="id-ID" sz="1200" b="0" dirty="0">
                <a:solidFill>
                  <a:srgbClr val="C5C8C6"/>
                </a:solidFill>
                <a:effectLst/>
                <a:latin typeface="Consolas" panose="020B0609020204030204" pitchFamily="49" charset="0"/>
              </a:rPr>
              <a:t>(recorder, request)</a:t>
            </a:r>
          </a:p>
          <a:p>
            <a:br>
              <a:rPr lang="id-ID" sz="1200" b="0" dirty="0">
                <a:solidFill>
                  <a:srgbClr val="C5C8C6"/>
                </a:solidFill>
                <a:effectLst/>
                <a:latin typeface="Consolas" panose="020B0609020204030204" pitchFamily="49" charset="0"/>
              </a:rPr>
            </a:br>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response</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recorder.</a:t>
            </a:r>
            <a:r>
              <a:rPr lang="id-ID" sz="1200" b="0" dirty="0">
                <a:solidFill>
                  <a:srgbClr val="9872A2"/>
                </a:solidFill>
                <a:effectLst/>
                <a:latin typeface="Consolas" panose="020B0609020204030204" pitchFamily="49" charset="0"/>
              </a:rPr>
              <a:t>Result</a:t>
            </a:r>
            <a:r>
              <a:rPr lang="id-ID" sz="1200" b="0" dirty="0">
                <a:solidFill>
                  <a:srgbClr val="C5C8C6"/>
                </a:solidFill>
                <a:effectLst/>
                <a:latin typeface="Consolas" panose="020B0609020204030204" pitchFamily="49" charset="0"/>
              </a:rPr>
              <a:t>()</a:t>
            </a:r>
          </a:p>
          <a:p>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body</a:t>
            </a:r>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_</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io.</a:t>
            </a:r>
            <a:r>
              <a:rPr lang="id-ID" sz="1200" b="0" dirty="0">
                <a:solidFill>
                  <a:srgbClr val="9872A2"/>
                </a:solidFill>
                <a:effectLst/>
                <a:latin typeface="Consolas" panose="020B0609020204030204" pitchFamily="49" charset="0"/>
              </a:rPr>
              <a:t>ReadAll</a:t>
            </a:r>
            <a:r>
              <a:rPr lang="id-ID" sz="1200" b="0" dirty="0">
                <a:solidFill>
                  <a:srgbClr val="C5C8C6"/>
                </a:solidFill>
                <a:effectLst/>
                <a:latin typeface="Consolas" panose="020B0609020204030204" pitchFamily="49" charset="0"/>
              </a:rPr>
              <a:t>(response.Body)</a:t>
            </a:r>
          </a:p>
          <a:p>
            <a:r>
              <a:rPr lang="id-ID" sz="1200" b="0" dirty="0">
                <a:solidFill>
                  <a:srgbClr val="C5C8C6"/>
                </a:solidFill>
                <a:effectLst/>
                <a:latin typeface="Consolas" panose="020B0609020204030204" pitchFamily="49" charset="0"/>
              </a:rPr>
              <a:t>    fmt.</a:t>
            </a:r>
            <a:r>
              <a:rPr lang="id-ID" sz="1200" b="0" dirty="0">
                <a:solidFill>
                  <a:srgbClr val="9872A2"/>
                </a:solidFill>
                <a:effectLst/>
                <a:latin typeface="Consolas" panose="020B0609020204030204" pitchFamily="49" charset="0"/>
              </a:rPr>
              <a:t>Println</a:t>
            </a:r>
            <a:r>
              <a:rPr lang="id-ID" sz="1200" b="0" dirty="0">
                <a:solidFill>
                  <a:srgbClr val="C5C8C6"/>
                </a:solidFill>
                <a:effectLst/>
                <a:latin typeface="Consolas" panose="020B0609020204030204" pitchFamily="49" charset="0"/>
              </a:rPr>
              <a:t>(</a:t>
            </a:r>
            <a:r>
              <a:rPr lang="id-ID" sz="1200" b="0" dirty="0">
                <a:solidFill>
                  <a:srgbClr val="9872A2"/>
                </a:solidFill>
                <a:effectLst/>
                <a:latin typeface="Consolas" panose="020B0609020204030204" pitchFamily="49" charset="0"/>
              </a:rPr>
              <a:t>string</a:t>
            </a:r>
            <a:r>
              <a:rPr lang="id-ID" sz="1200" b="0" dirty="0">
                <a:solidFill>
                  <a:srgbClr val="C5C8C6"/>
                </a:solidFill>
                <a:effectLst/>
                <a:latin typeface="Consolas" panose="020B0609020204030204" pitchFamily="49" charset="0"/>
              </a:rPr>
              <a:t>(body))</a:t>
            </a:r>
          </a:p>
          <a:p>
            <a:r>
              <a:rPr lang="id-ID" sz="12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1830570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Response Code</a:t>
            </a:r>
            <a:endParaRPr lang="en-US" dirty="0"/>
          </a:p>
        </p:txBody>
      </p:sp>
      <p:sp>
        <p:nvSpPr>
          <p:cNvPr id="3" name="Content Placeholder 2"/>
          <p:cNvSpPr>
            <a:spLocks noGrp="1"/>
          </p:cNvSpPr>
          <p:nvPr>
            <p:ph idx="1"/>
          </p:nvPr>
        </p:nvSpPr>
        <p:spPr/>
        <p:txBody>
          <a:bodyPr anchor="t"/>
          <a:lstStyle/>
          <a:p>
            <a:r>
              <a:rPr lang="id-ID" dirty="0"/>
              <a:t>Dalam HTTP, terdapat yang namanya response code</a:t>
            </a:r>
          </a:p>
          <a:p>
            <a:r>
              <a:rPr lang="id-ID" dirty="0"/>
              <a:t>Response code merupakan representasi kode response</a:t>
            </a:r>
          </a:p>
          <a:p>
            <a:r>
              <a:rPr lang="id-ID" dirty="0"/>
              <a:t>Dari response code ini kita bisa melihat apakah sebuah request yang kita kirim itu sukses diproses oleh server atau gagal</a:t>
            </a:r>
          </a:p>
          <a:p>
            <a:r>
              <a:rPr lang="id-ID" dirty="0"/>
              <a:t>Ada banyak sekali response code yang bisa kita gunakan saat membuat web</a:t>
            </a:r>
          </a:p>
          <a:p>
            <a:r>
              <a:rPr lang="id-ID" dirty="0"/>
              <a:t>https://developer.mozilla.org/en-US/docs/Web/HTTP/Status </a:t>
            </a:r>
          </a:p>
        </p:txBody>
      </p:sp>
    </p:spTree>
    <p:extLst>
      <p:ext uri="{BB962C8B-B14F-4D97-AF65-F5344CB8AC3E}">
        <p14:creationId xmlns:p14="http://schemas.microsoft.com/office/powerpoint/2010/main" val="978048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HEADER</a:t>
            </a:r>
          </a:p>
        </p:txBody>
      </p:sp>
      <p:sp>
        <p:nvSpPr>
          <p:cNvPr id="3" name="Content Placeholder 2"/>
          <p:cNvSpPr>
            <a:spLocks noGrp="1"/>
          </p:cNvSpPr>
          <p:nvPr>
            <p:ph idx="1"/>
          </p:nvPr>
        </p:nvSpPr>
        <p:spPr/>
        <p:txBody>
          <a:bodyPr anchor="t"/>
          <a:lstStyle/>
          <a:p>
            <a:r>
              <a:rPr lang="id-ID" dirty="0"/>
              <a:t>Secara default, jika kita tidak menyebutkan response code, maka response code nya adalah 200 OK</a:t>
            </a:r>
            <a:endParaRPr lang="en-US" dirty="0"/>
          </a:p>
          <a:p>
            <a:r>
              <a:rPr lang="id-ID" dirty="0"/>
              <a:t>Jika kita ingin mengubahnya, kita bisa menggunakan function ResponseWriter.WriteHeader(int)</a:t>
            </a:r>
          </a:p>
          <a:p>
            <a:r>
              <a:rPr lang="id-ID" dirty="0"/>
              <a:t>Semua data status code juga sudah disediakan di Go-Lang, jadi kita ingin, kita bisa gunakan variable yang sudah disediakan </a:t>
            </a:r>
            <a:r>
              <a:rPr lang="en-US" dirty="0"/>
              <a:t>: https://github.com/golang/go/blob/master/src/net/http/status.go </a:t>
            </a:r>
            <a:endParaRPr lang="id-ID" dirty="0"/>
          </a:p>
        </p:txBody>
      </p:sp>
    </p:spTree>
    <p:extLst>
      <p:ext uri="{BB962C8B-B14F-4D97-AF65-F5344CB8AC3E}">
        <p14:creationId xmlns:p14="http://schemas.microsoft.com/office/powerpoint/2010/main" val="3267153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a:t>
            </a:r>
            <a:r>
              <a:rPr lang="id" dirty="0"/>
              <a:t>Response Code</a:t>
            </a:r>
            <a:endParaRPr lang="en-US" dirty="0"/>
          </a:p>
        </p:txBody>
      </p:sp>
      <p:sp>
        <p:nvSpPr>
          <p:cNvPr id="4" name="TextBox 3">
            <a:extLst>
              <a:ext uri="{FF2B5EF4-FFF2-40B4-BE49-F238E27FC236}">
                <a16:creationId xmlns:a16="http://schemas.microsoft.com/office/drawing/2014/main" id="{CFA43233-1DE9-FBB7-2600-9EFC6803F78E}"/>
              </a:ext>
            </a:extLst>
          </p:cNvPr>
          <p:cNvSpPr txBox="1"/>
          <p:nvPr/>
        </p:nvSpPr>
        <p:spPr>
          <a:xfrm>
            <a:off x="2496000" y="2000860"/>
            <a:ext cx="7200000" cy="415498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200" b="0" dirty="0">
                <a:solidFill>
                  <a:srgbClr val="676867"/>
                </a:solidFill>
                <a:effectLst/>
                <a:latin typeface="Consolas" panose="020B0609020204030204" pitchFamily="49" charset="0"/>
              </a:rPr>
              <a:t>func</a:t>
            </a:r>
            <a:r>
              <a:rPr lang="id-ID" sz="1200" b="0" dirty="0">
                <a:solidFill>
                  <a:srgbClr val="C5C8C6"/>
                </a:solidFill>
                <a:effectLst/>
                <a:latin typeface="Consolas" panose="020B0609020204030204" pitchFamily="49" charset="0"/>
              </a:rPr>
              <a:t> </a:t>
            </a:r>
            <a:r>
              <a:rPr lang="id-ID" sz="1200" b="0" dirty="0">
                <a:solidFill>
                  <a:srgbClr val="CE6700"/>
                </a:solidFill>
                <a:effectLst/>
                <a:latin typeface="Consolas" panose="020B0609020204030204" pitchFamily="49" charset="0"/>
              </a:rPr>
              <a:t>ResponseCode</a:t>
            </a:r>
            <a:r>
              <a:rPr lang="id-ID" sz="1200" b="0" dirty="0">
                <a:solidFill>
                  <a:srgbClr val="C5C8C6"/>
                </a:solidFill>
                <a:effectLst/>
                <a:latin typeface="Consolas" panose="020B0609020204030204" pitchFamily="49" charset="0"/>
              </a:rPr>
              <a:t>(w http.ResponseWriter, r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http.Request) {</a:t>
            </a:r>
          </a:p>
          <a:p>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name</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r.URL.</a:t>
            </a:r>
            <a:r>
              <a:rPr lang="id-ID" sz="1200" b="0" dirty="0">
                <a:solidFill>
                  <a:srgbClr val="9872A2"/>
                </a:solidFill>
                <a:effectLst/>
                <a:latin typeface="Consolas" panose="020B0609020204030204" pitchFamily="49" charset="0"/>
              </a:rPr>
              <a:t>Query</a:t>
            </a:r>
            <a:r>
              <a:rPr lang="id-ID" sz="1200" b="0" dirty="0">
                <a:solidFill>
                  <a:srgbClr val="C5C8C6"/>
                </a:solidFill>
                <a:effectLst/>
                <a:latin typeface="Consolas" panose="020B0609020204030204" pitchFamily="49" charset="0"/>
              </a:rPr>
              <a:t>().</a:t>
            </a:r>
            <a:r>
              <a:rPr lang="id-ID" sz="1200" b="0" dirty="0">
                <a:solidFill>
                  <a:srgbClr val="9872A2"/>
                </a:solidFill>
                <a:effectLst/>
                <a:latin typeface="Consolas" panose="020B0609020204030204" pitchFamily="49" charset="0"/>
              </a:rPr>
              <a:t>Get</a:t>
            </a:r>
            <a:r>
              <a:rPr lang="id-ID" sz="1200" b="0" dirty="0">
                <a:solidFill>
                  <a:srgbClr val="C5C8C6"/>
                </a:solidFill>
                <a:effectLst/>
                <a:latin typeface="Consolas" panose="020B0609020204030204" pitchFamily="49" charset="0"/>
              </a:rPr>
              <a:t>(</a:t>
            </a:r>
            <a:r>
              <a:rPr lang="id-ID" sz="1200" b="0" dirty="0">
                <a:solidFill>
                  <a:srgbClr val="9AA83A"/>
                </a:solidFill>
                <a:effectLst/>
                <a:latin typeface="Consolas" panose="020B0609020204030204" pitchFamily="49" charset="0"/>
              </a:rPr>
              <a:t>"name"</a:t>
            </a:r>
            <a:r>
              <a:rPr lang="id-ID" sz="1200" b="0" dirty="0">
                <a:solidFill>
                  <a:srgbClr val="C5C8C6"/>
                </a:solidFill>
                <a:effectLst/>
                <a:latin typeface="Consolas" panose="020B0609020204030204" pitchFamily="49" charset="0"/>
              </a:rPr>
              <a:t>)</a:t>
            </a:r>
          </a:p>
          <a:p>
            <a:r>
              <a:rPr lang="id-ID" sz="1200" b="0" dirty="0">
                <a:solidFill>
                  <a:srgbClr val="C5C8C6"/>
                </a:solidFill>
                <a:effectLst/>
                <a:latin typeface="Consolas" panose="020B0609020204030204" pitchFamily="49" charset="0"/>
              </a:rPr>
              <a:t>    </a:t>
            </a:r>
            <a:r>
              <a:rPr lang="id-ID" sz="1200" b="0" dirty="0">
                <a:solidFill>
                  <a:srgbClr val="9872A2"/>
                </a:solidFill>
                <a:effectLst/>
                <a:latin typeface="Consolas" panose="020B0609020204030204" pitchFamily="49" charset="0"/>
              </a:rPr>
              <a:t>if</a:t>
            </a:r>
            <a:r>
              <a:rPr lang="id-ID" sz="1200" b="0" dirty="0">
                <a:solidFill>
                  <a:srgbClr val="C5C8C6"/>
                </a:solidFill>
                <a:effectLst/>
                <a:latin typeface="Consolas" panose="020B0609020204030204" pitchFamily="49" charset="0"/>
              </a:rPr>
              <a:t> name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a:t>
            </a:r>
            <a:r>
              <a:rPr lang="id-ID" sz="1200" b="0" dirty="0">
                <a:solidFill>
                  <a:srgbClr val="9AA83A"/>
                </a:solidFill>
                <a:effectLst/>
                <a:latin typeface="Consolas" panose="020B0609020204030204" pitchFamily="49" charset="0"/>
              </a:rPr>
              <a:t>""</a:t>
            </a:r>
            <a:r>
              <a:rPr lang="id-ID" sz="1200" b="0" dirty="0">
                <a:solidFill>
                  <a:srgbClr val="C5C8C6"/>
                </a:solidFill>
                <a:effectLst/>
                <a:latin typeface="Consolas" panose="020B0609020204030204" pitchFamily="49" charset="0"/>
              </a:rPr>
              <a:t> {</a:t>
            </a:r>
          </a:p>
          <a:p>
            <a:r>
              <a:rPr lang="id-ID" sz="1200" b="0" dirty="0">
                <a:solidFill>
                  <a:srgbClr val="C5C8C6"/>
                </a:solidFill>
                <a:effectLst/>
                <a:latin typeface="Consolas" panose="020B0609020204030204" pitchFamily="49" charset="0"/>
              </a:rPr>
              <a:t>        w.</a:t>
            </a:r>
            <a:r>
              <a:rPr lang="id-ID" sz="1200" b="0" dirty="0">
                <a:solidFill>
                  <a:srgbClr val="9872A2"/>
                </a:solidFill>
                <a:effectLst/>
                <a:latin typeface="Consolas" panose="020B0609020204030204" pitchFamily="49" charset="0"/>
              </a:rPr>
              <a:t>WriteHeader</a:t>
            </a:r>
            <a:r>
              <a:rPr lang="id-ID" sz="1200" b="0" dirty="0">
                <a:solidFill>
                  <a:srgbClr val="C5C8C6"/>
                </a:solidFill>
                <a:effectLst/>
                <a:latin typeface="Consolas" panose="020B0609020204030204" pitchFamily="49" charset="0"/>
              </a:rPr>
              <a:t>(http.StatusBadRequest)</a:t>
            </a:r>
          </a:p>
          <a:p>
            <a:r>
              <a:rPr lang="id-ID" sz="1200" b="0" dirty="0">
                <a:solidFill>
                  <a:srgbClr val="C5C8C6"/>
                </a:solidFill>
                <a:effectLst/>
                <a:latin typeface="Consolas" panose="020B0609020204030204" pitchFamily="49" charset="0"/>
              </a:rPr>
              <a:t>        fmt.</a:t>
            </a:r>
            <a:r>
              <a:rPr lang="id-ID" sz="1200" b="0" dirty="0">
                <a:solidFill>
                  <a:srgbClr val="9872A2"/>
                </a:solidFill>
                <a:effectLst/>
                <a:latin typeface="Consolas" panose="020B0609020204030204" pitchFamily="49" charset="0"/>
              </a:rPr>
              <a:t>Fprint</a:t>
            </a:r>
            <a:r>
              <a:rPr lang="id-ID" sz="1200" b="0" dirty="0">
                <a:solidFill>
                  <a:srgbClr val="C5C8C6"/>
                </a:solidFill>
                <a:effectLst/>
                <a:latin typeface="Consolas" panose="020B0609020204030204" pitchFamily="49" charset="0"/>
              </a:rPr>
              <a:t>(w, </a:t>
            </a:r>
            <a:r>
              <a:rPr lang="id-ID" sz="1200" b="0" dirty="0">
                <a:solidFill>
                  <a:srgbClr val="9AA83A"/>
                </a:solidFill>
                <a:effectLst/>
                <a:latin typeface="Consolas" panose="020B0609020204030204" pitchFamily="49" charset="0"/>
              </a:rPr>
              <a:t>"name is empty"</a:t>
            </a:r>
            <a:r>
              <a:rPr lang="id-ID" sz="1200" b="0" dirty="0">
                <a:solidFill>
                  <a:srgbClr val="C5C8C6"/>
                </a:solidFill>
                <a:effectLst/>
                <a:latin typeface="Consolas" panose="020B0609020204030204" pitchFamily="49" charset="0"/>
              </a:rPr>
              <a:t>)</a:t>
            </a:r>
          </a:p>
          <a:p>
            <a:r>
              <a:rPr lang="id-ID" sz="1200" b="0" dirty="0">
                <a:solidFill>
                  <a:srgbClr val="C5C8C6"/>
                </a:solidFill>
                <a:effectLst/>
                <a:latin typeface="Consolas" panose="020B0609020204030204" pitchFamily="49" charset="0"/>
              </a:rPr>
              <a:t>    } </a:t>
            </a:r>
            <a:r>
              <a:rPr lang="id-ID" sz="1200" b="0" dirty="0">
                <a:solidFill>
                  <a:srgbClr val="9872A2"/>
                </a:solidFill>
                <a:effectLst/>
                <a:latin typeface="Consolas" panose="020B0609020204030204" pitchFamily="49" charset="0"/>
              </a:rPr>
              <a:t>else</a:t>
            </a:r>
            <a:r>
              <a:rPr lang="id-ID" sz="1200" b="0" dirty="0">
                <a:solidFill>
                  <a:srgbClr val="C5C8C6"/>
                </a:solidFill>
                <a:effectLst/>
                <a:latin typeface="Consolas" panose="020B0609020204030204" pitchFamily="49" charset="0"/>
              </a:rPr>
              <a:t> {</a:t>
            </a:r>
          </a:p>
          <a:p>
            <a:r>
              <a:rPr lang="id-ID" sz="1200" b="0" dirty="0">
                <a:solidFill>
                  <a:srgbClr val="C5C8C6"/>
                </a:solidFill>
                <a:effectLst/>
                <a:latin typeface="Consolas" panose="020B0609020204030204" pitchFamily="49" charset="0"/>
              </a:rPr>
              <a:t>        fmt.</a:t>
            </a:r>
            <a:r>
              <a:rPr lang="id-ID" sz="1200" b="0" dirty="0">
                <a:solidFill>
                  <a:srgbClr val="9872A2"/>
                </a:solidFill>
                <a:effectLst/>
                <a:latin typeface="Consolas" panose="020B0609020204030204" pitchFamily="49" charset="0"/>
              </a:rPr>
              <a:t>Fprintf</a:t>
            </a:r>
            <a:r>
              <a:rPr lang="id-ID" sz="1200" b="0" dirty="0">
                <a:solidFill>
                  <a:srgbClr val="C5C8C6"/>
                </a:solidFill>
                <a:effectLst/>
                <a:latin typeface="Consolas" panose="020B0609020204030204" pitchFamily="49" charset="0"/>
              </a:rPr>
              <a:t>(w, </a:t>
            </a:r>
            <a:r>
              <a:rPr lang="id-ID" sz="1200" b="0" dirty="0">
                <a:solidFill>
                  <a:srgbClr val="9AA83A"/>
                </a:solidFill>
                <a:effectLst/>
                <a:latin typeface="Consolas" panose="020B0609020204030204" pitchFamily="49" charset="0"/>
              </a:rPr>
              <a:t>"Hi </a:t>
            </a:r>
            <a:r>
              <a:rPr lang="id-ID" sz="1200" b="0" dirty="0">
                <a:solidFill>
                  <a:srgbClr val="8080FF"/>
                </a:solidFill>
                <a:effectLst/>
                <a:latin typeface="Consolas" panose="020B0609020204030204" pitchFamily="49" charset="0"/>
              </a:rPr>
              <a:t>%s</a:t>
            </a:r>
            <a:r>
              <a:rPr lang="id-ID" sz="1200" b="0" dirty="0">
                <a:solidFill>
                  <a:srgbClr val="9AA83A"/>
                </a:solidFill>
                <a:effectLst/>
                <a:latin typeface="Consolas" panose="020B0609020204030204" pitchFamily="49" charset="0"/>
              </a:rPr>
              <a:t>"</a:t>
            </a:r>
            <a:r>
              <a:rPr lang="id-ID" sz="1200" b="0" dirty="0">
                <a:solidFill>
                  <a:srgbClr val="C5C8C6"/>
                </a:solidFill>
                <a:effectLst/>
                <a:latin typeface="Consolas" panose="020B0609020204030204" pitchFamily="49" charset="0"/>
              </a:rPr>
              <a:t>, name)</a:t>
            </a:r>
          </a:p>
          <a:p>
            <a:r>
              <a:rPr lang="id-ID" sz="1200" b="0" dirty="0">
                <a:solidFill>
                  <a:srgbClr val="C5C8C6"/>
                </a:solidFill>
                <a:effectLst/>
                <a:latin typeface="Consolas" panose="020B0609020204030204" pitchFamily="49" charset="0"/>
              </a:rPr>
              <a:t>    }</a:t>
            </a:r>
          </a:p>
          <a:p>
            <a:r>
              <a:rPr lang="id-ID" sz="1200" b="0" dirty="0">
                <a:solidFill>
                  <a:srgbClr val="C5C8C6"/>
                </a:solidFill>
                <a:effectLst/>
                <a:latin typeface="Consolas" panose="020B0609020204030204" pitchFamily="49" charset="0"/>
              </a:rPr>
              <a:t>}</a:t>
            </a:r>
          </a:p>
          <a:p>
            <a:br>
              <a:rPr lang="id-ID" sz="1200" b="0" dirty="0">
                <a:solidFill>
                  <a:srgbClr val="C5C8C6"/>
                </a:solidFill>
                <a:effectLst/>
                <a:latin typeface="Consolas" panose="020B0609020204030204" pitchFamily="49" charset="0"/>
              </a:rPr>
            </a:br>
            <a:r>
              <a:rPr lang="id-ID" sz="1200" b="0" dirty="0">
                <a:solidFill>
                  <a:srgbClr val="676867"/>
                </a:solidFill>
                <a:effectLst/>
                <a:latin typeface="Consolas" panose="020B0609020204030204" pitchFamily="49" charset="0"/>
              </a:rPr>
              <a:t>func</a:t>
            </a:r>
            <a:r>
              <a:rPr lang="id-ID" sz="1200" b="0" dirty="0">
                <a:solidFill>
                  <a:srgbClr val="C5C8C6"/>
                </a:solidFill>
                <a:effectLst/>
                <a:latin typeface="Consolas" panose="020B0609020204030204" pitchFamily="49" charset="0"/>
              </a:rPr>
              <a:t> </a:t>
            </a:r>
            <a:r>
              <a:rPr lang="id-ID" sz="1200" b="0" dirty="0">
                <a:solidFill>
                  <a:srgbClr val="CE6700"/>
                </a:solidFill>
                <a:effectLst/>
                <a:latin typeface="Consolas" panose="020B0609020204030204" pitchFamily="49" charset="0"/>
              </a:rPr>
              <a:t>InvalidHandler</a:t>
            </a:r>
            <a:r>
              <a:rPr lang="id-ID" sz="1200" b="0" dirty="0">
                <a:solidFill>
                  <a:srgbClr val="C5C8C6"/>
                </a:solidFill>
                <a:effectLst/>
                <a:latin typeface="Consolas" panose="020B0609020204030204" pitchFamily="49" charset="0"/>
              </a:rPr>
              <a:t>() {</a:t>
            </a:r>
          </a:p>
          <a:p>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request</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httptest.</a:t>
            </a:r>
            <a:r>
              <a:rPr lang="id-ID" sz="1200" b="0" dirty="0">
                <a:solidFill>
                  <a:srgbClr val="9872A2"/>
                </a:solidFill>
                <a:effectLst/>
                <a:latin typeface="Consolas" panose="020B0609020204030204" pitchFamily="49" charset="0"/>
              </a:rPr>
              <a:t>NewRequest</a:t>
            </a:r>
            <a:r>
              <a:rPr lang="id-ID" sz="1200" b="0" dirty="0">
                <a:solidFill>
                  <a:srgbClr val="C5C8C6"/>
                </a:solidFill>
                <a:effectLst/>
                <a:latin typeface="Consolas" panose="020B0609020204030204" pitchFamily="49" charset="0"/>
              </a:rPr>
              <a:t>(http.MethodGet, </a:t>
            </a:r>
            <a:r>
              <a:rPr lang="id-ID" sz="1200" b="0" dirty="0">
                <a:solidFill>
                  <a:srgbClr val="9AA83A"/>
                </a:solidFill>
                <a:effectLst/>
                <a:latin typeface="Consolas" panose="020B0609020204030204" pitchFamily="49" charset="0"/>
              </a:rPr>
              <a:t>"localhost:8080"</a:t>
            </a:r>
            <a:r>
              <a:rPr lang="id-ID" sz="1200" b="0" dirty="0">
                <a:solidFill>
                  <a:srgbClr val="C5C8C6"/>
                </a:solidFill>
                <a:effectLst/>
                <a:latin typeface="Consolas" panose="020B0609020204030204" pitchFamily="49" charset="0"/>
              </a:rPr>
              <a:t>, </a:t>
            </a:r>
            <a:r>
              <a:rPr lang="id-ID" sz="1200" b="0" dirty="0">
                <a:solidFill>
                  <a:srgbClr val="408080"/>
                </a:solidFill>
                <a:effectLst/>
                <a:latin typeface="Consolas" panose="020B0609020204030204" pitchFamily="49" charset="0"/>
              </a:rPr>
              <a:t>nil</a:t>
            </a:r>
            <a:r>
              <a:rPr lang="id-ID" sz="1200" b="0" dirty="0">
                <a:solidFill>
                  <a:srgbClr val="C5C8C6"/>
                </a:solidFill>
                <a:effectLst/>
                <a:latin typeface="Consolas" panose="020B0609020204030204" pitchFamily="49" charset="0"/>
              </a:rPr>
              <a:t>)</a:t>
            </a:r>
          </a:p>
          <a:p>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recorder</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httptest.</a:t>
            </a:r>
            <a:r>
              <a:rPr lang="id-ID" sz="1200" b="0" dirty="0">
                <a:solidFill>
                  <a:srgbClr val="9872A2"/>
                </a:solidFill>
                <a:effectLst/>
                <a:latin typeface="Consolas" panose="020B0609020204030204" pitchFamily="49" charset="0"/>
              </a:rPr>
              <a:t>NewRecorder</a:t>
            </a:r>
            <a:r>
              <a:rPr lang="id-ID" sz="1200" b="0" dirty="0">
                <a:solidFill>
                  <a:srgbClr val="C5C8C6"/>
                </a:solidFill>
                <a:effectLst/>
                <a:latin typeface="Consolas" panose="020B0609020204030204" pitchFamily="49" charset="0"/>
              </a:rPr>
              <a:t>()</a:t>
            </a:r>
          </a:p>
          <a:p>
            <a:br>
              <a:rPr lang="id-ID" sz="1200" b="0" dirty="0">
                <a:solidFill>
                  <a:srgbClr val="C5C8C6"/>
                </a:solidFill>
                <a:effectLst/>
                <a:latin typeface="Consolas" panose="020B0609020204030204" pitchFamily="49" charset="0"/>
              </a:rPr>
            </a:br>
            <a:r>
              <a:rPr lang="id-ID" sz="1200" b="0" dirty="0">
                <a:solidFill>
                  <a:srgbClr val="C5C8C6"/>
                </a:solidFill>
                <a:effectLst/>
                <a:latin typeface="Consolas" panose="020B0609020204030204" pitchFamily="49" charset="0"/>
              </a:rPr>
              <a:t>    </a:t>
            </a:r>
            <a:r>
              <a:rPr lang="id-ID" sz="1200" b="0" dirty="0">
                <a:solidFill>
                  <a:srgbClr val="9872A2"/>
                </a:solidFill>
                <a:effectLst/>
                <a:latin typeface="Consolas" panose="020B0609020204030204" pitchFamily="49" charset="0"/>
              </a:rPr>
              <a:t>ResponseCode</a:t>
            </a:r>
            <a:r>
              <a:rPr lang="id-ID" sz="1200" b="0" dirty="0">
                <a:solidFill>
                  <a:srgbClr val="C5C8C6"/>
                </a:solidFill>
                <a:effectLst/>
                <a:latin typeface="Consolas" panose="020B0609020204030204" pitchFamily="49" charset="0"/>
              </a:rPr>
              <a:t>(recorder, request)</a:t>
            </a:r>
          </a:p>
          <a:p>
            <a:br>
              <a:rPr lang="id-ID" sz="1200" b="0" dirty="0">
                <a:solidFill>
                  <a:srgbClr val="C5C8C6"/>
                </a:solidFill>
                <a:effectLst/>
                <a:latin typeface="Consolas" panose="020B0609020204030204" pitchFamily="49" charset="0"/>
              </a:rPr>
            </a:br>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response</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recorder.</a:t>
            </a:r>
            <a:r>
              <a:rPr lang="id-ID" sz="1200" b="0" dirty="0">
                <a:solidFill>
                  <a:srgbClr val="9872A2"/>
                </a:solidFill>
                <a:effectLst/>
                <a:latin typeface="Consolas" panose="020B0609020204030204" pitchFamily="49" charset="0"/>
              </a:rPr>
              <a:t>Result</a:t>
            </a:r>
            <a:r>
              <a:rPr lang="id-ID" sz="1200" b="0" dirty="0">
                <a:solidFill>
                  <a:srgbClr val="C5C8C6"/>
                </a:solidFill>
                <a:effectLst/>
                <a:latin typeface="Consolas" panose="020B0609020204030204" pitchFamily="49" charset="0"/>
              </a:rPr>
              <a:t>()</a:t>
            </a:r>
          </a:p>
          <a:p>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body</a:t>
            </a:r>
            <a:r>
              <a:rPr lang="id-ID" sz="1200" b="0" dirty="0">
                <a:solidFill>
                  <a:srgbClr val="C5C8C6"/>
                </a:solidFill>
                <a:effectLst/>
                <a:latin typeface="Consolas" panose="020B0609020204030204" pitchFamily="49" charset="0"/>
              </a:rPr>
              <a:t>, </a:t>
            </a:r>
            <a:r>
              <a:rPr lang="id-ID" sz="1200" b="0" dirty="0">
                <a:solidFill>
                  <a:srgbClr val="6089B4"/>
                </a:solidFill>
                <a:effectLst/>
                <a:latin typeface="Consolas" panose="020B0609020204030204" pitchFamily="49" charset="0"/>
              </a:rPr>
              <a:t>_</a:t>
            </a:r>
            <a:r>
              <a:rPr lang="id-ID" sz="1200" b="0" dirty="0">
                <a:solidFill>
                  <a:srgbClr val="C5C8C6"/>
                </a:solidFill>
                <a:effectLst/>
                <a:latin typeface="Consolas" panose="020B0609020204030204" pitchFamily="49" charset="0"/>
              </a:rPr>
              <a:t> </a:t>
            </a:r>
            <a:r>
              <a:rPr lang="id-ID" sz="1200" b="0" dirty="0">
                <a:solidFill>
                  <a:srgbClr val="676867"/>
                </a:solidFill>
                <a:effectLst/>
                <a:latin typeface="Consolas" panose="020B0609020204030204" pitchFamily="49" charset="0"/>
              </a:rPr>
              <a:t>:=</a:t>
            </a:r>
            <a:r>
              <a:rPr lang="id-ID" sz="1200" b="0" dirty="0">
                <a:solidFill>
                  <a:srgbClr val="C5C8C6"/>
                </a:solidFill>
                <a:effectLst/>
                <a:latin typeface="Consolas" panose="020B0609020204030204" pitchFamily="49" charset="0"/>
              </a:rPr>
              <a:t> io.</a:t>
            </a:r>
            <a:r>
              <a:rPr lang="id-ID" sz="1200" b="0" dirty="0">
                <a:solidFill>
                  <a:srgbClr val="9872A2"/>
                </a:solidFill>
                <a:effectLst/>
                <a:latin typeface="Consolas" panose="020B0609020204030204" pitchFamily="49" charset="0"/>
              </a:rPr>
              <a:t>ReadAll</a:t>
            </a:r>
            <a:r>
              <a:rPr lang="id-ID" sz="1200" b="0" dirty="0">
                <a:solidFill>
                  <a:srgbClr val="C5C8C6"/>
                </a:solidFill>
                <a:effectLst/>
                <a:latin typeface="Consolas" panose="020B0609020204030204" pitchFamily="49" charset="0"/>
              </a:rPr>
              <a:t>(response.Body)</a:t>
            </a:r>
          </a:p>
          <a:p>
            <a:r>
              <a:rPr lang="id-ID" sz="1200" b="0" dirty="0">
                <a:solidFill>
                  <a:srgbClr val="C5C8C6"/>
                </a:solidFill>
                <a:effectLst/>
                <a:latin typeface="Consolas" panose="020B0609020204030204" pitchFamily="49" charset="0"/>
              </a:rPr>
              <a:t>    fmt.</a:t>
            </a:r>
            <a:r>
              <a:rPr lang="id-ID" sz="1200" b="0" dirty="0">
                <a:solidFill>
                  <a:srgbClr val="9872A2"/>
                </a:solidFill>
                <a:effectLst/>
                <a:latin typeface="Consolas" panose="020B0609020204030204" pitchFamily="49" charset="0"/>
              </a:rPr>
              <a:t>Println</a:t>
            </a:r>
            <a:r>
              <a:rPr lang="id-ID" sz="1200" b="0" dirty="0">
                <a:solidFill>
                  <a:srgbClr val="C5C8C6"/>
                </a:solidFill>
                <a:effectLst/>
                <a:latin typeface="Consolas" panose="020B0609020204030204" pitchFamily="49" charset="0"/>
              </a:rPr>
              <a:t>(response.StatusCode)</a:t>
            </a:r>
          </a:p>
          <a:p>
            <a:r>
              <a:rPr lang="id-ID" sz="1200" b="0" dirty="0">
                <a:solidFill>
                  <a:srgbClr val="C5C8C6"/>
                </a:solidFill>
                <a:effectLst/>
                <a:latin typeface="Consolas" panose="020B0609020204030204" pitchFamily="49" charset="0"/>
              </a:rPr>
              <a:t>    fmt.</a:t>
            </a:r>
            <a:r>
              <a:rPr lang="id-ID" sz="1200" b="0" dirty="0">
                <a:solidFill>
                  <a:srgbClr val="9872A2"/>
                </a:solidFill>
                <a:effectLst/>
                <a:latin typeface="Consolas" panose="020B0609020204030204" pitchFamily="49" charset="0"/>
              </a:rPr>
              <a:t>Println</a:t>
            </a:r>
            <a:r>
              <a:rPr lang="id-ID" sz="1200" b="0" dirty="0">
                <a:solidFill>
                  <a:srgbClr val="C5C8C6"/>
                </a:solidFill>
                <a:effectLst/>
                <a:latin typeface="Consolas" panose="020B0609020204030204" pitchFamily="49" charset="0"/>
              </a:rPr>
              <a:t>(response.Status)</a:t>
            </a:r>
          </a:p>
          <a:p>
            <a:r>
              <a:rPr lang="id-ID" sz="1200" b="0" dirty="0">
                <a:solidFill>
                  <a:srgbClr val="C5C8C6"/>
                </a:solidFill>
                <a:effectLst/>
                <a:latin typeface="Consolas" panose="020B0609020204030204" pitchFamily="49" charset="0"/>
              </a:rPr>
              <a:t>    fmt.</a:t>
            </a:r>
            <a:r>
              <a:rPr lang="id-ID" sz="1200" b="0" dirty="0">
                <a:solidFill>
                  <a:srgbClr val="9872A2"/>
                </a:solidFill>
                <a:effectLst/>
                <a:latin typeface="Consolas" panose="020B0609020204030204" pitchFamily="49" charset="0"/>
              </a:rPr>
              <a:t>Println</a:t>
            </a:r>
            <a:r>
              <a:rPr lang="id-ID" sz="1200" b="0" dirty="0">
                <a:solidFill>
                  <a:srgbClr val="C5C8C6"/>
                </a:solidFill>
                <a:effectLst/>
                <a:latin typeface="Consolas" panose="020B0609020204030204" pitchFamily="49" charset="0"/>
              </a:rPr>
              <a:t>(</a:t>
            </a:r>
            <a:r>
              <a:rPr lang="id-ID" sz="1200" b="0" dirty="0">
                <a:solidFill>
                  <a:srgbClr val="9872A2"/>
                </a:solidFill>
                <a:effectLst/>
                <a:latin typeface="Consolas" panose="020B0609020204030204" pitchFamily="49" charset="0"/>
              </a:rPr>
              <a:t>string</a:t>
            </a:r>
            <a:r>
              <a:rPr lang="id-ID" sz="1200" b="0" dirty="0">
                <a:solidFill>
                  <a:srgbClr val="C5C8C6"/>
                </a:solidFill>
                <a:effectLst/>
                <a:latin typeface="Consolas" panose="020B0609020204030204" pitchFamily="49" charset="0"/>
              </a:rPr>
              <a:t>(body))</a:t>
            </a:r>
          </a:p>
          <a:p>
            <a:r>
              <a:rPr lang="id-ID" sz="12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1742591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Stateless</a:t>
            </a:r>
            <a:endParaRPr lang="en-US" dirty="0"/>
          </a:p>
        </p:txBody>
      </p:sp>
      <p:sp>
        <p:nvSpPr>
          <p:cNvPr id="3" name="Content Placeholder 2"/>
          <p:cNvSpPr>
            <a:spLocks noGrp="1"/>
          </p:cNvSpPr>
          <p:nvPr>
            <p:ph idx="1"/>
          </p:nvPr>
        </p:nvSpPr>
        <p:spPr/>
        <p:txBody>
          <a:bodyPr anchor="t"/>
          <a:lstStyle/>
          <a:p>
            <a:r>
              <a:rPr lang="id-ID" dirty="0"/>
              <a:t>HTTP merupakan stateless antara client dan server, artinya server tidak akan menyimpan data apapun untuk mengingat setiap request dari client</a:t>
            </a:r>
          </a:p>
          <a:p>
            <a:r>
              <a:rPr lang="id-ID" dirty="0"/>
              <a:t>Hal ini bertujuan agar mudah melakukan scalability di sisi server</a:t>
            </a:r>
          </a:p>
          <a:p>
            <a:r>
              <a:rPr lang="id-ID" dirty="0"/>
              <a:t>Lantas bagaimana caranya agar server bisa mengingat sebuah client? Misal ketika kita sudah login di website, server otomatis harus tahu jika client tersebut sudah login, sehingga request selanjutnya, tidak perlu diminta untuk login lagi</a:t>
            </a:r>
          </a:p>
          <a:p>
            <a:r>
              <a:rPr lang="id-ID" dirty="0"/>
              <a:t>Untuk melakukan hal ini, kita bisa memanfaatkan Cookie</a:t>
            </a:r>
          </a:p>
        </p:txBody>
      </p:sp>
    </p:spTree>
    <p:extLst>
      <p:ext uri="{BB962C8B-B14F-4D97-AF65-F5344CB8AC3E}">
        <p14:creationId xmlns:p14="http://schemas.microsoft.com/office/powerpoint/2010/main" val="259347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Cookie</a:t>
            </a:r>
            <a:endParaRPr lang="en-US" dirty="0"/>
          </a:p>
        </p:txBody>
      </p:sp>
      <p:sp>
        <p:nvSpPr>
          <p:cNvPr id="3" name="Content Placeholder 2"/>
          <p:cNvSpPr>
            <a:spLocks noGrp="1"/>
          </p:cNvSpPr>
          <p:nvPr>
            <p:ph idx="1"/>
          </p:nvPr>
        </p:nvSpPr>
        <p:spPr/>
        <p:txBody>
          <a:bodyPr anchor="t"/>
          <a:lstStyle/>
          <a:p>
            <a:r>
              <a:rPr lang="id-ID" dirty="0"/>
              <a:t>Cookie adalah fitur di HTTP dimana server bisa memberi response cookie (key-value) dan client akan menyimpan cookie tersebut di web browser</a:t>
            </a:r>
          </a:p>
          <a:p>
            <a:r>
              <a:rPr lang="id-ID" dirty="0"/>
              <a:t>Request selanjutnya, client akan selalu membawa cookie tersebut secara otomatis</a:t>
            </a:r>
          </a:p>
          <a:p>
            <a:r>
              <a:rPr lang="id-ID" dirty="0"/>
              <a:t>Dan server secara otomatis akan selalu menerima data cookie yang dibawa oleh client setiap kalo client mengirimkan request</a:t>
            </a:r>
          </a:p>
        </p:txBody>
      </p:sp>
    </p:spTree>
    <p:extLst>
      <p:ext uri="{BB962C8B-B14F-4D97-AF65-F5344CB8AC3E}">
        <p14:creationId xmlns:p14="http://schemas.microsoft.com/office/powerpoint/2010/main" val="1470495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Membuat Cookie</a:t>
            </a:r>
            <a:endParaRPr lang="en-US" dirty="0"/>
          </a:p>
        </p:txBody>
      </p:sp>
      <p:sp>
        <p:nvSpPr>
          <p:cNvPr id="3" name="Content Placeholder 2"/>
          <p:cNvSpPr>
            <a:spLocks noGrp="1"/>
          </p:cNvSpPr>
          <p:nvPr>
            <p:ph idx="1"/>
          </p:nvPr>
        </p:nvSpPr>
        <p:spPr/>
        <p:txBody>
          <a:bodyPr anchor="t"/>
          <a:lstStyle/>
          <a:p>
            <a:r>
              <a:rPr lang="id-ID" dirty="0"/>
              <a:t>Cookie merupakan data yang dibuat di server dan sengaja agar disimpan di web browser</a:t>
            </a:r>
          </a:p>
          <a:p>
            <a:r>
              <a:rPr lang="id-ID" dirty="0"/>
              <a:t>Untuk membuat cookie di server, kita bisa menggunakan function http.SetCookie()</a:t>
            </a:r>
          </a:p>
        </p:txBody>
      </p:sp>
    </p:spTree>
    <p:extLst>
      <p:ext uri="{BB962C8B-B14F-4D97-AF65-F5344CB8AC3E}">
        <p14:creationId xmlns:p14="http://schemas.microsoft.com/office/powerpoint/2010/main" val="2612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Cara Kerja Lang Web</a:t>
            </a:r>
            <a:endParaRPr lang="en-US" dirty="0"/>
          </a:p>
        </p:txBody>
      </p:sp>
      <p:sp>
        <p:nvSpPr>
          <p:cNvPr id="3" name="Content Placeholder 2"/>
          <p:cNvSpPr>
            <a:spLocks noGrp="1"/>
          </p:cNvSpPr>
          <p:nvPr>
            <p:ph idx="1"/>
          </p:nvPr>
        </p:nvSpPr>
        <p:spPr/>
        <p:txBody>
          <a:bodyPr anchor="t"/>
          <a:lstStyle/>
          <a:p>
            <a:r>
              <a:rPr lang="id-ID" dirty="0"/>
              <a:t>Go menyediakan package net/http , berisi berbagai macam fitur untuk keperluan pembuatan aplikasi berbasis web. Termasuk di</a:t>
            </a:r>
            <a:r>
              <a:rPr lang="en-US" dirty="0"/>
              <a:t> </a:t>
            </a:r>
            <a:r>
              <a:rPr lang="id-ID" dirty="0"/>
              <a:t>dalamnya web server, routing, templating, dan lainnya.</a:t>
            </a:r>
          </a:p>
          <a:p>
            <a:r>
              <a:rPr lang="id-ID" dirty="0"/>
              <a:t>Go memiliki web server sendiri, dan web server tersebut berada di dalam Go, tidak seperti bahasa lain yang servernya terpisah dan perlu</a:t>
            </a:r>
            <a:r>
              <a:rPr lang="en-US" dirty="0"/>
              <a:t> </a:t>
            </a:r>
            <a:r>
              <a:rPr lang="id-ID" dirty="0"/>
              <a:t>diinstal sendiri (seperti PHP yang memerlukan Apache, .NET yang memerlukan IIS).</a:t>
            </a:r>
            <a:endParaRPr lang="en-US" dirty="0"/>
          </a:p>
          <a:p>
            <a:endParaRPr lang="id-ID" dirty="0"/>
          </a:p>
        </p:txBody>
      </p:sp>
    </p:spTree>
    <p:extLst>
      <p:ext uri="{BB962C8B-B14F-4D97-AF65-F5344CB8AC3E}">
        <p14:creationId xmlns:p14="http://schemas.microsoft.com/office/powerpoint/2010/main" val="3509015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SET</a:t>
            </a:r>
            <a:r>
              <a:rPr lang="id" dirty="0"/>
              <a:t> </a:t>
            </a:r>
            <a:r>
              <a:rPr lang="en-US" dirty="0"/>
              <a:t>COOKIE</a:t>
            </a:r>
          </a:p>
        </p:txBody>
      </p:sp>
      <p:sp>
        <p:nvSpPr>
          <p:cNvPr id="5" name="TextBox 4">
            <a:extLst>
              <a:ext uri="{FF2B5EF4-FFF2-40B4-BE49-F238E27FC236}">
                <a16:creationId xmlns:a16="http://schemas.microsoft.com/office/drawing/2014/main" id="{A3AA4868-F37F-4589-DD68-B33AC6EACE2B}"/>
              </a:ext>
            </a:extLst>
          </p:cNvPr>
          <p:cNvSpPr txBox="1"/>
          <p:nvPr/>
        </p:nvSpPr>
        <p:spPr>
          <a:xfrm>
            <a:off x="2496000" y="2058224"/>
            <a:ext cx="720000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SetCookie</a:t>
            </a:r>
            <a:r>
              <a:rPr lang="id-ID" sz="1600" b="0" dirty="0">
                <a:solidFill>
                  <a:srgbClr val="C5C8C6"/>
                </a:solidFill>
                <a:effectLst/>
                <a:latin typeface="Consolas" panose="020B0609020204030204" pitchFamily="49" charset="0"/>
              </a:rPr>
              <a:t>(w http.ResponseWriter, 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http.Request)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cookie</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new</a:t>
            </a:r>
            <a:r>
              <a:rPr lang="id-ID" sz="1600" b="0" dirty="0">
                <a:solidFill>
                  <a:srgbClr val="C5C8C6"/>
                </a:solidFill>
                <a:effectLst/>
                <a:latin typeface="Consolas" panose="020B0609020204030204" pitchFamily="49" charset="0"/>
              </a:rPr>
              <a:t>(http.Cookie)</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cookie.Name</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"X-Powered-By"</a:t>
            </a:r>
            <a:endParaRPr lang="id-ID" sz="1600" b="0" dirty="0">
              <a:solidFill>
                <a:srgbClr val="C5C8C6"/>
              </a:solidFill>
              <a:effectLst/>
              <a:latin typeface="Consolas" panose="020B0609020204030204" pitchFamily="49" charset="0"/>
            </a:endParaRP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cookie.Value</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r.URL.</a:t>
            </a:r>
            <a:r>
              <a:rPr lang="id-ID" sz="1600" b="0" dirty="0">
                <a:solidFill>
                  <a:srgbClr val="9872A2"/>
                </a:solidFill>
                <a:effectLst/>
                <a:latin typeface="Consolas" panose="020B0609020204030204" pitchFamily="49" charset="0"/>
              </a:rPr>
              <a:t>Query</a:t>
            </a:r>
            <a:r>
              <a:rPr lang="id-ID" sz="1600" b="0" dirty="0">
                <a:solidFill>
                  <a:srgbClr val="C5C8C6"/>
                </a:solidFill>
                <a:effectLst/>
                <a:latin typeface="Consolas" panose="020B0609020204030204" pitchFamily="49" charset="0"/>
              </a:rPr>
              <a:t>().</a:t>
            </a:r>
            <a:r>
              <a:rPr lang="id-ID" sz="1600" b="0" dirty="0">
                <a:solidFill>
                  <a:srgbClr val="9872A2"/>
                </a:solidFill>
                <a:effectLst/>
                <a:latin typeface="Consolas" panose="020B0609020204030204" pitchFamily="49" charset="0"/>
              </a:rPr>
              <a:t>Get</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"name"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cookie.Path</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9AA83A"/>
                </a:solidFill>
                <a:effectLst/>
                <a:latin typeface="Consolas" panose="020B0609020204030204" pitchFamily="49" charset="0"/>
              </a:rPr>
              <a:t>"/"</a:t>
            </a:r>
            <a:endParaRPr lang="id-ID" sz="1600" b="0" dirty="0">
              <a:solidFill>
                <a:srgbClr val="C5C8C6"/>
              </a:solidFill>
              <a:effectLst/>
              <a:latin typeface="Consolas" panose="020B0609020204030204" pitchFamily="49" charset="0"/>
            </a:endParaRP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http.</a:t>
            </a:r>
            <a:r>
              <a:rPr lang="id-ID" sz="1600" b="0" dirty="0">
                <a:solidFill>
                  <a:srgbClr val="9872A2"/>
                </a:solidFill>
                <a:effectLst/>
                <a:latin typeface="Consolas" panose="020B0609020204030204" pitchFamily="49" charset="0"/>
              </a:rPr>
              <a:t>SetCookie</a:t>
            </a:r>
            <a:r>
              <a:rPr lang="id-ID" sz="1600" b="0" dirty="0">
                <a:solidFill>
                  <a:srgbClr val="C5C8C6"/>
                </a:solidFill>
                <a:effectLst/>
                <a:latin typeface="Consolas" panose="020B0609020204030204" pitchFamily="49" charset="0"/>
              </a:rPr>
              <a:t>(w, cookie)</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a:t>
            </a:r>
            <a:r>
              <a:rPr lang="id-ID" sz="1600" b="0" dirty="0">
                <a:solidFill>
                  <a:srgbClr val="C5C8C6"/>
                </a:solidFill>
                <a:effectLst/>
                <a:latin typeface="Consolas" panose="020B0609020204030204" pitchFamily="49" charset="0"/>
              </a:rPr>
              <a:t>(w, </a:t>
            </a:r>
            <a:r>
              <a:rPr lang="id-ID" sz="1600" b="0" dirty="0">
                <a:solidFill>
                  <a:srgbClr val="9AA83A"/>
                </a:solidFill>
                <a:effectLst/>
                <a:latin typeface="Consolas" panose="020B0609020204030204" pitchFamily="49" charset="0"/>
              </a:rPr>
              <a:t>"Success Create Cookie"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457301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GET</a:t>
            </a:r>
            <a:r>
              <a:rPr lang="id" dirty="0"/>
              <a:t> </a:t>
            </a:r>
            <a:r>
              <a:rPr lang="en-US" dirty="0"/>
              <a:t>COOKIE</a:t>
            </a:r>
          </a:p>
        </p:txBody>
      </p:sp>
      <p:sp>
        <p:nvSpPr>
          <p:cNvPr id="4" name="TextBox 3">
            <a:extLst>
              <a:ext uri="{FF2B5EF4-FFF2-40B4-BE49-F238E27FC236}">
                <a16:creationId xmlns:a16="http://schemas.microsoft.com/office/drawing/2014/main" id="{586BFE29-B6B3-F55B-C506-251239DDBB58}"/>
              </a:ext>
            </a:extLst>
          </p:cNvPr>
          <p:cNvSpPr txBox="1"/>
          <p:nvPr/>
        </p:nvSpPr>
        <p:spPr>
          <a:xfrm>
            <a:off x="2496000" y="2058224"/>
            <a:ext cx="7200000"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GetCookie</a:t>
            </a:r>
            <a:r>
              <a:rPr lang="id-ID" sz="1600" b="0" dirty="0">
                <a:solidFill>
                  <a:srgbClr val="C5C8C6"/>
                </a:solidFill>
                <a:effectLst/>
                <a:latin typeface="Consolas" panose="020B0609020204030204" pitchFamily="49" charset="0"/>
              </a:rPr>
              <a:t>(w http.ResponseWriter, 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http.Request)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cookie</a:t>
            </a: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err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r.</a:t>
            </a:r>
            <a:r>
              <a:rPr lang="id-ID" sz="1600" b="0" dirty="0">
                <a:solidFill>
                  <a:srgbClr val="9872A2"/>
                </a:solidFill>
                <a:effectLst/>
                <a:latin typeface="Consolas" panose="020B0609020204030204" pitchFamily="49" charset="0"/>
              </a:rPr>
              <a:t>Cookie</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"X-Powered-By"</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if</a:t>
            </a:r>
            <a:r>
              <a:rPr lang="id-ID" sz="1600" b="0" dirty="0">
                <a:solidFill>
                  <a:srgbClr val="C5C8C6"/>
                </a:solidFill>
                <a:effectLst/>
                <a:latin typeface="Consolas" panose="020B0609020204030204" pitchFamily="49" charset="0"/>
              </a:rPr>
              <a:t> err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408080"/>
                </a:solidFill>
                <a:effectLst/>
                <a:latin typeface="Consolas" panose="020B0609020204030204" pitchFamily="49" charset="0"/>
              </a:rPr>
              <a:t>nil</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a:t>
            </a:r>
            <a:r>
              <a:rPr lang="id-ID" sz="1600" b="0" dirty="0">
                <a:solidFill>
                  <a:srgbClr val="C5C8C6"/>
                </a:solidFill>
                <a:effectLst/>
                <a:latin typeface="Consolas" panose="020B0609020204030204" pitchFamily="49" charset="0"/>
              </a:rPr>
              <a:t>(w, </a:t>
            </a:r>
            <a:r>
              <a:rPr lang="id-ID" sz="1600" b="0" dirty="0">
                <a:solidFill>
                  <a:srgbClr val="9AA83A"/>
                </a:solidFill>
                <a:effectLst/>
                <a:latin typeface="Consolas" panose="020B0609020204030204" pitchFamily="49" charset="0"/>
              </a:rPr>
              <a:t>"No Cookie"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 </a:t>
            </a:r>
            <a:r>
              <a:rPr lang="id-ID" sz="1600" b="0" dirty="0">
                <a:solidFill>
                  <a:srgbClr val="9872A2"/>
                </a:solidFill>
                <a:effectLst/>
                <a:latin typeface="Consolas" panose="020B0609020204030204" pitchFamily="49" charset="0"/>
              </a:rPr>
              <a:t>else</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fmt.</a:t>
            </a:r>
            <a:r>
              <a:rPr lang="id-ID" sz="1600" b="0" dirty="0">
                <a:solidFill>
                  <a:srgbClr val="9872A2"/>
                </a:solidFill>
                <a:effectLst/>
                <a:latin typeface="Consolas" panose="020B0609020204030204" pitchFamily="49" charset="0"/>
              </a:rPr>
              <a:t>Fprintf</a:t>
            </a:r>
            <a:r>
              <a:rPr lang="id-ID" sz="1600" b="0" dirty="0">
                <a:solidFill>
                  <a:srgbClr val="C5C8C6"/>
                </a:solidFill>
                <a:effectLst/>
                <a:latin typeface="Consolas" panose="020B0609020204030204" pitchFamily="49" charset="0"/>
              </a:rPr>
              <a:t>(w, </a:t>
            </a:r>
            <a:r>
              <a:rPr lang="id-ID" sz="1600" b="0" dirty="0">
                <a:solidFill>
                  <a:srgbClr val="9AA83A"/>
                </a:solidFill>
                <a:effectLst/>
                <a:latin typeface="Consolas" panose="020B0609020204030204" pitchFamily="49" charset="0"/>
              </a:rPr>
              <a:t>"Hello </a:t>
            </a:r>
            <a:r>
              <a:rPr lang="id-ID" sz="1600" b="0" dirty="0">
                <a:solidFill>
                  <a:srgbClr val="8080FF"/>
                </a:solidFill>
                <a:effectLst/>
                <a:latin typeface="Consolas" panose="020B0609020204030204" pitchFamily="49" charset="0"/>
              </a:rPr>
              <a:t>%s</a:t>
            </a:r>
            <a:r>
              <a:rPr lang="id-ID" sz="1600" b="0" dirty="0">
                <a:solidFill>
                  <a:srgbClr val="9AA83A"/>
                </a:solidFill>
                <a:effectLst/>
                <a:latin typeface="Consolas" panose="020B0609020204030204" pitchFamily="49" charset="0"/>
              </a:rPr>
              <a:t>"</a:t>
            </a:r>
            <a:r>
              <a:rPr lang="id-ID" sz="1600" b="0" dirty="0">
                <a:solidFill>
                  <a:srgbClr val="C5C8C6"/>
                </a:solidFill>
                <a:effectLst/>
                <a:latin typeface="Consolas" panose="020B0609020204030204" pitchFamily="49" charset="0"/>
              </a:rPr>
              <a:t>, cookie.Value)</a:t>
            </a:r>
          </a:p>
          <a:p>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70455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Serve</a:t>
            </a:r>
          </a:p>
        </p:txBody>
      </p:sp>
      <p:sp>
        <p:nvSpPr>
          <p:cNvPr id="5" name="TextBox 4">
            <a:extLst>
              <a:ext uri="{FF2B5EF4-FFF2-40B4-BE49-F238E27FC236}">
                <a16:creationId xmlns:a16="http://schemas.microsoft.com/office/drawing/2014/main" id="{7CA5369D-285B-8134-DF3C-DF6898DFEEB3}"/>
              </a:ext>
            </a:extLst>
          </p:cNvPr>
          <p:cNvSpPr txBox="1"/>
          <p:nvPr/>
        </p:nvSpPr>
        <p:spPr>
          <a:xfrm>
            <a:off x="2496000" y="2031638"/>
            <a:ext cx="7200000" cy="412420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main</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mux</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a:t>
            </a:r>
            <a:r>
              <a:rPr lang="id-ID" sz="1600" b="0" dirty="0">
                <a:solidFill>
                  <a:srgbClr val="9872A2"/>
                </a:solidFill>
                <a:effectLst/>
                <a:latin typeface="Consolas" panose="020B0609020204030204" pitchFamily="49" charset="0"/>
              </a:rPr>
              <a:t>NewServeMux</a:t>
            </a:r>
            <a:r>
              <a:rPr lang="id-ID" sz="1600" b="0" dirty="0">
                <a:solidFill>
                  <a:srgbClr val="C5C8C6"/>
                </a:solidFill>
                <a:effectLst/>
                <a:latin typeface="Consolas" panose="020B0609020204030204" pitchFamily="49" charset="0"/>
              </a:rPr>
              <a:t>()</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mux.</a:t>
            </a:r>
            <a:r>
              <a:rPr lang="id-ID" sz="1600" b="0" dirty="0">
                <a:solidFill>
                  <a:srgbClr val="9872A2"/>
                </a:solidFill>
                <a:effectLst/>
                <a:latin typeface="Consolas" panose="020B0609020204030204" pitchFamily="49" charset="0"/>
              </a:rPr>
              <a:t>HandleFunc</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"/get-cookie"</a:t>
            </a:r>
            <a:r>
              <a:rPr lang="id-ID" sz="1600" b="0" dirty="0">
                <a:solidFill>
                  <a:srgbClr val="C5C8C6"/>
                </a:solidFill>
                <a:effectLst/>
                <a:latin typeface="Consolas" panose="020B0609020204030204" pitchFamily="49" charset="0"/>
              </a:rPr>
              <a:t>, GetCookie)</a:t>
            </a:r>
          </a:p>
          <a:p>
            <a:r>
              <a:rPr lang="id-ID" sz="1600" b="0" dirty="0">
                <a:solidFill>
                  <a:srgbClr val="C5C8C6"/>
                </a:solidFill>
                <a:effectLst/>
                <a:latin typeface="Consolas" panose="020B0609020204030204" pitchFamily="49" charset="0"/>
              </a:rPr>
              <a:t>    mux.</a:t>
            </a:r>
            <a:r>
              <a:rPr lang="id-ID" sz="1600" b="0" dirty="0">
                <a:solidFill>
                  <a:srgbClr val="9872A2"/>
                </a:solidFill>
                <a:effectLst/>
                <a:latin typeface="Consolas" panose="020B0609020204030204" pitchFamily="49" charset="0"/>
              </a:rPr>
              <a:t>HandleFunc</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"/set-cookie"</a:t>
            </a:r>
            <a:r>
              <a:rPr lang="id-ID" sz="1600" b="0" dirty="0">
                <a:solidFill>
                  <a:srgbClr val="C5C8C6"/>
                </a:solidFill>
                <a:effectLst/>
                <a:latin typeface="Consolas" panose="020B0609020204030204" pitchFamily="49" charset="0"/>
              </a:rPr>
              <a:t>, SetCookie)</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server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http.Server{</a:t>
            </a:r>
          </a:p>
          <a:p>
            <a:r>
              <a:rPr lang="id-ID" sz="1600" b="0" dirty="0">
                <a:solidFill>
                  <a:srgbClr val="C5C8C6"/>
                </a:solidFill>
                <a:effectLst/>
                <a:latin typeface="Consolas" panose="020B0609020204030204" pitchFamily="49" charset="0"/>
              </a:rPr>
              <a:t>        Addr:    </a:t>
            </a:r>
            <a:r>
              <a:rPr lang="id-ID" sz="1600" b="0" dirty="0">
                <a:solidFill>
                  <a:srgbClr val="9AA83A"/>
                </a:solidFill>
                <a:effectLst/>
                <a:latin typeface="Consolas" panose="020B0609020204030204" pitchFamily="49" charset="0"/>
              </a:rPr>
              <a:t>"localhost:8080"</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Handler: mux,</a:t>
            </a:r>
          </a:p>
          <a:p>
            <a:r>
              <a:rPr lang="id-ID" sz="1600" b="0" dirty="0">
                <a:solidFill>
                  <a:srgbClr val="C5C8C6"/>
                </a:solidFill>
                <a:effectLst/>
                <a:latin typeface="Consolas" panose="020B0609020204030204" pitchFamily="49" charset="0"/>
              </a:rPr>
              <a:t>    }</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err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server.</a:t>
            </a:r>
            <a:r>
              <a:rPr lang="id-ID" sz="1600" b="0" dirty="0">
                <a:solidFill>
                  <a:srgbClr val="9872A2"/>
                </a:solidFill>
                <a:effectLst/>
                <a:latin typeface="Consolas" panose="020B0609020204030204" pitchFamily="49" charset="0"/>
              </a:rPr>
              <a:t>ListenAndServe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if</a:t>
            </a:r>
            <a:r>
              <a:rPr lang="id-ID" sz="1600" b="0" dirty="0">
                <a:solidFill>
                  <a:srgbClr val="C5C8C6"/>
                </a:solidFill>
                <a:effectLst/>
                <a:latin typeface="Consolas" panose="020B0609020204030204" pitchFamily="49" charset="0"/>
              </a:rPr>
              <a:t> err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408080"/>
                </a:solidFill>
                <a:effectLst/>
                <a:latin typeface="Consolas" panose="020B0609020204030204" pitchFamily="49" charset="0"/>
              </a:rPr>
              <a:t>nil</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panic</a:t>
            </a:r>
            <a:r>
              <a:rPr lang="id-ID" sz="1600" b="0" dirty="0">
                <a:solidFill>
                  <a:srgbClr val="C5C8C6"/>
                </a:solidFill>
                <a:effectLst/>
                <a:latin typeface="Consolas" panose="020B0609020204030204" pitchFamily="49" charset="0"/>
              </a:rPr>
              <a:t>(err)</a:t>
            </a:r>
          </a:p>
          <a:p>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1491360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SERVER</a:t>
            </a:r>
          </a:p>
        </p:txBody>
      </p:sp>
      <p:sp>
        <p:nvSpPr>
          <p:cNvPr id="3" name="Content Placeholder 2"/>
          <p:cNvSpPr>
            <a:spLocks noGrp="1"/>
          </p:cNvSpPr>
          <p:nvPr>
            <p:ph idx="1"/>
          </p:nvPr>
        </p:nvSpPr>
        <p:spPr/>
        <p:txBody>
          <a:bodyPr anchor="t"/>
          <a:lstStyle/>
          <a:p>
            <a:r>
              <a:rPr lang="id-ID" dirty="0"/>
              <a:t>Go-Lang memiliki sebuah fitur yang bernama FileServer</a:t>
            </a:r>
          </a:p>
          <a:p>
            <a:r>
              <a:rPr lang="id-ID" dirty="0"/>
              <a:t>Dengan ini, kita bisa membuat Handler di Go-Lang web yang digunakan sebagai static file server</a:t>
            </a:r>
          </a:p>
          <a:p>
            <a:r>
              <a:rPr lang="id-ID" dirty="0"/>
              <a:t>Dengan menggunakan FileServer, kita tidak perlu manual me-load file lagi</a:t>
            </a:r>
          </a:p>
          <a:p>
            <a:r>
              <a:rPr lang="id-ID" dirty="0"/>
              <a:t>FileServer adalah Handler, jadi bisa kita tambahka ke dalam http.Server atau http.ServeMux</a:t>
            </a:r>
          </a:p>
        </p:txBody>
      </p:sp>
    </p:spTree>
    <p:extLst>
      <p:ext uri="{BB962C8B-B14F-4D97-AF65-F5344CB8AC3E}">
        <p14:creationId xmlns:p14="http://schemas.microsoft.com/office/powerpoint/2010/main" val="3248155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FILE SERVER</a:t>
            </a:r>
          </a:p>
        </p:txBody>
      </p:sp>
      <p:sp>
        <p:nvSpPr>
          <p:cNvPr id="4" name="TextBox 3">
            <a:extLst>
              <a:ext uri="{FF2B5EF4-FFF2-40B4-BE49-F238E27FC236}">
                <a16:creationId xmlns:a16="http://schemas.microsoft.com/office/drawing/2014/main" id="{AA277D46-AA99-E09E-841E-2C7BF643686F}"/>
              </a:ext>
            </a:extLst>
          </p:cNvPr>
          <p:cNvSpPr txBox="1"/>
          <p:nvPr/>
        </p:nvSpPr>
        <p:spPr>
          <a:xfrm>
            <a:off x="2496000" y="2003128"/>
            <a:ext cx="7200000" cy="44012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main</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directory</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a:t>
            </a:r>
            <a:r>
              <a:rPr lang="id-ID" sz="1600" b="0" dirty="0">
                <a:solidFill>
                  <a:srgbClr val="9872A2"/>
                </a:solidFill>
                <a:effectLst/>
                <a:latin typeface="Consolas" panose="020B0609020204030204" pitchFamily="49" charset="0"/>
              </a:rPr>
              <a:t>Dir</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"./resources"</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fileServer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a:t>
            </a:r>
            <a:r>
              <a:rPr lang="id-ID" sz="1600" b="0" dirty="0">
                <a:solidFill>
                  <a:srgbClr val="9872A2"/>
                </a:solidFill>
                <a:effectLst/>
                <a:latin typeface="Consolas" panose="020B0609020204030204" pitchFamily="49" charset="0"/>
              </a:rPr>
              <a:t>FileServer</a:t>
            </a:r>
            <a:r>
              <a:rPr lang="id-ID" sz="1600" b="0" dirty="0">
                <a:solidFill>
                  <a:srgbClr val="C5C8C6"/>
                </a:solidFill>
                <a:effectLst/>
                <a:latin typeface="Consolas" panose="020B0609020204030204" pitchFamily="49" charset="0"/>
              </a:rPr>
              <a:t>(directory)</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mux</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a:t>
            </a:r>
            <a:r>
              <a:rPr lang="id-ID" sz="1600" b="0" dirty="0">
                <a:solidFill>
                  <a:srgbClr val="9872A2"/>
                </a:solidFill>
                <a:effectLst/>
                <a:latin typeface="Consolas" panose="020B0609020204030204" pitchFamily="49" charset="0"/>
              </a:rPr>
              <a:t>NewServeMux</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mux.</a:t>
            </a:r>
            <a:r>
              <a:rPr lang="id-ID" sz="1600" b="0" dirty="0">
                <a:solidFill>
                  <a:srgbClr val="9872A2"/>
                </a:solidFill>
                <a:effectLst/>
                <a:latin typeface="Consolas" panose="020B0609020204030204" pitchFamily="49" charset="0"/>
              </a:rPr>
              <a:t>Handle</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"/static/"</a:t>
            </a:r>
            <a:r>
              <a:rPr lang="id-ID" sz="1600" b="0" dirty="0">
                <a:solidFill>
                  <a:srgbClr val="C5C8C6"/>
                </a:solidFill>
                <a:effectLst/>
                <a:latin typeface="Consolas" panose="020B0609020204030204" pitchFamily="49" charset="0"/>
              </a:rPr>
              <a:t>, fileServer)</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server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http.Server{</a:t>
            </a:r>
          </a:p>
          <a:p>
            <a:r>
              <a:rPr lang="id-ID" sz="1600" b="0" dirty="0">
                <a:solidFill>
                  <a:srgbClr val="C5C8C6"/>
                </a:solidFill>
                <a:effectLst/>
                <a:latin typeface="Consolas" panose="020B0609020204030204" pitchFamily="49" charset="0"/>
              </a:rPr>
              <a:t>        Addr:    </a:t>
            </a:r>
            <a:r>
              <a:rPr lang="id-ID" sz="1600" b="0" dirty="0">
                <a:solidFill>
                  <a:srgbClr val="9AA83A"/>
                </a:solidFill>
                <a:effectLst/>
                <a:latin typeface="Consolas" panose="020B0609020204030204" pitchFamily="49" charset="0"/>
              </a:rPr>
              <a:t>"localhost:8080"</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Handler: mux,</a:t>
            </a:r>
          </a:p>
          <a:p>
            <a:r>
              <a:rPr lang="id-ID" sz="1600" b="0" dirty="0">
                <a:solidFill>
                  <a:srgbClr val="C5C8C6"/>
                </a:solidFill>
                <a:effectLst/>
                <a:latin typeface="Consolas" panose="020B0609020204030204" pitchFamily="49" charset="0"/>
              </a:rPr>
              <a:t>    }</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err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server.</a:t>
            </a:r>
            <a:r>
              <a:rPr lang="id-ID" sz="1600" b="0" dirty="0">
                <a:solidFill>
                  <a:srgbClr val="9872A2"/>
                </a:solidFill>
                <a:effectLst/>
                <a:latin typeface="Consolas" panose="020B0609020204030204" pitchFamily="49" charset="0"/>
              </a:rPr>
              <a:t>ListenAndServe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if</a:t>
            </a:r>
            <a:r>
              <a:rPr lang="id-ID" sz="1600" b="0" dirty="0">
                <a:solidFill>
                  <a:srgbClr val="C5C8C6"/>
                </a:solidFill>
                <a:effectLst/>
                <a:latin typeface="Consolas" panose="020B0609020204030204" pitchFamily="49" charset="0"/>
              </a:rPr>
              <a:t> err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408080"/>
                </a:solidFill>
                <a:effectLst/>
                <a:latin typeface="Consolas" panose="020B0609020204030204" pitchFamily="49" charset="0"/>
              </a:rPr>
              <a:t>nil</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panic</a:t>
            </a:r>
            <a:r>
              <a:rPr lang="id-ID" sz="1600" b="0" dirty="0">
                <a:solidFill>
                  <a:srgbClr val="C5C8C6"/>
                </a:solidFill>
                <a:effectLst/>
                <a:latin typeface="Consolas" panose="020B0609020204030204" pitchFamily="49" charset="0"/>
              </a:rPr>
              <a:t>(err)</a:t>
            </a:r>
          </a:p>
          <a:p>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2599704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404 Not FOUND</a:t>
            </a:r>
          </a:p>
        </p:txBody>
      </p:sp>
      <p:sp>
        <p:nvSpPr>
          <p:cNvPr id="3" name="Content Placeholder 2"/>
          <p:cNvSpPr>
            <a:spLocks noGrp="1"/>
          </p:cNvSpPr>
          <p:nvPr>
            <p:ph idx="1"/>
          </p:nvPr>
        </p:nvSpPr>
        <p:spPr/>
        <p:txBody>
          <a:bodyPr anchor="t"/>
          <a:lstStyle/>
          <a:p>
            <a:r>
              <a:rPr lang="id-ID" dirty="0"/>
              <a:t>Go-Lang memiliki sebuah fitur yang bernama FileServer</a:t>
            </a:r>
          </a:p>
          <a:p>
            <a:r>
              <a:rPr lang="id-ID" dirty="0"/>
              <a:t>Dengan ini, kita bisa membuat Handler di Go-Lang web yang digunakan sebagai static file server</a:t>
            </a:r>
          </a:p>
          <a:p>
            <a:r>
              <a:rPr lang="id-ID" dirty="0"/>
              <a:t>Dengan menggunakan FileServer, kita tidak perlu manual me-load file lagi</a:t>
            </a:r>
          </a:p>
          <a:p>
            <a:r>
              <a:rPr lang="id-ID" dirty="0"/>
              <a:t>FileServer adalah Handler, jadi bisa kita tambahka ke dalam http.Server atau http.ServeMux</a:t>
            </a:r>
          </a:p>
        </p:txBody>
      </p:sp>
    </p:spTree>
    <p:extLst>
      <p:ext uri="{BB962C8B-B14F-4D97-AF65-F5344CB8AC3E}">
        <p14:creationId xmlns:p14="http://schemas.microsoft.com/office/powerpoint/2010/main" val="334133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FILE SERVER</a:t>
            </a:r>
          </a:p>
        </p:txBody>
      </p:sp>
      <p:sp>
        <p:nvSpPr>
          <p:cNvPr id="4" name="TextBox 3">
            <a:extLst>
              <a:ext uri="{FF2B5EF4-FFF2-40B4-BE49-F238E27FC236}">
                <a16:creationId xmlns:a16="http://schemas.microsoft.com/office/drawing/2014/main" id="{AA277D46-AA99-E09E-841E-2C7BF643686F}"/>
              </a:ext>
            </a:extLst>
          </p:cNvPr>
          <p:cNvSpPr txBox="1"/>
          <p:nvPr/>
        </p:nvSpPr>
        <p:spPr>
          <a:xfrm>
            <a:off x="2136000" y="1994502"/>
            <a:ext cx="7920000"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600" b="0" dirty="0">
                <a:solidFill>
                  <a:srgbClr val="676867"/>
                </a:solidFill>
                <a:effectLst/>
                <a:latin typeface="Consolas" panose="020B0609020204030204" pitchFamily="49" charset="0"/>
              </a:rPr>
              <a:t>func</a:t>
            </a:r>
            <a:r>
              <a:rPr lang="id-ID" sz="1600" b="0" dirty="0">
                <a:solidFill>
                  <a:srgbClr val="C5C8C6"/>
                </a:solidFill>
                <a:effectLst/>
                <a:latin typeface="Consolas" panose="020B0609020204030204" pitchFamily="49" charset="0"/>
              </a:rPr>
              <a:t> </a:t>
            </a:r>
            <a:r>
              <a:rPr lang="id-ID" sz="1600" b="0" dirty="0">
                <a:solidFill>
                  <a:srgbClr val="CE6700"/>
                </a:solidFill>
                <a:effectLst/>
                <a:latin typeface="Consolas" panose="020B0609020204030204" pitchFamily="49" charset="0"/>
              </a:rPr>
              <a:t>main</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directory</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a:t>
            </a:r>
            <a:r>
              <a:rPr lang="id-ID" sz="1600" b="0" dirty="0">
                <a:solidFill>
                  <a:srgbClr val="9872A2"/>
                </a:solidFill>
                <a:effectLst/>
                <a:latin typeface="Consolas" panose="020B0609020204030204" pitchFamily="49" charset="0"/>
              </a:rPr>
              <a:t>Dir</a:t>
            </a:r>
            <a:r>
              <a:rPr lang="id-ID" sz="1600" b="0" dirty="0">
                <a:solidFill>
                  <a:srgbClr val="C5C8C6"/>
                </a:solidFill>
                <a:effectLst/>
                <a:latin typeface="Consolas" panose="020B0609020204030204" pitchFamily="49" charset="0"/>
              </a:rPr>
              <a:t>(</a:t>
            </a:r>
            <a:r>
              <a:rPr lang="id-ID" sz="1600" b="0" dirty="0">
                <a:solidFill>
                  <a:srgbClr val="9AA83A"/>
                </a:solidFill>
                <a:effectLst/>
                <a:latin typeface="Consolas" panose="020B0609020204030204" pitchFamily="49" charset="0"/>
              </a:rPr>
              <a:t>"./resources"</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fileServer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a:t>
            </a:r>
            <a:r>
              <a:rPr lang="id-ID" sz="1600" b="0" dirty="0">
                <a:solidFill>
                  <a:srgbClr val="9872A2"/>
                </a:solidFill>
                <a:effectLst/>
                <a:latin typeface="Consolas" panose="020B0609020204030204" pitchFamily="49" charset="0"/>
              </a:rPr>
              <a:t>FileServer</a:t>
            </a:r>
            <a:r>
              <a:rPr lang="id-ID" sz="1600" b="0" dirty="0">
                <a:solidFill>
                  <a:srgbClr val="C5C8C6"/>
                </a:solidFill>
                <a:effectLst/>
                <a:latin typeface="Consolas" panose="020B0609020204030204" pitchFamily="49" charset="0"/>
              </a:rPr>
              <a:t>(directory)</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mux</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a:t>
            </a:r>
            <a:r>
              <a:rPr lang="id-ID" sz="1600" b="0" dirty="0">
                <a:solidFill>
                  <a:srgbClr val="9872A2"/>
                </a:solidFill>
                <a:effectLst/>
                <a:latin typeface="Consolas" panose="020B0609020204030204" pitchFamily="49" charset="0"/>
              </a:rPr>
              <a:t>NewServeMux</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mux.</a:t>
            </a:r>
            <a:r>
              <a:rPr lang="id-ID" sz="1600" b="0" dirty="0">
                <a:solidFill>
                  <a:srgbClr val="9872A2"/>
                </a:solidFill>
                <a:effectLst/>
                <a:latin typeface="Consolas" panose="020B0609020204030204" pitchFamily="49" charset="0"/>
              </a:rPr>
              <a:t>Handle</a:t>
            </a:r>
            <a:r>
              <a:rPr lang="en-US" sz="1600" b="0" dirty="0">
                <a:solidFill>
                  <a:srgbClr val="C5C8C6"/>
                </a:solidFill>
                <a:effectLst/>
                <a:latin typeface="Consolas" panose="020B0609020204030204" pitchFamily="49" charset="0"/>
              </a:rPr>
              <a:t> (</a:t>
            </a:r>
            <a:r>
              <a:rPr lang="en-US" sz="1600" b="0" dirty="0">
                <a:solidFill>
                  <a:srgbClr val="9AA83A"/>
                </a:solidFill>
                <a:effectLst/>
                <a:latin typeface="Consolas" panose="020B0609020204030204" pitchFamily="49" charset="0"/>
              </a:rPr>
              <a:t>"/static/"</a:t>
            </a:r>
            <a:r>
              <a:rPr lang="en-US" sz="1600" b="0" dirty="0">
                <a:solidFill>
                  <a:srgbClr val="C5C8C6"/>
                </a:solidFill>
                <a:effectLst/>
                <a:latin typeface="Consolas" panose="020B0609020204030204" pitchFamily="49" charset="0"/>
              </a:rPr>
              <a:t>, </a:t>
            </a:r>
            <a:r>
              <a:rPr lang="en-US" sz="1600" b="0" dirty="0" err="1">
                <a:solidFill>
                  <a:srgbClr val="C5C8C6"/>
                </a:solidFill>
                <a:effectLst/>
                <a:latin typeface="Consolas" panose="020B0609020204030204" pitchFamily="49" charset="0"/>
              </a:rPr>
              <a:t>http.</a:t>
            </a:r>
            <a:r>
              <a:rPr lang="en-US" sz="1600" b="0" dirty="0" err="1">
                <a:solidFill>
                  <a:srgbClr val="9872A2"/>
                </a:solidFill>
                <a:effectLst/>
                <a:latin typeface="Consolas" panose="020B0609020204030204" pitchFamily="49" charset="0"/>
              </a:rPr>
              <a:t>StripPrefix</a:t>
            </a:r>
            <a:r>
              <a:rPr lang="en-US" sz="1600" b="0" dirty="0">
                <a:solidFill>
                  <a:srgbClr val="C5C8C6"/>
                </a:solidFill>
                <a:effectLst/>
                <a:latin typeface="Consolas" panose="020B0609020204030204" pitchFamily="49" charset="0"/>
              </a:rPr>
              <a:t>(</a:t>
            </a:r>
            <a:r>
              <a:rPr lang="en-US" sz="1600" b="0" dirty="0">
                <a:solidFill>
                  <a:srgbClr val="9AA83A"/>
                </a:solidFill>
                <a:effectLst/>
                <a:latin typeface="Consolas" panose="020B0609020204030204" pitchFamily="49" charset="0"/>
              </a:rPr>
              <a:t>"/static"</a:t>
            </a:r>
            <a:r>
              <a:rPr lang="en-US" sz="1600" b="0" dirty="0">
                <a:solidFill>
                  <a:srgbClr val="C5C8C6"/>
                </a:solidFill>
                <a:effectLst/>
                <a:latin typeface="Consolas" panose="020B0609020204030204" pitchFamily="49" charset="0"/>
              </a:rPr>
              <a:t>, </a:t>
            </a:r>
            <a:r>
              <a:rPr lang="en-US" sz="1600" b="0" dirty="0" err="1">
                <a:solidFill>
                  <a:srgbClr val="C5C8C6"/>
                </a:solidFill>
                <a:effectLst/>
                <a:latin typeface="Consolas" panose="020B0609020204030204" pitchFamily="49" charset="0"/>
              </a:rPr>
              <a:t>fileServer</a:t>
            </a:r>
            <a:r>
              <a:rPr lang="en-US" sz="1600" b="0" dirty="0">
                <a:solidFill>
                  <a:srgbClr val="C5C8C6"/>
                </a:solidFill>
                <a:effectLst/>
                <a:latin typeface="Consolas" panose="020B0609020204030204" pitchFamily="49" charset="0"/>
              </a:rPr>
              <a:t>))</a:t>
            </a:r>
          </a:p>
          <a:p>
            <a:endParaRPr lang="id-ID" sz="1600" b="0" dirty="0">
              <a:solidFill>
                <a:srgbClr val="C5C8C6"/>
              </a:solidFill>
              <a:effectLst/>
              <a:latin typeface="Consolas" panose="020B0609020204030204" pitchFamily="49" charset="0"/>
            </a:endParaRP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server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http.Server{</a:t>
            </a:r>
          </a:p>
          <a:p>
            <a:r>
              <a:rPr lang="id-ID" sz="1600" b="0" dirty="0">
                <a:solidFill>
                  <a:srgbClr val="C5C8C6"/>
                </a:solidFill>
                <a:effectLst/>
                <a:latin typeface="Consolas" panose="020B0609020204030204" pitchFamily="49" charset="0"/>
              </a:rPr>
              <a:t>        Addr:    </a:t>
            </a:r>
            <a:r>
              <a:rPr lang="id-ID" sz="1600" b="0" dirty="0">
                <a:solidFill>
                  <a:srgbClr val="9AA83A"/>
                </a:solidFill>
                <a:effectLst/>
                <a:latin typeface="Consolas" panose="020B0609020204030204" pitchFamily="49" charset="0"/>
              </a:rPr>
              <a:t>"localhost:8080"</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Handler: mux,</a:t>
            </a:r>
          </a:p>
          <a:p>
            <a:r>
              <a:rPr lang="id-ID" sz="1600" b="0" dirty="0">
                <a:solidFill>
                  <a:srgbClr val="C5C8C6"/>
                </a:solidFill>
                <a:effectLst/>
                <a:latin typeface="Consolas" panose="020B0609020204030204" pitchFamily="49" charset="0"/>
              </a:rPr>
              <a:t>    }</a:t>
            </a:r>
          </a:p>
          <a:p>
            <a:br>
              <a:rPr lang="id-ID" sz="1600" b="0" dirty="0">
                <a:solidFill>
                  <a:srgbClr val="C5C8C6"/>
                </a:solidFill>
                <a:effectLst/>
                <a:latin typeface="Consolas" panose="020B0609020204030204" pitchFamily="49" charset="0"/>
              </a:rPr>
            </a:br>
            <a:r>
              <a:rPr lang="id-ID" sz="1600" b="0" dirty="0">
                <a:solidFill>
                  <a:srgbClr val="C5C8C6"/>
                </a:solidFill>
                <a:effectLst/>
                <a:latin typeface="Consolas" panose="020B0609020204030204" pitchFamily="49" charset="0"/>
              </a:rPr>
              <a:t>    </a:t>
            </a:r>
            <a:r>
              <a:rPr lang="id-ID" sz="1600" b="0" dirty="0">
                <a:solidFill>
                  <a:srgbClr val="6089B4"/>
                </a:solidFill>
                <a:effectLst/>
                <a:latin typeface="Consolas" panose="020B0609020204030204" pitchFamily="49" charset="0"/>
              </a:rPr>
              <a:t>err</a:t>
            </a:r>
            <a:r>
              <a:rPr lang="id-ID" sz="1600" b="0" dirty="0">
                <a:solidFill>
                  <a:srgbClr val="C5C8C6"/>
                </a:solidFill>
                <a:effectLst/>
                <a:latin typeface="Consolas" panose="020B0609020204030204" pitchFamily="49" charset="0"/>
              </a:rPr>
              <a:t>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server.</a:t>
            </a:r>
            <a:r>
              <a:rPr lang="id-ID" sz="1600" b="0" dirty="0">
                <a:solidFill>
                  <a:srgbClr val="9872A2"/>
                </a:solidFill>
                <a:effectLst/>
                <a:latin typeface="Consolas" panose="020B0609020204030204" pitchFamily="49" charset="0"/>
              </a:rPr>
              <a:t>ListenAndServe</a:t>
            </a:r>
            <a:r>
              <a:rPr lang="id-ID" sz="1600" b="0" dirty="0">
                <a:solidFill>
                  <a:srgbClr val="C5C8C6"/>
                </a:solidFill>
                <a:effectLst/>
                <a:latin typeface="Consolas" panose="020B0609020204030204" pitchFamily="49" charset="0"/>
              </a:rPr>
              <a:t>()</a:t>
            </a:r>
          </a:p>
          <a:p>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if</a:t>
            </a:r>
            <a:r>
              <a:rPr lang="id-ID" sz="1600" b="0" dirty="0">
                <a:solidFill>
                  <a:srgbClr val="C5C8C6"/>
                </a:solidFill>
                <a:effectLst/>
                <a:latin typeface="Consolas" panose="020B0609020204030204" pitchFamily="49" charset="0"/>
              </a:rPr>
              <a:t> err </a:t>
            </a:r>
            <a:r>
              <a:rPr lang="id-ID" sz="1600" b="0" dirty="0">
                <a:solidFill>
                  <a:srgbClr val="676867"/>
                </a:solidFill>
                <a:effectLst/>
                <a:latin typeface="Consolas" panose="020B0609020204030204" pitchFamily="49" charset="0"/>
              </a:rPr>
              <a:t>!=</a:t>
            </a:r>
            <a:r>
              <a:rPr lang="id-ID" sz="1600" b="0" dirty="0">
                <a:solidFill>
                  <a:srgbClr val="C5C8C6"/>
                </a:solidFill>
                <a:effectLst/>
                <a:latin typeface="Consolas" panose="020B0609020204030204" pitchFamily="49" charset="0"/>
              </a:rPr>
              <a:t> </a:t>
            </a:r>
            <a:r>
              <a:rPr lang="id-ID" sz="1600" b="0" dirty="0">
                <a:solidFill>
                  <a:srgbClr val="408080"/>
                </a:solidFill>
                <a:effectLst/>
                <a:latin typeface="Consolas" panose="020B0609020204030204" pitchFamily="49" charset="0"/>
              </a:rPr>
              <a:t>nil</a:t>
            </a:r>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        </a:t>
            </a:r>
            <a:r>
              <a:rPr lang="id-ID" sz="1600" b="0" dirty="0">
                <a:solidFill>
                  <a:srgbClr val="9872A2"/>
                </a:solidFill>
                <a:effectLst/>
                <a:latin typeface="Consolas" panose="020B0609020204030204" pitchFamily="49" charset="0"/>
              </a:rPr>
              <a:t>panic</a:t>
            </a:r>
            <a:r>
              <a:rPr lang="id-ID" sz="1600" b="0" dirty="0">
                <a:solidFill>
                  <a:srgbClr val="C5C8C6"/>
                </a:solidFill>
                <a:effectLst/>
                <a:latin typeface="Consolas" panose="020B0609020204030204" pitchFamily="49" charset="0"/>
              </a:rPr>
              <a:t>(err)</a:t>
            </a:r>
          </a:p>
          <a:p>
            <a:r>
              <a:rPr lang="id-ID" sz="1600" b="0" dirty="0">
                <a:solidFill>
                  <a:srgbClr val="C5C8C6"/>
                </a:solidFill>
                <a:effectLst/>
                <a:latin typeface="Consolas" panose="020B0609020204030204" pitchFamily="49" charset="0"/>
              </a:rPr>
              <a:t>    }</a:t>
            </a:r>
          </a:p>
          <a:p>
            <a:r>
              <a:rPr lang="id-ID"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393900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SERVER WITH EMBED</a:t>
            </a:r>
          </a:p>
        </p:txBody>
      </p:sp>
      <p:sp>
        <p:nvSpPr>
          <p:cNvPr id="3" name="Content Placeholder 2"/>
          <p:cNvSpPr>
            <a:spLocks noGrp="1"/>
          </p:cNvSpPr>
          <p:nvPr>
            <p:ph idx="1"/>
          </p:nvPr>
        </p:nvSpPr>
        <p:spPr/>
        <p:txBody>
          <a:bodyPr anchor="t"/>
          <a:lstStyle/>
          <a:p>
            <a:r>
              <a:rPr lang="id-ID" dirty="0"/>
              <a:t>Di Go-Lang 1.16 terdapat fitur baru yang bernama Go-Lang embed</a:t>
            </a:r>
          </a:p>
          <a:p>
            <a:r>
              <a:rPr lang="id-ID" dirty="0"/>
              <a:t>Dalam Go-Lang embed kita bisa embed file ke dalam binary distribution file, hal ini mempermudah sehingga kita tidak perlu meng-copy static file lagi</a:t>
            </a:r>
          </a:p>
          <a:p>
            <a:r>
              <a:rPr lang="id-ID" dirty="0"/>
              <a:t>Go-Lang Embed juga memiliki fitur yang bernama embed.FS, fitur ini bisa diintegrasikan dengan FileServer</a:t>
            </a:r>
          </a:p>
        </p:txBody>
      </p:sp>
    </p:spTree>
    <p:extLst>
      <p:ext uri="{BB962C8B-B14F-4D97-AF65-F5344CB8AC3E}">
        <p14:creationId xmlns:p14="http://schemas.microsoft.com/office/powerpoint/2010/main" val="1010046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FILE SERVER WITH EMBED</a:t>
            </a:r>
          </a:p>
        </p:txBody>
      </p:sp>
      <p:sp>
        <p:nvSpPr>
          <p:cNvPr id="5" name="TextBox 4">
            <a:extLst>
              <a:ext uri="{FF2B5EF4-FFF2-40B4-BE49-F238E27FC236}">
                <a16:creationId xmlns:a16="http://schemas.microsoft.com/office/drawing/2014/main" id="{092A2BDC-42BE-1F34-929E-C65C335D5DA4}"/>
              </a:ext>
            </a:extLst>
          </p:cNvPr>
          <p:cNvSpPr txBox="1"/>
          <p:nvPr/>
        </p:nvSpPr>
        <p:spPr>
          <a:xfrm>
            <a:off x="2496000" y="2087484"/>
            <a:ext cx="7200000" cy="418576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400" b="0" dirty="0">
                <a:solidFill>
                  <a:srgbClr val="9A9B99"/>
                </a:solidFill>
                <a:effectLst/>
                <a:latin typeface="Consolas" panose="020B0609020204030204" pitchFamily="49" charset="0"/>
              </a:rPr>
              <a:t>//go:embed resources</a:t>
            </a:r>
            <a:endParaRPr lang="id-ID" sz="1400" b="0" dirty="0">
              <a:solidFill>
                <a:srgbClr val="C5C8C6"/>
              </a:solidFill>
              <a:effectLst/>
              <a:latin typeface="Consolas" panose="020B0609020204030204" pitchFamily="49" charset="0"/>
            </a:endParaRPr>
          </a:p>
          <a:p>
            <a:r>
              <a:rPr lang="id-ID" sz="1400" b="0" dirty="0">
                <a:solidFill>
                  <a:srgbClr val="676867"/>
                </a:solidFill>
                <a:effectLst/>
                <a:latin typeface="Consolas" panose="020B0609020204030204" pitchFamily="49" charset="0"/>
              </a:rPr>
              <a:t>var</a:t>
            </a: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resources</a:t>
            </a:r>
            <a:r>
              <a:rPr lang="id-ID" sz="1400" b="0" dirty="0">
                <a:solidFill>
                  <a:srgbClr val="C5C8C6"/>
                </a:solidFill>
                <a:effectLst/>
                <a:latin typeface="Consolas" panose="020B0609020204030204" pitchFamily="49" charset="0"/>
              </a:rPr>
              <a:t> embed.FS</a:t>
            </a:r>
          </a:p>
          <a:p>
            <a:br>
              <a:rPr lang="id-ID" sz="1400" b="0" dirty="0">
                <a:solidFill>
                  <a:srgbClr val="C5C8C6"/>
                </a:solidFill>
                <a:effectLst/>
                <a:latin typeface="Consolas" panose="020B0609020204030204" pitchFamily="49" charset="0"/>
              </a:rPr>
            </a:br>
            <a:r>
              <a:rPr lang="id-ID" sz="1400" b="0" dirty="0">
                <a:solidFill>
                  <a:srgbClr val="676867"/>
                </a:solidFill>
                <a:effectLst/>
                <a:latin typeface="Consolas" panose="020B0609020204030204" pitchFamily="49" charset="0"/>
              </a:rPr>
              <a:t>func</a:t>
            </a:r>
            <a:r>
              <a:rPr lang="id-ID" sz="1400" b="0" dirty="0">
                <a:solidFill>
                  <a:srgbClr val="C5C8C6"/>
                </a:solidFill>
                <a:effectLst/>
                <a:latin typeface="Consolas" panose="020B0609020204030204" pitchFamily="49" charset="0"/>
              </a:rPr>
              <a:t> </a:t>
            </a:r>
            <a:r>
              <a:rPr lang="id-ID" sz="1400" b="0" dirty="0">
                <a:solidFill>
                  <a:srgbClr val="CE6700"/>
                </a:solidFill>
                <a:effectLst/>
                <a:latin typeface="Consolas" panose="020B0609020204030204" pitchFamily="49" charset="0"/>
              </a:rPr>
              <a:t>main</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fileServer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http.</a:t>
            </a:r>
            <a:r>
              <a:rPr lang="id-ID" sz="1400" b="0" dirty="0">
                <a:solidFill>
                  <a:srgbClr val="9872A2"/>
                </a:solidFill>
                <a:effectLst/>
                <a:latin typeface="Consolas" panose="020B0609020204030204" pitchFamily="49" charset="0"/>
              </a:rPr>
              <a:t>FileServer</a:t>
            </a:r>
            <a:r>
              <a:rPr lang="id-ID" sz="1400" b="0" dirty="0">
                <a:solidFill>
                  <a:srgbClr val="C5C8C6"/>
                </a:solidFill>
                <a:effectLst/>
                <a:latin typeface="Consolas" panose="020B0609020204030204" pitchFamily="49" charset="0"/>
              </a:rPr>
              <a:t>(http.</a:t>
            </a:r>
            <a:r>
              <a:rPr lang="id-ID" sz="1400" b="0" dirty="0">
                <a:solidFill>
                  <a:srgbClr val="9872A2"/>
                </a:solidFill>
                <a:effectLst/>
                <a:latin typeface="Consolas" panose="020B0609020204030204" pitchFamily="49" charset="0"/>
              </a:rPr>
              <a:t>FS</a:t>
            </a:r>
            <a:r>
              <a:rPr lang="id-ID" sz="1400" b="0" dirty="0">
                <a:solidFill>
                  <a:srgbClr val="C5C8C6"/>
                </a:solidFill>
                <a:effectLst/>
                <a:latin typeface="Consolas" panose="020B0609020204030204" pitchFamily="49" charset="0"/>
              </a:rPr>
              <a:t>(resources))</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mux</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http.</a:t>
            </a:r>
            <a:r>
              <a:rPr lang="id-ID" sz="1400" b="0" dirty="0">
                <a:solidFill>
                  <a:srgbClr val="9872A2"/>
                </a:solidFill>
                <a:effectLst/>
                <a:latin typeface="Consolas" panose="020B0609020204030204" pitchFamily="49" charset="0"/>
              </a:rPr>
              <a:t>NewServeMux</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mux.</a:t>
            </a:r>
            <a:r>
              <a:rPr lang="id-ID" sz="1400" b="0" dirty="0">
                <a:solidFill>
                  <a:srgbClr val="9872A2"/>
                </a:solidFill>
                <a:effectLst/>
                <a:latin typeface="Consolas" panose="020B0609020204030204" pitchFamily="49" charset="0"/>
              </a:rPr>
              <a:t>Handle</a:t>
            </a:r>
            <a:r>
              <a:rPr lang="id-ID" sz="1400" b="0" dirty="0">
                <a:solidFill>
                  <a:srgbClr val="C5C8C6"/>
                </a:solidFill>
                <a:effectLst/>
                <a:latin typeface="Consolas" panose="020B0609020204030204" pitchFamily="49" charset="0"/>
              </a:rPr>
              <a:t>(</a:t>
            </a:r>
            <a:r>
              <a:rPr lang="id-ID" sz="1400" b="0" dirty="0">
                <a:solidFill>
                  <a:srgbClr val="9AA83A"/>
                </a:solidFill>
                <a:effectLst/>
                <a:latin typeface="Consolas" panose="020B0609020204030204" pitchFamily="49" charset="0"/>
              </a:rPr>
              <a:t>"/static/"</a:t>
            </a:r>
            <a:r>
              <a:rPr lang="id-ID" sz="1400" b="0" dirty="0">
                <a:solidFill>
                  <a:srgbClr val="C5C8C6"/>
                </a:solidFill>
                <a:effectLst/>
                <a:latin typeface="Consolas" panose="020B0609020204030204" pitchFamily="49" charset="0"/>
              </a:rPr>
              <a:t>, http.</a:t>
            </a:r>
            <a:r>
              <a:rPr lang="id-ID" sz="1400" b="0" dirty="0">
                <a:solidFill>
                  <a:srgbClr val="9872A2"/>
                </a:solidFill>
                <a:effectLst/>
                <a:latin typeface="Consolas" panose="020B0609020204030204" pitchFamily="49" charset="0"/>
              </a:rPr>
              <a:t>StripPrefix</a:t>
            </a:r>
            <a:r>
              <a:rPr lang="id-ID" sz="1400" b="0" dirty="0">
                <a:solidFill>
                  <a:srgbClr val="C5C8C6"/>
                </a:solidFill>
                <a:effectLst/>
                <a:latin typeface="Consolas" panose="020B0609020204030204" pitchFamily="49" charset="0"/>
              </a:rPr>
              <a:t>(</a:t>
            </a:r>
            <a:r>
              <a:rPr lang="id-ID" sz="1400" b="0" dirty="0">
                <a:solidFill>
                  <a:srgbClr val="9AA83A"/>
                </a:solidFill>
                <a:effectLst/>
                <a:latin typeface="Consolas" panose="020B0609020204030204" pitchFamily="49" charset="0"/>
              </a:rPr>
              <a:t>"/static"</a:t>
            </a:r>
            <a:r>
              <a:rPr lang="id-ID" sz="1400" b="0" dirty="0">
                <a:solidFill>
                  <a:srgbClr val="C5C8C6"/>
                </a:solidFill>
                <a:effectLst/>
                <a:latin typeface="Consolas" panose="020B0609020204030204" pitchFamily="49" charset="0"/>
              </a:rPr>
              <a:t>, fileServer))</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server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http.Server{</a:t>
            </a:r>
          </a:p>
          <a:p>
            <a:r>
              <a:rPr lang="id-ID" sz="1400" b="0" dirty="0">
                <a:solidFill>
                  <a:srgbClr val="C5C8C6"/>
                </a:solidFill>
                <a:effectLst/>
                <a:latin typeface="Consolas" panose="020B0609020204030204" pitchFamily="49" charset="0"/>
              </a:rPr>
              <a:t>        Addr:    </a:t>
            </a:r>
            <a:r>
              <a:rPr lang="id-ID" sz="1400" b="0" dirty="0">
                <a:solidFill>
                  <a:srgbClr val="9AA83A"/>
                </a:solidFill>
                <a:effectLst/>
                <a:latin typeface="Consolas" panose="020B0609020204030204" pitchFamily="49" charset="0"/>
              </a:rPr>
              <a:t>"localhost:8080"</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Handler: mux,</a:t>
            </a:r>
          </a:p>
          <a:p>
            <a:r>
              <a:rPr lang="id-ID" sz="1400" b="0" dirty="0">
                <a:solidFill>
                  <a:srgbClr val="C5C8C6"/>
                </a:solidFill>
                <a:effectLst/>
                <a:latin typeface="Consolas" panose="020B0609020204030204" pitchFamily="49" charset="0"/>
              </a:rPr>
              <a:t>    }</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err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server.</a:t>
            </a:r>
            <a:r>
              <a:rPr lang="id-ID" sz="1400" b="0" dirty="0">
                <a:solidFill>
                  <a:srgbClr val="9872A2"/>
                </a:solidFill>
                <a:effectLst/>
                <a:latin typeface="Consolas" panose="020B0609020204030204" pitchFamily="49" charset="0"/>
              </a:rPr>
              <a:t>ListenAndServe</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if</a:t>
            </a:r>
            <a:r>
              <a:rPr lang="id-ID" sz="1400" b="0" dirty="0">
                <a:solidFill>
                  <a:srgbClr val="C5C8C6"/>
                </a:solidFill>
                <a:effectLst/>
                <a:latin typeface="Consolas" panose="020B0609020204030204" pitchFamily="49" charset="0"/>
              </a:rPr>
              <a:t> err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r>
              <a:rPr lang="id-ID" sz="1400" b="0" dirty="0">
                <a:solidFill>
                  <a:srgbClr val="408080"/>
                </a:solidFill>
                <a:effectLst/>
                <a:latin typeface="Consolas" panose="020B0609020204030204" pitchFamily="49" charset="0"/>
              </a:rPr>
              <a:t>nil</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panic</a:t>
            </a:r>
            <a:r>
              <a:rPr lang="id-ID" sz="1400" b="0" dirty="0">
                <a:solidFill>
                  <a:srgbClr val="C5C8C6"/>
                </a:solidFill>
                <a:effectLst/>
                <a:latin typeface="Consolas" panose="020B0609020204030204" pitchFamily="49" charset="0"/>
              </a:rPr>
              <a:t>(err)</a:t>
            </a:r>
          </a:p>
          <a:p>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1781769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404 Not FOUND</a:t>
            </a:r>
          </a:p>
        </p:txBody>
      </p:sp>
      <p:sp>
        <p:nvSpPr>
          <p:cNvPr id="3" name="Content Placeholder 2"/>
          <p:cNvSpPr>
            <a:spLocks noGrp="1"/>
          </p:cNvSpPr>
          <p:nvPr>
            <p:ph idx="1"/>
          </p:nvPr>
        </p:nvSpPr>
        <p:spPr/>
        <p:txBody>
          <a:bodyPr anchor="t"/>
          <a:lstStyle/>
          <a:p>
            <a:r>
              <a:rPr lang="id-ID" dirty="0"/>
              <a:t>Jika kita coba jalankan, dan coba buka /static/index.js, maka kita akan mendapatkan error 404 Not Found</a:t>
            </a:r>
          </a:p>
          <a:p>
            <a:r>
              <a:rPr lang="id-ID" dirty="0"/>
              <a:t>Kenapa ini terjadi? Hal ini karena di Go-Lang embed, nama folder ikut menjadi nama resource nya, misal resources/index.js, jadi untuk mengaksesnya kita perlu gunakan URL /static/resources/index.js</a:t>
            </a:r>
          </a:p>
          <a:p>
            <a:r>
              <a:rPr lang="id-ID" dirty="0"/>
              <a:t>Jika kita ingin langsung mengakses file index.js tanpa menggunakan resources, kita bisa menggunakan function fs.Sub() untuk mendapatkan sub directory</a:t>
            </a:r>
          </a:p>
        </p:txBody>
      </p:sp>
    </p:spTree>
    <p:extLst>
      <p:ext uri="{BB962C8B-B14F-4D97-AF65-F5344CB8AC3E}">
        <p14:creationId xmlns:p14="http://schemas.microsoft.com/office/powerpoint/2010/main" val="337433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a:t>
            </a:r>
          </a:p>
        </p:txBody>
      </p:sp>
      <p:sp>
        <p:nvSpPr>
          <p:cNvPr id="3" name="Content Placeholder 2"/>
          <p:cNvSpPr>
            <a:spLocks noGrp="1"/>
          </p:cNvSpPr>
          <p:nvPr>
            <p:ph idx="1"/>
          </p:nvPr>
        </p:nvSpPr>
        <p:spPr/>
        <p:txBody>
          <a:bodyPr anchor="t"/>
          <a:lstStyle/>
          <a:p>
            <a:r>
              <a:rPr lang="id-ID" dirty="0"/>
              <a:t>Server adalah struct yang terdapat di package net/http yang digunakan sebagai representasi Web Server di Go-Lang</a:t>
            </a:r>
          </a:p>
          <a:p>
            <a:r>
              <a:rPr lang="id-ID" dirty="0"/>
              <a:t>Untuk membuat web, kita wajib membuat Server</a:t>
            </a:r>
          </a:p>
          <a:p>
            <a:r>
              <a:rPr lang="id-ID" dirty="0"/>
              <a:t>Saat membuat data Server, ada beberapa hal yang perlu kita tentukan, seperti host dan juga port tempat dimana Web kita berjalan</a:t>
            </a:r>
          </a:p>
          <a:p>
            <a:r>
              <a:rPr lang="id-ID" dirty="0"/>
              <a:t>Setelah membuat Server, kita bisa menjalankan Server tersebut menggunakan function ListenAndServe()</a:t>
            </a:r>
          </a:p>
        </p:txBody>
      </p:sp>
    </p:spTree>
    <p:extLst>
      <p:ext uri="{BB962C8B-B14F-4D97-AF65-F5344CB8AC3E}">
        <p14:creationId xmlns:p14="http://schemas.microsoft.com/office/powerpoint/2010/main" val="3181454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FILE SERVER WITH EMBED</a:t>
            </a:r>
          </a:p>
        </p:txBody>
      </p:sp>
      <p:sp>
        <p:nvSpPr>
          <p:cNvPr id="5" name="TextBox 4">
            <a:extLst>
              <a:ext uri="{FF2B5EF4-FFF2-40B4-BE49-F238E27FC236}">
                <a16:creationId xmlns:a16="http://schemas.microsoft.com/office/drawing/2014/main" id="{092A2BDC-42BE-1F34-929E-C65C335D5DA4}"/>
              </a:ext>
            </a:extLst>
          </p:cNvPr>
          <p:cNvSpPr txBox="1"/>
          <p:nvPr/>
        </p:nvSpPr>
        <p:spPr>
          <a:xfrm>
            <a:off x="2496000" y="2087484"/>
            <a:ext cx="7200000" cy="44012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400" b="0" dirty="0">
                <a:solidFill>
                  <a:srgbClr val="9A9B99"/>
                </a:solidFill>
                <a:effectLst/>
                <a:latin typeface="Consolas" panose="020B0609020204030204" pitchFamily="49" charset="0"/>
              </a:rPr>
              <a:t>//go:embed resources</a:t>
            </a:r>
            <a:endParaRPr lang="id-ID" sz="1400" b="0" dirty="0">
              <a:solidFill>
                <a:srgbClr val="C5C8C6"/>
              </a:solidFill>
              <a:effectLst/>
              <a:latin typeface="Consolas" panose="020B0609020204030204" pitchFamily="49" charset="0"/>
            </a:endParaRPr>
          </a:p>
          <a:p>
            <a:r>
              <a:rPr lang="id-ID" sz="1400" b="0" dirty="0">
                <a:solidFill>
                  <a:srgbClr val="676867"/>
                </a:solidFill>
                <a:effectLst/>
                <a:latin typeface="Consolas" panose="020B0609020204030204" pitchFamily="49" charset="0"/>
              </a:rPr>
              <a:t>var</a:t>
            </a: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resources</a:t>
            </a:r>
            <a:r>
              <a:rPr lang="id-ID" sz="1400" b="0" dirty="0">
                <a:solidFill>
                  <a:srgbClr val="C5C8C6"/>
                </a:solidFill>
                <a:effectLst/>
                <a:latin typeface="Consolas" panose="020B0609020204030204" pitchFamily="49" charset="0"/>
              </a:rPr>
              <a:t> embed.FS</a:t>
            </a:r>
          </a:p>
          <a:p>
            <a:br>
              <a:rPr lang="id-ID" sz="1400" b="0" dirty="0">
                <a:solidFill>
                  <a:srgbClr val="C5C8C6"/>
                </a:solidFill>
                <a:effectLst/>
                <a:latin typeface="Consolas" panose="020B0609020204030204" pitchFamily="49" charset="0"/>
              </a:rPr>
            </a:br>
            <a:r>
              <a:rPr lang="id-ID" sz="1400" b="0" dirty="0">
                <a:solidFill>
                  <a:srgbClr val="676867"/>
                </a:solidFill>
                <a:effectLst/>
                <a:latin typeface="Consolas" panose="020B0609020204030204" pitchFamily="49" charset="0"/>
              </a:rPr>
              <a:t>func</a:t>
            </a:r>
            <a:r>
              <a:rPr lang="id-ID" sz="1400" b="0" dirty="0">
                <a:solidFill>
                  <a:srgbClr val="C5C8C6"/>
                </a:solidFill>
                <a:effectLst/>
                <a:latin typeface="Consolas" panose="020B0609020204030204" pitchFamily="49" charset="0"/>
              </a:rPr>
              <a:t> </a:t>
            </a:r>
            <a:r>
              <a:rPr lang="id-ID" sz="1400" b="0" dirty="0">
                <a:solidFill>
                  <a:srgbClr val="CE6700"/>
                </a:solidFill>
                <a:effectLst/>
                <a:latin typeface="Consolas" panose="020B0609020204030204" pitchFamily="49" charset="0"/>
              </a:rPr>
              <a:t>main</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directory</a:t>
            </a: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_</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fs.</a:t>
            </a:r>
            <a:r>
              <a:rPr lang="id-ID" sz="1400" b="0" dirty="0">
                <a:solidFill>
                  <a:srgbClr val="9872A2"/>
                </a:solidFill>
                <a:effectLst/>
                <a:latin typeface="Consolas" panose="020B0609020204030204" pitchFamily="49" charset="0"/>
              </a:rPr>
              <a:t>Sub</a:t>
            </a:r>
            <a:r>
              <a:rPr lang="id-ID" sz="1400" b="0" dirty="0">
                <a:solidFill>
                  <a:srgbClr val="C5C8C6"/>
                </a:solidFill>
                <a:effectLst/>
                <a:latin typeface="Consolas" panose="020B0609020204030204" pitchFamily="49" charset="0"/>
              </a:rPr>
              <a:t>(resources, </a:t>
            </a:r>
            <a:r>
              <a:rPr lang="id-ID" sz="1400" b="0" dirty="0">
                <a:solidFill>
                  <a:srgbClr val="9AA83A"/>
                </a:solidFill>
                <a:effectLst/>
                <a:latin typeface="Consolas" panose="020B0609020204030204" pitchFamily="49" charset="0"/>
              </a:rPr>
              <a:t>"resources"</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fileServer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http.</a:t>
            </a:r>
            <a:r>
              <a:rPr lang="id-ID" sz="1400" b="0" dirty="0">
                <a:solidFill>
                  <a:srgbClr val="9872A2"/>
                </a:solidFill>
                <a:effectLst/>
                <a:latin typeface="Consolas" panose="020B0609020204030204" pitchFamily="49" charset="0"/>
              </a:rPr>
              <a:t>FileServer</a:t>
            </a:r>
            <a:r>
              <a:rPr lang="id-ID" sz="1400" b="0" dirty="0">
                <a:solidFill>
                  <a:srgbClr val="C5C8C6"/>
                </a:solidFill>
                <a:effectLst/>
                <a:latin typeface="Consolas" panose="020B0609020204030204" pitchFamily="49" charset="0"/>
              </a:rPr>
              <a:t>(http.</a:t>
            </a:r>
            <a:r>
              <a:rPr lang="id-ID" sz="1400" b="0" dirty="0">
                <a:solidFill>
                  <a:srgbClr val="9872A2"/>
                </a:solidFill>
                <a:effectLst/>
                <a:latin typeface="Consolas" panose="020B0609020204030204" pitchFamily="49" charset="0"/>
              </a:rPr>
              <a:t>FS</a:t>
            </a:r>
            <a:r>
              <a:rPr lang="id-ID" sz="1400" b="0" dirty="0">
                <a:solidFill>
                  <a:srgbClr val="C5C8C6"/>
                </a:solidFill>
                <a:effectLst/>
                <a:latin typeface="Consolas" panose="020B0609020204030204" pitchFamily="49" charset="0"/>
              </a:rPr>
              <a:t>(directory))</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mux</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http.</a:t>
            </a:r>
            <a:r>
              <a:rPr lang="id-ID" sz="1400" b="0" dirty="0">
                <a:solidFill>
                  <a:srgbClr val="9872A2"/>
                </a:solidFill>
                <a:effectLst/>
                <a:latin typeface="Consolas" panose="020B0609020204030204" pitchFamily="49" charset="0"/>
              </a:rPr>
              <a:t>NewServeMux</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mux.</a:t>
            </a:r>
            <a:r>
              <a:rPr lang="id-ID" sz="1400" b="0" dirty="0">
                <a:solidFill>
                  <a:srgbClr val="9872A2"/>
                </a:solidFill>
                <a:effectLst/>
                <a:latin typeface="Consolas" panose="020B0609020204030204" pitchFamily="49" charset="0"/>
              </a:rPr>
              <a:t>Handle</a:t>
            </a:r>
            <a:r>
              <a:rPr lang="id-ID" sz="1400" b="0" dirty="0">
                <a:solidFill>
                  <a:srgbClr val="C5C8C6"/>
                </a:solidFill>
                <a:effectLst/>
                <a:latin typeface="Consolas" panose="020B0609020204030204" pitchFamily="49" charset="0"/>
              </a:rPr>
              <a:t>(</a:t>
            </a:r>
            <a:r>
              <a:rPr lang="id-ID" sz="1400" b="0" dirty="0">
                <a:solidFill>
                  <a:srgbClr val="9AA83A"/>
                </a:solidFill>
                <a:effectLst/>
                <a:latin typeface="Consolas" panose="020B0609020204030204" pitchFamily="49" charset="0"/>
              </a:rPr>
              <a:t>"/static/"</a:t>
            </a:r>
            <a:r>
              <a:rPr lang="id-ID" sz="1400" b="0" dirty="0">
                <a:solidFill>
                  <a:srgbClr val="C5C8C6"/>
                </a:solidFill>
                <a:effectLst/>
                <a:latin typeface="Consolas" panose="020B0609020204030204" pitchFamily="49" charset="0"/>
              </a:rPr>
              <a:t>, http.</a:t>
            </a:r>
            <a:r>
              <a:rPr lang="id-ID" sz="1400" b="0" dirty="0">
                <a:solidFill>
                  <a:srgbClr val="9872A2"/>
                </a:solidFill>
                <a:effectLst/>
                <a:latin typeface="Consolas" panose="020B0609020204030204" pitchFamily="49" charset="0"/>
              </a:rPr>
              <a:t>StripPrefix</a:t>
            </a:r>
            <a:r>
              <a:rPr lang="id-ID" sz="1400" b="0" dirty="0">
                <a:solidFill>
                  <a:srgbClr val="C5C8C6"/>
                </a:solidFill>
                <a:effectLst/>
                <a:latin typeface="Consolas" panose="020B0609020204030204" pitchFamily="49" charset="0"/>
              </a:rPr>
              <a:t>(</a:t>
            </a:r>
            <a:r>
              <a:rPr lang="id-ID" sz="1400" b="0" dirty="0">
                <a:solidFill>
                  <a:srgbClr val="9AA83A"/>
                </a:solidFill>
                <a:effectLst/>
                <a:latin typeface="Consolas" panose="020B0609020204030204" pitchFamily="49" charset="0"/>
              </a:rPr>
              <a:t>"/static"</a:t>
            </a:r>
            <a:r>
              <a:rPr lang="id-ID" sz="1400" b="0" dirty="0">
                <a:solidFill>
                  <a:srgbClr val="C5C8C6"/>
                </a:solidFill>
                <a:effectLst/>
                <a:latin typeface="Consolas" panose="020B0609020204030204" pitchFamily="49" charset="0"/>
              </a:rPr>
              <a:t>, fileServer))</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server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http.Server{</a:t>
            </a:r>
          </a:p>
          <a:p>
            <a:r>
              <a:rPr lang="id-ID" sz="1400" b="0" dirty="0">
                <a:solidFill>
                  <a:srgbClr val="C5C8C6"/>
                </a:solidFill>
                <a:effectLst/>
                <a:latin typeface="Consolas" panose="020B0609020204030204" pitchFamily="49" charset="0"/>
              </a:rPr>
              <a:t>        Addr:    </a:t>
            </a:r>
            <a:r>
              <a:rPr lang="id-ID" sz="1400" b="0" dirty="0">
                <a:solidFill>
                  <a:srgbClr val="9AA83A"/>
                </a:solidFill>
                <a:effectLst/>
                <a:latin typeface="Consolas" panose="020B0609020204030204" pitchFamily="49" charset="0"/>
              </a:rPr>
              <a:t>"localhost:8080"</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Handler: mux,</a:t>
            </a:r>
          </a:p>
          <a:p>
            <a:r>
              <a:rPr lang="id-ID" sz="1400" b="0" dirty="0">
                <a:solidFill>
                  <a:srgbClr val="C5C8C6"/>
                </a:solidFill>
                <a:effectLst/>
                <a:latin typeface="Consolas" panose="020B0609020204030204" pitchFamily="49" charset="0"/>
              </a:rPr>
              <a:t>    }</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err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server.</a:t>
            </a:r>
            <a:r>
              <a:rPr lang="id-ID" sz="1400" b="0" dirty="0">
                <a:solidFill>
                  <a:srgbClr val="9872A2"/>
                </a:solidFill>
                <a:effectLst/>
                <a:latin typeface="Consolas" panose="020B0609020204030204" pitchFamily="49" charset="0"/>
              </a:rPr>
              <a:t>ListenAndServe</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if</a:t>
            </a:r>
            <a:r>
              <a:rPr lang="id-ID" sz="1400" b="0" dirty="0">
                <a:solidFill>
                  <a:srgbClr val="C5C8C6"/>
                </a:solidFill>
                <a:effectLst/>
                <a:latin typeface="Consolas" panose="020B0609020204030204" pitchFamily="49" charset="0"/>
              </a:rPr>
              <a:t> err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r>
              <a:rPr lang="id-ID" sz="1400" b="0" dirty="0">
                <a:solidFill>
                  <a:srgbClr val="408080"/>
                </a:solidFill>
                <a:effectLst/>
                <a:latin typeface="Consolas" panose="020B0609020204030204" pitchFamily="49" charset="0"/>
              </a:rPr>
              <a:t>nil</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panic</a:t>
            </a:r>
            <a:r>
              <a:rPr lang="id-ID" sz="1400" b="0" dirty="0">
                <a:solidFill>
                  <a:srgbClr val="C5C8C6"/>
                </a:solidFill>
                <a:effectLst/>
                <a:latin typeface="Consolas" panose="020B0609020204030204" pitchFamily="49" charset="0"/>
              </a:rPr>
              <a:t>(err)</a:t>
            </a:r>
          </a:p>
          <a:p>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770874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SERVEFILE</a:t>
            </a:r>
          </a:p>
        </p:txBody>
      </p:sp>
      <p:sp>
        <p:nvSpPr>
          <p:cNvPr id="3" name="Content Placeholder 2"/>
          <p:cNvSpPr>
            <a:spLocks noGrp="1"/>
          </p:cNvSpPr>
          <p:nvPr>
            <p:ph idx="1"/>
          </p:nvPr>
        </p:nvSpPr>
        <p:spPr/>
        <p:txBody>
          <a:bodyPr anchor="t"/>
          <a:lstStyle/>
          <a:p>
            <a:r>
              <a:rPr lang="id-ID" dirty="0"/>
              <a:t>Kadang ada kasus misal kita hanya ingin menggunakan static file sesuai dengan yang kita inginkan</a:t>
            </a:r>
          </a:p>
          <a:p>
            <a:r>
              <a:rPr lang="id-ID" dirty="0"/>
              <a:t>Hal ini bisa dilakukan menggunakan function http.ServeFile()</a:t>
            </a:r>
          </a:p>
          <a:p>
            <a:r>
              <a:rPr lang="id-ID" dirty="0"/>
              <a:t>Dengan menggunakan function ini, kita bisa menentukan file mana yang ingin kita tulis ke http response</a:t>
            </a:r>
          </a:p>
        </p:txBody>
      </p:sp>
    </p:spTree>
    <p:extLst>
      <p:ext uri="{BB962C8B-B14F-4D97-AF65-F5344CB8AC3E}">
        <p14:creationId xmlns:p14="http://schemas.microsoft.com/office/powerpoint/2010/main" val="4012330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SERVEFILE</a:t>
            </a:r>
          </a:p>
        </p:txBody>
      </p:sp>
      <p:sp>
        <p:nvSpPr>
          <p:cNvPr id="4" name="TextBox 3">
            <a:extLst>
              <a:ext uri="{FF2B5EF4-FFF2-40B4-BE49-F238E27FC236}">
                <a16:creationId xmlns:a16="http://schemas.microsoft.com/office/drawing/2014/main" id="{BFCDBB35-7631-8275-6E6B-3B3D6D4443FB}"/>
              </a:ext>
            </a:extLst>
          </p:cNvPr>
          <p:cNvSpPr txBox="1"/>
          <p:nvPr/>
        </p:nvSpPr>
        <p:spPr>
          <a:xfrm>
            <a:off x="2496000" y="1970083"/>
            <a:ext cx="7200000" cy="418576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400" b="0" dirty="0">
                <a:solidFill>
                  <a:srgbClr val="676867"/>
                </a:solidFill>
                <a:effectLst/>
                <a:latin typeface="Consolas" panose="020B0609020204030204" pitchFamily="49" charset="0"/>
              </a:rPr>
              <a:t>func</a:t>
            </a:r>
            <a:r>
              <a:rPr lang="id-ID" sz="1400" b="0" dirty="0">
                <a:solidFill>
                  <a:srgbClr val="C5C8C6"/>
                </a:solidFill>
                <a:effectLst/>
                <a:latin typeface="Consolas" panose="020B0609020204030204" pitchFamily="49" charset="0"/>
              </a:rPr>
              <a:t> </a:t>
            </a:r>
            <a:r>
              <a:rPr lang="id-ID" sz="1400" b="0" dirty="0">
                <a:solidFill>
                  <a:srgbClr val="CE6700"/>
                </a:solidFill>
                <a:effectLst/>
                <a:latin typeface="Consolas" panose="020B0609020204030204" pitchFamily="49" charset="0"/>
              </a:rPr>
              <a:t>ServeFile</a:t>
            </a:r>
            <a:r>
              <a:rPr lang="id-ID" sz="1400" b="0" dirty="0">
                <a:solidFill>
                  <a:srgbClr val="C5C8C6"/>
                </a:solidFill>
                <a:effectLst/>
                <a:latin typeface="Consolas" panose="020B0609020204030204" pitchFamily="49" charset="0"/>
              </a:rPr>
              <a:t>(w http.ResponseWriter, r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http.Request) {</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if</a:t>
            </a:r>
            <a:r>
              <a:rPr lang="id-ID" sz="1400" b="0" dirty="0">
                <a:solidFill>
                  <a:srgbClr val="C5C8C6"/>
                </a:solidFill>
                <a:effectLst/>
                <a:latin typeface="Consolas" panose="020B0609020204030204" pitchFamily="49" charset="0"/>
              </a:rPr>
              <a:t> r.URL.</a:t>
            </a:r>
            <a:r>
              <a:rPr lang="id-ID" sz="1400" b="0" dirty="0">
                <a:solidFill>
                  <a:srgbClr val="9872A2"/>
                </a:solidFill>
                <a:effectLst/>
                <a:latin typeface="Consolas" panose="020B0609020204030204" pitchFamily="49" charset="0"/>
              </a:rPr>
              <a:t>Query</a:t>
            </a:r>
            <a:r>
              <a:rPr lang="id-ID" sz="1400" b="0" dirty="0">
                <a:solidFill>
                  <a:srgbClr val="C5C8C6"/>
                </a:solidFill>
                <a:effectLst/>
                <a:latin typeface="Consolas" panose="020B0609020204030204" pitchFamily="49" charset="0"/>
              </a:rPr>
              <a:t>().</a:t>
            </a:r>
            <a:r>
              <a:rPr lang="id-ID" sz="1400" b="0" dirty="0">
                <a:solidFill>
                  <a:srgbClr val="9872A2"/>
                </a:solidFill>
                <a:effectLst/>
                <a:latin typeface="Consolas" panose="020B0609020204030204" pitchFamily="49" charset="0"/>
              </a:rPr>
              <a:t>Get</a:t>
            </a:r>
            <a:r>
              <a:rPr lang="id-ID" sz="1400" b="0" dirty="0">
                <a:solidFill>
                  <a:srgbClr val="C5C8C6"/>
                </a:solidFill>
                <a:effectLst/>
                <a:latin typeface="Consolas" panose="020B0609020204030204" pitchFamily="49" charset="0"/>
              </a:rPr>
              <a:t>(</a:t>
            </a:r>
            <a:r>
              <a:rPr lang="id-ID" sz="1400" b="0" dirty="0">
                <a:solidFill>
                  <a:srgbClr val="9AA83A"/>
                </a:solidFill>
                <a:effectLst/>
                <a:latin typeface="Consolas" panose="020B0609020204030204" pitchFamily="49" charset="0"/>
              </a:rPr>
              <a:t>"name"</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r>
              <a:rPr lang="id-ID" sz="1400" b="0" dirty="0">
                <a:solidFill>
                  <a:srgbClr val="9AA83A"/>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http.</a:t>
            </a:r>
            <a:r>
              <a:rPr lang="id-ID" sz="1400" b="0" dirty="0">
                <a:solidFill>
                  <a:srgbClr val="9872A2"/>
                </a:solidFill>
                <a:effectLst/>
                <a:latin typeface="Consolas" panose="020B0609020204030204" pitchFamily="49" charset="0"/>
              </a:rPr>
              <a:t>ServeFile</a:t>
            </a:r>
            <a:r>
              <a:rPr lang="id-ID" sz="1400" b="0" dirty="0">
                <a:solidFill>
                  <a:srgbClr val="C5C8C6"/>
                </a:solidFill>
                <a:effectLst/>
                <a:latin typeface="Consolas" panose="020B0609020204030204" pitchFamily="49" charset="0"/>
              </a:rPr>
              <a:t>(w, r, </a:t>
            </a:r>
            <a:r>
              <a:rPr lang="id-ID" sz="1400" b="0" dirty="0">
                <a:solidFill>
                  <a:srgbClr val="9AA83A"/>
                </a:solidFill>
                <a:effectLst/>
                <a:latin typeface="Consolas" panose="020B0609020204030204" pitchFamily="49" charset="0"/>
              </a:rPr>
              <a:t>"./resources/ok.html"</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 </a:t>
            </a:r>
            <a:r>
              <a:rPr lang="id-ID" sz="1400" b="0" dirty="0">
                <a:solidFill>
                  <a:srgbClr val="9872A2"/>
                </a:solidFill>
                <a:effectLst/>
                <a:latin typeface="Consolas" panose="020B0609020204030204" pitchFamily="49" charset="0"/>
              </a:rPr>
              <a:t>else</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http.</a:t>
            </a:r>
            <a:r>
              <a:rPr lang="id-ID" sz="1400" b="0" dirty="0">
                <a:solidFill>
                  <a:srgbClr val="9872A2"/>
                </a:solidFill>
                <a:effectLst/>
                <a:latin typeface="Consolas" panose="020B0609020204030204" pitchFamily="49" charset="0"/>
              </a:rPr>
              <a:t>ServeFile</a:t>
            </a:r>
            <a:r>
              <a:rPr lang="id-ID" sz="1400" b="0" dirty="0">
                <a:solidFill>
                  <a:srgbClr val="C5C8C6"/>
                </a:solidFill>
                <a:effectLst/>
                <a:latin typeface="Consolas" panose="020B0609020204030204" pitchFamily="49" charset="0"/>
              </a:rPr>
              <a:t>(w, r, </a:t>
            </a:r>
            <a:r>
              <a:rPr lang="id-ID" sz="1400" b="0" dirty="0">
                <a:solidFill>
                  <a:srgbClr val="9AA83A"/>
                </a:solidFill>
                <a:effectLst/>
                <a:latin typeface="Consolas" panose="020B0609020204030204" pitchFamily="49" charset="0"/>
              </a:rPr>
              <a:t>"./resources/notfound.html"</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a:t>
            </a:r>
          </a:p>
          <a:p>
            <a:br>
              <a:rPr lang="id-ID" sz="1400" b="0" dirty="0">
                <a:solidFill>
                  <a:srgbClr val="C5C8C6"/>
                </a:solidFill>
                <a:effectLst/>
                <a:latin typeface="Consolas" panose="020B0609020204030204" pitchFamily="49" charset="0"/>
              </a:rPr>
            </a:br>
            <a:r>
              <a:rPr lang="id-ID" sz="1400" b="0" dirty="0">
                <a:solidFill>
                  <a:srgbClr val="676867"/>
                </a:solidFill>
                <a:effectLst/>
                <a:latin typeface="Consolas" panose="020B0609020204030204" pitchFamily="49" charset="0"/>
              </a:rPr>
              <a:t>func</a:t>
            </a:r>
            <a:r>
              <a:rPr lang="id-ID" sz="1400" b="0" dirty="0">
                <a:solidFill>
                  <a:srgbClr val="C5C8C6"/>
                </a:solidFill>
                <a:effectLst/>
                <a:latin typeface="Consolas" panose="020B0609020204030204" pitchFamily="49" charset="0"/>
              </a:rPr>
              <a:t> </a:t>
            </a:r>
            <a:r>
              <a:rPr lang="id-ID" sz="1400" b="0" dirty="0">
                <a:solidFill>
                  <a:srgbClr val="CE6700"/>
                </a:solidFill>
                <a:effectLst/>
                <a:latin typeface="Consolas" panose="020B0609020204030204" pitchFamily="49" charset="0"/>
              </a:rPr>
              <a:t>main</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server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http.Server{</a:t>
            </a:r>
          </a:p>
          <a:p>
            <a:r>
              <a:rPr lang="id-ID" sz="1400" b="0" dirty="0">
                <a:solidFill>
                  <a:srgbClr val="C5C8C6"/>
                </a:solidFill>
                <a:effectLst/>
                <a:latin typeface="Consolas" panose="020B0609020204030204" pitchFamily="49" charset="0"/>
              </a:rPr>
              <a:t>        Addr:    </a:t>
            </a:r>
            <a:r>
              <a:rPr lang="id-ID" sz="1400" b="0" dirty="0">
                <a:solidFill>
                  <a:srgbClr val="9AA83A"/>
                </a:solidFill>
                <a:effectLst/>
                <a:latin typeface="Consolas" panose="020B0609020204030204" pitchFamily="49" charset="0"/>
              </a:rPr>
              <a:t>"localhost:8080"</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Handler: http.</a:t>
            </a:r>
            <a:r>
              <a:rPr lang="id-ID" sz="1400" b="0" dirty="0">
                <a:solidFill>
                  <a:srgbClr val="9872A2"/>
                </a:solidFill>
                <a:effectLst/>
                <a:latin typeface="Consolas" panose="020B0609020204030204" pitchFamily="49" charset="0"/>
              </a:rPr>
              <a:t>HandlerFunc</a:t>
            </a:r>
            <a:r>
              <a:rPr lang="id-ID" sz="1400" b="0" dirty="0">
                <a:solidFill>
                  <a:srgbClr val="C5C8C6"/>
                </a:solidFill>
                <a:effectLst/>
                <a:latin typeface="Consolas" panose="020B0609020204030204" pitchFamily="49" charset="0"/>
              </a:rPr>
              <a:t>(ServeFile),</a:t>
            </a:r>
          </a:p>
          <a:p>
            <a:r>
              <a:rPr lang="id-ID" sz="1400" b="0" dirty="0">
                <a:solidFill>
                  <a:srgbClr val="C5C8C6"/>
                </a:solidFill>
                <a:effectLst/>
                <a:latin typeface="Consolas" panose="020B0609020204030204" pitchFamily="49" charset="0"/>
              </a:rPr>
              <a:t>    }</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err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server.</a:t>
            </a:r>
            <a:r>
              <a:rPr lang="id-ID" sz="1400" b="0" dirty="0">
                <a:solidFill>
                  <a:srgbClr val="9872A2"/>
                </a:solidFill>
                <a:effectLst/>
                <a:latin typeface="Consolas" panose="020B0609020204030204" pitchFamily="49" charset="0"/>
              </a:rPr>
              <a:t>ListenAndServe</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if</a:t>
            </a:r>
            <a:r>
              <a:rPr lang="id-ID" sz="1400" b="0" dirty="0">
                <a:solidFill>
                  <a:srgbClr val="C5C8C6"/>
                </a:solidFill>
                <a:effectLst/>
                <a:latin typeface="Consolas" panose="020B0609020204030204" pitchFamily="49" charset="0"/>
              </a:rPr>
              <a:t> err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r>
              <a:rPr lang="id-ID" sz="1400" b="0" dirty="0">
                <a:solidFill>
                  <a:srgbClr val="408080"/>
                </a:solidFill>
                <a:effectLst/>
                <a:latin typeface="Consolas" panose="020B0609020204030204" pitchFamily="49" charset="0"/>
              </a:rPr>
              <a:t>nil</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panic</a:t>
            </a:r>
            <a:r>
              <a:rPr lang="id-ID" sz="1400" b="0" dirty="0">
                <a:solidFill>
                  <a:srgbClr val="C5C8C6"/>
                </a:solidFill>
                <a:effectLst/>
                <a:latin typeface="Consolas" panose="020B0609020204030204" pitchFamily="49" charset="0"/>
              </a:rPr>
              <a:t>(err)</a:t>
            </a:r>
          </a:p>
          <a:p>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561476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SERVEFILE WITH EMBED</a:t>
            </a:r>
          </a:p>
        </p:txBody>
      </p:sp>
      <p:sp>
        <p:nvSpPr>
          <p:cNvPr id="3" name="Content Placeholder 2"/>
          <p:cNvSpPr>
            <a:spLocks noGrp="1"/>
          </p:cNvSpPr>
          <p:nvPr>
            <p:ph idx="1"/>
          </p:nvPr>
        </p:nvSpPr>
        <p:spPr/>
        <p:txBody>
          <a:bodyPr anchor="t"/>
          <a:lstStyle/>
          <a:p>
            <a:r>
              <a:rPr lang="id-ID" dirty="0"/>
              <a:t>Parameter function http.ServeFile hanya berisi string file name, sehingga tidak bisa menggunakan Go-Lang Embed</a:t>
            </a:r>
          </a:p>
          <a:p>
            <a:r>
              <a:rPr lang="id-ID" dirty="0"/>
              <a:t>Namun bukan berarti kita tidak bisa menggunakan Go-Lang embed, karena jika untuk melakukan load file, kita hanya butuh menggunakan package fmt dan ResponseWriter saja</a:t>
            </a:r>
          </a:p>
        </p:txBody>
      </p:sp>
    </p:spTree>
    <p:extLst>
      <p:ext uri="{BB962C8B-B14F-4D97-AF65-F5344CB8AC3E}">
        <p14:creationId xmlns:p14="http://schemas.microsoft.com/office/powerpoint/2010/main" val="2072937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a:t>
            </a:r>
            <a:r>
              <a:rPr lang="en-US"/>
              <a:t>: SERVEFILE WITH EMBED</a:t>
            </a:r>
            <a:endParaRPr lang="en-US" dirty="0"/>
          </a:p>
        </p:txBody>
      </p:sp>
      <p:sp>
        <p:nvSpPr>
          <p:cNvPr id="4" name="TextBox 3">
            <a:extLst>
              <a:ext uri="{FF2B5EF4-FFF2-40B4-BE49-F238E27FC236}">
                <a16:creationId xmlns:a16="http://schemas.microsoft.com/office/drawing/2014/main" id="{BFCDBB35-7631-8275-6E6B-3B3D6D4443FB}"/>
              </a:ext>
            </a:extLst>
          </p:cNvPr>
          <p:cNvSpPr txBox="1"/>
          <p:nvPr/>
        </p:nvSpPr>
        <p:spPr>
          <a:xfrm>
            <a:off x="2496000" y="1982450"/>
            <a:ext cx="7200000" cy="28931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400" b="0" dirty="0">
                <a:solidFill>
                  <a:srgbClr val="9A9B99"/>
                </a:solidFill>
                <a:effectLst/>
                <a:latin typeface="Consolas" panose="020B0609020204030204" pitchFamily="49" charset="0"/>
              </a:rPr>
              <a:t>//go:embed resources/ok.html</a:t>
            </a:r>
            <a:endParaRPr lang="id-ID" sz="1400" b="0" dirty="0">
              <a:solidFill>
                <a:srgbClr val="C5C8C6"/>
              </a:solidFill>
              <a:effectLst/>
              <a:latin typeface="Consolas" panose="020B0609020204030204" pitchFamily="49" charset="0"/>
            </a:endParaRPr>
          </a:p>
          <a:p>
            <a:r>
              <a:rPr lang="id-ID" sz="1400" b="0" dirty="0">
                <a:solidFill>
                  <a:srgbClr val="676867"/>
                </a:solidFill>
                <a:effectLst/>
                <a:latin typeface="Consolas" panose="020B0609020204030204" pitchFamily="49" charset="0"/>
              </a:rPr>
              <a:t>var</a:t>
            </a: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resourcesOk</a:t>
            </a:r>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string</a:t>
            </a:r>
            <a:endParaRPr lang="id-ID" sz="1400" b="0" dirty="0">
              <a:solidFill>
                <a:srgbClr val="C5C8C6"/>
              </a:solidFill>
              <a:effectLst/>
              <a:latin typeface="Consolas" panose="020B0609020204030204" pitchFamily="49" charset="0"/>
            </a:endParaRPr>
          </a:p>
          <a:p>
            <a:br>
              <a:rPr lang="id-ID" sz="1400" b="0" dirty="0">
                <a:solidFill>
                  <a:srgbClr val="C5C8C6"/>
                </a:solidFill>
                <a:effectLst/>
                <a:latin typeface="Consolas" panose="020B0609020204030204" pitchFamily="49" charset="0"/>
              </a:rPr>
            </a:br>
            <a:r>
              <a:rPr lang="id-ID" sz="1400" b="0" dirty="0">
                <a:solidFill>
                  <a:srgbClr val="9A9B99"/>
                </a:solidFill>
                <a:effectLst/>
                <a:latin typeface="Consolas" panose="020B0609020204030204" pitchFamily="49" charset="0"/>
              </a:rPr>
              <a:t>//go:embed resources/notfound.html</a:t>
            </a:r>
            <a:endParaRPr lang="id-ID" sz="1400" b="0" dirty="0">
              <a:solidFill>
                <a:srgbClr val="C5C8C6"/>
              </a:solidFill>
              <a:effectLst/>
              <a:latin typeface="Consolas" panose="020B0609020204030204" pitchFamily="49" charset="0"/>
            </a:endParaRPr>
          </a:p>
          <a:p>
            <a:r>
              <a:rPr lang="id-ID" sz="1400" b="0" dirty="0">
                <a:solidFill>
                  <a:srgbClr val="676867"/>
                </a:solidFill>
                <a:effectLst/>
                <a:latin typeface="Consolas" panose="020B0609020204030204" pitchFamily="49" charset="0"/>
              </a:rPr>
              <a:t>var</a:t>
            </a: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resourcesNotFound</a:t>
            </a:r>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string</a:t>
            </a:r>
            <a:endParaRPr lang="id-ID" sz="1400" b="0" dirty="0">
              <a:solidFill>
                <a:srgbClr val="C5C8C6"/>
              </a:solidFill>
              <a:effectLst/>
              <a:latin typeface="Consolas" panose="020B0609020204030204" pitchFamily="49" charset="0"/>
            </a:endParaRPr>
          </a:p>
          <a:p>
            <a:br>
              <a:rPr lang="id-ID" sz="1400" b="0" dirty="0">
                <a:solidFill>
                  <a:srgbClr val="C5C8C6"/>
                </a:solidFill>
                <a:effectLst/>
                <a:latin typeface="Consolas" panose="020B0609020204030204" pitchFamily="49" charset="0"/>
              </a:rPr>
            </a:br>
            <a:r>
              <a:rPr lang="id-ID" sz="1400" b="0" dirty="0">
                <a:solidFill>
                  <a:srgbClr val="676867"/>
                </a:solidFill>
                <a:effectLst/>
                <a:latin typeface="Consolas" panose="020B0609020204030204" pitchFamily="49" charset="0"/>
              </a:rPr>
              <a:t>func</a:t>
            </a:r>
            <a:r>
              <a:rPr lang="id-ID" sz="1400" b="0" dirty="0">
                <a:solidFill>
                  <a:srgbClr val="C5C8C6"/>
                </a:solidFill>
                <a:effectLst/>
                <a:latin typeface="Consolas" panose="020B0609020204030204" pitchFamily="49" charset="0"/>
              </a:rPr>
              <a:t> </a:t>
            </a:r>
            <a:r>
              <a:rPr lang="id-ID" sz="1400" b="0" dirty="0">
                <a:solidFill>
                  <a:srgbClr val="CE6700"/>
                </a:solidFill>
                <a:effectLst/>
                <a:latin typeface="Consolas" panose="020B0609020204030204" pitchFamily="49" charset="0"/>
              </a:rPr>
              <a:t>ServeFile</a:t>
            </a:r>
            <a:r>
              <a:rPr lang="id-ID" sz="1400" b="0" dirty="0">
                <a:solidFill>
                  <a:srgbClr val="C5C8C6"/>
                </a:solidFill>
                <a:effectLst/>
                <a:latin typeface="Consolas" panose="020B0609020204030204" pitchFamily="49" charset="0"/>
              </a:rPr>
              <a:t>(w http.ResponseWriter, r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http.Request) {</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if</a:t>
            </a:r>
            <a:r>
              <a:rPr lang="id-ID" sz="1400" b="0" dirty="0">
                <a:solidFill>
                  <a:srgbClr val="C5C8C6"/>
                </a:solidFill>
                <a:effectLst/>
                <a:latin typeface="Consolas" panose="020B0609020204030204" pitchFamily="49" charset="0"/>
              </a:rPr>
              <a:t> r.URL.</a:t>
            </a:r>
            <a:r>
              <a:rPr lang="id-ID" sz="1400" b="0" dirty="0">
                <a:solidFill>
                  <a:srgbClr val="9872A2"/>
                </a:solidFill>
                <a:effectLst/>
                <a:latin typeface="Consolas" panose="020B0609020204030204" pitchFamily="49" charset="0"/>
              </a:rPr>
              <a:t>Query</a:t>
            </a:r>
            <a:r>
              <a:rPr lang="id-ID" sz="1400" b="0" dirty="0">
                <a:solidFill>
                  <a:srgbClr val="C5C8C6"/>
                </a:solidFill>
                <a:effectLst/>
                <a:latin typeface="Consolas" panose="020B0609020204030204" pitchFamily="49" charset="0"/>
              </a:rPr>
              <a:t>().</a:t>
            </a:r>
            <a:r>
              <a:rPr lang="id-ID" sz="1400" b="0" dirty="0">
                <a:solidFill>
                  <a:srgbClr val="9872A2"/>
                </a:solidFill>
                <a:effectLst/>
                <a:latin typeface="Consolas" panose="020B0609020204030204" pitchFamily="49" charset="0"/>
              </a:rPr>
              <a:t>Get</a:t>
            </a:r>
            <a:r>
              <a:rPr lang="id-ID" sz="1400" b="0" dirty="0">
                <a:solidFill>
                  <a:srgbClr val="C5C8C6"/>
                </a:solidFill>
                <a:effectLst/>
                <a:latin typeface="Consolas" panose="020B0609020204030204" pitchFamily="49" charset="0"/>
              </a:rPr>
              <a:t>(</a:t>
            </a:r>
            <a:r>
              <a:rPr lang="id-ID" sz="1400" b="0" dirty="0">
                <a:solidFill>
                  <a:srgbClr val="9AA83A"/>
                </a:solidFill>
                <a:effectLst/>
                <a:latin typeface="Consolas" panose="020B0609020204030204" pitchFamily="49" charset="0"/>
              </a:rPr>
              <a:t>"name"</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r>
              <a:rPr lang="id-ID" sz="1400" b="0" dirty="0">
                <a:solidFill>
                  <a:srgbClr val="9AA83A"/>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fmt.</a:t>
            </a:r>
            <a:r>
              <a:rPr lang="id-ID" sz="1400" b="0" dirty="0">
                <a:solidFill>
                  <a:srgbClr val="9872A2"/>
                </a:solidFill>
                <a:effectLst/>
                <a:latin typeface="Consolas" panose="020B0609020204030204" pitchFamily="49" charset="0"/>
              </a:rPr>
              <a:t>Fprint</a:t>
            </a:r>
            <a:r>
              <a:rPr lang="id-ID" sz="1400" b="0" dirty="0">
                <a:solidFill>
                  <a:srgbClr val="C5C8C6"/>
                </a:solidFill>
                <a:effectLst/>
                <a:latin typeface="Consolas" panose="020B0609020204030204" pitchFamily="49" charset="0"/>
              </a:rPr>
              <a:t>(w, resourcesOk)</a:t>
            </a:r>
          </a:p>
          <a:p>
            <a:r>
              <a:rPr lang="id-ID" sz="1400" b="0" dirty="0">
                <a:solidFill>
                  <a:srgbClr val="C5C8C6"/>
                </a:solidFill>
                <a:effectLst/>
                <a:latin typeface="Consolas" panose="020B0609020204030204" pitchFamily="49" charset="0"/>
              </a:rPr>
              <a:t>    } </a:t>
            </a:r>
            <a:r>
              <a:rPr lang="id-ID" sz="1400" b="0" dirty="0">
                <a:solidFill>
                  <a:srgbClr val="9872A2"/>
                </a:solidFill>
                <a:effectLst/>
                <a:latin typeface="Consolas" panose="020B0609020204030204" pitchFamily="49" charset="0"/>
              </a:rPr>
              <a:t>else</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fmt.</a:t>
            </a:r>
            <a:r>
              <a:rPr lang="id-ID" sz="1400" b="0" dirty="0">
                <a:solidFill>
                  <a:srgbClr val="9872A2"/>
                </a:solidFill>
                <a:effectLst/>
                <a:latin typeface="Consolas" panose="020B0609020204030204" pitchFamily="49" charset="0"/>
              </a:rPr>
              <a:t>Fprint</a:t>
            </a:r>
            <a:r>
              <a:rPr lang="id-ID" sz="1400" b="0" dirty="0">
                <a:solidFill>
                  <a:srgbClr val="C5C8C6"/>
                </a:solidFill>
                <a:effectLst/>
                <a:latin typeface="Consolas" panose="020B0609020204030204" pitchFamily="49" charset="0"/>
              </a:rPr>
              <a:t>(w, resourcesNotFound)</a:t>
            </a:r>
          </a:p>
          <a:p>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06476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SERVER</a:t>
            </a:r>
          </a:p>
        </p:txBody>
      </p:sp>
      <p:sp>
        <p:nvSpPr>
          <p:cNvPr id="4" name="TextBox 3">
            <a:extLst>
              <a:ext uri="{FF2B5EF4-FFF2-40B4-BE49-F238E27FC236}">
                <a16:creationId xmlns:a16="http://schemas.microsoft.com/office/drawing/2014/main" id="{E67351A9-B591-5D1B-5177-6E4D1C857510}"/>
              </a:ext>
            </a:extLst>
          </p:cNvPr>
          <p:cNvSpPr txBox="1"/>
          <p:nvPr/>
        </p:nvSpPr>
        <p:spPr>
          <a:xfrm>
            <a:off x="3047011" y="2127570"/>
            <a:ext cx="6097978"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b="0" dirty="0">
                <a:solidFill>
                  <a:srgbClr val="676867"/>
                </a:solidFill>
                <a:effectLst/>
                <a:latin typeface="Consolas" panose="020B0609020204030204" pitchFamily="49" charset="0"/>
              </a:rPr>
              <a:t>func</a:t>
            </a:r>
            <a:r>
              <a:rPr lang="id-ID" b="0" dirty="0">
                <a:solidFill>
                  <a:srgbClr val="C5C8C6"/>
                </a:solidFill>
                <a:effectLst/>
                <a:latin typeface="Consolas" panose="020B0609020204030204" pitchFamily="49" charset="0"/>
              </a:rPr>
              <a:t> </a:t>
            </a:r>
            <a:r>
              <a:rPr lang="id-ID" b="0" dirty="0">
                <a:solidFill>
                  <a:srgbClr val="CE6700"/>
                </a:solidFill>
                <a:effectLst/>
                <a:latin typeface="Consolas" panose="020B0609020204030204" pitchFamily="49" charset="0"/>
              </a:rPr>
              <a:t>main</a:t>
            </a:r>
            <a:r>
              <a:rPr lang="id-ID" b="0" dirty="0">
                <a:solidFill>
                  <a:srgbClr val="C5C8C6"/>
                </a:solidFill>
                <a:effectLst/>
                <a:latin typeface="Consolas" panose="020B0609020204030204" pitchFamily="49" charset="0"/>
              </a:rPr>
              <a:t>() {</a:t>
            </a:r>
          </a:p>
          <a:p>
            <a:r>
              <a:rPr lang="id-ID" b="0" dirty="0">
                <a:solidFill>
                  <a:srgbClr val="C5C8C6"/>
                </a:solidFill>
                <a:effectLst/>
                <a:latin typeface="Consolas" panose="020B0609020204030204" pitchFamily="49" charset="0"/>
              </a:rPr>
              <a:t>    </a:t>
            </a:r>
            <a:r>
              <a:rPr lang="id-ID" b="0" dirty="0">
                <a:solidFill>
                  <a:srgbClr val="6089B4"/>
                </a:solidFill>
                <a:effectLst/>
                <a:latin typeface="Consolas" panose="020B0609020204030204" pitchFamily="49" charset="0"/>
              </a:rPr>
              <a:t>server</a:t>
            </a:r>
            <a:r>
              <a:rPr lang="id-ID" b="0" dirty="0">
                <a:solidFill>
                  <a:srgbClr val="C5C8C6"/>
                </a:solidFill>
                <a:effectLst/>
                <a:latin typeface="Consolas" panose="020B0609020204030204" pitchFamily="49" charset="0"/>
              </a:rPr>
              <a:t> </a:t>
            </a:r>
            <a:r>
              <a:rPr lang="id-ID" b="0" dirty="0">
                <a:solidFill>
                  <a:srgbClr val="676867"/>
                </a:solidFill>
                <a:effectLst/>
                <a:latin typeface="Consolas" panose="020B0609020204030204" pitchFamily="49" charset="0"/>
              </a:rPr>
              <a:t>:=</a:t>
            </a:r>
            <a:r>
              <a:rPr lang="id-ID" b="0" dirty="0">
                <a:solidFill>
                  <a:srgbClr val="C5C8C6"/>
                </a:solidFill>
                <a:effectLst/>
                <a:latin typeface="Consolas" panose="020B0609020204030204" pitchFamily="49" charset="0"/>
              </a:rPr>
              <a:t> http.Server{</a:t>
            </a:r>
          </a:p>
          <a:p>
            <a:r>
              <a:rPr lang="id-ID" b="0" dirty="0">
                <a:solidFill>
                  <a:srgbClr val="C5C8C6"/>
                </a:solidFill>
                <a:effectLst/>
                <a:latin typeface="Consolas" panose="020B0609020204030204" pitchFamily="49" charset="0"/>
              </a:rPr>
              <a:t>        Addr: </a:t>
            </a:r>
            <a:r>
              <a:rPr lang="id-ID" b="0" dirty="0">
                <a:solidFill>
                  <a:srgbClr val="9AA83A"/>
                </a:solidFill>
                <a:effectLst/>
                <a:latin typeface="Consolas" panose="020B0609020204030204" pitchFamily="49" charset="0"/>
              </a:rPr>
              <a:t>"localhost:8080"</a:t>
            </a:r>
            <a:r>
              <a:rPr lang="id-ID" b="0" dirty="0">
                <a:solidFill>
                  <a:srgbClr val="C5C8C6"/>
                </a:solidFill>
                <a:effectLst/>
                <a:latin typeface="Consolas" panose="020B0609020204030204" pitchFamily="49" charset="0"/>
              </a:rPr>
              <a:t>,</a:t>
            </a:r>
          </a:p>
          <a:p>
            <a:r>
              <a:rPr lang="id-ID" b="0" dirty="0">
                <a:solidFill>
                  <a:srgbClr val="C5C8C6"/>
                </a:solidFill>
                <a:effectLst/>
                <a:latin typeface="Consolas" panose="020B0609020204030204" pitchFamily="49" charset="0"/>
              </a:rPr>
              <a:t>    }</a:t>
            </a:r>
          </a:p>
          <a:p>
            <a:br>
              <a:rPr lang="id-ID" b="0" dirty="0">
                <a:solidFill>
                  <a:srgbClr val="C5C8C6"/>
                </a:solidFill>
                <a:effectLst/>
                <a:latin typeface="Consolas" panose="020B0609020204030204" pitchFamily="49" charset="0"/>
              </a:rPr>
            </a:br>
            <a:r>
              <a:rPr lang="id-ID" b="0" dirty="0">
                <a:solidFill>
                  <a:srgbClr val="C5C8C6"/>
                </a:solidFill>
                <a:effectLst/>
                <a:latin typeface="Consolas" panose="020B0609020204030204" pitchFamily="49" charset="0"/>
              </a:rPr>
              <a:t>    </a:t>
            </a:r>
            <a:r>
              <a:rPr lang="id-ID" b="0" dirty="0">
                <a:solidFill>
                  <a:srgbClr val="6089B4"/>
                </a:solidFill>
                <a:effectLst/>
                <a:latin typeface="Consolas" panose="020B0609020204030204" pitchFamily="49" charset="0"/>
              </a:rPr>
              <a:t>err</a:t>
            </a:r>
            <a:r>
              <a:rPr lang="id-ID" b="0" dirty="0">
                <a:solidFill>
                  <a:srgbClr val="C5C8C6"/>
                </a:solidFill>
                <a:effectLst/>
                <a:latin typeface="Consolas" panose="020B0609020204030204" pitchFamily="49" charset="0"/>
              </a:rPr>
              <a:t> </a:t>
            </a:r>
            <a:r>
              <a:rPr lang="id-ID" b="0" dirty="0">
                <a:solidFill>
                  <a:srgbClr val="676867"/>
                </a:solidFill>
                <a:effectLst/>
                <a:latin typeface="Consolas" panose="020B0609020204030204" pitchFamily="49" charset="0"/>
              </a:rPr>
              <a:t>:=</a:t>
            </a:r>
            <a:r>
              <a:rPr lang="id-ID" b="0" dirty="0">
                <a:solidFill>
                  <a:srgbClr val="C5C8C6"/>
                </a:solidFill>
                <a:effectLst/>
                <a:latin typeface="Consolas" panose="020B0609020204030204" pitchFamily="49" charset="0"/>
              </a:rPr>
              <a:t> server.</a:t>
            </a:r>
            <a:r>
              <a:rPr lang="id-ID" b="0" dirty="0">
                <a:solidFill>
                  <a:srgbClr val="9872A2"/>
                </a:solidFill>
                <a:effectLst/>
                <a:latin typeface="Consolas" panose="020B0609020204030204" pitchFamily="49" charset="0"/>
              </a:rPr>
              <a:t>ListenAndServe</a:t>
            </a:r>
            <a:r>
              <a:rPr lang="id-ID" b="0" dirty="0">
                <a:solidFill>
                  <a:srgbClr val="C5C8C6"/>
                </a:solidFill>
                <a:effectLst/>
                <a:latin typeface="Consolas" panose="020B0609020204030204" pitchFamily="49" charset="0"/>
              </a:rPr>
              <a:t>()</a:t>
            </a:r>
          </a:p>
          <a:p>
            <a:r>
              <a:rPr lang="id-ID" b="0" dirty="0">
                <a:solidFill>
                  <a:srgbClr val="C5C8C6"/>
                </a:solidFill>
                <a:effectLst/>
                <a:latin typeface="Consolas" panose="020B0609020204030204" pitchFamily="49" charset="0"/>
              </a:rPr>
              <a:t>    </a:t>
            </a:r>
            <a:r>
              <a:rPr lang="id-ID" b="0" dirty="0">
                <a:solidFill>
                  <a:srgbClr val="9872A2"/>
                </a:solidFill>
                <a:effectLst/>
                <a:latin typeface="Consolas" panose="020B0609020204030204" pitchFamily="49" charset="0"/>
              </a:rPr>
              <a:t>if</a:t>
            </a:r>
            <a:r>
              <a:rPr lang="id-ID" b="0" dirty="0">
                <a:solidFill>
                  <a:srgbClr val="C5C8C6"/>
                </a:solidFill>
                <a:effectLst/>
                <a:latin typeface="Consolas" panose="020B0609020204030204" pitchFamily="49" charset="0"/>
              </a:rPr>
              <a:t> err </a:t>
            </a:r>
            <a:r>
              <a:rPr lang="id-ID" b="0" dirty="0">
                <a:solidFill>
                  <a:srgbClr val="676867"/>
                </a:solidFill>
                <a:effectLst/>
                <a:latin typeface="Consolas" panose="020B0609020204030204" pitchFamily="49" charset="0"/>
              </a:rPr>
              <a:t>!=</a:t>
            </a:r>
            <a:r>
              <a:rPr lang="id-ID" b="0" dirty="0">
                <a:solidFill>
                  <a:srgbClr val="C5C8C6"/>
                </a:solidFill>
                <a:effectLst/>
                <a:latin typeface="Consolas" panose="020B0609020204030204" pitchFamily="49" charset="0"/>
              </a:rPr>
              <a:t> </a:t>
            </a:r>
            <a:r>
              <a:rPr lang="id-ID" b="0" dirty="0">
                <a:solidFill>
                  <a:srgbClr val="408080"/>
                </a:solidFill>
                <a:effectLst/>
                <a:latin typeface="Consolas" panose="020B0609020204030204" pitchFamily="49" charset="0"/>
              </a:rPr>
              <a:t>nil</a:t>
            </a:r>
            <a:r>
              <a:rPr lang="id-ID" b="0" dirty="0">
                <a:solidFill>
                  <a:srgbClr val="C5C8C6"/>
                </a:solidFill>
                <a:effectLst/>
                <a:latin typeface="Consolas" panose="020B0609020204030204" pitchFamily="49" charset="0"/>
              </a:rPr>
              <a:t> {</a:t>
            </a:r>
          </a:p>
          <a:p>
            <a:r>
              <a:rPr lang="id-ID" b="0" dirty="0">
                <a:solidFill>
                  <a:srgbClr val="C5C8C6"/>
                </a:solidFill>
                <a:effectLst/>
                <a:latin typeface="Consolas" panose="020B0609020204030204" pitchFamily="49" charset="0"/>
              </a:rPr>
              <a:t>        </a:t>
            </a:r>
            <a:r>
              <a:rPr lang="id-ID" b="0" dirty="0">
                <a:solidFill>
                  <a:srgbClr val="9872A2"/>
                </a:solidFill>
                <a:effectLst/>
                <a:latin typeface="Consolas" panose="020B0609020204030204" pitchFamily="49" charset="0"/>
              </a:rPr>
              <a:t>panic</a:t>
            </a:r>
            <a:r>
              <a:rPr lang="id-ID" b="0" dirty="0">
                <a:solidFill>
                  <a:srgbClr val="C5C8C6"/>
                </a:solidFill>
                <a:effectLst/>
                <a:latin typeface="Consolas" panose="020B0609020204030204" pitchFamily="49" charset="0"/>
              </a:rPr>
              <a:t>(err)</a:t>
            </a:r>
          </a:p>
          <a:p>
            <a:r>
              <a:rPr lang="id-ID" b="0" dirty="0">
                <a:solidFill>
                  <a:srgbClr val="C5C8C6"/>
                </a:solidFill>
                <a:effectLst/>
                <a:latin typeface="Consolas" panose="020B0609020204030204" pitchFamily="49" charset="0"/>
              </a:rPr>
              <a:t>    }</a:t>
            </a:r>
          </a:p>
          <a:p>
            <a:r>
              <a:rPr lang="id-ID"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231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HANDLER FUNC</a:t>
            </a:r>
          </a:p>
        </p:txBody>
      </p:sp>
      <p:sp>
        <p:nvSpPr>
          <p:cNvPr id="3" name="Content Placeholder 2"/>
          <p:cNvSpPr>
            <a:spLocks noGrp="1"/>
          </p:cNvSpPr>
          <p:nvPr>
            <p:ph idx="1"/>
          </p:nvPr>
        </p:nvSpPr>
        <p:spPr/>
        <p:txBody>
          <a:bodyPr anchor="t"/>
          <a:lstStyle/>
          <a:p>
            <a:r>
              <a:rPr lang="id-ID" dirty="0"/>
              <a:t>Server hanya bertugas sebagai Web Server, sedangkan untuk menerima HTTP Request yang masuk ke Server, kita butuh yang namanya Handler</a:t>
            </a:r>
          </a:p>
          <a:p>
            <a:r>
              <a:rPr lang="id-ID" dirty="0"/>
              <a:t>Handler di Go-Lang di representasikan dalam interface, dimana dalam kontraknya terdapat sebuah function bernama ServeHTTP() yang digunakan sebagai function yang akan di eksekusi ketika menerima HTTP Request</a:t>
            </a:r>
            <a:endParaRPr lang="en-US" dirty="0"/>
          </a:p>
          <a:p>
            <a:r>
              <a:rPr lang="id-ID" dirty="0"/>
              <a:t>Salah satu implementasi dari interface Handler adalah HandlerFunc</a:t>
            </a:r>
          </a:p>
          <a:p>
            <a:r>
              <a:rPr lang="id-ID" dirty="0"/>
              <a:t>Kita bisa menggunakan HandlerFunc untuk membuat function handler HTTP</a:t>
            </a:r>
          </a:p>
        </p:txBody>
      </p:sp>
    </p:spTree>
    <p:extLst>
      <p:ext uri="{BB962C8B-B14F-4D97-AF65-F5344CB8AC3E}">
        <p14:creationId xmlns:p14="http://schemas.microsoft.com/office/powerpoint/2010/main" val="283313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Kode : HANDLER FUNC</a:t>
            </a:r>
          </a:p>
        </p:txBody>
      </p:sp>
      <p:sp>
        <p:nvSpPr>
          <p:cNvPr id="5" name="TextBox 4">
            <a:extLst>
              <a:ext uri="{FF2B5EF4-FFF2-40B4-BE49-F238E27FC236}">
                <a16:creationId xmlns:a16="http://schemas.microsoft.com/office/drawing/2014/main" id="{9C2CC3D8-25BA-B7BE-B56A-25BB9BF727CA}"/>
              </a:ext>
            </a:extLst>
          </p:cNvPr>
          <p:cNvSpPr txBox="1"/>
          <p:nvPr/>
        </p:nvSpPr>
        <p:spPr>
          <a:xfrm>
            <a:off x="696000" y="2143588"/>
            <a:ext cx="10800000" cy="35394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id-ID" sz="1400" b="0" dirty="0">
                <a:solidFill>
                  <a:srgbClr val="676867"/>
                </a:solidFill>
                <a:effectLst/>
                <a:latin typeface="Consolas" panose="020B0609020204030204" pitchFamily="49" charset="0"/>
              </a:rPr>
              <a:t>func</a:t>
            </a:r>
            <a:r>
              <a:rPr lang="id-ID" sz="1400" b="0" dirty="0">
                <a:solidFill>
                  <a:srgbClr val="C5C8C6"/>
                </a:solidFill>
                <a:effectLst/>
                <a:latin typeface="Consolas" panose="020B0609020204030204" pitchFamily="49" charset="0"/>
              </a:rPr>
              <a:t> </a:t>
            </a:r>
            <a:r>
              <a:rPr lang="id-ID" sz="1400" b="0" dirty="0">
                <a:solidFill>
                  <a:srgbClr val="CE6700"/>
                </a:solidFill>
                <a:effectLst/>
                <a:latin typeface="Consolas" panose="020B0609020204030204" pitchFamily="49" charset="0"/>
              </a:rPr>
              <a:t>main</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var</a:t>
            </a: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handler</a:t>
            </a:r>
            <a:r>
              <a:rPr lang="id-ID" sz="1400" b="0" dirty="0">
                <a:solidFill>
                  <a:srgbClr val="C5C8C6"/>
                </a:solidFill>
                <a:effectLst/>
                <a:latin typeface="Consolas" panose="020B0609020204030204" pitchFamily="49" charset="0"/>
              </a:rPr>
              <a:t> http.HandlerFunc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func</a:t>
            </a:r>
            <a:r>
              <a:rPr lang="id-ID" sz="1400" b="0" dirty="0">
                <a:solidFill>
                  <a:srgbClr val="C5C8C6"/>
                </a:solidFill>
                <a:effectLst/>
                <a:latin typeface="Consolas" panose="020B0609020204030204" pitchFamily="49" charset="0"/>
              </a:rPr>
              <a:t>(writter http.ResponseWriter, request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http.Request) {</a:t>
            </a:r>
          </a:p>
          <a:p>
            <a:r>
              <a:rPr lang="id-ID" sz="1400" b="0" dirty="0">
                <a:solidFill>
                  <a:srgbClr val="C5C8C6"/>
                </a:solidFill>
                <a:effectLst/>
                <a:latin typeface="Consolas" panose="020B0609020204030204" pitchFamily="49" charset="0"/>
              </a:rPr>
              <a:t>        fmt.</a:t>
            </a:r>
            <a:r>
              <a:rPr lang="id-ID" sz="1400" b="0" dirty="0">
                <a:solidFill>
                  <a:srgbClr val="9872A2"/>
                </a:solidFill>
                <a:effectLst/>
                <a:latin typeface="Consolas" panose="020B0609020204030204" pitchFamily="49" charset="0"/>
              </a:rPr>
              <a:t>Fprint</a:t>
            </a:r>
            <a:r>
              <a:rPr lang="id-ID" sz="1400" b="0" dirty="0">
                <a:solidFill>
                  <a:srgbClr val="C5C8C6"/>
                </a:solidFill>
                <a:effectLst/>
                <a:latin typeface="Consolas" panose="020B0609020204030204" pitchFamily="49" charset="0"/>
              </a:rPr>
              <a:t>(writter, </a:t>
            </a:r>
            <a:r>
              <a:rPr lang="id-ID" sz="1400" b="0" dirty="0">
                <a:solidFill>
                  <a:srgbClr val="9AA83A"/>
                </a:solidFill>
                <a:effectLst/>
                <a:latin typeface="Consolas" panose="020B0609020204030204" pitchFamily="49" charset="0"/>
              </a:rPr>
              <a:t>"Hello World"</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server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http.Server{</a:t>
            </a:r>
          </a:p>
          <a:p>
            <a:r>
              <a:rPr lang="id-ID" sz="1400" b="0" dirty="0">
                <a:solidFill>
                  <a:srgbClr val="C5C8C6"/>
                </a:solidFill>
                <a:effectLst/>
                <a:latin typeface="Consolas" panose="020B0609020204030204" pitchFamily="49" charset="0"/>
              </a:rPr>
              <a:t>        Addr:    </a:t>
            </a:r>
            <a:r>
              <a:rPr lang="id-ID" sz="1400" b="0" dirty="0">
                <a:solidFill>
                  <a:srgbClr val="9AA83A"/>
                </a:solidFill>
                <a:effectLst/>
                <a:latin typeface="Consolas" panose="020B0609020204030204" pitchFamily="49" charset="0"/>
              </a:rPr>
              <a:t>"localhost:8080"</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Handler: handler,</a:t>
            </a:r>
          </a:p>
          <a:p>
            <a:r>
              <a:rPr lang="id-ID" sz="1400" b="0" dirty="0">
                <a:solidFill>
                  <a:srgbClr val="C5C8C6"/>
                </a:solidFill>
                <a:effectLst/>
                <a:latin typeface="Consolas" panose="020B0609020204030204" pitchFamily="49" charset="0"/>
              </a:rPr>
              <a:t>    }</a:t>
            </a:r>
          </a:p>
          <a:p>
            <a:br>
              <a:rPr lang="id-ID" sz="1400" b="0" dirty="0">
                <a:solidFill>
                  <a:srgbClr val="C5C8C6"/>
                </a:solidFill>
                <a:effectLst/>
                <a:latin typeface="Consolas" panose="020B0609020204030204" pitchFamily="49" charset="0"/>
              </a:rPr>
            </a:br>
            <a:r>
              <a:rPr lang="id-ID" sz="1400" b="0" dirty="0">
                <a:solidFill>
                  <a:srgbClr val="C5C8C6"/>
                </a:solidFill>
                <a:effectLst/>
                <a:latin typeface="Consolas" panose="020B0609020204030204" pitchFamily="49" charset="0"/>
              </a:rPr>
              <a:t>    </a:t>
            </a:r>
            <a:r>
              <a:rPr lang="id-ID" sz="1400" b="0" dirty="0">
                <a:solidFill>
                  <a:srgbClr val="6089B4"/>
                </a:solidFill>
                <a:effectLst/>
                <a:latin typeface="Consolas" panose="020B0609020204030204" pitchFamily="49" charset="0"/>
              </a:rPr>
              <a:t>err</a:t>
            </a:r>
            <a:r>
              <a:rPr lang="id-ID" sz="1400" b="0" dirty="0">
                <a:solidFill>
                  <a:srgbClr val="C5C8C6"/>
                </a:solidFill>
                <a:effectLst/>
                <a:latin typeface="Consolas" panose="020B0609020204030204" pitchFamily="49" charset="0"/>
              </a:rPr>
              <a:t>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server.</a:t>
            </a:r>
            <a:r>
              <a:rPr lang="id-ID" sz="1400" b="0" dirty="0">
                <a:solidFill>
                  <a:srgbClr val="9872A2"/>
                </a:solidFill>
                <a:effectLst/>
                <a:latin typeface="Consolas" panose="020B0609020204030204" pitchFamily="49" charset="0"/>
              </a:rPr>
              <a:t>ListenAndServe</a:t>
            </a:r>
            <a:r>
              <a:rPr lang="id-ID" sz="1400" b="0" dirty="0">
                <a:solidFill>
                  <a:srgbClr val="C5C8C6"/>
                </a:solidFill>
                <a:effectLst/>
                <a:latin typeface="Consolas" panose="020B0609020204030204" pitchFamily="49" charset="0"/>
              </a:rPr>
              <a:t>()</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if</a:t>
            </a:r>
            <a:r>
              <a:rPr lang="id-ID" sz="1400" b="0" dirty="0">
                <a:solidFill>
                  <a:srgbClr val="C5C8C6"/>
                </a:solidFill>
                <a:effectLst/>
                <a:latin typeface="Consolas" panose="020B0609020204030204" pitchFamily="49" charset="0"/>
              </a:rPr>
              <a:t> err </a:t>
            </a:r>
            <a:r>
              <a:rPr lang="id-ID" sz="1400" b="0" dirty="0">
                <a:solidFill>
                  <a:srgbClr val="676867"/>
                </a:solidFill>
                <a:effectLst/>
                <a:latin typeface="Consolas" panose="020B0609020204030204" pitchFamily="49" charset="0"/>
              </a:rPr>
              <a:t>!=</a:t>
            </a:r>
            <a:r>
              <a:rPr lang="id-ID" sz="1400" b="0" dirty="0">
                <a:solidFill>
                  <a:srgbClr val="C5C8C6"/>
                </a:solidFill>
                <a:effectLst/>
                <a:latin typeface="Consolas" panose="020B0609020204030204" pitchFamily="49" charset="0"/>
              </a:rPr>
              <a:t> </a:t>
            </a:r>
            <a:r>
              <a:rPr lang="id-ID" sz="1400" b="0" dirty="0">
                <a:solidFill>
                  <a:srgbClr val="408080"/>
                </a:solidFill>
                <a:effectLst/>
                <a:latin typeface="Consolas" panose="020B0609020204030204" pitchFamily="49" charset="0"/>
              </a:rPr>
              <a:t>nil</a:t>
            </a:r>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        </a:t>
            </a:r>
            <a:r>
              <a:rPr lang="id-ID" sz="1400" b="0" dirty="0">
                <a:solidFill>
                  <a:srgbClr val="9872A2"/>
                </a:solidFill>
                <a:effectLst/>
                <a:latin typeface="Consolas" panose="020B0609020204030204" pitchFamily="49" charset="0"/>
              </a:rPr>
              <a:t>panic</a:t>
            </a:r>
            <a:r>
              <a:rPr lang="id-ID" sz="1400" b="0" dirty="0">
                <a:solidFill>
                  <a:srgbClr val="C5C8C6"/>
                </a:solidFill>
                <a:effectLst/>
                <a:latin typeface="Consolas" panose="020B0609020204030204" pitchFamily="49" charset="0"/>
              </a:rPr>
              <a:t>(err)</a:t>
            </a:r>
          </a:p>
          <a:p>
            <a:r>
              <a:rPr lang="id-ID" sz="1400" b="0" dirty="0">
                <a:solidFill>
                  <a:srgbClr val="C5C8C6"/>
                </a:solidFill>
                <a:effectLst/>
                <a:latin typeface="Consolas" panose="020B0609020204030204" pitchFamily="49" charset="0"/>
              </a:rPr>
              <a:t>    }</a:t>
            </a:r>
          </a:p>
          <a:p>
            <a:r>
              <a:rPr lang="id-ID" sz="14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25627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 dirty="0"/>
              <a:t>ServeMux</a:t>
            </a:r>
            <a:endParaRPr lang="en-US" dirty="0"/>
          </a:p>
        </p:txBody>
      </p:sp>
      <p:sp>
        <p:nvSpPr>
          <p:cNvPr id="3" name="Content Placeholder 2"/>
          <p:cNvSpPr>
            <a:spLocks noGrp="1"/>
          </p:cNvSpPr>
          <p:nvPr>
            <p:ph idx="1"/>
          </p:nvPr>
        </p:nvSpPr>
        <p:spPr/>
        <p:txBody>
          <a:bodyPr anchor="t"/>
          <a:lstStyle/>
          <a:p>
            <a:r>
              <a:rPr lang="id-ID" dirty="0"/>
              <a:t>Saat membuat web, kita biasanya ingin membuat banyak sekali endpoint URL</a:t>
            </a:r>
          </a:p>
          <a:p>
            <a:r>
              <a:rPr lang="id-ID" dirty="0"/>
              <a:t>HandlerFunc sayangnya tidak mendukung itu</a:t>
            </a:r>
          </a:p>
          <a:p>
            <a:r>
              <a:rPr lang="id-ID" dirty="0"/>
              <a:t>Alternative implementasi dari Handler adalah ServeMux</a:t>
            </a:r>
          </a:p>
          <a:p>
            <a:r>
              <a:rPr lang="id-ID" dirty="0"/>
              <a:t>ServeMux adalah implementasi Handler yang bisa mendukung multiple endpoint</a:t>
            </a:r>
          </a:p>
        </p:txBody>
      </p:sp>
    </p:spTree>
    <p:extLst>
      <p:ext uri="{BB962C8B-B14F-4D97-AF65-F5344CB8AC3E}">
        <p14:creationId xmlns:p14="http://schemas.microsoft.com/office/powerpoint/2010/main" val="146772234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3366</TotalTime>
  <Words>3956</Words>
  <Application>Microsoft Office PowerPoint</Application>
  <PresentationFormat>Widescreen</PresentationFormat>
  <Paragraphs>418</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Calibri</vt:lpstr>
      <vt:lpstr>Consolas</vt:lpstr>
      <vt:lpstr>Gill Sans MT</vt:lpstr>
      <vt:lpstr>Wingdings 2</vt:lpstr>
      <vt:lpstr>Dividend</vt:lpstr>
      <vt:lpstr>GO WEB</vt:lpstr>
      <vt:lpstr>Go-Lang Web</vt:lpstr>
      <vt:lpstr>Cara Kerja Lang Web</vt:lpstr>
      <vt:lpstr>Cara Kerja Lang Web</vt:lpstr>
      <vt:lpstr>SERVER</vt:lpstr>
      <vt:lpstr>Kode : SERVER</vt:lpstr>
      <vt:lpstr>HANDLER FUNC</vt:lpstr>
      <vt:lpstr>Kode : HANDLER FUNC</vt:lpstr>
      <vt:lpstr>ServeMux</vt:lpstr>
      <vt:lpstr>Kode : ServeMux</vt:lpstr>
      <vt:lpstr>URL Pattern</vt:lpstr>
      <vt:lpstr>Kode : ServeMux URL Pattern</vt:lpstr>
      <vt:lpstr>Request</vt:lpstr>
      <vt:lpstr>Kode : Request</vt:lpstr>
      <vt:lpstr>HTTP Test</vt:lpstr>
      <vt:lpstr>httptest.NewRequest()</vt:lpstr>
      <vt:lpstr>httptest.NewRecorder()</vt:lpstr>
      <vt:lpstr>Kode : HTTP TEST</vt:lpstr>
      <vt:lpstr>Query Parameter</vt:lpstr>
      <vt:lpstr>url</vt:lpstr>
      <vt:lpstr>Kode : Request PARAMETER</vt:lpstr>
      <vt:lpstr>Multiple Query Parameter</vt:lpstr>
      <vt:lpstr>Kode : Multiple Query Parameter</vt:lpstr>
      <vt:lpstr>Multiple Value Query Parameter</vt:lpstr>
      <vt:lpstr>Kode : Multiple Value Query Parameter</vt:lpstr>
      <vt:lpstr>HEADER</vt:lpstr>
      <vt:lpstr>Request HEADER</vt:lpstr>
      <vt:lpstr>Kode : Request HEADER</vt:lpstr>
      <vt:lpstr>Response HEADER</vt:lpstr>
      <vt:lpstr>Kode : Response HEADER</vt:lpstr>
      <vt:lpstr>Form Post</vt:lpstr>
      <vt:lpstr>Request.PostForm</vt:lpstr>
      <vt:lpstr>Kode : FORM POST</vt:lpstr>
      <vt:lpstr>Response Code</vt:lpstr>
      <vt:lpstr>WRITE HEADER</vt:lpstr>
      <vt:lpstr>Kode : Response Code</vt:lpstr>
      <vt:lpstr>Stateless</vt:lpstr>
      <vt:lpstr>Cookie</vt:lpstr>
      <vt:lpstr>Membuat Cookie</vt:lpstr>
      <vt:lpstr>Kode : SET COOKIE</vt:lpstr>
      <vt:lpstr>Kode : GET COOKIE</vt:lpstr>
      <vt:lpstr>Kode : Serve</vt:lpstr>
      <vt:lpstr>FILE SERVER</vt:lpstr>
      <vt:lpstr>Kode : FILE SERVER</vt:lpstr>
      <vt:lpstr>404 Not FOUND</vt:lpstr>
      <vt:lpstr>Kode : FILE SERVER</vt:lpstr>
      <vt:lpstr>FILE SERVER WITH EMBED</vt:lpstr>
      <vt:lpstr>Kode : FILE SERVER WITH EMBED</vt:lpstr>
      <vt:lpstr>404 Not FOUND</vt:lpstr>
      <vt:lpstr>Kode : FILE SERVER WITH EMBED</vt:lpstr>
      <vt:lpstr>SERVEFILE</vt:lpstr>
      <vt:lpstr>Kode : SERVEFILE</vt:lpstr>
      <vt:lpstr>SERVEFILE WITH EMBED</vt:lpstr>
      <vt:lpstr>Kode : SERVEFILE WITH EMBED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CURRENCY</dc:title>
  <dc:creator>phinc</dc:creator>
  <cp:lastModifiedBy>Umar Bawazir</cp:lastModifiedBy>
  <cp:revision>63</cp:revision>
  <dcterms:created xsi:type="dcterms:W3CDTF">2022-10-03T06:59:52Z</dcterms:created>
  <dcterms:modified xsi:type="dcterms:W3CDTF">2022-11-12T06:01:10Z</dcterms:modified>
</cp:coreProperties>
</file>