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96" r:id="rId12"/>
    <p:sldId id="265" r:id="rId13"/>
    <p:sldId id="268" r:id="rId14"/>
    <p:sldId id="267" r:id="rId15"/>
    <p:sldId id="297" r:id="rId16"/>
    <p:sldId id="269" r:id="rId17"/>
    <p:sldId id="270" r:id="rId18"/>
    <p:sldId id="271" r:id="rId19"/>
    <p:sldId id="272" r:id="rId20"/>
    <p:sldId id="282" r:id="rId21"/>
    <p:sldId id="283" r:id="rId22"/>
    <p:sldId id="284" r:id="rId23"/>
    <p:sldId id="285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8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C2A2-C8E5-4CD3-89BD-8CAF293C6E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C2BDA-9741-4EAC-BEEB-5460DBEF7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6f41bdaa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6f41bdaa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5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f41bdaa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f41bdaa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8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f41bdaa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6f41bdaa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f41bdaa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f41bdaa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8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f41bdaa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f41bdaa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007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f41bdaa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f41bdaa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16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f41bdaa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f41bdaa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0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f41bdaa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6f41bdaa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48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f41bdaa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f41bdaa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86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f41bdaa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6f41bdaa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62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f41bdaa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6f41bdaa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6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6f41bdaa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6f41bdaa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87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f41bdaa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6f41bdaa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48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6f41bdaa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6f41bdaa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706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6f41bdaa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6f41bdaa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44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6f41bdaa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6f41bdaa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75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6f41bdaa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6f41bdaa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39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6f41bdaa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6f41bdaa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89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6f41bdaac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6f41bdaac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801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6f41bdaa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6f41bdaa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050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6f41bdaa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6f41bdaa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644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6f41bdaa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6f41bdaa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2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6f41bdaa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6f41bdaa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5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f41bdaa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f41bdaa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6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6f41bdaa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6f41bdaa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6f41bdaa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6f41bdaa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2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6f41bdaa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6f41bdaa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875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6f41bdaa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6f41bdaa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59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f41bdaa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f41bdaa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2967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2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9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09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GO-LANG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33" y="2375279"/>
            <a:ext cx="7275454" cy="333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0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94" y="2586445"/>
            <a:ext cx="7275454" cy="105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770" y="2181225"/>
            <a:ext cx="10246179" cy="3678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</a:t>
            </a:r>
          </a:p>
          <a:p>
            <a:r>
              <a:rPr lang="en-US" dirty="0"/>
              <a:t>Variable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endParaRPr lang="en-US" dirty="0"/>
          </a:p>
          <a:p>
            <a:r>
              <a:rPr lang="en-US" dirty="0"/>
              <a:t>Di Go-Lang Variable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variable,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6" name="Google Shape;273;p45"/>
          <p:cNvSpPr txBox="1">
            <a:spLocks/>
          </p:cNvSpPr>
          <p:nvPr/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435572" y="698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Variable</a:t>
            </a:r>
            <a:endParaRPr dirty="0"/>
          </a:p>
        </p:txBody>
      </p:sp>
      <p:pic>
        <p:nvPicPr>
          <p:cNvPr id="4" name="Google Shape;268;p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7" y="1872342"/>
            <a:ext cx="11140981" cy="464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Tipe Data Variable</a:t>
            </a:r>
            <a:endParaRPr dirty="0"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Saat kita membuat variable, maka kita wajib menyebutkan tipe data variable tersebut</a:t>
            </a:r>
            <a:endParaRPr/>
          </a:p>
          <a:p>
            <a:r>
              <a:rPr lang="id"/>
              <a:t>Namun jika kita langsung menginisialisasikan data pada variable nya, maka kita tidak wajib menyebutkan tipe data variable 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08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435572" y="698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Variable</a:t>
            </a:r>
            <a:endParaRPr dirty="0"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609732"/>
            <a:ext cx="10972800" cy="466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9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Kata Kunci Var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Di Go-Lang, kata kunci var saat membuat variable tidak lah wajib. </a:t>
            </a:r>
            <a:endParaRPr/>
          </a:p>
          <a:p>
            <a:r>
              <a:rPr lang="id"/>
              <a:t>Asalkan saat membuat variable kita langsung menginisialisasi datanya</a:t>
            </a:r>
            <a:endParaRPr/>
          </a:p>
          <a:p>
            <a:r>
              <a:rPr lang="id"/>
              <a:t>Agar tidak perlu menggunakan kata kunci var, kita perlu menggunakan kata kunci := saat menginisialisasikan data pada variable tersebut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41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479115" y="71317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Variable</a:t>
            </a:r>
            <a:endParaRPr dirty="0"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1571"/>
            <a:ext cx="11045371" cy="471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0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Deklarasi Multiple Variable</a:t>
            </a:r>
            <a:endParaRPr dirty="0"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Di Go-Lang kita bisa membuat variable secara sekaligus banyak</a:t>
            </a:r>
            <a:endParaRPr/>
          </a:p>
          <a:p>
            <a:r>
              <a:rPr lang="id"/>
              <a:t>Code yang dibuat akan lebih bagus dan mudah dibaca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450085" y="6696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Variable</a:t>
            </a:r>
            <a:endParaRPr dirty="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2" y="1615459"/>
            <a:ext cx="10972658" cy="48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6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173" y="2219684"/>
            <a:ext cx="8253653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 is a statically typed, compiled programming language designed at Google by Robert </a:t>
            </a:r>
            <a:r>
              <a:rPr lang="en-US" dirty="0" err="1"/>
              <a:t>Griesemer</a:t>
            </a:r>
            <a:r>
              <a:rPr lang="en-US" dirty="0"/>
              <a:t>, Rob Pike, and Ken Thompson. It is syntactically similar to C, but with memory safety, garbage collection, structural typing, and CSP-style concurrency. It is often referred to as </a:t>
            </a:r>
            <a:r>
              <a:rPr lang="en-US" dirty="0" err="1"/>
              <a:t>Golang</a:t>
            </a:r>
            <a:r>
              <a:rPr lang="en-US" dirty="0"/>
              <a:t> because of its former domain name, golang.org, but its proper name is Go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String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String ada tipe data kumpulan karakter</a:t>
            </a:r>
            <a:endParaRPr/>
          </a:p>
          <a:p>
            <a:r>
              <a:rPr lang="id"/>
              <a:t>Jumlah karakter di dalam String bisa nol sampai tidak terhingga</a:t>
            </a:r>
            <a:endParaRPr/>
          </a:p>
          <a:p>
            <a:r>
              <a:rPr lang="id"/>
              <a:t>Tipe data String di Go-Lang direpresentasikan dengan kata kunci string</a:t>
            </a:r>
            <a:endParaRPr/>
          </a:p>
          <a:p>
            <a:r>
              <a:rPr lang="id"/>
              <a:t>Nilai data String di Go-Lang selalu diawali dengan karakter “ (petik dua) dan diakhiri dengan karakter “ (petik dua)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4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970200" y="77122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String</a:t>
            </a:r>
            <a:endParaRPr dirty="0"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" y="1876716"/>
            <a:ext cx="10175200" cy="3754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6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Function untuk String</a:t>
            </a:r>
            <a:endParaRPr/>
          </a:p>
        </p:txBody>
      </p:sp>
      <p:graphicFrame>
        <p:nvGraphicFramePr>
          <p:cNvPr id="245" name="Google Shape;245;p40"/>
          <p:cNvGraphicFramePr/>
          <p:nvPr/>
        </p:nvGraphicFramePr>
        <p:xfrm>
          <a:off x="1270000" y="2921000"/>
          <a:ext cx="9652000" cy="2194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Function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Keterangan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len(“string”)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Menghitung jumlah karakter di String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“string”[number]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Mengambil karakter pada posisi yang ditentukan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514391" y="727686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String</a:t>
            </a:r>
            <a:endParaRPr dirty="0"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08" y="2152487"/>
            <a:ext cx="9339983" cy="3871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Number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Ada dua jenis tipe data Number, yaitu :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Integer</a:t>
            </a:r>
            <a:endParaRPr/>
          </a:p>
          <a:p>
            <a:pPr lvl="1">
              <a:spcBef>
                <a:spcPts val="0"/>
              </a:spcBef>
            </a:pPr>
            <a:r>
              <a:rPr lang="id"/>
              <a:t>Floating Point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Integer (1)</a:t>
            </a:r>
            <a:endParaRPr/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1270000" y="2921000"/>
          <a:ext cx="9651999" cy="34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Tipe Data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Minimum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Maksimum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-128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127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-32768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32767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int32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-2147483648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2147483647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int64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-9223372036854775808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9223372036854775807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Integer (2)</a:t>
            </a:r>
            <a:endParaRPr/>
          </a:p>
        </p:txBody>
      </p:sp>
      <p:graphicFrame>
        <p:nvGraphicFramePr>
          <p:cNvPr id="181" name="Google Shape;181;p29"/>
          <p:cNvGraphicFramePr/>
          <p:nvPr>
            <p:extLst>
              <p:ext uri="{D42A27DB-BD31-4B8C-83A1-F6EECF244321}">
                <p14:modId xmlns:p14="http://schemas.microsoft.com/office/powerpoint/2010/main" val="207974529"/>
              </p:ext>
            </p:extLst>
          </p:nvPr>
        </p:nvGraphicFramePr>
        <p:xfrm>
          <a:off x="1270000" y="2921000"/>
          <a:ext cx="9651999" cy="34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Tipe Data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Minimum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Maksimum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255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65535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uint32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4294967295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uint64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18446744073709551615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Floating Point</a:t>
            </a:r>
            <a:endParaRPr/>
          </a:p>
        </p:txBody>
      </p:sp>
      <p:graphicFrame>
        <p:nvGraphicFramePr>
          <p:cNvPr id="187" name="Google Shape;187;p30"/>
          <p:cNvGraphicFramePr/>
          <p:nvPr/>
        </p:nvGraphicFramePr>
        <p:xfrm>
          <a:off x="1270000" y="2921000"/>
          <a:ext cx="9651999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Tipe Data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Minimum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Maksimum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float32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1.18×10</a:t>
                      </a:r>
                      <a:r>
                        <a:rPr lang="id" sz="2400" baseline="300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−38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3.4×10</a:t>
                      </a:r>
                      <a:r>
                        <a:rPr lang="id" sz="2400" baseline="300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38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float64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2.23×10</a:t>
                      </a:r>
                      <a:r>
                        <a:rPr lang="id" sz="2400" baseline="300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−308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1.80×10</a:t>
                      </a:r>
                      <a:r>
                        <a:rPr lang="id" sz="2400" baseline="300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308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complex64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complex numbers with float32 real and imaginary parts.</a:t>
                      </a:r>
                      <a:endParaRPr sz="240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complex128</a:t>
                      </a:r>
                      <a:endParaRPr sz="2400"/>
                    </a:p>
                  </a:txBody>
                  <a:tcPr marL="121900" marR="121900" marT="121900" marB="121900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 dirty="0"/>
                        <a:t>complex numbers with float64 real and imaginary parts.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Alias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1270000" y="2921000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Tipe Data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Alias untuk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byte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uint8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rune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int32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Minimal int32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uint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Minimal uint32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464599" y="626086"/>
            <a:ext cx="11277457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Number</a:t>
            </a:r>
            <a:endParaRPr dirty="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9" y="1988457"/>
            <a:ext cx="11277457" cy="367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7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GOLANG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di Google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</a:t>
            </a:r>
          </a:p>
          <a:p>
            <a:r>
              <a:rPr lang="en-US" dirty="0"/>
              <a:t>Di </a:t>
            </a: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public </a:t>
            </a:r>
            <a:r>
              <a:rPr lang="en-US" dirty="0" err="1"/>
              <a:t>sebagai</a:t>
            </a:r>
            <a:r>
              <a:rPr lang="en-US" dirty="0"/>
              <a:t> open source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2009</a:t>
            </a:r>
          </a:p>
          <a:p>
            <a:r>
              <a:rPr lang="en-US" dirty="0"/>
              <a:t>Go-Lang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Docker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2011 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Go-Lang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C, </a:t>
            </a:r>
            <a:r>
              <a:rPr lang="en-US" dirty="0" err="1"/>
              <a:t>seperti</a:t>
            </a:r>
            <a:r>
              <a:rPr lang="en-US" dirty="0"/>
              <a:t> Kubernetes, Prometheus, </a:t>
            </a:r>
            <a:r>
              <a:rPr lang="en-US" dirty="0" err="1"/>
              <a:t>CockroachDB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Backend API di </a:t>
            </a:r>
            <a:r>
              <a:rPr lang="en-US" dirty="0" err="1"/>
              <a:t>Microservices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Boolean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Tipe data boolean adalah tipe data yang memiliki nilai dua nilai, yaitu benar atau salah</a:t>
            </a:r>
            <a:endParaRPr/>
          </a:p>
          <a:p>
            <a:r>
              <a:rPr lang="id"/>
              <a:t>Di Go-Lang, tipe data boolean direpresentasikan menggunakan kata kunci bool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7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Boolean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1270000" y="2921000"/>
          <a:ext cx="96520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Nilai Boolean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Keterangan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Benar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2400"/>
                        <a:t>Salah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435571" y="698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Boolean</a:t>
            </a:r>
            <a:endParaRPr dirty="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1" y="2353416"/>
            <a:ext cx="11335657" cy="326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6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NIL &amp; Zero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Nil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r>
              <a:rPr lang="en-US" dirty="0" smtClean="0"/>
              <a:t>Variable yang </a:t>
            </a:r>
            <a:r>
              <a:rPr lang="en-US" dirty="0" err="1" smtClean="0"/>
              <a:t>nilainya</a:t>
            </a:r>
            <a:r>
              <a:rPr lang="en-US" dirty="0" smtClean="0"/>
              <a:t> nil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3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Constant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Constant adalah variable yang nilainya tidak bisa diubah lagi setelah pertama kali diberi nilai</a:t>
            </a:r>
            <a:endParaRPr/>
          </a:p>
          <a:p>
            <a:r>
              <a:rPr lang="id"/>
              <a:t>Cara pembuatan constant mirip dengan variable, yang membedakan hanya kata kunci yang digunakan adalah const, bukan var</a:t>
            </a:r>
            <a:endParaRPr/>
          </a:p>
          <a:p>
            <a:r>
              <a:rPr lang="id"/>
              <a:t>Saat pembuatan constant, kita wajib langsung menginisialisasikan datanya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19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464600" y="684143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Constant</a:t>
            </a:r>
            <a:endParaRPr dirty="0"/>
          </a:p>
        </p:txBody>
      </p:sp>
      <p:pic>
        <p:nvPicPr>
          <p:cNvPr id="321" name="Google Shape;321;p53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8" t="21537"/>
          <a:stretch/>
        </p:blipFill>
        <p:spPr>
          <a:xfrm>
            <a:off x="953084" y="1553029"/>
            <a:ext cx="10034229" cy="4296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Deklarasi Multiple Constant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Sama seperti variable, di Go-Lang  juga kita bisa membuat constant secara sekaligus banyak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5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435572" y="698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Constant</a:t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4" y="1528373"/>
            <a:ext cx="9941418" cy="4393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9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Konversi Tipe Data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Di Go-Lang kadang kita butuh melakukan konversi tipe data dari satu tipe ke tipe lain</a:t>
            </a:r>
            <a:endParaRPr/>
          </a:p>
          <a:p>
            <a:r>
              <a:rPr lang="id"/>
              <a:t>Misal kita ingin mengkonversi tipe data int32 ke int63, dan lain-lain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8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450086" y="69865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Konversi Tipe Data (1)</a:t>
            </a:r>
            <a:endParaRPr dirty="0"/>
          </a:p>
        </p:txBody>
      </p:sp>
      <p:pic>
        <p:nvPicPr>
          <p:cNvPr id="350" name="Google Shape;350;p5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6" y="2064231"/>
            <a:ext cx="11321000" cy="345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1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Golang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”Build </a:t>
            </a:r>
            <a:r>
              <a:rPr lang="en-US" dirty="0"/>
              <a:t>fast, reliable, and efficient software at </a:t>
            </a:r>
            <a:r>
              <a:rPr lang="en-US" dirty="0" smtClean="0"/>
              <a:t>scale”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Go is an open source programming language supported by Google</a:t>
            </a:r>
          </a:p>
          <a:p>
            <a:pPr fontAlgn="base"/>
            <a:r>
              <a:rPr lang="en-US" dirty="0"/>
              <a:t>Easy to learn and get started with</a:t>
            </a:r>
          </a:p>
          <a:p>
            <a:pPr fontAlgn="base"/>
            <a:r>
              <a:rPr lang="en-US" dirty="0"/>
              <a:t>Built-in concurrency and a robust standard library</a:t>
            </a:r>
          </a:p>
          <a:p>
            <a:pPr fontAlgn="base"/>
            <a:r>
              <a:rPr lang="en-US" dirty="0"/>
              <a:t>Growing ecosystem of partners, communities, and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title"/>
          </p:nvPr>
        </p:nvSpPr>
        <p:spPr>
          <a:xfrm>
            <a:off x="464600" y="713171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 dirty="0"/>
              <a:t>Kode Program Konversi Tipe Data (2)</a:t>
            </a:r>
            <a:endParaRPr dirty="0"/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9" y="2430594"/>
            <a:ext cx="10551886" cy="282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4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Declarations</a:t>
            </a:r>
            <a:endParaRPr/>
          </a:p>
        </p:txBody>
      </p:sp>
      <p:sp>
        <p:nvSpPr>
          <p:cNvPr id="367" name="Google Shape;367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Type Declarations adalah kemampuan membuat ulang tipe data baru dari tipe data yang sudah ada</a:t>
            </a:r>
            <a:endParaRPr/>
          </a:p>
          <a:p>
            <a:r>
              <a:rPr lang="id"/>
              <a:t>Type Declarations biasanya digunakan untuk membuat alias terhadap tipe data yang sudah ada, dengan tujuan agar lebih mudah dimengerti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95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>
            <a:spLocks noGrp="1"/>
          </p:cNvSpPr>
          <p:nvPr>
            <p:ph type="title"/>
          </p:nvPr>
        </p:nvSpPr>
        <p:spPr>
          <a:xfrm>
            <a:off x="522657" y="727685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"/>
              <a:t>Kode Program Type Declarations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6" y="2244812"/>
            <a:ext cx="10570105" cy="36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 GOLANG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https://go.dev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/>
              <a:t>Compiler Go-Lang</a:t>
            </a:r>
          </a:p>
          <a:p>
            <a:r>
              <a:rPr lang="en-US" dirty="0" smtClean="0"/>
              <a:t>Install </a:t>
            </a:r>
            <a:r>
              <a:rPr lang="en-US" dirty="0"/>
              <a:t>Compiler Go-Lang</a:t>
            </a:r>
          </a:p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 go version</a:t>
            </a:r>
          </a:p>
        </p:txBody>
      </p:sp>
    </p:spTree>
    <p:extLst>
      <p:ext uri="{BB962C8B-B14F-4D97-AF65-F5344CB8AC3E}">
        <p14:creationId xmlns:p14="http://schemas.microsoft.com/office/powerpoint/2010/main" val="22293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code.visualstudio.com/Download</a:t>
            </a:r>
            <a:endParaRPr lang="en-US" dirty="0" smtClean="0"/>
          </a:p>
          <a:p>
            <a:r>
              <a:rPr lang="en-US" dirty="0" smtClean="0"/>
              <a:t>Download VS Code</a:t>
            </a:r>
            <a:endParaRPr lang="en-US" dirty="0"/>
          </a:p>
          <a:p>
            <a:r>
              <a:rPr lang="en-US" dirty="0" smtClean="0"/>
              <a:t>Install VS Code</a:t>
            </a:r>
            <a:endParaRPr lang="en-US" dirty="0"/>
          </a:p>
          <a:p>
            <a:r>
              <a:rPr lang="en-US" dirty="0" err="1" smtClean="0"/>
              <a:t>Buka</a:t>
            </a:r>
            <a:r>
              <a:rPr lang="en-US" dirty="0" smtClean="0"/>
              <a:t> VS Code</a:t>
            </a:r>
          </a:p>
          <a:p>
            <a:r>
              <a:rPr lang="en-US" dirty="0" smtClean="0"/>
              <a:t>Install Extension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modules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Go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27" y="3637189"/>
            <a:ext cx="3756331" cy="20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go mod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project Go.</a:t>
            </a:r>
          </a:p>
          <a:p>
            <a:pPr fontAlgn="base"/>
            <a:r>
              <a:rPr lang="en-US" dirty="0"/>
              <a:t>go run,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file program </a:t>
            </a:r>
            <a:r>
              <a:rPr lang="en-US" dirty="0" err="1"/>
              <a:t>ber-ekstensi</a:t>
            </a:r>
            <a:r>
              <a:rPr lang="en-US" dirty="0"/>
              <a:t> .go </a:t>
            </a:r>
          </a:p>
          <a:p>
            <a:pPr fontAlgn="base"/>
            <a:r>
              <a:rPr lang="en-US" dirty="0"/>
              <a:t>go test,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unit test. File yang </a:t>
            </a:r>
            <a:r>
              <a:rPr lang="en-US" dirty="0" err="1"/>
              <a:t>akan</a:t>
            </a:r>
            <a:r>
              <a:rPr lang="en-US" dirty="0"/>
              <a:t> di test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akhiran</a:t>
            </a:r>
            <a:r>
              <a:rPr lang="en-US" dirty="0"/>
              <a:t> _</a:t>
            </a:r>
            <a:r>
              <a:rPr lang="en-US" dirty="0" err="1"/>
              <a:t>test.go</a:t>
            </a:r>
            <a:endParaRPr lang="en-US" dirty="0"/>
          </a:p>
          <a:p>
            <a:pPr fontAlgn="base"/>
            <a:r>
              <a:rPr lang="en-US" dirty="0"/>
              <a:t>go build,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mengkompilasi</a:t>
            </a:r>
            <a:r>
              <a:rPr lang="en-US" dirty="0"/>
              <a:t> file program </a:t>
            </a:r>
            <a:r>
              <a:rPr lang="en-US" dirty="0" err="1"/>
              <a:t>menjadi</a:t>
            </a:r>
            <a:r>
              <a:rPr lang="en-US" dirty="0"/>
              <a:t> file binary.</a:t>
            </a:r>
          </a:p>
          <a:p>
            <a:pPr fontAlgn="base"/>
            <a:r>
              <a:rPr lang="en-US" dirty="0"/>
              <a:t>go get,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package.</a:t>
            </a:r>
          </a:p>
          <a:p>
            <a:pPr fontAlgn="base"/>
            <a:r>
              <a:rPr lang="en-US" dirty="0"/>
              <a:t>go mod tidy,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menvalidasi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dependensi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terdownload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di download.</a:t>
            </a:r>
          </a:p>
          <a:p>
            <a:pPr fontAlgn="base"/>
            <a:r>
              <a:rPr lang="en-US" dirty="0"/>
              <a:t>go mod vendor,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vendoring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6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19" y="1911899"/>
            <a:ext cx="7591038" cy="4457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48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1155</TotalTime>
  <Words>811</Words>
  <Application>Microsoft Office PowerPoint</Application>
  <PresentationFormat>Widescreen</PresentationFormat>
  <Paragraphs>172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Gill Sans MT</vt:lpstr>
      <vt:lpstr>Lato</vt:lpstr>
      <vt:lpstr>Wingdings 2</vt:lpstr>
      <vt:lpstr>Dividend</vt:lpstr>
      <vt:lpstr>GO-LANG FUNDAMENTAL</vt:lpstr>
      <vt:lpstr>GOLANG</vt:lpstr>
      <vt:lpstr>Sejarah GOLANG</vt:lpstr>
      <vt:lpstr>Kenapa Golang</vt:lpstr>
      <vt:lpstr>INSTAL GOLANG</vt:lpstr>
      <vt:lpstr>INSTAL IDE</vt:lpstr>
      <vt:lpstr>GOMODULES</vt:lpstr>
      <vt:lpstr>Command GO</vt:lpstr>
      <vt:lpstr>PROGRAM HELLO WORLD</vt:lpstr>
      <vt:lpstr>COMPILE HELLO WORLD</vt:lpstr>
      <vt:lpstr>RUN HELLO WORLD</vt:lpstr>
      <vt:lpstr>Variable</vt:lpstr>
      <vt:lpstr>Kode Program Variable</vt:lpstr>
      <vt:lpstr>Tipe Data Variable</vt:lpstr>
      <vt:lpstr>Kode Program Variable</vt:lpstr>
      <vt:lpstr>Kata Kunci Var</vt:lpstr>
      <vt:lpstr>Kode Program Variable</vt:lpstr>
      <vt:lpstr>Deklarasi Multiple Variable</vt:lpstr>
      <vt:lpstr>Kode Program Variable</vt:lpstr>
      <vt:lpstr>Tipe Data String</vt:lpstr>
      <vt:lpstr>Kode Program String</vt:lpstr>
      <vt:lpstr>Function untuk String</vt:lpstr>
      <vt:lpstr>Kode Program String</vt:lpstr>
      <vt:lpstr>Tipe Data Number</vt:lpstr>
      <vt:lpstr>Tipe Data Integer (1)</vt:lpstr>
      <vt:lpstr>Tipe Data Integer (2)</vt:lpstr>
      <vt:lpstr>Tipe Data Floating Point</vt:lpstr>
      <vt:lpstr>Alias</vt:lpstr>
      <vt:lpstr>Kode Program Number</vt:lpstr>
      <vt:lpstr>Tipe Data Boolean</vt:lpstr>
      <vt:lpstr>Boolean</vt:lpstr>
      <vt:lpstr>Kode Program Boolean</vt:lpstr>
      <vt:lpstr>Nilai NIL &amp; Zero VALUE</vt:lpstr>
      <vt:lpstr>Constant</vt:lpstr>
      <vt:lpstr>Kode Program Constant</vt:lpstr>
      <vt:lpstr>Deklarasi Multiple Constant</vt:lpstr>
      <vt:lpstr>Kode Program Constant</vt:lpstr>
      <vt:lpstr>Konversi Tipe Data</vt:lpstr>
      <vt:lpstr>Kode Program Konversi Tipe Data (1)</vt:lpstr>
      <vt:lpstr>Kode Program Konversi Tipe Data (2)</vt:lpstr>
      <vt:lpstr>Type Declarations</vt:lpstr>
      <vt:lpstr>Kode Program Type Declarations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phinc</dc:creator>
  <cp:lastModifiedBy>phinc</cp:lastModifiedBy>
  <cp:revision>25</cp:revision>
  <dcterms:created xsi:type="dcterms:W3CDTF">2022-09-29T09:57:53Z</dcterms:created>
  <dcterms:modified xsi:type="dcterms:W3CDTF">2022-10-13T10:26:27Z</dcterms:modified>
</cp:coreProperties>
</file>