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8"/>
  </p:notesMasterIdLst>
  <p:sldIdLst>
    <p:sldId id="271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2" r:id="rId27"/>
    <p:sldId id="283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7FD79-C4DA-4430-8E97-0135D14E8CD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08B8D-BC6D-4C3B-AA1A-DEA003CBC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4a60ad91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4a60ad91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2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4a60ad919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4a60ad919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13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4a60ad919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4a60ad919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2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6f41bdaa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6f41bdaa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39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4a60ad919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4a60ad919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644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76f41bdaac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76f41bdaac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413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4a60ad91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4a60ad91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29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6f41bdaa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6f41bdaa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01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4a60ad91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4a60ad91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264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6f41bdaac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6f41bdaac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23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6f41bdaac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6f41bdaac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77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6f41bdaac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6f41bdaac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834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6f41bdaac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6f41bdaac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295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4a60ad91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4a60ad91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588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6f41bdaac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76f41bdaac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417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4a60ad91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4a60ad91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85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6f41bdaac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6f41bdaac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58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6f41bdaac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6f41bdaac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625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6f41bdaac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6f41bdaac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9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74a60ad919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74a60ad919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75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6f41bda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76f41bda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621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76f41bdaac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76f41bdaac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63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4a60ad919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4a60ad919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180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6f41bdaac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6f41bdaac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678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4a60ad91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4a60ad91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469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6f41bdaac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76f41bdaac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893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4a60ad919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4a60ad919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013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6f41bdaac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76f41bdaac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81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76f41bdaac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76f41bdaac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51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6f41bdaac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6f41bdaac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68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4a60ad91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4a60ad91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74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4a60ad919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4a60ad919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298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6f41bdaac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6f41bdaac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13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4a60ad91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4a60ad91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8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4a60ad91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4a60ad91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99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2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4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6369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8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F5608E-99B2-4800-BC12-F4369AF8D5F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108ECD5-4CD2-47D1-A402-F05826D9CC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80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GO-LANG DASAR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Operasi &amp;&amp;</a:t>
            </a:r>
            <a:endParaRPr/>
          </a:p>
        </p:txBody>
      </p:sp>
      <p:graphicFrame>
        <p:nvGraphicFramePr>
          <p:cNvPr id="454" name="Google Shape;454;p76"/>
          <p:cNvGraphicFramePr/>
          <p:nvPr/>
        </p:nvGraphicFramePr>
        <p:xfrm>
          <a:off x="1270000" y="2784467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1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Operator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2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Hasil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&amp;&amp;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&amp;&amp;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&amp;&amp;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&amp;&amp;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false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1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Operasi ||</a:t>
            </a:r>
            <a:endParaRPr/>
          </a:p>
        </p:txBody>
      </p:sp>
      <p:graphicFrame>
        <p:nvGraphicFramePr>
          <p:cNvPr id="460" name="Google Shape;460;p77"/>
          <p:cNvGraphicFramePr/>
          <p:nvPr/>
        </p:nvGraphicFramePr>
        <p:xfrm>
          <a:off x="1270000" y="2784467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1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Operator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2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Hasil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||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||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||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||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7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Operasi !</a:t>
            </a:r>
            <a:endParaRPr/>
          </a:p>
        </p:txBody>
      </p:sp>
      <p:graphicFrame>
        <p:nvGraphicFramePr>
          <p:cNvPr id="466" name="Google Shape;466;p78"/>
          <p:cNvGraphicFramePr/>
          <p:nvPr/>
        </p:nvGraphicFramePr>
        <p:xfrm>
          <a:off x="1270001" y="2784467"/>
          <a:ext cx="9481299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6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Operator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2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Hasil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!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!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07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9"/>
          <p:cNvSpPr txBox="1">
            <a:spLocks noGrp="1"/>
          </p:cNvSpPr>
          <p:nvPr>
            <p:ph type="title"/>
          </p:nvPr>
        </p:nvSpPr>
        <p:spPr>
          <a:xfrm>
            <a:off x="480894" y="81792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</a:t>
            </a:r>
            <a:r>
              <a:rPr lang="en-US" dirty="0"/>
              <a:t>LOGICAL Operator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8B66E-4FA8-FD83-2731-2E766EED1B3C}"/>
              </a:ext>
            </a:extLst>
          </p:cNvPr>
          <p:cNvSpPr txBox="1"/>
          <p:nvPr/>
        </p:nvSpPr>
        <p:spPr>
          <a:xfrm>
            <a:off x="3038654" y="2403286"/>
            <a:ext cx="7088757" cy="3965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4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4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leftAndRight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left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leftOrRight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left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leftReserve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"left &amp;&amp; right 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%t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leftAndRight)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"left || right 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%t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leftOrRight)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"!left 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\t\t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%t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1800" dirty="0">
                <a:solidFill>
                  <a:srgbClr val="808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leftReserve)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5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6"/>
          <p:cNvSpPr txBox="1">
            <a:spLocks noGrp="1"/>
          </p:cNvSpPr>
          <p:nvPr>
            <p:ph type="title"/>
          </p:nvPr>
        </p:nvSpPr>
        <p:spPr>
          <a:xfrm>
            <a:off x="455016" y="7145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PercaBANGAN</a:t>
            </a:r>
            <a:r>
              <a:rPr lang="en-US" dirty="0"/>
              <a:t> If</a:t>
            </a:r>
            <a:endParaRPr dirty="0"/>
          </a:p>
        </p:txBody>
      </p:sp>
      <p:sp>
        <p:nvSpPr>
          <p:cNvPr id="630" name="Google Shape;630;p106"/>
          <p:cNvSpPr txBox="1">
            <a:spLocks noGrp="1"/>
          </p:cNvSpPr>
          <p:nvPr>
            <p:ph type="body" idx="1"/>
          </p:nvPr>
        </p:nvSpPr>
        <p:spPr>
          <a:xfrm>
            <a:off x="970200" y="2763206"/>
            <a:ext cx="10468426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If adalah salah satu kata kunci yang digunakan untuk percabangan</a:t>
            </a:r>
            <a:endParaRPr dirty="0"/>
          </a:p>
          <a:p>
            <a:r>
              <a:rPr lang="id" dirty="0"/>
              <a:t>Percabangan artinya kita bisa mengeksekusi kode program tertentu ketika suatu kondisi terpenuhi</a:t>
            </a:r>
            <a:endParaRPr lang="en-US" dirty="0"/>
          </a:p>
          <a:p>
            <a:r>
              <a:rPr lang="en-US" dirty="0"/>
              <a:t>Hasil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bool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variable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perbadingan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Go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kurungnya</a:t>
            </a:r>
            <a:r>
              <a:rPr lang="en-US" dirty="0"/>
              <a:t> (parentheses)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ditulis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77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7"/>
          <p:cNvSpPr txBox="1">
            <a:spLocks noGrp="1"/>
          </p:cNvSpPr>
          <p:nvPr>
            <p:ph type="title"/>
          </p:nvPr>
        </p:nvSpPr>
        <p:spPr>
          <a:xfrm>
            <a:off x="490000" y="7549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If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562100" y="2155018"/>
            <a:ext cx="6096000" cy="3055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Else Expression</a:t>
            </a:r>
            <a:endParaRPr dirty="0"/>
          </a:p>
        </p:txBody>
      </p:sp>
      <p:sp>
        <p:nvSpPr>
          <p:cNvPr id="642" name="Google Shape;642;p1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Blok if akan dieksekusi ketika kondisi if bernilai true</a:t>
            </a:r>
            <a:endParaRPr/>
          </a:p>
          <a:p>
            <a:r>
              <a:rPr lang="id"/>
              <a:t>Kadang kita ingin melakukan eksekusi program tertentu jika kondisi if bernilai false</a:t>
            </a:r>
            <a:endParaRPr/>
          </a:p>
          <a:p>
            <a:r>
              <a:rPr lang="id"/>
              <a:t>Hal ini bisa dilakukan menggunakan else expression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445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9"/>
          <p:cNvSpPr txBox="1">
            <a:spLocks noGrp="1"/>
          </p:cNvSpPr>
          <p:nvPr>
            <p:ph type="title"/>
          </p:nvPr>
        </p:nvSpPr>
        <p:spPr>
          <a:xfrm>
            <a:off x="464600" y="7168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Else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551800" y="2163455"/>
            <a:ext cx="6096000" cy="3648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"Hi,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kenalan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6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Else If Expression</a:t>
            </a:r>
            <a:endParaRPr/>
          </a:p>
        </p:txBody>
      </p:sp>
      <p:sp>
        <p:nvSpPr>
          <p:cNvPr id="654" name="Google Shape;654;p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Kadang dalam If, kita butuh membuat beberapa kondisi</a:t>
            </a:r>
            <a:endParaRPr/>
          </a:p>
          <a:p>
            <a:r>
              <a:rPr lang="id"/>
              <a:t>Kasus seperti ini, kita bisa menggunakan Else If expression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314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1"/>
          <p:cNvSpPr txBox="1">
            <a:spLocks noGrp="1"/>
          </p:cNvSpPr>
          <p:nvPr>
            <p:ph type="title"/>
          </p:nvPr>
        </p:nvSpPr>
        <p:spPr>
          <a:xfrm>
            <a:off x="451900" y="7168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If Else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358900" y="1930782"/>
            <a:ext cx="6096000" cy="42414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"Budi"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Budi"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"Hi,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kenalan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>
            <a:spLocks noGrp="1"/>
          </p:cNvSpPr>
          <p:nvPr>
            <p:ph type="title"/>
          </p:nvPr>
        </p:nvSpPr>
        <p:spPr>
          <a:xfrm>
            <a:off x="477300" y="7930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384" name="Google Shape;384;p64"/>
          <p:cNvGraphicFramePr/>
          <p:nvPr>
            <p:extLst>
              <p:ext uri="{D42A27DB-BD31-4B8C-83A1-F6EECF244321}">
                <p14:modId xmlns:p14="http://schemas.microsoft.com/office/powerpoint/2010/main" val="1571349607"/>
              </p:ext>
            </p:extLst>
          </p:nvPr>
        </p:nvGraphicFramePr>
        <p:xfrm>
          <a:off x="1708030" y="2347299"/>
          <a:ext cx="8076050" cy="4144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Operator</a:t>
                      </a:r>
                      <a:endParaRPr sz="1800" dirty="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Keterangan</a:t>
                      </a:r>
                      <a:endParaRPr sz="1800" dirty="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+</a:t>
                      </a:r>
                      <a:endParaRPr sz="18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Adds Operator, </a:t>
                      </a:r>
                      <a:r>
                        <a:rPr lang="id" sz="1800" dirty="0"/>
                        <a:t>Penjumlahan</a:t>
                      </a:r>
                      <a:r>
                        <a:rPr lang="en-US" sz="1800" dirty="0"/>
                        <a:t> 2 Data</a:t>
                      </a:r>
                      <a:endParaRPr sz="18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/>
                        <a:t>- </a:t>
                      </a:r>
                      <a:endParaRPr sz="18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Subtracts Operator, </a:t>
                      </a:r>
                      <a:r>
                        <a:rPr lang="id" sz="1800" dirty="0"/>
                        <a:t>Pengurangan</a:t>
                      </a:r>
                      <a:r>
                        <a:rPr lang="en-US" sz="1800" dirty="0"/>
                        <a:t> 2 Data</a:t>
                      </a:r>
                      <a:endParaRPr sz="18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/>
                        <a:t>*</a:t>
                      </a:r>
                      <a:endParaRPr sz="18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Multiples Operator, </a:t>
                      </a:r>
                      <a:r>
                        <a:rPr lang="en-US" sz="1800" dirty="0" err="1"/>
                        <a:t>Perkalian</a:t>
                      </a:r>
                      <a:r>
                        <a:rPr lang="en-US" sz="1800" dirty="0"/>
                        <a:t> 2 Data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/>
                        <a:t>/</a:t>
                      </a:r>
                      <a:endParaRPr sz="18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Devides</a:t>
                      </a:r>
                      <a:r>
                        <a:rPr lang="en-US" sz="1800" dirty="0"/>
                        <a:t> Operator, </a:t>
                      </a:r>
                      <a:r>
                        <a:rPr lang="en-US" sz="1800" dirty="0" err="1"/>
                        <a:t>Pembagian</a:t>
                      </a:r>
                      <a:r>
                        <a:rPr lang="en-US" sz="1800" dirty="0"/>
                        <a:t> 2 Data</a:t>
                      </a:r>
                      <a:endParaRPr sz="18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800" dirty="0"/>
                        <a:t>%</a:t>
                      </a:r>
                      <a:endParaRPr sz="18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Modulus Operator, Modulus 2 Data </a:t>
                      </a:r>
                      <a:endParaRPr sz="18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++</a:t>
                      </a:r>
                      <a:endParaRPr sz="18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Increment Operator, </a:t>
                      </a:r>
                      <a:r>
                        <a:rPr lang="en-US" sz="1800" dirty="0" err="1"/>
                        <a:t>Menambah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nilai</a:t>
                      </a:r>
                      <a:r>
                        <a:rPr lang="en-US" sz="1800" dirty="0"/>
                        <a:t> 1</a:t>
                      </a:r>
                      <a:endParaRPr sz="18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978584845"/>
                  </a:ext>
                </a:extLst>
              </a:tr>
              <a:tr h="457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--</a:t>
                      </a:r>
                      <a:endParaRPr sz="18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Decrement Operator, </a:t>
                      </a:r>
                      <a:r>
                        <a:rPr lang="en-US" sz="1800" dirty="0" err="1"/>
                        <a:t>Mengurangi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nilai</a:t>
                      </a:r>
                      <a:r>
                        <a:rPr lang="en-US" sz="1800" dirty="0"/>
                        <a:t> 1</a:t>
                      </a:r>
                      <a:endParaRPr sz="18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14575354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6840" y="1564684"/>
            <a:ext cx="9177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Arithmetic Operators </a:t>
            </a:r>
            <a:r>
              <a:rPr lang="en-US" dirty="0" err="1"/>
              <a:t>adalah</a:t>
            </a:r>
            <a:r>
              <a:rPr lang="en-US" dirty="0"/>
              <a:t> operator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19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If dengan </a:t>
            </a:r>
            <a:r>
              <a:rPr lang="en-US" dirty="0"/>
              <a:t>Variable Temporary</a:t>
            </a:r>
            <a:endParaRPr dirty="0"/>
          </a:p>
        </p:txBody>
      </p:sp>
      <p:sp>
        <p:nvSpPr>
          <p:cNvPr id="666" name="Google Shape;666;p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dirty="0"/>
              <a:t>Scope atau cakupan variabel jelas, hanya bisa digunakan pada blok seleksi kondisi itu saj</a:t>
            </a:r>
            <a:r>
              <a:rPr lang="en-US" dirty="0"/>
              <a:t>a</a:t>
            </a:r>
            <a:endParaRPr dirty="0"/>
          </a:p>
          <a:p>
            <a:r>
              <a:rPr lang="id" dirty="0"/>
              <a:t>Hal ini sangat cocok untuk membuat statement yang sederhana sebelum melakukan pengecekan terhadap kondisi</a:t>
            </a:r>
            <a:endParaRPr lang="en-US" dirty="0"/>
          </a:p>
          <a:p>
            <a:r>
              <a:rPr lang="en-US" dirty="0"/>
              <a:t>K</a:t>
            </a:r>
            <a:r>
              <a:rPr lang="id-ID" dirty="0"/>
              <a:t>ode menjadi lebih rapi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2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3"/>
          <p:cNvSpPr txBox="1">
            <a:spLocks noGrp="1"/>
          </p:cNvSpPr>
          <p:nvPr>
            <p:ph type="title"/>
          </p:nvPr>
        </p:nvSpPr>
        <p:spPr>
          <a:xfrm>
            <a:off x="464600" y="7930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If </a:t>
            </a:r>
            <a:r>
              <a:rPr lang="en-US" dirty="0"/>
              <a:t>Variable Temporary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143000" y="2514926"/>
            <a:ext cx="6096000" cy="15741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(name);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2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Switch Expression</a:t>
            </a:r>
            <a:endParaRPr/>
          </a:p>
        </p:txBody>
      </p:sp>
      <p:sp>
        <p:nvSpPr>
          <p:cNvPr id="683" name="Google Shape;683;p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Selain if expression, untuk melakukan percabangan, kita juga bisa menggunakan Switch Expression</a:t>
            </a:r>
            <a:endParaRPr dirty="0"/>
          </a:p>
          <a:p>
            <a:r>
              <a:rPr lang="id" dirty="0"/>
              <a:t>Switch expression sangat sederhana dibandingkan if</a:t>
            </a:r>
            <a:endParaRPr dirty="0"/>
          </a:p>
          <a:p>
            <a:r>
              <a:rPr lang="id" dirty="0"/>
              <a:t>Biasanya switch expression digunakan untuk melakukan pengecekan ke kondisi dalam satu variable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24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16"/>
          <p:cNvSpPr txBox="1">
            <a:spLocks noGrp="1"/>
          </p:cNvSpPr>
          <p:nvPr>
            <p:ph type="title"/>
          </p:nvPr>
        </p:nvSpPr>
        <p:spPr>
          <a:xfrm>
            <a:off x="502700" y="7676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Switch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270000" y="2023755"/>
            <a:ext cx="6096000" cy="3648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Umar"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"Budi"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Budi"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"Ahmad"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Ahmad"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"Hi,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Beloh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kenalan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79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Switch Tanpa Kondisi</a:t>
            </a:r>
            <a:endParaRPr/>
          </a:p>
        </p:txBody>
      </p:sp>
      <p:sp>
        <p:nvSpPr>
          <p:cNvPr id="707" name="Google Shape;707;p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Kondisi di switch expression tidak wajib</a:t>
            </a:r>
            <a:endParaRPr/>
          </a:p>
          <a:p>
            <a:r>
              <a:rPr lang="id"/>
              <a:t>Jika kita tidak menggunakan kondisi di switch expression, kita bisa menambahkan kondisi tersebut di setiap case nya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974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20"/>
          <p:cNvSpPr txBox="1">
            <a:spLocks noGrp="1"/>
          </p:cNvSpPr>
          <p:nvPr>
            <p:ph type="title"/>
          </p:nvPr>
        </p:nvSpPr>
        <p:spPr>
          <a:xfrm>
            <a:off x="528100" y="9200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Switch Tan</a:t>
            </a:r>
            <a:r>
              <a:rPr lang="en-US" dirty="0"/>
              <a:t>P</a:t>
            </a:r>
            <a:r>
              <a:rPr lang="id" dirty="0"/>
              <a:t>a Kondisi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320800" y="2450513"/>
            <a:ext cx="6096000" cy="2642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5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Switch dengan Short Statement</a:t>
            </a:r>
            <a:endParaRPr dirty="0"/>
          </a:p>
        </p:txBody>
      </p:sp>
      <p:sp>
        <p:nvSpPr>
          <p:cNvPr id="695" name="Google Shape;695;p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Sama dengan If, Switch juga mendukung short statement sebelum variable yang akan di cek kondisinya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739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8"/>
          <p:cNvSpPr txBox="1">
            <a:spLocks noGrp="1"/>
          </p:cNvSpPr>
          <p:nvPr>
            <p:ph type="title"/>
          </p:nvPr>
        </p:nvSpPr>
        <p:spPr>
          <a:xfrm>
            <a:off x="970200" y="113118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Switch dengan Short Statement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587500" y="3281144"/>
            <a:ext cx="6096000" cy="187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switch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(name);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6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Perulangan</a:t>
            </a:r>
            <a:r>
              <a:rPr lang="en-US" dirty="0"/>
              <a:t> For</a:t>
            </a:r>
            <a:endParaRPr dirty="0"/>
          </a:p>
        </p:txBody>
      </p:sp>
      <p:sp>
        <p:nvSpPr>
          <p:cNvPr id="724" name="Google Shape;724;p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mengulang-ulang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henti</a:t>
            </a:r>
            <a:r>
              <a:rPr lang="en-US" dirty="0"/>
              <a:t>,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disiapkan</a:t>
            </a:r>
            <a:r>
              <a:rPr lang="en-US" dirty="0"/>
              <a:t> variable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dihentikan</a:t>
            </a:r>
            <a:endParaRPr lang="en-US" dirty="0"/>
          </a:p>
          <a:p>
            <a:r>
              <a:rPr lang="en-US" dirty="0"/>
              <a:t>For</a:t>
            </a:r>
            <a:r>
              <a:rPr lang="id-ID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id-ID" dirty="0"/>
              <a:t>satu</a:t>
            </a:r>
            <a:r>
              <a:rPr lang="en-US" dirty="0"/>
              <a:t>-</a:t>
            </a:r>
            <a:r>
              <a:rPr lang="en-US" dirty="0" err="1"/>
              <a:t>satunya</a:t>
            </a:r>
            <a:r>
              <a:rPr lang="id-ID" dirty="0"/>
              <a:t> kata kunci yang digunakan untuk </a:t>
            </a:r>
            <a:r>
              <a:rPr lang="en-US" dirty="0" err="1"/>
              <a:t>perulangan</a:t>
            </a:r>
            <a:endParaRPr lang="id-ID"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472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23"/>
          <p:cNvSpPr txBox="1">
            <a:spLocks noGrp="1"/>
          </p:cNvSpPr>
          <p:nvPr>
            <p:ph type="title"/>
          </p:nvPr>
        </p:nvSpPr>
        <p:spPr>
          <a:xfrm>
            <a:off x="506773" y="8438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For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F3065-3A5B-0AF1-9EFC-E9CDE196EFAB}"/>
              </a:ext>
            </a:extLst>
          </p:cNvPr>
          <p:cNvSpPr txBox="1"/>
          <p:nvPr/>
        </p:nvSpPr>
        <p:spPr>
          <a:xfrm>
            <a:off x="2460685" y="2779892"/>
            <a:ext cx="6094562" cy="23678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"Perulangan ke"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counter)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counter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845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5"/>
          <p:cNvSpPr txBox="1">
            <a:spLocks noGrp="1"/>
          </p:cNvSpPr>
          <p:nvPr>
            <p:ph type="title"/>
          </p:nvPr>
        </p:nvSpPr>
        <p:spPr>
          <a:xfrm>
            <a:off x="463149" y="713171"/>
            <a:ext cx="1128036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dirty="0"/>
              <a:t>Kode Program Arithmetic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23409" y="2172910"/>
            <a:ext cx="5599612" cy="163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20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sz="2000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0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06ED9-EC7D-030F-BE74-CE0858F590A1}"/>
              </a:ext>
            </a:extLst>
          </p:cNvPr>
          <p:cNvSpPr txBox="1"/>
          <p:nvPr/>
        </p:nvSpPr>
        <p:spPr>
          <a:xfrm>
            <a:off x="5039984" y="4672299"/>
            <a:ext cx="6094562" cy="774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value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5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4"/>
          <p:cNvSpPr txBox="1">
            <a:spLocks noGrp="1"/>
          </p:cNvSpPr>
          <p:nvPr>
            <p:ph type="title"/>
          </p:nvPr>
        </p:nvSpPr>
        <p:spPr>
          <a:xfrm>
            <a:off x="463641" y="7145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For dengan Statement</a:t>
            </a:r>
            <a:endParaRPr dirty="0"/>
          </a:p>
        </p:txBody>
      </p:sp>
      <p:sp>
        <p:nvSpPr>
          <p:cNvPr id="736" name="Google Shape;736;p1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Dalam for, kita bisa menambahkan statement, dimana terdapat 2 statement yang bisa tambahkan di for</a:t>
            </a:r>
            <a:endParaRPr dirty="0"/>
          </a:p>
          <a:p>
            <a:r>
              <a:rPr lang="id" dirty="0"/>
              <a:t>Init statement, yaitu statement sebelum for di eksekusi</a:t>
            </a:r>
            <a:endParaRPr dirty="0"/>
          </a:p>
          <a:p>
            <a:r>
              <a:rPr lang="id" dirty="0"/>
              <a:t>Post statement, yaitu statement yang akan selalu dieksekusi di akhir tiap perulangan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105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5"/>
          <p:cNvSpPr txBox="1">
            <a:spLocks noGrp="1"/>
          </p:cNvSpPr>
          <p:nvPr>
            <p:ph type="title"/>
          </p:nvPr>
        </p:nvSpPr>
        <p:spPr>
          <a:xfrm>
            <a:off x="480894" y="86105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For dengan Statement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FFECB-CFB9-E18D-AB6A-EAD597EA7587}"/>
              </a:ext>
            </a:extLst>
          </p:cNvPr>
          <p:cNvSpPr txBox="1"/>
          <p:nvPr/>
        </p:nvSpPr>
        <p:spPr>
          <a:xfrm>
            <a:off x="2245023" y="3342761"/>
            <a:ext cx="6519413" cy="1173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counter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counter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"Perulangan ke"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counter)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97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For Range</a:t>
            </a:r>
            <a:endParaRPr/>
          </a:p>
        </p:txBody>
      </p:sp>
      <p:sp>
        <p:nvSpPr>
          <p:cNvPr id="748" name="Google Shape;748;p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For bisa digunakan untuk melakukan iterasi terhadap semua data collection</a:t>
            </a:r>
            <a:endParaRPr dirty="0"/>
          </a:p>
          <a:p>
            <a:r>
              <a:rPr lang="id" dirty="0"/>
              <a:t>Data collection contohnya Array, Slice dan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67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For Range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9E61A-0631-E7EA-3C4C-0555C686C1C7}"/>
              </a:ext>
            </a:extLst>
          </p:cNvPr>
          <p:cNvSpPr txBox="1"/>
          <p:nvPr/>
        </p:nvSpPr>
        <p:spPr>
          <a:xfrm>
            <a:off x="1270238" y="3247858"/>
            <a:ext cx="7347549" cy="1569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"Bawazir"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"Faiz"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"Index"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index,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"="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value)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5695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Break &amp; Continue</a:t>
            </a:r>
            <a:endParaRPr/>
          </a:p>
        </p:txBody>
      </p:sp>
      <p:sp>
        <p:nvSpPr>
          <p:cNvPr id="764" name="Google Shape;764;p1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Break &amp; continue adalah kata kunci yang bisa digunakan dalam perulangan </a:t>
            </a:r>
            <a:endParaRPr/>
          </a:p>
          <a:p>
            <a:r>
              <a:rPr lang="id"/>
              <a:t>Break digunakan untuk menghentikan seluruh perulangan</a:t>
            </a:r>
            <a:endParaRPr/>
          </a:p>
          <a:p>
            <a:r>
              <a:rPr lang="id"/>
              <a:t>Continue adalah digunakan untuk menghentikan perulangan yang berjalan, dan langsung melanjutkan ke perulangan selanjutnya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25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0"/>
          <p:cNvSpPr txBox="1">
            <a:spLocks noGrp="1"/>
          </p:cNvSpPr>
          <p:nvPr>
            <p:ph type="title"/>
          </p:nvPr>
        </p:nvSpPr>
        <p:spPr>
          <a:xfrm>
            <a:off x="480894" y="72303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Break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78125-031E-C70B-4CFE-275A85B3C682}"/>
              </a:ext>
            </a:extLst>
          </p:cNvPr>
          <p:cNvSpPr txBox="1"/>
          <p:nvPr/>
        </p:nvSpPr>
        <p:spPr>
          <a:xfrm>
            <a:off x="1632550" y="2485524"/>
            <a:ext cx="6094562" cy="27668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"Perulangan ke"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7023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1"/>
          <p:cNvSpPr txBox="1">
            <a:spLocks noGrp="1"/>
          </p:cNvSpPr>
          <p:nvPr>
            <p:ph type="title"/>
          </p:nvPr>
        </p:nvSpPr>
        <p:spPr>
          <a:xfrm>
            <a:off x="472268" y="81792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Continue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B463B-9E8B-3AC8-BC83-83569B8FA603}"/>
              </a:ext>
            </a:extLst>
          </p:cNvPr>
          <p:cNvSpPr txBox="1"/>
          <p:nvPr/>
        </p:nvSpPr>
        <p:spPr>
          <a:xfrm>
            <a:off x="1572164" y="2407886"/>
            <a:ext cx="6094562" cy="27668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"Perulangan ke"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i)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25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>
            <a:spLocks noGrp="1"/>
          </p:cNvSpPr>
          <p:nvPr>
            <p:ph type="title"/>
          </p:nvPr>
        </p:nvSpPr>
        <p:spPr>
          <a:xfrm>
            <a:off x="498148" y="81792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dirty="0"/>
              <a:t>Assignment Operators</a:t>
            </a:r>
          </a:p>
        </p:txBody>
      </p:sp>
      <p:graphicFrame>
        <p:nvGraphicFramePr>
          <p:cNvPr id="396" name="Google Shape;396;p66"/>
          <p:cNvGraphicFramePr/>
          <p:nvPr>
            <p:extLst>
              <p:ext uri="{D42A27DB-BD31-4B8C-83A1-F6EECF244321}">
                <p14:modId xmlns:p14="http://schemas.microsoft.com/office/powerpoint/2010/main" val="3902270021"/>
              </p:ext>
            </p:extLst>
          </p:nvPr>
        </p:nvGraphicFramePr>
        <p:xfrm>
          <a:off x="1270000" y="2160155"/>
          <a:ext cx="9432000" cy="3413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Operator</a:t>
                      </a:r>
                      <a:endParaRPr sz="1600" dirty="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/>
                        <a:t>Keterangan</a:t>
                      </a:r>
                      <a:endParaRPr sz="1600" dirty="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=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Simple Assignment Operator, </a:t>
                      </a:r>
                      <a:r>
                        <a:rPr lang="en-US" sz="1600" dirty="0" err="1"/>
                        <a:t>Menetapkan</a:t>
                      </a:r>
                      <a:r>
                        <a:rPr lang="en-US" sz="1600" dirty="0"/>
                        <a:t> Nilai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9881256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+=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Add AND Assignment Operator, </a:t>
                      </a:r>
                      <a:r>
                        <a:rPr lang="en-US" sz="1600" dirty="0" err="1"/>
                        <a:t>Penjumlahan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kiri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kanan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-=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/>
                        <a:t>Substract</a:t>
                      </a:r>
                      <a:r>
                        <a:rPr lang="en-US" sz="1600" dirty="0"/>
                        <a:t> AND Assignment Operator, </a:t>
                      </a:r>
                      <a:r>
                        <a:rPr lang="en-US" sz="1600" dirty="0" err="1"/>
                        <a:t>Pengurangan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kiri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kanan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*=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Multiple AND Assignment Operator, </a:t>
                      </a:r>
                      <a:r>
                        <a:rPr lang="en-US" sz="1600" dirty="0" err="1"/>
                        <a:t>Perkalian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kiri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kanan</a:t>
                      </a:r>
                      <a:endParaRPr lang="en-US"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/=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/>
                        <a:t>Devide</a:t>
                      </a:r>
                      <a:r>
                        <a:rPr lang="en-US" sz="1600" dirty="0"/>
                        <a:t> AND Assignment Operator, </a:t>
                      </a:r>
                      <a:r>
                        <a:rPr lang="en-US" sz="1600" dirty="0" err="1"/>
                        <a:t>Pembagian</a:t>
                      </a:r>
                      <a:r>
                        <a:rPr lang="en-US" sz="1600" dirty="0"/>
                        <a:t> data </a:t>
                      </a:r>
                      <a:r>
                        <a:rPr lang="en-US" sz="1600" dirty="0" err="1"/>
                        <a:t>kiri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kanan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%=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Modulus AND Assignment Operator, Modulus data </a:t>
                      </a:r>
                      <a:r>
                        <a:rPr lang="en-US" sz="1600" dirty="0" err="1"/>
                        <a:t>kiri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kanan</a:t>
                      </a:r>
                      <a:endParaRPr lang="en-US"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3538BF6-AF66-2658-C951-F4E4CE4EB0DB}"/>
              </a:ext>
            </a:extLst>
          </p:cNvPr>
          <p:cNvSpPr/>
          <p:nvPr/>
        </p:nvSpPr>
        <p:spPr>
          <a:xfrm>
            <a:off x="606840" y="1564684"/>
            <a:ext cx="9177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Assignment Operators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72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>
            <a:spLocks noGrp="1"/>
          </p:cNvSpPr>
          <p:nvPr>
            <p:ph type="title"/>
          </p:nvPr>
        </p:nvSpPr>
        <p:spPr>
          <a:xfrm>
            <a:off x="476211" y="70010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/>
              <a:t>Assignment Operators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64228" y="3348660"/>
            <a:ext cx="60960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7686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089B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US" sz="2400" dirty="0" err="1">
                <a:solidFill>
                  <a:srgbClr val="9872A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5C8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dirty="0"/>
              <a:t>Relational Operators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3268" y="2991056"/>
            <a:ext cx="8369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Relational Operators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true </a:t>
            </a:r>
            <a:r>
              <a:rPr lang="en-US" dirty="0" err="1"/>
              <a:t>atau</a:t>
            </a:r>
            <a:r>
              <a:rPr lang="en-US" dirty="0"/>
              <a:t> false. </a:t>
            </a:r>
          </a:p>
        </p:txBody>
      </p:sp>
    </p:spTree>
    <p:extLst>
      <p:ext uri="{BB962C8B-B14F-4D97-AF65-F5344CB8AC3E}">
        <p14:creationId xmlns:p14="http://schemas.microsoft.com/office/powerpoint/2010/main" val="290524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>
            <a:spLocks noGrp="1"/>
          </p:cNvSpPr>
          <p:nvPr>
            <p:ph type="title"/>
          </p:nvPr>
        </p:nvSpPr>
        <p:spPr>
          <a:xfrm>
            <a:off x="476212" y="73929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dirty="0"/>
              <a:t>Relational Operators</a:t>
            </a:r>
            <a:endParaRPr dirty="0"/>
          </a:p>
        </p:txBody>
      </p:sp>
      <p:graphicFrame>
        <p:nvGraphicFramePr>
          <p:cNvPr id="431" name="Google Shape;431;p72"/>
          <p:cNvGraphicFramePr/>
          <p:nvPr>
            <p:extLst>
              <p:ext uri="{D42A27DB-BD31-4B8C-83A1-F6EECF244321}">
                <p14:modId xmlns:p14="http://schemas.microsoft.com/office/powerpoint/2010/main" val="2645527704"/>
              </p:ext>
            </p:extLst>
          </p:nvPr>
        </p:nvGraphicFramePr>
        <p:xfrm>
          <a:off x="942340" y="1922681"/>
          <a:ext cx="9652000" cy="426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Operator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Keterangan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&gt;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Lebih Dari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&lt;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Kurang Dari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&gt;=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Lebih Dari Sama Dengan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&lt;=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Kurang Dari Sama Dengan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==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Sama Dengan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!=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Tidak Sama Dengan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60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>
            <a:spLocks noGrp="1"/>
          </p:cNvSpPr>
          <p:nvPr>
            <p:ph type="title"/>
          </p:nvPr>
        </p:nvSpPr>
        <p:spPr>
          <a:xfrm>
            <a:off x="489521" y="73165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Ope</a:t>
            </a:r>
            <a:r>
              <a:rPr lang="en-US" dirty="0"/>
              <a:t>RATOR</a:t>
            </a:r>
            <a:r>
              <a:rPr lang="id" dirty="0"/>
              <a:t> Perbandingan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AAC00-AD18-DC2F-017F-688CC4256CEF}"/>
              </a:ext>
            </a:extLst>
          </p:cNvPr>
          <p:cNvSpPr txBox="1"/>
          <p:nvPr/>
        </p:nvSpPr>
        <p:spPr>
          <a:xfrm>
            <a:off x="2245026" y="2729204"/>
            <a:ext cx="6094562" cy="1968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name1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name2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AA8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"Umar"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089B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name1 </a:t>
            </a:r>
            <a:r>
              <a:rPr lang="id-ID" sz="1800" dirty="0">
                <a:solidFill>
                  <a:srgbClr val="67686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name2</a:t>
            </a:r>
            <a:endParaRPr lang="id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fmt.</a:t>
            </a:r>
            <a:r>
              <a:rPr lang="id-ID" sz="1800" dirty="0">
                <a:solidFill>
                  <a:srgbClr val="9872A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d-ID" sz="1800" dirty="0">
                <a:solidFill>
                  <a:srgbClr val="C5C8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299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title"/>
          </p:nvPr>
        </p:nvSpPr>
        <p:spPr>
          <a:xfrm>
            <a:off x="464600" y="7295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LOGICAL Operators</a:t>
            </a:r>
            <a:endParaRPr dirty="0"/>
          </a:p>
        </p:txBody>
      </p:sp>
      <p:graphicFrame>
        <p:nvGraphicFramePr>
          <p:cNvPr id="448" name="Google Shape;448;p75"/>
          <p:cNvGraphicFramePr/>
          <p:nvPr>
            <p:extLst>
              <p:ext uri="{D42A27DB-BD31-4B8C-83A1-F6EECF244321}">
                <p14:modId xmlns:p14="http://schemas.microsoft.com/office/powerpoint/2010/main" val="1313253806"/>
              </p:ext>
            </p:extLst>
          </p:nvPr>
        </p:nvGraphicFramePr>
        <p:xfrm>
          <a:off x="990600" y="2606667"/>
          <a:ext cx="9652000" cy="2438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Operator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Keterangan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&amp;&amp;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And Operator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||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OR Operator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!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Negasi</a:t>
                      </a:r>
                      <a:r>
                        <a:rPr lang="en-US" sz="2400" dirty="0"/>
                        <a:t> / </a:t>
                      </a:r>
                      <a:r>
                        <a:rPr lang="en-US" sz="2400" dirty="0" err="1"/>
                        <a:t>Nilai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Kebalikan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12800" y="1443100"/>
            <a:ext cx="1000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data </a:t>
            </a:r>
            <a:r>
              <a:rPr lang="en-US" dirty="0" err="1"/>
              <a:t>bertipe</a:t>
            </a:r>
            <a:r>
              <a:rPr lang="en-US" dirty="0"/>
              <a:t> bool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bool 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operator </a:t>
            </a:r>
            <a:r>
              <a:rPr lang="en-US" dirty="0" err="1"/>
              <a:t>perbandingan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9437734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2357</TotalTime>
  <Words>1380</Words>
  <Application>Microsoft Office PowerPoint</Application>
  <PresentationFormat>Widescreen</PresentationFormat>
  <Paragraphs>289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Consolas</vt:lpstr>
      <vt:lpstr>Gill Sans MT</vt:lpstr>
      <vt:lpstr>Wingdings 2</vt:lpstr>
      <vt:lpstr>Dividend</vt:lpstr>
      <vt:lpstr>GO-LANG DASAR</vt:lpstr>
      <vt:lpstr>Arithmetic Operators</vt:lpstr>
      <vt:lpstr>Kode Program Arithmetic Operators</vt:lpstr>
      <vt:lpstr>Assignment Operators</vt:lpstr>
      <vt:lpstr>Assignment Operators</vt:lpstr>
      <vt:lpstr>Relational Operators</vt:lpstr>
      <vt:lpstr>Relational Operators</vt:lpstr>
      <vt:lpstr>Kode Program OpeRATOR Perbandingan</vt:lpstr>
      <vt:lpstr>LOGICAL Operators</vt:lpstr>
      <vt:lpstr>Operasi &amp;&amp;</vt:lpstr>
      <vt:lpstr>Operasi ||</vt:lpstr>
      <vt:lpstr>Operasi !</vt:lpstr>
      <vt:lpstr>Kode Program LOGICAL Operator</vt:lpstr>
      <vt:lpstr>PercaBANGAN If</vt:lpstr>
      <vt:lpstr>Kode Program If</vt:lpstr>
      <vt:lpstr>Else Expression</vt:lpstr>
      <vt:lpstr>Kode Program Else</vt:lpstr>
      <vt:lpstr>Else If Expression</vt:lpstr>
      <vt:lpstr>Kode Program If Else</vt:lpstr>
      <vt:lpstr>If dengan Variable Temporary</vt:lpstr>
      <vt:lpstr>Kode Program If Variable Temporary</vt:lpstr>
      <vt:lpstr>Switch Expression</vt:lpstr>
      <vt:lpstr>Kode Program Switch</vt:lpstr>
      <vt:lpstr>Switch Tanpa Kondisi</vt:lpstr>
      <vt:lpstr>Kode Program Switch TanPa Kondisi</vt:lpstr>
      <vt:lpstr>Switch dengan Short Statement</vt:lpstr>
      <vt:lpstr>Kode Program Switch dengan Short Statement</vt:lpstr>
      <vt:lpstr>Perulangan For</vt:lpstr>
      <vt:lpstr>Kode Program For</vt:lpstr>
      <vt:lpstr>For dengan Statement</vt:lpstr>
      <vt:lpstr>Kode Program For dengan Statement</vt:lpstr>
      <vt:lpstr>For Range</vt:lpstr>
      <vt:lpstr>Kode Program For Range</vt:lpstr>
      <vt:lpstr>Break &amp; Continue</vt:lpstr>
      <vt:lpstr>Kode Program Break</vt:lpstr>
      <vt:lpstr>Kode Program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DASAR</dc:title>
  <dc:creator>phinc</dc:creator>
  <cp:lastModifiedBy>Umar Bawazir</cp:lastModifiedBy>
  <cp:revision>32</cp:revision>
  <dcterms:created xsi:type="dcterms:W3CDTF">2022-10-02T17:55:30Z</dcterms:created>
  <dcterms:modified xsi:type="dcterms:W3CDTF">2022-10-09T16:35:16Z</dcterms:modified>
</cp:coreProperties>
</file>