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59" r:id="rId10"/>
    <p:sldId id="3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BA7F6-4448-48FE-9AC4-56A7790726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7E80-C74D-4CC7-9F02-FE4AD66F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jP71IWCn48RlynH3xZrqZuBIrPE28FW4qysqZcGpPP9OY_ZkPcMZk-3L_vJy7ny_8RkKoN8P0r08UXxbNU8HuA31iw5xv57jul03i4RthpnaxBqtJcaxjNFk95_m6f_BdghUsYVJDua3L_90Py9RCig_ZfQORTBkezV8IUYRVS8VOzs_ZTMvWmH6H_Ep75B2TbcpRiawW7R2JJbjRh1leDdhVWlzJszoVCaB1Qzmq9Em1zXnzDE7V040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NO_B2i8m44NtynL3zbsqUwNgIa4G_89fCqeaJIGFQv7-kwaqFhohv1mkkQbz81TYfu6qjdsdxigS0KvMItOezjnPDmXy0AROvi9jm9MKZhql9pfdeyA02pp6Xb8zquEpDsLQJcP7FU6Q78LFnqOJt5JR6caDUqKlDyAO1YZDA6X-II1vp9TVLtsx2Y2Vi8ZNOldUcddvpw5c8wV_Fm40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ZP31IiKm44NtynL3zc_nkbTQTTEA8FW5qsQKQ9h89B4MwR-RIeCMktYpIkxXSfYfGoI9QRH0rlffD9_6lG0yUwjPK3tmw6LM-0MOn_UlF4Hij1OEuRocszoQEECLFgMUShsaZ-8_Z1iuauucmXiIYhyTdroKjTOwxHq7GpziEN1L_rqTlP54EfBTtRS5Ns1Ryhh6CYhQzb980Sjdpwg_h08eBpobzzCrDWMKzZu_0zJiz7hjRm00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XP3DJeKm48NtynIJxbd8NeC_6p0c9Zx1G0TIBQsPjY8nlBjW0FLUaZkhzdmv-TefGYI9gRT0rlgXDv_6TG2jjve5rHFtNaQ5Nu3p-FgLcuYtMWk7SBMcozoREE8rlgIQNBUdp-8_Z6ju9XKDX7Sa57yxFhaeIwrqsZiEXdxOTE3AprqLlP54Ef8zF9OxlcoR05fZ6HMj_r980RVBVvR_PJd0Ti8ilMSt-sjXQv_cKB3JoxQ_0G00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74a60ad919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74a60ad919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8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74a60ad919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74a60ad919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5563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6f41bdaac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6f41bdaac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93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76f41bdaa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76f41bdaa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26712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76f41bdaac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76f41bdaac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3803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92f875b35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92f875b35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933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76f41bdaac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76f41bdaac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4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6f41bdaac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6f41bdaac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8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76f41bdaa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76f41bdaa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6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4a60ad919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4a60ad919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4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76f41bdaac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76f41bdaac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3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76f41bdaac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76f41bdaac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0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76f41bdaac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76f41bdaac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3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76f41bdaac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76f41bdaac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18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76f41bdaac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76f41bdaac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70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6f41bdaac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6f41bdaac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0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6f41bdaac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76f41bdaac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3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76f41bdaac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76f41bdaac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54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6f41bdaac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6f41bdaac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7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76f41bdaac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76f41bdaac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57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76f41bdaac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76f41bdaac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09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76f41bdaac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76f41bdaac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65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76f41bdaac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76f41bdaac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410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76f41bdaac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76f41bdaac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40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4a60ad919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4a60ad919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73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6f41bdaac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6f41bdaac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780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76f41bdaa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76f41bdaa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87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6f41bdaac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6f41bdaac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534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76f41bdaac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76f41bdaac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35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76f41bdaac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76f41bdaac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19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83df2f1d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83df2f1d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29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6f41bdaac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6f41bdaac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898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76f41bdaac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76f41bdaac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88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76f41bdaac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76f41bdaac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025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76f41bdaac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76f41bdaac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45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83df2f1d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83df2f1d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73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76f41bdaac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76f41bdaac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84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76f41bdaac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76f41bdaac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37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76f41bdaac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76f41bdaac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0672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6f41bdaac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6f41bdaac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www.plantuml.com/plantuml/uml/jP71IWCn48RlynH3xZrqZuBIrPE28FW4qysqZcGpPP9OY_ZkPcMZk-3L_vJy7ny_8RkKoN8P0r08UXxbNU8HuA31iw5xv57jul03i4RthpnaxBqtJcaxjNFk95_m6f_BdghUsYVJDua3L_90Py9RCig_ZfQORTBkezV8IUYRVS8VOzs_ZTMvWmH6H_Ep75B2TbcpRiawW7R2JJbjRh1leDdhVWlzJszoVCaB1Qzmq9Em1zXnzDE7V040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784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76f41bdaac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76f41bdaac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72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76f41bdaac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76f41bdaac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http://www.plantuml.com/plantuml/uml/NO_B2i8m44NtynL3zbsqUwNgIa4G_89fCqeaJIGFQv7-kwaqFhohv1mkkQbz81TYfu6qjdsdxigS0KvMItOezjnPDmXy0AROvi9jm9MKZhql9pfdeyA02pp6Xb8zquEpDsLQJcP7FU6Q78LFnqOJt5JR6caDUqKlDyAO1YZDA6X-II1vp9TVLtsx2Y2Vi8ZNOldUcddvpw5c8wV_Fm40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740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76f41bdaac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76f41bdaac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919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6f41bdaac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6f41bdaac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704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6f41bdaac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6f41bdaac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351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76f41bdaac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76f41bdaac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50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76f41bdaac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76f41bdaac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www.plantuml.com/plantuml/uml/ZP31IiKm44NtynL3zc_nkbTQTTEA8FW5qsQKQ9h89B4MwR-RIeCMktYpIkxXSfYfGoI9QRH0rlffD9_6lG0yUwjPK3tmw6LM-0MOn_UlF4Hij1OEuRocszoQEECLFgMUShsaZ-8_Z1iuauucmXiIYhyTdroKjTOwxHq7GpziEN1L_rqTlP54EfBTtRS5Ns1Ryhh6CYhQzb980Sjdpwg_h08eBpobzzCrDWMKzZu_0zJiz7hjRm00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304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76f41bdaac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76f41bdaac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962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76f41bdaac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76f41bdaac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://www.plantuml.com/plantuml/uml/XP3DJeKm48NtynIJxbd8NeC_6p0c9Zx1G0TIBQsPjY8nlBjW0FLUaZkhzdmv-TefGYI9gRT0rlgXDv_6TG2jjve5rHFtNaQ5Nu3p-FgLcuYtMWk7SBMcozoREE8rlgIQNBUdp-8_Z6ju9XKDX7Sa57yxFhaeIwrqsZiEXdxOTE3AprqLlP54Ef8zF9OxlcoR05fZ6HMj_r980RVBVvR_PJd0Ti8ilMSt-sjXQv_cKB3JoxQ_0G00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25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6f41bdaa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6f41bdaa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68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76f41bdaac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76f41bdaac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8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76f41bdaac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76f41bdaac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01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76f41bdaac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76f41bdaac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441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76f41bdaac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76f41bdaac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141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76f41bdaac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76f41bdaac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720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6f41bdaac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6f41bdaac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033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76f41bdaac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76f41bdaac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36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76f41bdaac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76f41bdaac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43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76f41bdaac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76f41bdaac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85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76f41bdaac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76f41bdaac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76f41bdaac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76f41bdaac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615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76f41bdaa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76f41bdaa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31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76f41bdaa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76f41bdaa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651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76f41bdaa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76f41bdaa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138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6f41bdaa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6f41bdaa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677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76f41bdaa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76f41bdaa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07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83df2f1d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83df2f1d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312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76f41bdaac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76f41bdaac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2008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6f41bdaa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6f41bdaa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879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76f41bdaac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76f41bdaac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5608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76f41bdaac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76f41bdaac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3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76f41bdaac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76f41bdaac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820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76f41bdaac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76f41bdaac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672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76f41bdaac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76f41bdaac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075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f512bf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f512bf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646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76f41bdaa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76f41bdaa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970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76f41bdaac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76f41bdaac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093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76f41bdaac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76f41bdaac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0751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76f41bdaac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76f41bdaac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49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76f41bdaa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76f41bdaa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4633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6f41bdaa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6f41bdaa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9416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76f41bdaac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76f41bdaac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6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76f41bdaac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76f41bdaac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1947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76f41bda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76f41bda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747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6f41bdaac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6f41bdaac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1994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76f41bdaa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76f41bdaa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65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76f41bdaac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76f41bdaac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079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6f41bdaa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6f41bdaa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0992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76f41bdaac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76f41bdaac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0794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76f41bdaac_0_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76f41bdaac_0_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056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76f41bdaac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76f41bdaac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206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76f41bdaa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76f41bdaa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222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76f41bdaac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76f41bdaac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4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76f41bdaac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76f41bdaac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906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76f41bdaac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76f41bdaac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6474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76f41bdaac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76f41bdaac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4095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76f41bdaa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76f41bdaa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4807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76f41bdaac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76f41bdaac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2080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76f41bdaac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76f41bdaac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96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76f41bdaac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76f41bdaac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538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76f41bdaa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76f41bdaa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0958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76f41bdaac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76f41bdaac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032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76f41bdaac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76f41bdaac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913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76f41bdaac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76f41bdaac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6200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2599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BA0426-4033-4F0D-BAE4-E5041030AA6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9B269F-0FD1-44DD-9668-4D5B74FB96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1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re2/wiki/Syntax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olang.org/pkg/regexp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os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flag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strings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strconv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math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time/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eflect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91"/>
          <p:cNvSpPr txBox="1">
            <a:spLocks noGrp="1"/>
          </p:cNvSpPr>
          <p:nvPr>
            <p:ph type="title"/>
          </p:nvPr>
        </p:nvSpPr>
        <p:spPr>
          <a:xfrm>
            <a:off x="489520" y="70577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Embeded</a:t>
            </a:r>
            <a:r>
              <a:rPr lang="en-US" dirty="0"/>
              <a:t> STRUCT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EFAE-22BB-DC3E-3106-2B40E7EC5F6E}"/>
              </a:ext>
            </a:extLst>
          </p:cNvPr>
          <p:cNvSpPr txBox="1"/>
          <p:nvPr/>
        </p:nvSpPr>
        <p:spPr>
          <a:xfrm>
            <a:off x="1192602" y="1628507"/>
            <a:ext cx="7200000" cy="3600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9B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string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int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9B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grade 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int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person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student{}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s1.name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"wick"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s1.age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21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s1.grade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</a:t>
            </a:r>
            <a:endParaRPr lang="id-ID" sz="12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"name :"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s1.name)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"age :"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s1.age)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"age :"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s1.person.age)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"grade :"</a:t>
            </a:r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s1.grade)</a:t>
            </a:r>
          </a:p>
          <a:p>
            <a:r>
              <a:rPr lang="id-ID" sz="1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4552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StructTag</a:t>
            </a:r>
            <a:endParaRPr/>
          </a:p>
        </p:txBody>
      </p:sp>
      <p:pic>
        <p:nvPicPr>
          <p:cNvPr id="1756" name="Google Shape;1756;p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3808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Validation Library</a:t>
            </a:r>
            <a:endParaRPr/>
          </a:p>
        </p:txBody>
      </p:sp>
      <p:pic>
        <p:nvPicPr>
          <p:cNvPr id="1762" name="Google Shape;1762;p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204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regexp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98364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regexp</a:t>
            </a:r>
            <a:endParaRPr/>
          </a:p>
        </p:txBody>
      </p:sp>
      <p:sp>
        <p:nvSpPr>
          <p:cNvPr id="1773" name="Google Shape;1773;p3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regexp adalah utilitas di Go-Lang untuk melakukan pencarian regular expression</a:t>
            </a:r>
            <a:endParaRPr/>
          </a:p>
          <a:p>
            <a:r>
              <a:rPr lang="id"/>
              <a:t>Regular expression di Go-Lang menggunakan library C yang dibuat Google bernama RE2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49875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1779" name="Google Shape;1779;p304"/>
          <p:cNvGraphicFramePr/>
          <p:nvPr/>
        </p:nvGraphicFramePr>
        <p:xfrm>
          <a:off x="1270000" y="2680200"/>
          <a:ext cx="9652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Kegunaan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regexp.MustCompile(string)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Membuat Regexp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Regexp.MatchString(string) bool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Mengecek apakah Regexp match dengan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Regexp.FindAllString(string, max)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Mencari string yang match dengan maximum jumlah hasil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2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regexp</a:t>
            </a:r>
            <a:endParaRPr/>
          </a:p>
        </p:txBody>
      </p:sp>
      <p:pic>
        <p:nvPicPr>
          <p:cNvPr id="1785" name="Google Shape;1785;p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72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 Method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 Method</a:t>
            </a:r>
            <a:endParaRPr/>
          </a:p>
        </p:txBody>
      </p:sp>
      <p:sp>
        <p:nvSpPr>
          <p:cNvPr id="1134" name="Google Shape;1134;p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 adalah tipe data seperti tipe data lainnya, dia bisa digunakan sebagai parameter untuk function</a:t>
            </a:r>
            <a:endParaRPr/>
          </a:p>
          <a:p>
            <a:r>
              <a:rPr lang="id"/>
              <a:t>Namun jika kita ingin menambahkan method ke dalam structs, sehingga seakan-akan sebuah struct memiliki function</a:t>
            </a:r>
            <a:endParaRPr/>
          </a:p>
          <a:p>
            <a:r>
              <a:rPr lang="id"/>
              <a:t>Method adalah function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7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Struct Method</a:t>
            </a:r>
            <a:endParaRPr/>
          </a:p>
        </p:txBody>
      </p:sp>
      <p:pic>
        <p:nvPicPr>
          <p:cNvPr id="1140" name="Google Shape;1140;p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3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Interface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03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Interface</a:t>
            </a:r>
            <a:endParaRPr/>
          </a:p>
        </p:txBody>
      </p:sp>
      <p:sp>
        <p:nvSpPr>
          <p:cNvPr id="1151" name="Google Shape;1151;p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method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), yang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interface zero value-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nil.</a:t>
            </a:r>
          </a:p>
          <a:p>
            <a:r>
              <a:rPr lang="en-US" dirty="0" smtClean="0"/>
              <a:t>Interface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method minimal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interface-</a:t>
            </a:r>
            <a:r>
              <a:rPr lang="en-US" dirty="0" err="1"/>
              <a:t>nya</a:t>
            </a:r>
            <a:r>
              <a:rPr lang="en-US" dirty="0" smtClean="0"/>
              <a:t>.</a:t>
            </a:r>
          </a:p>
          <a:p>
            <a:r>
              <a:rPr lang="id" dirty="0" smtClean="0"/>
              <a:t>Biasanya </a:t>
            </a:r>
            <a:r>
              <a:rPr lang="id" dirty="0"/>
              <a:t>interface digunakan sebagai kontrak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Interface</a:t>
            </a:r>
            <a:endParaRPr/>
          </a:p>
        </p:txBody>
      </p:sp>
      <p:pic>
        <p:nvPicPr>
          <p:cNvPr id="1157" name="Google Shape;1157;p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7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Implementasi Interface</a:t>
            </a:r>
            <a:endParaRPr/>
          </a:p>
        </p:txBody>
      </p:sp>
      <p:sp>
        <p:nvSpPr>
          <p:cNvPr id="1163" name="Google Shape;1163;p1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Setiap tipe data yang sesuai dengan kontrak interface, secara otomatis dianggap sebagai interface tersebut</a:t>
            </a:r>
            <a:endParaRPr/>
          </a:p>
          <a:p>
            <a:r>
              <a:rPr lang="id"/>
              <a:t>Sehingga kita tidak perlu mengimplementasikan interface secara manual</a:t>
            </a:r>
            <a:endParaRPr/>
          </a:p>
          <a:p>
            <a:r>
              <a:rPr lang="id"/>
              <a:t>Hal ini agak berbeda dengan bahasa pemrograman lain yang ketika membuat interface, kita harus menyebutkan secara eksplisit akan menggunakan interface mana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51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Implementasi Interface (1)</a:t>
            </a:r>
            <a:endParaRPr/>
          </a:p>
        </p:txBody>
      </p:sp>
      <p:pic>
        <p:nvPicPr>
          <p:cNvPr id="1169" name="Google Shape;1169;p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1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Implementasi Interface (2)</a:t>
            </a:r>
            <a:endParaRPr/>
          </a:p>
        </p:txBody>
      </p:sp>
      <p:pic>
        <p:nvPicPr>
          <p:cNvPr id="1175" name="Google Shape;1175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3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54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Interface Kosong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1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Interface Kosong</a:t>
            </a:r>
            <a:endParaRPr/>
          </a:p>
        </p:txBody>
      </p:sp>
      <p:sp>
        <p:nvSpPr>
          <p:cNvPr id="1186" name="Google Shape;1186;p2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 smtClean="0"/>
              <a:t>Go-Lang bukanlah bahasa pemrograman yang berorientasi objek</a:t>
            </a:r>
            <a:endParaRPr dirty="0" smtClean="0"/>
          </a:p>
          <a:p>
            <a:r>
              <a:rPr lang="id" dirty="0" smtClean="0"/>
              <a:t>Biasanya dalam pemrograman berorientasi objek, ada satu data parent di puncak yang bisa dianggap sebagai semua implementasi data yang ada di bahasa pemrograman tersebut</a:t>
            </a:r>
            <a:endParaRPr lang="en-US" dirty="0" smtClean="0"/>
          </a:p>
          <a:p>
            <a:r>
              <a:rPr lang="id" dirty="0" smtClean="0"/>
              <a:t>Untuk menangani kasus seperti ini, di Go-Lang kita bisa menggunakan interface kosong</a:t>
            </a:r>
            <a:endParaRPr dirty="0" smtClean="0"/>
          </a:p>
          <a:p>
            <a:r>
              <a:rPr lang="id" dirty="0" smtClean="0"/>
              <a:t>Interface kosong adalah interface yang tidak memiliki deklarasi method satupun, hal ini membuat secara otomatis semua tipe data akan menjadi implementasi nya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5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Penggunaan Interface Kosong di Go-Lang</a:t>
            </a:r>
            <a:endParaRPr/>
          </a:p>
        </p:txBody>
      </p:sp>
      <p:sp>
        <p:nvSpPr>
          <p:cNvPr id="1192" name="Google Shape;1192;p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Ada banyak contoh penggunaan interface kosong di Go-Lang, seperti :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fmt.Println(a ...interface{})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panic(v interface{})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recover() interface{}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dan lain-lain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00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Interface Kosong</a:t>
            </a:r>
            <a:endParaRPr/>
          </a:p>
        </p:txBody>
      </p:sp>
      <p:pic>
        <p:nvPicPr>
          <p:cNvPr id="1198" name="Google Shape;1198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8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Nil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38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Nil</a:t>
            </a:r>
            <a:endParaRPr/>
          </a:p>
        </p:txBody>
      </p:sp>
      <p:sp>
        <p:nvSpPr>
          <p:cNvPr id="1209" name="Google Shape;1209;p2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Biasanya di dalam bahasa pemrograman lain, object yang belum diinisialisasi maka secara otomatis nilainya adalah null atau nil</a:t>
            </a:r>
            <a:endParaRPr/>
          </a:p>
          <a:p>
            <a:r>
              <a:rPr lang="id"/>
              <a:t>Berbeda dengan Go-Lang, di Go-Lang saat kita buat variable dengan tipe data tertentu, maka secara otomatis akan dibuatkan default value nya</a:t>
            </a:r>
            <a:endParaRPr/>
          </a:p>
          <a:p>
            <a:r>
              <a:rPr lang="id"/>
              <a:t>Namun di Go-Lang ada data nil, yaitu data kosong</a:t>
            </a:r>
            <a:endParaRPr/>
          </a:p>
          <a:p>
            <a:r>
              <a:rPr lang="id"/>
              <a:t>Nil sendiri hanya bisa digunakan di beberapa tipe data, seperti interface, function, map, slice, pointer dan channel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551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Nil (1)</a:t>
            </a:r>
            <a:endParaRPr/>
          </a:p>
        </p:txBody>
      </p:sp>
      <p:pic>
        <p:nvPicPr>
          <p:cNvPr id="1215" name="Google Shape;1215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776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Nil (2)</a:t>
            </a:r>
            <a:endParaRPr/>
          </a:p>
        </p:txBody>
      </p:sp>
      <p:pic>
        <p:nvPicPr>
          <p:cNvPr id="1221" name="Google Shape;1221;p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65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error Interface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1530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error Interface</a:t>
            </a:r>
            <a:endParaRPr/>
          </a:p>
        </p:txBody>
      </p:sp>
      <p:sp>
        <p:nvSpPr>
          <p:cNvPr id="1232" name="Google Shape;1232;p2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Go-Lang memiliki interface yang digunakan sebagai kontrak untuk membuat error, nama interface nya adalah error</a:t>
            </a:r>
            <a:endParaRPr/>
          </a:p>
        </p:txBody>
      </p:sp>
      <p:pic>
        <p:nvPicPr>
          <p:cNvPr id="1233" name="Google Shape;1233;p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1" y="3728933"/>
            <a:ext cx="11770201" cy="227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79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</a:t>
            </a:r>
            <a:endParaRPr/>
          </a:p>
        </p:txBody>
      </p:sp>
      <p:sp>
        <p:nvSpPr>
          <p:cNvPr id="1093" name="Google Shape;1093;p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Struct adalah kumpulan definisi variabel (atau property) dan atau fungsi (atau method), yang dibungkus sebagai tipe data baru dengan nama tertentu. </a:t>
            </a:r>
            <a:endParaRPr lang="en-US" dirty="0"/>
          </a:p>
          <a:p>
            <a:r>
              <a:rPr lang="id-ID" dirty="0"/>
              <a:t>Property dalam struct, tipe datanya bisa bervariasi. Mirip seperti map , hanya saja key-nya sudah didefinisikan di awal, dan tipe data tiap itemnya bisa berbeda.</a:t>
            </a:r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keyword type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struct dan </a:t>
            </a:r>
            <a:r>
              <a:rPr lang="en-US" dirty="0" err="1"/>
              <a:t>diikuti</a:t>
            </a:r>
            <a:r>
              <a:rPr lang="en-US" dirty="0"/>
              <a:t> property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function (method)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973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Membuat Error</a:t>
            </a:r>
            <a:endParaRPr/>
          </a:p>
        </p:txBody>
      </p:sp>
      <p:sp>
        <p:nvSpPr>
          <p:cNvPr id="1239" name="Google Shape;1239;p2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Untuk membuat error, kita tidak perlu manual.</a:t>
            </a:r>
            <a:endParaRPr/>
          </a:p>
          <a:p>
            <a:r>
              <a:rPr lang="id"/>
              <a:t>Go-Lang sudah menyediakan library untuk membuat helper secara mudah, yang terdapat di package errors (Package akan kita bahas secara detail di materi tersendiri)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268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error Interface (1)</a:t>
            </a:r>
            <a:endParaRPr/>
          </a:p>
        </p:txBody>
      </p:sp>
      <p:pic>
        <p:nvPicPr>
          <p:cNvPr id="1245" name="Google Shape;1245;p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02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error Interface (2)</a:t>
            </a:r>
            <a:endParaRPr/>
          </a:p>
        </p:txBody>
      </p:sp>
      <p:pic>
        <p:nvPicPr>
          <p:cNvPr id="1251" name="Google Shape;1251;p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347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Assertions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652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Assertions</a:t>
            </a:r>
            <a:endParaRPr/>
          </a:p>
        </p:txBody>
      </p:sp>
      <p:sp>
        <p:nvSpPr>
          <p:cNvPr id="1262" name="Google Shape;1262;p2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Assertions merupakan kemampuan merubah tipe data menjadi tipe data yang diinginkan</a:t>
            </a:r>
            <a:endParaRPr/>
          </a:p>
          <a:p>
            <a:r>
              <a:rPr lang="id"/>
              <a:t>Fitur ini sering sekali digunakan ketika kita bertemu dengan data interface kosong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0320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Type Assertions</a:t>
            </a:r>
            <a:endParaRPr/>
          </a:p>
        </p:txBody>
      </p:sp>
      <p:pic>
        <p:nvPicPr>
          <p:cNvPr id="1268" name="Google Shape;1268;p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51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Assertions Menggunakan Switch</a:t>
            </a:r>
            <a:endParaRPr/>
          </a:p>
        </p:txBody>
      </p:sp>
      <p:sp>
        <p:nvSpPr>
          <p:cNvPr id="1274" name="Google Shape;1274;p2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Saat salah menggunakan type assertions, maka bisa berakibat terjadi panic di aplikasi kita</a:t>
            </a:r>
            <a:endParaRPr/>
          </a:p>
          <a:p>
            <a:r>
              <a:rPr lang="id"/>
              <a:t>Jika panic dan tidak ter-recover, maka otomatis program kita akan mati</a:t>
            </a:r>
            <a:endParaRPr/>
          </a:p>
          <a:p>
            <a:r>
              <a:rPr lang="id"/>
              <a:t>Agar lebih aman, sebaiknya kita menggunakan switch expression untuk melakukan type assertions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19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Type Assertions Switch</a:t>
            </a:r>
            <a:endParaRPr/>
          </a:p>
        </p:txBody>
      </p:sp>
      <p:pic>
        <p:nvPicPr>
          <p:cNvPr id="1280" name="Google Shape;1280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01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428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Pass by Value</a:t>
            </a:r>
            <a:endParaRPr/>
          </a:p>
        </p:txBody>
      </p:sp>
      <p:sp>
        <p:nvSpPr>
          <p:cNvPr id="1291" name="Google Shape;1291;p2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Secara default di Go-Lang semua variable itu di passing by value, bukan by reference</a:t>
            </a:r>
            <a:endParaRPr/>
          </a:p>
          <a:p>
            <a:r>
              <a:rPr lang="id"/>
              <a:t>Artinya, jika kita mengirim sebuah variable ke dalam function, method atau variable lain, sebenarnya yang dikirim adalah duplikasi value 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90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7"/>
          <p:cNvSpPr txBox="1">
            <a:spLocks noGrp="1"/>
          </p:cNvSpPr>
          <p:nvPr>
            <p:ph type="title"/>
          </p:nvPr>
        </p:nvSpPr>
        <p:spPr>
          <a:xfrm>
            <a:off x="480894" y="76616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Struct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388E5-EE6D-812B-6645-0FD2B9A05503}"/>
              </a:ext>
            </a:extLst>
          </p:cNvPr>
          <p:cNvSpPr txBox="1"/>
          <p:nvPr/>
        </p:nvSpPr>
        <p:spPr>
          <a:xfrm>
            <a:off x="1192602" y="2233136"/>
            <a:ext cx="6094562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B00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Name  </a:t>
            </a:r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Email </a:t>
            </a:r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Age   </a:t>
            </a:r>
            <a:r>
              <a:rPr lang="en-US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190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Pass by Value</a:t>
            </a:r>
            <a:endParaRPr/>
          </a:p>
        </p:txBody>
      </p:sp>
      <p:pic>
        <p:nvPicPr>
          <p:cNvPr id="1297" name="Google Shape;1297;p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985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Penjelasan Detail Pass by Value</a:t>
            </a:r>
            <a:endParaRPr/>
          </a:p>
        </p:txBody>
      </p:sp>
      <p:pic>
        <p:nvPicPr>
          <p:cNvPr id="1303" name="Google Shape;1303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867" y="2675000"/>
            <a:ext cx="6800268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01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</a:t>
            </a:r>
            <a:endParaRPr/>
          </a:p>
        </p:txBody>
      </p:sp>
      <p:sp>
        <p:nvSpPr>
          <p:cNvPr id="1309" name="Google Shape;1309;p2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 adalah kemampuan membuat reference ke lokasi data di memory yang sama, tanpa menduplikasi data yang sudah ada</a:t>
            </a:r>
            <a:endParaRPr/>
          </a:p>
          <a:p>
            <a:r>
              <a:rPr lang="id"/>
              <a:t>Sederhananya, dengan kemampuan pointer, kita bisa membuat pass by reference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647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Pass by Reference dengan Pointer</a:t>
            </a:r>
            <a:endParaRPr/>
          </a:p>
        </p:txBody>
      </p:sp>
      <p:pic>
        <p:nvPicPr>
          <p:cNvPr id="1315" name="Google Shape;1315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334" y="2675000"/>
            <a:ext cx="3997332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85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Operator &amp;</a:t>
            </a:r>
            <a:endParaRPr/>
          </a:p>
        </p:txBody>
      </p:sp>
      <p:sp>
        <p:nvSpPr>
          <p:cNvPr id="1321" name="Google Shape;1321;p2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Untuk membuat sebuah variable dengan nilai pointer ke variable yang lain, kita bisa menggunakan operator &amp; diikuti dengan nama variable 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657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Operator &amp;</a:t>
            </a:r>
            <a:endParaRPr/>
          </a:p>
        </p:txBody>
      </p:sp>
      <p:pic>
        <p:nvPicPr>
          <p:cNvPr id="1327" name="Google Shape;1327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036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Operator *</a:t>
            </a:r>
            <a:endParaRPr/>
          </a:p>
        </p:txBody>
      </p:sp>
      <p:sp>
        <p:nvSpPr>
          <p:cNvPr id="1333" name="Google Shape;1333;p2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Saat kita mengubah variable pointer, maka yang berubah hanya variable tersebut.</a:t>
            </a:r>
            <a:endParaRPr/>
          </a:p>
          <a:p>
            <a:r>
              <a:rPr lang="id"/>
              <a:t>Semua variable yang mengacu ke data yang sama tidak akan berubah</a:t>
            </a:r>
            <a:endParaRPr/>
          </a:p>
          <a:p>
            <a:r>
              <a:rPr lang="id"/>
              <a:t>Jika kita ingin mengubah seluruh variable yang mengacu ke data tersebut, kita bisa menggunakan operator 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715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Operator * (1)</a:t>
            </a:r>
            <a:endParaRPr/>
          </a:p>
        </p:txBody>
      </p:sp>
      <p:pic>
        <p:nvPicPr>
          <p:cNvPr id="1339" name="Google Shape;1339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551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Tanpa Operator *</a:t>
            </a:r>
            <a:endParaRPr/>
          </a:p>
        </p:txBody>
      </p:sp>
      <p:pic>
        <p:nvPicPr>
          <p:cNvPr id="1345" name="Google Shape;1345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333" y="2675000"/>
            <a:ext cx="6171320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08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Operator * (2)</a:t>
            </a:r>
            <a:endParaRPr/>
          </a:p>
        </p:txBody>
      </p:sp>
      <p:pic>
        <p:nvPicPr>
          <p:cNvPr id="1351" name="Google Shape;1351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9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Membuat Data Struct</a:t>
            </a:r>
            <a:endParaRPr/>
          </a:p>
        </p:txBody>
      </p:sp>
      <p:sp>
        <p:nvSpPr>
          <p:cNvPr id="1105" name="Google Shape;1105;p1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 adalah template data atau prototype data</a:t>
            </a:r>
            <a:endParaRPr/>
          </a:p>
          <a:p>
            <a:r>
              <a:rPr lang="id"/>
              <a:t>Struct tidak bisa langsung digunakan</a:t>
            </a:r>
            <a:endParaRPr/>
          </a:p>
          <a:p>
            <a:r>
              <a:rPr lang="id"/>
              <a:t>Namun kita bisa membuat data/object dari struct yang telah kita buat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262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Dengan Operator *</a:t>
            </a:r>
            <a:endParaRPr/>
          </a:p>
        </p:txBody>
      </p:sp>
      <p:pic>
        <p:nvPicPr>
          <p:cNvPr id="1357" name="Google Shape;1357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334" y="2675000"/>
            <a:ext cx="6583327" cy="39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013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new</a:t>
            </a:r>
            <a:endParaRPr/>
          </a:p>
        </p:txBody>
      </p:sp>
      <p:sp>
        <p:nvSpPr>
          <p:cNvPr id="1363" name="Google Shape;1363;p2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Sebelumnya untuk membuat pointer dengan menggunakan operator &amp;</a:t>
            </a:r>
            <a:endParaRPr/>
          </a:p>
          <a:p>
            <a:r>
              <a:rPr lang="id"/>
              <a:t>Go-Lang juga memiliki function new yang bisa digunakan untuk membuat pointer</a:t>
            </a:r>
            <a:endParaRPr/>
          </a:p>
          <a:p>
            <a:r>
              <a:rPr lang="id"/>
              <a:t>Namun function new hanya mengembalikan pointer ke data kosong, artinya tidak ada data awal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4831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Function new</a:t>
            </a:r>
            <a:endParaRPr/>
          </a:p>
        </p:txBody>
      </p:sp>
      <p:pic>
        <p:nvPicPr>
          <p:cNvPr id="1369" name="Google Shape;1369;p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306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 di Function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57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 di Function</a:t>
            </a:r>
            <a:endParaRPr/>
          </a:p>
        </p:txBody>
      </p:sp>
      <p:sp>
        <p:nvSpPr>
          <p:cNvPr id="1380" name="Google Shape;1380;p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Saat kita membuat parameter di function, secara default adalah pass by value, artinya data akan di copy lalu dikirim ke function tersebut</a:t>
            </a:r>
            <a:endParaRPr/>
          </a:p>
          <a:p>
            <a:r>
              <a:rPr lang="id"/>
              <a:t>Oleh karena itu, jika kita mengubah data di dalam function, data yang aslinya tidak akan pernah berubah. </a:t>
            </a:r>
            <a:endParaRPr/>
          </a:p>
          <a:p>
            <a:r>
              <a:rPr lang="id"/>
              <a:t>Hal ini membuat variable menjadi aman, karena tidak akan bisa diubah</a:t>
            </a:r>
            <a:endParaRPr/>
          </a:p>
          <a:p>
            <a:r>
              <a:rPr lang="id"/>
              <a:t>Namun kadang kita ingin membuat function yang bisa mengubah data asli parameter tersebut</a:t>
            </a:r>
            <a:endParaRPr/>
          </a:p>
          <a:p>
            <a:r>
              <a:rPr lang="id"/>
              <a:t>Untuk melakukan ini, kita juga bisa menggunakan pointer di function</a:t>
            </a:r>
            <a:endParaRPr/>
          </a:p>
          <a:p>
            <a:r>
              <a:rPr lang="id"/>
              <a:t>Untuk menjadikan sebuah parameter sebagai pointer, kita bisa menggunakan operator * di parameternya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36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Pointer di Function (1)</a:t>
            </a:r>
            <a:endParaRPr/>
          </a:p>
        </p:txBody>
      </p:sp>
      <p:pic>
        <p:nvPicPr>
          <p:cNvPr id="1386" name="Google Shape;1386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445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Pointer di Function (2)</a:t>
            </a:r>
            <a:endParaRPr/>
          </a:p>
        </p:txBody>
      </p:sp>
      <p:pic>
        <p:nvPicPr>
          <p:cNvPr id="1392" name="Google Shape;1392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649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 di Method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261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Pointer di Method</a:t>
            </a:r>
            <a:endParaRPr/>
          </a:p>
        </p:txBody>
      </p:sp>
      <p:sp>
        <p:nvSpPr>
          <p:cNvPr id="1403" name="Google Shape;1403;p2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Walaupun method akan menempel di struct, tapi sebenarnya data struct yang diakses di dalam method adalah pass by value</a:t>
            </a:r>
            <a:endParaRPr/>
          </a:p>
          <a:p>
            <a:r>
              <a:rPr lang="id"/>
              <a:t>Sangat direkomendasikan menggunakan pointer di method, sehingga tidak boros memory karena harus selalu diduplikasi ketika memanggil method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612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Pointer di Method (1)</a:t>
            </a:r>
            <a:endParaRPr/>
          </a:p>
        </p:txBody>
      </p:sp>
      <p:pic>
        <p:nvPicPr>
          <p:cNvPr id="1409" name="Google Shape;1409;p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37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89"/>
          <p:cNvSpPr txBox="1">
            <a:spLocks noGrp="1"/>
          </p:cNvSpPr>
          <p:nvPr>
            <p:ph type="title"/>
          </p:nvPr>
        </p:nvSpPr>
        <p:spPr>
          <a:xfrm>
            <a:off x="463641" y="809294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Kode Program Membuat Data 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02D1D-9F4F-2EC2-DF9A-C309EC625609}"/>
              </a:ext>
            </a:extLst>
          </p:cNvPr>
          <p:cNvSpPr txBox="1"/>
          <p:nvPr/>
        </p:nvSpPr>
        <p:spPr>
          <a:xfrm>
            <a:off x="1485900" y="2126759"/>
            <a:ext cx="6094562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customer1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Customer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customer1.Name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"Umar Bawazir"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customer1.Email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"umarbawazir@gmail.com"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customer1.Age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22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"customer1 :"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customer1)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"Name :"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customer1.Name)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"Email :"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customer1.Email)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"Age :"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customer1.Age)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123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Pointer di Method (2)</a:t>
            </a:r>
            <a:endParaRPr/>
          </a:p>
        </p:txBody>
      </p:sp>
      <p:pic>
        <p:nvPicPr>
          <p:cNvPr id="1415" name="Google Shape;1415;p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520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&amp; Import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2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</a:t>
            </a:r>
            <a:endParaRPr/>
          </a:p>
        </p:txBody>
      </p:sp>
      <p:sp>
        <p:nvSpPr>
          <p:cNvPr id="1456" name="Google Shape;1456;p2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adalah tempat yang bisa digunakan untuk mengorganisir kode program yang kita buat di Go-Lang</a:t>
            </a:r>
            <a:endParaRPr/>
          </a:p>
          <a:p>
            <a:r>
              <a:rPr lang="id"/>
              <a:t>Dengan menggunakan package, kita bisa merapikan kode program yang kita buat</a:t>
            </a:r>
            <a:endParaRPr/>
          </a:p>
          <a:p>
            <a:r>
              <a:rPr lang="id"/>
              <a:t>Package sendiri sebenarnya hanya direktori folder di sistem operasi kita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41784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d"/>
              <a:t>Kode Program Package</a:t>
            </a:r>
            <a:endParaRPr/>
          </a:p>
        </p:txBody>
      </p:sp>
      <p:pic>
        <p:nvPicPr>
          <p:cNvPr id="1462" name="Google Shape;1462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885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Import</a:t>
            </a:r>
            <a:endParaRPr/>
          </a:p>
        </p:txBody>
      </p:sp>
      <p:sp>
        <p:nvSpPr>
          <p:cNvPr id="1468" name="Google Shape;1468;p2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Secara standar, file Go-Lang hanya bisa mengakses file Go-Lang lainnya yang berada dalam package yang sama</a:t>
            </a:r>
            <a:endParaRPr/>
          </a:p>
          <a:p>
            <a:r>
              <a:rPr lang="id"/>
              <a:t>Jika kita ingin mengakses file Go-Lang yang berada diluar package, maka kita bisa menggunakan Import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1450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d"/>
              <a:t>Kode Program Import</a:t>
            </a:r>
            <a:endParaRPr/>
          </a:p>
        </p:txBody>
      </p:sp>
      <p:pic>
        <p:nvPicPr>
          <p:cNvPr id="1474" name="Google Shape;1474;p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695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Access Modifier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96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Access Modifier</a:t>
            </a:r>
            <a:endParaRPr/>
          </a:p>
        </p:txBody>
      </p:sp>
      <p:sp>
        <p:nvSpPr>
          <p:cNvPr id="1485" name="Google Shape;1485;p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Di bahasa pemrograman lain, biasanya ada kata kunci yang bisa digunakan untuk menentukan access modifier terhadap suatu function atau variable</a:t>
            </a:r>
            <a:endParaRPr/>
          </a:p>
          <a:p>
            <a:r>
              <a:rPr lang="id"/>
              <a:t>Di Go-Lang, untuk menentukan access modifier, cukup dengan nama function atau variable</a:t>
            </a:r>
            <a:endParaRPr/>
          </a:p>
          <a:p>
            <a:r>
              <a:rPr lang="id"/>
              <a:t>Jika nama nya diawali dengan hurup besar, maka artinya bisa diakses dari package lain, jika dimulai dengan hurup kecil, artinya tidak bisa diakses dari package 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39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Access Modifier</a:t>
            </a:r>
            <a:endParaRPr/>
          </a:p>
        </p:txBody>
      </p:sp>
      <p:pic>
        <p:nvPicPr>
          <p:cNvPr id="1491" name="Google Shape;1491;p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393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Initialization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5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Struct Literals</a:t>
            </a:r>
            <a:endParaRPr/>
          </a:p>
        </p:txBody>
      </p:sp>
      <p:sp>
        <p:nvSpPr>
          <p:cNvPr id="1117" name="Google Shape;1117;p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Sebelumnya kita telah membuat data dari struct, namun sebenarnya ada banyak cara yang bisa kita gunakan untuk membuat data dari struct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704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Initialization</a:t>
            </a:r>
            <a:endParaRPr/>
          </a:p>
        </p:txBody>
      </p:sp>
      <p:sp>
        <p:nvSpPr>
          <p:cNvPr id="1502" name="Google Shape;1502;p2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Saat kita membuat package, kita bisa membuat sebuah function yang akan diakses ketika package kita diakses</a:t>
            </a:r>
            <a:endParaRPr/>
          </a:p>
          <a:p>
            <a:r>
              <a:rPr lang="id"/>
              <a:t>Ini sangat cocok ketika contohnya, jika package kita berisi function-function untuk berkomunikasi dengan database, kita membuat function inisialisasi untuk membuka koneksi ke database</a:t>
            </a:r>
            <a:endParaRPr/>
          </a:p>
          <a:p>
            <a:r>
              <a:rPr lang="id"/>
              <a:t>Untuk membuat function yang diakses secara otomatis ketika package diakses, kita cukup membuat function dengan nama init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4828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Initialization (1)</a:t>
            </a:r>
            <a:endParaRPr/>
          </a:p>
        </p:txBody>
      </p:sp>
      <p:pic>
        <p:nvPicPr>
          <p:cNvPr id="1508" name="Google Shape;1508;p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38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Initialization (2)</a:t>
            </a:r>
            <a:endParaRPr/>
          </a:p>
        </p:txBody>
      </p:sp>
      <p:pic>
        <p:nvPicPr>
          <p:cNvPr id="1514" name="Google Shape;1514;p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097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Blank Identifier</a:t>
            </a:r>
            <a:endParaRPr/>
          </a:p>
        </p:txBody>
      </p:sp>
      <p:sp>
        <p:nvSpPr>
          <p:cNvPr id="1520" name="Google Shape;1520;p2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Kadang kita hanya ingin menjalankan init function di package tanpa harus mengeksekusi salah satu function yang ada di package</a:t>
            </a:r>
            <a:endParaRPr/>
          </a:p>
          <a:p>
            <a:r>
              <a:rPr lang="id"/>
              <a:t>Secara default, Go-Lang akan komplen ketika ada package yang di import namun tidak digunakan</a:t>
            </a:r>
            <a:endParaRPr/>
          </a:p>
          <a:p>
            <a:r>
              <a:rPr lang="id"/>
              <a:t>Untuk menangani hal tersebut, kita bisa menggunakan blank identifier (_) sebelum nama package ketika melakukan import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782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724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os</a:t>
            </a:r>
            <a:endParaRPr/>
          </a:p>
        </p:txBody>
      </p:sp>
      <p:sp>
        <p:nvSpPr>
          <p:cNvPr id="1531" name="Google Shape;1531;p2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Go-Lang telah menyediakan banyak sekali package bawaan, salah satunya adalah package os</a:t>
            </a:r>
            <a:endParaRPr/>
          </a:p>
          <a:p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46422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os (1)</a:t>
            </a:r>
            <a:endParaRPr/>
          </a:p>
        </p:txBody>
      </p:sp>
      <p:pic>
        <p:nvPicPr>
          <p:cNvPr id="1537" name="Google Shape;1537;p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092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os (2)</a:t>
            </a:r>
            <a:endParaRPr/>
          </a:p>
        </p:txBody>
      </p:sp>
      <p:pic>
        <p:nvPicPr>
          <p:cNvPr id="1543" name="Google Shape;1543;p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410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flag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37400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flag</a:t>
            </a:r>
            <a:endParaRPr/>
          </a:p>
        </p:txBody>
      </p:sp>
      <p:sp>
        <p:nvSpPr>
          <p:cNvPr id="1554" name="Google Shape;1554;p2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flag berisikan fungsionalitas untuk memparsing command line argument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7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91"/>
          <p:cNvSpPr txBox="1">
            <a:spLocks noGrp="1"/>
          </p:cNvSpPr>
          <p:nvPr>
            <p:ph type="title"/>
          </p:nvPr>
        </p:nvSpPr>
        <p:spPr>
          <a:xfrm>
            <a:off x="489520" y="70577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Struct Literals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6D40-B998-2F7B-2E7B-4583783332A7}"/>
              </a:ext>
            </a:extLst>
          </p:cNvPr>
          <p:cNvSpPr txBox="1"/>
          <p:nvPr/>
        </p:nvSpPr>
        <p:spPr>
          <a:xfrm>
            <a:off x="1002821" y="1824358"/>
            <a:ext cx="72000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cus1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Customer{}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cus1.Name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"Umar Bawazir"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cus1.Email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"umarbawazir@gmail.com"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cus1.Age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22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cus2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Customer{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"Ahmad"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"ahmad@gmail.com"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cus3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Customer{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Name:  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"Ahmad"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Email: </a:t>
            </a:r>
            <a:r>
              <a:rPr lang="id-ID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"ahmad@gmail.com"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Age:   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34849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flag</a:t>
            </a:r>
            <a:endParaRPr/>
          </a:p>
        </p:txBody>
      </p:sp>
      <p:pic>
        <p:nvPicPr>
          <p:cNvPr id="1560" name="Google Shape;1560;p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7137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867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strings</a:t>
            </a:r>
            <a:endParaRPr/>
          </a:p>
        </p:txBody>
      </p:sp>
      <p:sp>
        <p:nvSpPr>
          <p:cNvPr id="1571" name="Google Shape;1571;p2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strings adalah package yang berisikan function-function untuk memanipulasi tipe data String</a:t>
            </a:r>
            <a:endParaRPr/>
          </a:p>
          <a:p>
            <a:r>
              <a:rPr lang="id"/>
              <a:t>Ada banyak sekali function yang bisa kita gunakan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00273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1577" name="Google Shape;1577;p269"/>
          <p:cNvGraphicFramePr/>
          <p:nvPr/>
        </p:nvGraphicFramePr>
        <p:xfrm>
          <a:off x="1270000" y="2680200"/>
          <a:ext cx="9652000" cy="5729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Kegunaan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strings.Trim(string, cutset)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Memotong cutset di awal dan akhir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strings.ToLower(string)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Membuat semua karakter string menjadi lower case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strings.ToUpper(string)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Membuat semua karakter string menjadi upper case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strings.Split(string, separator)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Memotong string berdasarkan separator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strings.Contains(string, search)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Mengecek apakah string mengandung string lain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strings.ReplaceAll(string, from, to)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semua string dari from ke to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63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strings</a:t>
            </a:r>
            <a:endParaRPr/>
          </a:p>
        </p:txBody>
      </p:sp>
      <p:pic>
        <p:nvPicPr>
          <p:cNvPr id="1583" name="Google Shape;1583;p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7741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strconv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1741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strconv</a:t>
            </a:r>
            <a:endParaRPr/>
          </a:p>
        </p:txBody>
      </p:sp>
      <p:sp>
        <p:nvSpPr>
          <p:cNvPr id="1594" name="Google Shape;1594;p2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Sebelumnya kita sudah belajar cara konversi tipe data, misal dari int32 ke int34</a:t>
            </a:r>
            <a:endParaRPr/>
          </a:p>
          <a:p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r>
              <a:rPr lang="id"/>
              <a:t>Hal tersebut bisa kita lakukan dengan bantuan package strconv (string conversion)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9700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1600" name="Google Shape;1600;p273"/>
          <p:cNvGraphicFramePr/>
          <p:nvPr/>
        </p:nvGraphicFramePr>
        <p:xfrm>
          <a:off x="1270000" y="2680200"/>
          <a:ext cx="9652000" cy="4632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Kegunaan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strconv.parseBool(string)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string ke bool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strconv.parseFloat(string)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string ke float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strconv.parseInt(string)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string ke int64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strconv.FormatBool(bool)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bool ke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strconv.FormatFloat(float, … 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float64 ke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strconv.FormatInt(int, … 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Mengubah int64 ke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954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strconv</a:t>
            </a:r>
            <a:endParaRPr/>
          </a:p>
        </p:txBody>
      </p:sp>
      <p:pic>
        <p:nvPicPr>
          <p:cNvPr id="1606" name="Google Shape;1606;p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681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math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272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Embeded</a:t>
            </a:r>
            <a:r>
              <a:rPr lang="en-US" dirty="0"/>
              <a:t> STRUCT</a:t>
            </a:r>
            <a:endParaRPr dirty="0"/>
          </a:p>
        </p:txBody>
      </p:sp>
      <p:sp>
        <p:nvSpPr>
          <p:cNvPr id="1117" name="Google Shape;1117;p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Embedded struct adalah mekanisme untuk menempelkan sebuah struct sebagai properti struct lain. Agar lebih mudah dipahami, mari kita bahas kode berikut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712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math</a:t>
            </a:r>
            <a:endParaRPr/>
          </a:p>
        </p:txBody>
      </p:sp>
      <p:sp>
        <p:nvSpPr>
          <p:cNvPr id="1617" name="Google Shape;1617;p2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math merupakan package yang berisikan constant dan fungsi matematika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30159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1623" name="Google Shape;1623;p277"/>
          <p:cNvGraphicFramePr/>
          <p:nvPr/>
        </p:nvGraphicFramePr>
        <p:xfrm>
          <a:off x="1270000" y="2680200"/>
          <a:ext cx="9652000" cy="4023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Kegunaan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math.Round(float64)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Membulatkan float64 keatas atau kebawah, sesuai dengan yang paling dekat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math.Floor(float64)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Membulatkan float64 kebawah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math.Ceil(float64)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Membulatkan float64 keatas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math.Max(float64, float64)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Mengembalikan nilai float64 paling besar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math.Min(float64, float64)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Mengembalikan nilai float64 paling kecil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673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math</a:t>
            </a:r>
            <a:endParaRPr/>
          </a:p>
        </p:txBody>
      </p:sp>
      <p:pic>
        <p:nvPicPr>
          <p:cNvPr id="1629" name="Google Shape;1629;p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501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09906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time</a:t>
            </a:r>
            <a:endParaRPr/>
          </a:p>
        </p:txBody>
      </p:sp>
      <p:sp>
        <p:nvSpPr>
          <p:cNvPr id="1721" name="Google Shape;1721;p2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time adalah package yang berisikan fungsionalitas untuk management waktu di Go-Lang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4806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1727" name="Google Shape;1727;p295"/>
          <p:cNvGraphicFramePr/>
          <p:nvPr/>
        </p:nvGraphicFramePr>
        <p:xfrm>
          <a:off x="1270000" y="26802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Kegunaan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time.Now()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Untuk mendapatkan waktu saat ini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time.Date(...)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Untuk membuat waktu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time.Parse(layout, string)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Untuk memparsing waktu dari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877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time</a:t>
            </a:r>
            <a:endParaRPr/>
          </a:p>
        </p:txBody>
      </p:sp>
      <p:pic>
        <p:nvPicPr>
          <p:cNvPr id="1733" name="Google Shape;1733;p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9091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reflect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0664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Package reflect</a:t>
            </a:r>
            <a:endParaRPr/>
          </a:p>
        </p:txBody>
      </p:sp>
      <p:sp>
        <p:nvSpPr>
          <p:cNvPr id="1744" name="Google Shape;1744;p2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r>
              <a:rPr lang="id"/>
              <a:t>Hal ini bisa dilakukan di Go-Lang dengan menggunakan package reflect</a:t>
            </a:r>
            <a:endParaRPr/>
          </a:p>
          <a:p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r>
              <a:rPr lang="id"/>
              <a:t>Reflection sangat berguna ketika kita ingin membuat library yang general sehingga mudah digunakan</a:t>
            </a:r>
            <a:endParaRPr/>
          </a:p>
          <a:p>
            <a:r>
              <a:rPr lang="id" sz="1467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07590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Package reflect</a:t>
            </a:r>
            <a:endParaRPr/>
          </a:p>
        </p:txBody>
      </p:sp>
      <p:pic>
        <p:nvPicPr>
          <p:cNvPr id="1750" name="Google Shape;1750;p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75001"/>
            <a:ext cx="11785600" cy="3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123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370</TotalTime>
  <Words>1937</Words>
  <Application>Microsoft Office PowerPoint</Application>
  <PresentationFormat>Widescreen</PresentationFormat>
  <Paragraphs>304</Paragraphs>
  <Slides>105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Consolas</vt:lpstr>
      <vt:lpstr>Gill Sans MT</vt:lpstr>
      <vt:lpstr>Wingdings 2</vt:lpstr>
      <vt:lpstr>Dividend</vt:lpstr>
      <vt:lpstr>PowerPoint Presentation</vt:lpstr>
      <vt:lpstr>Struct</vt:lpstr>
      <vt:lpstr>Struct</vt:lpstr>
      <vt:lpstr>Kode Program Struct</vt:lpstr>
      <vt:lpstr>Membuat Data Struct</vt:lpstr>
      <vt:lpstr>Kode Program Membuat Data Struct</vt:lpstr>
      <vt:lpstr>Struct Literals</vt:lpstr>
      <vt:lpstr>Kode Program Struct Literals</vt:lpstr>
      <vt:lpstr>Embeded STRUCT</vt:lpstr>
      <vt:lpstr>Embeded STRUCT</vt:lpstr>
      <vt:lpstr>Struct Method</vt:lpstr>
      <vt:lpstr>Struct Method</vt:lpstr>
      <vt:lpstr>Kode Program Struct Method</vt:lpstr>
      <vt:lpstr>Interface</vt:lpstr>
      <vt:lpstr>Interface</vt:lpstr>
      <vt:lpstr>Kode Program Interface</vt:lpstr>
      <vt:lpstr>Implementasi Interface</vt:lpstr>
      <vt:lpstr>Kode Program Implementasi Interface (1)</vt:lpstr>
      <vt:lpstr>Kode Program Implementasi Interface (2)</vt:lpstr>
      <vt:lpstr>Interface Kosong</vt:lpstr>
      <vt:lpstr>Interface Kosong</vt:lpstr>
      <vt:lpstr>Penggunaan Interface Kosong di Go-Lang</vt:lpstr>
      <vt:lpstr>Kode Program Interface Kosong</vt:lpstr>
      <vt:lpstr>Nil</vt:lpstr>
      <vt:lpstr>Nil</vt:lpstr>
      <vt:lpstr>Kode Program Nil (1)</vt:lpstr>
      <vt:lpstr>Kode Program Nil (2)</vt:lpstr>
      <vt:lpstr>error Interface</vt:lpstr>
      <vt:lpstr>error Interface</vt:lpstr>
      <vt:lpstr>Membuat Error</vt:lpstr>
      <vt:lpstr>Kode Program error Interface (1)</vt:lpstr>
      <vt:lpstr>Kode Program error Interface (2)</vt:lpstr>
      <vt:lpstr>Type Assertions</vt:lpstr>
      <vt:lpstr>Type Assertions</vt:lpstr>
      <vt:lpstr>Kode Program Type Assertions</vt:lpstr>
      <vt:lpstr>Type Assertions Menggunakan Switch</vt:lpstr>
      <vt:lpstr>Kode Program Type Assertions Switch</vt:lpstr>
      <vt:lpstr>Pointer</vt:lpstr>
      <vt:lpstr>Pass by Value</vt:lpstr>
      <vt:lpstr>Kode Program Pass by Value</vt:lpstr>
      <vt:lpstr>Penjelasan Detail Pass by Value</vt:lpstr>
      <vt:lpstr>Pointer</vt:lpstr>
      <vt:lpstr>Pass by Reference dengan Pointer</vt:lpstr>
      <vt:lpstr>Operator &amp;</vt:lpstr>
      <vt:lpstr>Kode Program Operator &amp;</vt:lpstr>
      <vt:lpstr>Operator *</vt:lpstr>
      <vt:lpstr>Kode Program Operator * (1)</vt:lpstr>
      <vt:lpstr>Tanpa Operator *</vt:lpstr>
      <vt:lpstr>Kode Program Operator * (2)</vt:lpstr>
      <vt:lpstr>Dengan Operator *</vt:lpstr>
      <vt:lpstr>Function new</vt:lpstr>
      <vt:lpstr>Kode Program Function new</vt:lpstr>
      <vt:lpstr>Pointer di Function </vt:lpstr>
      <vt:lpstr>Pointer di Function</vt:lpstr>
      <vt:lpstr>Kode Program Pointer di Function (1)</vt:lpstr>
      <vt:lpstr>Kode Program Pointer di Function (2)</vt:lpstr>
      <vt:lpstr>Pointer di Method </vt:lpstr>
      <vt:lpstr>Pointer di Method</vt:lpstr>
      <vt:lpstr>Kode Program Pointer di Method (1)</vt:lpstr>
      <vt:lpstr>Kode Program Pointer di Method (2)</vt:lpstr>
      <vt:lpstr>Package &amp; Import</vt:lpstr>
      <vt:lpstr>Package</vt:lpstr>
      <vt:lpstr>Kode Program Package</vt:lpstr>
      <vt:lpstr>Import</vt:lpstr>
      <vt:lpstr>Kode Program Import</vt:lpstr>
      <vt:lpstr>Access Modifier</vt:lpstr>
      <vt:lpstr>Access Modifier</vt:lpstr>
      <vt:lpstr>Kode Program Access Modifier</vt:lpstr>
      <vt:lpstr>Package Initialization</vt:lpstr>
      <vt:lpstr>Package Initialization</vt:lpstr>
      <vt:lpstr>Kode Program Package Initialization (1)</vt:lpstr>
      <vt:lpstr>Kode Program Package Initialization (2)</vt:lpstr>
      <vt:lpstr>Blank Identifier</vt:lpstr>
      <vt:lpstr>Package os</vt:lpstr>
      <vt:lpstr>Package os</vt:lpstr>
      <vt:lpstr>Kode Program Package os (1)</vt:lpstr>
      <vt:lpstr>Kode Program Package os (2)</vt:lpstr>
      <vt:lpstr>Package flag</vt:lpstr>
      <vt:lpstr>Package flag</vt:lpstr>
      <vt:lpstr>Kode Program Package flag</vt:lpstr>
      <vt:lpstr>Package strings</vt:lpstr>
      <vt:lpstr>Package strings</vt:lpstr>
      <vt:lpstr>Beberapa Function di Package strings</vt:lpstr>
      <vt:lpstr>Kode Program Package strings</vt:lpstr>
      <vt:lpstr>Package strconv</vt:lpstr>
      <vt:lpstr>Package strconv</vt:lpstr>
      <vt:lpstr>Beberapa Function di Package strconv</vt:lpstr>
      <vt:lpstr>Kode Program Package strconv</vt:lpstr>
      <vt:lpstr>Package math</vt:lpstr>
      <vt:lpstr>Package math</vt:lpstr>
      <vt:lpstr>Beberapa Function di Package math</vt:lpstr>
      <vt:lpstr>Kode Program Package math</vt:lpstr>
      <vt:lpstr>Package time</vt:lpstr>
      <vt:lpstr>Package time</vt:lpstr>
      <vt:lpstr>Beberapa Function di Package time</vt:lpstr>
      <vt:lpstr>Kode Program Package time</vt:lpstr>
      <vt:lpstr>Package reflect</vt:lpstr>
      <vt:lpstr>Package reflect</vt:lpstr>
      <vt:lpstr>Kode Program Package reflect</vt:lpstr>
      <vt:lpstr>Kode Program StructTag</vt:lpstr>
      <vt:lpstr>Kode Program Validation Library</vt:lpstr>
      <vt:lpstr>Package regexp</vt:lpstr>
      <vt:lpstr>Package regexp</vt:lpstr>
      <vt:lpstr>Beberapa Function di Package regexp</vt:lpstr>
      <vt:lpstr>Kode Program Package regexp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phinc</dc:creator>
  <cp:lastModifiedBy>phinc</cp:lastModifiedBy>
  <cp:revision>7</cp:revision>
  <dcterms:created xsi:type="dcterms:W3CDTF">2022-10-02T18:03:37Z</dcterms:created>
  <dcterms:modified xsi:type="dcterms:W3CDTF">2022-10-25T03:55:10Z</dcterms:modified>
</cp:coreProperties>
</file>