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5" r:id="rId16"/>
    <p:sldId id="1306" r:id="rId17"/>
    <p:sldId id="1294" r:id="rId18"/>
    <p:sldId id="1293" r:id="rId19"/>
    <p:sldId id="129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39484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58156" y="3714330"/>
            <a:ext cx="256250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T. J. </a:t>
            </a:r>
            <a:r>
              <a:rPr lang="en-US" sz="1100" b="0" i="0" u="none" strike="noStrike" cap="none" dirty="0" err="1" smtClean="0">
                <a:solidFill>
                  <a:schemeClr val="tx1"/>
                </a:solidFill>
                <a:latin typeface="Arial"/>
                <a:ea typeface="Arial"/>
                <a:cs typeface="Arial"/>
                <a:sym typeface="Arial"/>
              </a:rPr>
              <a:t>Adlin</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Bebisha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 au960221104007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079193" y="3635713"/>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223641" y="3459127"/>
            <a:ext cx="1829756"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241120" y="3719796"/>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454869" y="3787902"/>
            <a:ext cx="2407613"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51641" y="1277619"/>
            <a:ext cx="7903780" cy="2308324"/>
          </a:xfrm>
          <a:prstGeom prst="rect">
            <a:avLst/>
          </a:prstGeom>
        </p:spPr>
        <p:txBody>
          <a:bodyPr wrap="square">
            <a:spAutoFit/>
          </a:bodyPr>
          <a:lstStyle/>
          <a:p>
            <a:r>
              <a:rPr lang="en-US" dirty="0" smtClean="0"/>
              <a:t>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car rental application will utilize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on the backend for data modeling. This involves creating models in Python for Cars (including details like make, features, and availability), Users (with secure login information and payment methods), and Rentals (tracking booked cars, dates, and pricing). The HTML, CSS, and JavaScript on the frontend will translate this data into a user-friendly experience. Cars will be searchable based on various filters, and a calendar will facilitate booking. Integration with a payment gateway will handle secure transactions. The result will be a user-friendly, secure car rental application offering functionalities like user accounts, real-time booking, and informative displays – all powered by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backend framework and a visually appealing frontend</a:t>
            </a:r>
            <a:r>
              <a:rPr lang="en-US" dirty="0" smtClean="0"/>
              <a:t>.</a:t>
            </a:r>
            <a:endParaRPr lang="en-US" dirty="0"/>
          </a:p>
        </p:txBody>
      </p:sp>
    </p:spTree>
    <p:extLst>
      <p:ext uri="{BB962C8B-B14F-4D97-AF65-F5344CB8AC3E}">
        <p14:creationId xmlns:p14="http://schemas.microsoft.com/office/powerpoint/2010/main" xmlns=""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472966" y="1072054"/>
            <a:ext cx="7861738" cy="3615559"/>
          </a:xfrm>
        </p:spPr>
        <p:txBody>
          <a:bodyPr/>
          <a:lstStyle/>
          <a:p>
            <a:endParaRPr lang="en-US" dirty="0"/>
          </a:p>
        </p:txBody>
      </p:sp>
      <p:pic>
        <p:nvPicPr>
          <p:cNvPr id="6" name="Picture 5" descr="car1.c.jpg"/>
          <p:cNvPicPr>
            <a:picLocks noChangeAspect="1"/>
          </p:cNvPicPr>
          <p:nvPr/>
        </p:nvPicPr>
        <p:blipFill>
          <a:blip r:embed="rId2"/>
          <a:stretch>
            <a:fillRect/>
          </a:stretch>
        </p:blipFill>
        <p:spPr>
          <a:xfrm>
            <a:off x="0" y="1061544"/>
            <a:ext cx="9144000" cy="3941380"/>
          </a:xfrm>
          <a:prstGeom prst="rect">
            <a:avLst/>
          </a:prstGeom>
        </p:spPr>
      </p:pic>
    </p:spTree>
    <p:extLst>
      <p:ext uri="{BB962C8B-B14F-4D97-AF65-F5344CB8AC3E}">
        <p14:creationId xmlns:p14="http://schemas.microsoft.com/office/powerpoint/2010/main" xmlns=""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Login </a:t>
            </a:r>
            <a:r>
              <a:rPr lang="en-US" b="1" dirty="0" smtClean="0"/>
              <a:t>Page</a:t>
            </a:r>
            <a:endParaRPr lang="en-US" b="1" dirty="0"/>
          </a:p>
        </p:txBody>
      </p:sp>
      <p:pic>
        <p:nvPicPr>
          <p:cNvPr id="3" name="Picture 2" descr="login.c.jpg"/>
          <p:cNvPicPr>
            <a:picLocks noChangeAspect="1"/>
          </p:cNvPicPr>
          <p:nvPr/>
        </p:nvPicPr>
        <p:blipFill>
          <a:blip r:embed="rId2"/>
          <a:stretch>
            <a:fillRect/>
          </a:stretch>
        </p:blipFill>
        <p:spPr>
          <a:xfrm>
            <a:off x="0" y="1156138"/>
            <a:ext cx="9144000" cy="3825765"/>
          </a:xfrm>
          <a:prstGeom prst="rect">
            <a:avLst/>
          </a:prstGeom>
        </p:spPr>
      </p:pic>
    </p:spTree>
    <p:extLst>
      <p:ext uri="{BB962C8B-B14F-4D97-AF65-F5344CB8AC3E}">
        <p14:creationId xmlns:p14="http://schemas.microsoft.com/office/powerpoint/2010/main" xmlns="" val="1213150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20110"/>
            <a:ext cx="7886430" cy="409904"/>
          </a:xfrm>
        </p:spPr>
        <p:txBody>
          <a:bodyPr/>
          <a:lstStyle/>
          <a:p>
            <a:r>
              <a:rPr lang="en-US" dirty="0" smtClean="0"/>
              <a:t>				</a:t>
            </a:r>
            <a:r>
              <a:rPr lang="en-US" b="1" dirty="0" smtClean="0"/>
              <a:t>Cars</a:t>
            </a:r>
            <a:endParaRPr lang="en-US" b="1" dirty="0"/>
          </a:p>
        </p:txBody>
      </p:sp>
      <p:sp>
        <p:nvSpPr>
          <p:cNvPr id="3" name="Subtitle 2"/>
          <p:cNvSpPr>
            <a:spLocks noGrp="1"/>
          </p:cNvSpPr>
          <p:nvPr>
            <p:ph type="subTitle"/>
          </p:nvPr>
        </p:nvSpPr>
        <p:spPr/>
        <p:txBody>
          <a:bodyPr/>
          <a:lstStyle/>
          <a:p>
            <a:endParaRPr lang="en-US" dirty="0"/>
          </a:p>
        </p:txBody>
      </p:sp>
      <p:pic>
        <p:nvPicPr>
          <p:cNvPr id="4" name="Picture 3" descr="cars.c.jpg"/>
          <p:cNvPicPr>
            <a:picLocks noChangeAspect="1"/>
          </p:cNvPicPr>
          <p:nvPr/>
        </p:nvPicPr>
        <p:blipFill>
          <a:blip r:embed="rId2"/>
          <a:stretch>
            <a:fillRect/>
          </a:stretch>
        </p:blipFill>
        <p:spPr>
          <a:xfrm>
            <a:off x="0" y="1110613"/>
            <a:ext cx="9144000" cy="387128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descr="services.c.jpg"/>
          <p:cNvPicPr>
            <a:picLocks noChangeAspect="1"/>
          </p:cNvPicPr>
          <p:nvPr/>
        </p:nvPicPr>
        <p:blipFill>
          <a:blip r:embed="rId2"/>
          <a:stretch>
            <a:fillRect/>
          </a:stretch>
        </p:blipFill>
        <p:spPr>
          <a:xfrm>
            <a:off x="0" y="1250832"/>
            <a:ext cx="9144000" cy="3892668"/>
          </a:xfrm>
          <a:prstGeom prst="rect">
            <a:avLst/>
          </a:prstGeom>
        </p:spPr>
      </p:pic>
    </p:spTree>
    <p:extLst>
      <p:ext uri="{BB962C8B-B14F-4D97-AF65-F5344CB8AC3E}">
        <p14:creationId xmlns:p14="http://schemas.microsoft.com/office/powerpoint/2010/main" xmlns="" val="1072815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about.jpg"/>
          <p:cNvPicPr>
            <a:picLocks noChangeAspect="1"/>
          </p:cNvPicPr>
          <p:nvPr/>
        </p:nvPicPr>
        <p:blipFill>
          <a:blip r:embed="rId2"/>
          <a:stretch>
            <a:fillRect/>
          </a:stretch>
        </p:blipFill>
        <p:spPr>
          <a:xfrm>
            <a:off x="0" y="1292772"/>
            <a:ext cx="9144000" cy="3689131"/>
          </a:xfrm>
          <a:prstGeom prst="rect">
            <a:avLst/>
          </a:prstGeom>
        </p:spPr>
      </p:pic>
    </p:spTree>
    <p:extLst>
      <p:ext uri="{BB962C8B-B14F-4D97-AF65-F5344CB8AC3E}">
        <p14:creationId xmlns:p14="http://schemas.microsoft.com/office/powerpoint/2010/main" xmlns="" val="2120792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Register </a:t>
            </a:r>
            <a:r>
              <a:rPr lang="en-US" b="1" dirty="0" smtClean="0"/>
              <a:t>Page</a:t>
            </a:r>
            <a:endParaRPr lang="en-US" b="1" dirty="0"/>
          </a:p>
        </p:txBody>
      </p:sp>
      <p:pic>
        <p:nvPicPr>
          <p:cNvPr id="3" name="Picture 2" descr="register.c.jpg"/>
          <p:cNvPicPr>
            <a:picLocks noChangeAspect="1"/>
          </p:cNvPicPr>
          <p:nvPr/>
        </p:nvPicPr>
        <p:blipFill>
          <a:blip r:embed="rId2"/>
          <a:stretch>
            <a:fillRect/>
          </a:stretch>
        </p:blipFill>
        <p:spPr>
          <a:xfrm>
            <a:off x="0" y="1282262"/>
            <a:ext cx="9144000" cy="3699641"/>
          </a:xfrm>
          <a:prstGeom prst="rect">
            <a:avLst/>
          </a:prstGeom>
        </p:spPr>
      </p:pic>
    </p:spTree>
    <p:extLst>
      <p:ext uri="{BB962C8B-B14F-4D97-AF65-F5344CB8AC3E}">
        <p14:creationId xmlns:p14="http://schemas.microsoft.com/office/powerpoint/2010/main" xmlns="" val="299461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51" y="557559"/>
            <a:ext cx="7886430" cy="525006"/>
          </a:xfrm>
        </p:spPr>
        <p:txBody>
          <a:bodyPr/>
          <a:lstStyle/>
          <a:p>
            <a:r>
              <a:rPr lang="en-US" b="1" dirty="0" smtClean="0"/>
              <a:t>				Contact Us</a:t>
            </a:r>
            <a:endParaRPr lang="en-US" b="1" dirty="0"/>
          </a:p>
        </p:txBody>
      </p:sp>
      <p:sp>
        <p:nvSpPr>
          <p:cNvPr id="3" name="Subtitle 2"/>
          <p:cNvSpPr>
            <a:spLocks noGrp="1"/>
          </p:cNvSpPr>
          <p:nvPr>
            <p:ph type="subTitle"/>
          </p:nvPr>
        </p:nvSpPr>
        <p:spPr>
          <a:xfrm>
            <a:off x="457110" y="1203389"/>
            <a:ext cx="8229330" cy="3757493"/>
          </a:xfrm>
        </p:spPr>
        <p:txBody>
          <a:bodyPr/>
          <a:lstStyle/>
          <a:p>
            <a:endParaRPr lang="en-US" dirty="0"/>
          </a:p>
        </p:txBody>
      </p:sp>
      <p:pic>
        <p:nvPicPr>
          <p:cNvPr id="4" name="Picture 3" descr="contact us.c.jpg"/>
          <p:cNvPicPr>
            <a:picLocks noChangeAspect="1"/>
          </p:cNvPicPr>
          <p:nvPr/>
        </p:nvPicPr>
        <p:blipFill>
          <a:blip r:embed="rId2"/>
          <a:stretch>
            <a:fillRect/>
          </a:stretch>
        </p:blipFill>
        <p:spPr>
          <a:xfrm>
            <a:off x="0" y="1038280"/>
            <a:ext cx="9144000" cy="39751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070" y="589090"/>
            <a:ext cx="7886430" cy="567048"/>
          </a:xfrm>
        </p:spPr>
        <p:txBody>
          <a:bodyPr/>
          <a:lstStyle/>
          <a:p>
            <a:r>
              <a:rPr lang="en-US" b="1" dirty="0" smtClean="0"/>
              <a:t>			Search Page</a:t>
            </a:r>
            <a:endParaRPr lang="en-US" b="1" dirty="0"/>
          </a:p>
        </p:txBody>
      </p:sp>
      <p:sp>
        <p:nvSpPr>
          <p:cNvPr id="3" name="Subtitle 2"/>
          <p:cNvSpPr>
            <a:spLocks noGrp="1"/>
          </p:cNvSpPr>
          <p:nvPr>
            <p:ph type="subTitle"/>
          </p:nvPr>
        </p:nvSpPr>
        <p:spPr>
          <a:xfrm>
            <a:off x="0" y="1203390"/>
            <a:ext cx="9144000" cy="3789024"/>
          </a:xfrm>
        </p:spPr>
        <p:txBody>
          <a:bodyPr/>
          <a:lstStyle/>
          <a:p>
            <a:endParaRPr lang="en-US" dirty="0"/>
          </a:p>
        </p:txBody>
      </p:sp>
      <p:pic>
        <p:nvPicPr>
          <p:cNvPr id="4" name="Picture 3" descr="search page.c.jpg"/>
          <p:cNvPicPr>
            <a:picLocks noChangeAspect="1"/>
          </p:cNvPicPr>
          <p:nvPr/>
        </p:nvPicPr>
        <p:blipFill>
          <a:blip r:embed="rId2"/>
          <a:stretch>
            <a:fillRect/>
          </a:stretch>
        </p:blipFill>
        <p:spPr>
          <a:xfrm>
            <a:off x="0" y="1114096"/>
            <a:ext cx="9144000" cy="389933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504497" y="1251251"/>
            <a:ext cx="7903779" cy="3693319"/>
          </a:xfrm>
          <a:prstGeom prst="rect">
            <a:avLst/>
          </a:prstGeom>
        </p:spPr>
        <p:txBody>
          <a:bodyPr wrap="square">
            <a:spAutoFit/>
          </a:bodyPr>
          <a:lstStyle/>
          <a:p>
            <a:r>
              <a:rPr lang="en-US" sz="1600" b="1" dirty="0" smtClean="0">
                <a:latin typeface="Times New Roman" pitchFamily="18" charset="0"/>
                <a:cs typeface="Times New Roman" pitchFamily="18" charset="0"/>
              </a:rPr>
              <a:t>Advanced Features:</a:t>
            </a:r>
            <a:r>
              <a:rPr lang="en-US" sz="1600" dirty="0" smtClean="0">
                <a:latin typeface="Times New Roman" pitchFamily="18" charset="0"/>
                <a:cs typeface="Times New Roman" pitchFamily="18" charset="0"/>
              </a:rPr>
              <a:t> Integrate with location services to offer real-time estimated arrival times for pick-up/drop-off or suggest nearby gas stations. Implement a loyalty program rewarding frequent renters with discounts or upgrades</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Mobile </a:t>
            </a:r>
            <a:r>
              <a:rPr lang="en-US" sz="1600" b="1" dirty="0" smtClean="0">
                <a:latin typeface="Times New Roman" pitchFamily="18" charset="0"/>
                <a:cs typeface="Times New Roman" pitchFamily="18" charset="0"/>
              </a:rPr>
              <a:t>Application Development:</a:t>
            </a:r>
            <a:r>
              <a:rPr lang="en-US" sz="1600" dirty="0" smtClean="0">
                <a:latin typeface="Times New Roman" pitchFamily="18" charset="0"/>
                <a:cs typeface="Times New Roman" pitchFamily="18" charset="0"/>
              </a:rPr>
              <a:t> Develop a native mobile application for a seamless rental experience on the go. This could leverage functionalities like </a:t>
            </a:r>
            <a:r>
              <a:rPr lang="en-US" sz="1600" dirty="0" err="1" smtClean="0">
                <a:latin typeface="Times New Roman" pitchFamily="18" charset="0"/>
                <a:cs typeface="Times New Roman" pitchFamily="18" charset="0"/>
              </a:rPr>
              <a:t>geolocation</a:t>
            </a:r>
            <a:r>
              <a:rPr lang="en-US" sz="1600" dirty="0" smtClean="0">
                <a:latin typeface="Times New Roman" pitchFamily="18" charset="0"/>
                <a:cs typeface="Times New Roman" pitchFamily="18" charset="0"/>
              </a:rPr>
              <a:t> for easier pickup/drop-off and mobile payment </a:t>
            </a:r>
            <a:r>
              <a:rPr lang="en-US" sz="1600" dirty="0" smtClean="0">
                <a:latin typeface="Times New Roman" pitchFamily="18" charset="0"/>
                <a:cs typeface="Times New Roman" pitchFamily="18" charset="0"/>
              </a:rPr>
              <a:t>options</a:t>
            </a:r>
          </a:p>
          <a:p>
            <a:r>
              <a:rPr lang="en-US" sz="1600" b="1" dirty="0" smtClean="0">
                <a:latin typeface="Times New Roman" pitchFamily="18" charset="0"/>
                <a:cs typeface="Times New Roman" pitchFamily="18" charset="0"/>
              </a:rPr>
              <a:t>Data Analytics &amp; Reporting:</a:t>
            </a:r>
            <a:r>
              <a:rPr lang="en-US" sz="1600" dirty="0" smtClean="0">
                <a:latin typeface="Times New Roman" pitchFamily="18" charset="0"/>
                <a:cs typeface="Times New Roman" pitchFamily="18" charset="0"/>
              </a:rPr>
              <a:t> Utilize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data analysis tools to track user behavior and rental trends. Generate reports to optimize pricing strategies, identify popular car models, and improve resource allocation</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User Experience Enhancements:</a:t>
            </a:r>
            <a:r>
              <a:rPr lang="en-US" sz="1600" dirty="0" smtClean="0">
                <a:latin typeface="Times New Roman" pitchFamily="18" charset="0"/>
                <a:cs typeface="Times New Roman" pitchFamily="18" charset="0"/>
              </a:rPr>
              <a:t> Incorporate a live chat feature for customer support or explore </a:t>
            </a:r>
            <a:r>
              <a:rPr lang="en-US" sz="1600" dirty="0" err="1" smtClean="0">
                <a:latin typeface="Times New Roman" pitchFamily="18" charset="0"/>
                <a:cs typeface="Times New Roman" pitchFamily="18" charset="0"/>
              </a:rPr>
              <a:t>chatbot</a:t>
            </a:r>
            <a:r>
              <a:rPr lang="en-US" sz="1600" dirty="0" smtClean="0">
                <a:latin typeface="Times New Roman" pitchFamily="18" charset="0"/>
                <a:cs typeface="Times New Roman" pitchFamily="18" charset="0"/>
              </a:rPr>
              <a:t> functionalities for answering common questions. Allow users to rate and review their rental experience for car and location feedback.</a:t>
            </a:r>
            <a:endParaRPr lang="en-US"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xmlns="" val="132312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93682" y="1301258"/>
            <a:ext cx="7399283" cy="2308324"/>
          </a:xfrm>
          <a:prstGeom prst="rect">
            <a:avLst/>
          </a:prstGeom>
        </p:spPr>
        <p:txBody>
          <a:bodyPr wrap="square">
            <a:spAutoFit/>
          </a:bodyPr>
          <a:lstStyle/>
          <a:p>
            <a:r>
              <a:rPr lang="en-US" dirty="0" smtClean="0"/>
              <a:t>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proposed car rental application, built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HTML, CSS, and JavaScript, offers a user-friendly and secure platform for managing car rentals.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backend ensures robust data management with models for cars, users, and rentals. The HTML, CSS, and JavaScript provide a visually appealing and interactive frontend for searching cars, booking rentals, and processing payments. This application prioritizes security and offers features like user accounts, trusted agent support, and informative displays. Future enhancements can include advanced features, user experience improvements, data analytics, and mobile app development, creating a comprehensive and data-driven car rental solution.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018878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861848" y="1324303"/>
            <a:ext cx="7420304" cy="2308324"/>
          </a:xfrm>
          <a:prstGeom prst="rect">
            <a:avLst/>
          </a:prstGeom>
        </p:spPr>
        <p:txBody>
          <a:bodyPr wrap="square">
            <a:spAutoFit/>
          </a:bodyPr>
          <a:lstStyle/>
          <a:p>
            <a:r>
              <a:rPr lang="en-US" sz="1600" dirty="0" smtClean="0">
                <a:latin typeface="Times New Roman" pitchFamily="18" charset="0"/>
                <a:cs typeface="Times New Roman" pitchFamily="18" charset="0"/>
              </a:rPr>
              <a:t>This project aims to develop a web application for a car rental company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HTML, CSS, JavaScript, and Python. The application will allow customers to search for and book rental cars online, as well as manage their bookings. The application will also provide features for administrators to manage the car fleet, bookings, and customer accounts. Compared to the existing manual process, the proposed system provides time savings and convenience for both customers and administrators. It uses a modular design with separate modules for users, administrators and guests..</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693684" y="1319659"/>
            <a:ext cx="7914288" cy="3016210"/>
          </a:xfrm>
          <a:prstGeom prst="rect">
            <a:avLst/>
          </a:prstGeom>
        </p:spPr>
        <p:txBody>
          <a:bodyPr wrap="square">
            <a:spAutoFit/>
          </a:bodyPr>
          <a:lstStyle/>
          <a:p>
            <a:pPr>
              <a:buFont typeface="Wingdings" pitchFamily="2" charset="2"/>
              <a:buChar char="ü"/>
            </a:pPr>
            <a:r>
              <a:rPr lang="en-US" dirty="0" smtClean="0"/>
              <a:t>    </a:t>
            </a:r>
            <a:r>
              <a:rPr lang="en-US" sz="1600" dirty="0" smtClean="0">
                <a:latin typeface="Times New Roman" pitchFamily="18" charset="0"/>
                <a:cs typeface="Times New Roman" pitchFamily="18" charset="0"/>
              </a:rPr>
              <a:t>The current car rental process often involves manual tasks and limited online capabilities, leading to inefficiencies for both renters and car owners/businesses. Here are some specific challenges:</a:t>
            </a:r>
          </a:p>
          <a:p>
            <a:pPr>
              <a:buFont typeface="Wingdings" pitchFamily="2" charset="2"/>
              <a:buChar char="ü"/>
            </a:pPr>
            <a:r>
              <a:rPr lang="en-US" sz="1600" dirty="0" smtClean="0">
                <a:latin typeface="Times New Roman" pitchFamily="18" charset="0"/>
                <a:cs typeface="Times New Roman" pitchFamily="18" charset="0"/>
              </a:rPr>
              <a:t>     Traditional methods for finding rental cars can be time-consuming, with limited filter options and unclear availability information.</a:t>
            </a:r>
          </a:p>
          <a:p>
            <a:pPr>
              <a:buFont typeface="Wingdings" pitchFamily="2" charset="2"/>
              <a:buChar char="ü"/>
            </a:pPr>
            <a:r>
              <a:rPr lang="en-US" sz="1600" dirty="0" smtClean="0">
                <a:latin typeface="Times New Roman" pitchFamily="18" charset="0"/>
                <a:cs typeface="Times New Roman" pitchFamily="18" charset="0"/>
              </a:rPr>
              <a:t>     Booking rentals often involves phone calls or in-person visits, requiring manual calculations for rental costs. Lack of online booking systems can lead to missed opportunities and delays.</a:t>
            </a:r>
          </a:p>
          <a:p>
            <a:pPr>
              <a:buFont typeface="Wingdings" pitchFamily="2" charset="2"/>
              <a:buChar char="ü"/>
            </a:pPr>
            <a:r>
              <a:rPr lang="en-US" sz="1600" dirty="0" smtClean="0">
                <a:latin typeface="Times New Roman" pitchFamily="18" charset="0"/>
                <a:cs typeface="Times New Roman" pitchFamily="18" charset="0"/>
              </a:rPr>
              <a:t>     Tracking available cars and managing rental schedules can be cumbersome without a centralized system.</a:t>
            </a:r>
          </a:p>
          <a:p>
            <a:r>
              <a:rPr lang="en-US" sz="1600"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p>
        </p:txBody>
      </p:sp>
      <p:sp>
        <p:nvSpPr>
          <p:cNvPr id="7" name="Rectangle 6"/>
          <p:cNvSpPr/>
          <p:nvPr/>
        </p:nvSpPr>
        <p:spPr>
          <a:xfrm>
            <a:off x="714704" y="3878318"/>
            <a:ext cx="4762572" cy="338554"/>
          </a:xfrm>
          <a:prstGeom prst="rect">
            <a:avLst/>
          </a:prstGeom>
        </p:spPr>
        <p:txBody>
          <a:bodyPr wrap="square">
            <a:spAutoFit/>
          </a:bodyPr>
          <a:lstStyle/>
          <a:p>
            <a:pPr>
              <a:buFont typeface="Wingdings" pitchFamily="2" charset="2"/>
              <a:buChar char="ü"/>
            </a:pPr>
            <a:r>
              <a:rPr lang="en-US" dirty="0" smtClean="0"/>
              <a:t>     </a:t>
            </a:r>
            <a:r>
              <a:rPr lang="en-US" sz="1600" dirty="0" smtClean="0">
                <a:latin typeface="Times New Roman" pitchFamily="18" charset="0"/>
                <a:cs typeface="Times New Roman" pitchFamily="18" charset="0"/>
              </a:rPr>
              <a:t>Doesn’t fulfill the client requirements fully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14702" y="1340644"/>
            <a:ext cx="7935312" cy="1569660"/>
          </a:xfrm>
          <a:prstGeom prst="rect">
            <a:avLst/>
          </a:prstGeom>
        </p:spPr>
        <p:txBody>
          <a:bodyPr wrap="square">
            <a:spAutoFit/>
          </a:bodyPr>
          <a:lstStyle/>
          <a:p>
            <a:r>
              <a:rPr lang="en-US" dirty="0" smtClean="0"/>
              <a:t>	</a:t>
            </a:r>
            <a:r>
              <a:rPr lang="en-US" sz="1600" dirty="0" smtClean="0">
                <a:latin typeface="Times New Roman" pitchFamily="18" charset="0"/>
                <a:cs typeface="Times New Roman" pitchFamily="18" charset="0"/>
              </a:rPr>
              <a:t>This </a:t>
            </a:r>
            <a:r>
              <a:rPr lang="en-US" sz="1600" dirty="0" smtClean="0">
                <a:latin typeface="Times New Roman" pitchFamily="18" charset="0"/>
                <a:cs typeface="Times New Roman" pitchFamily="18" charset="0"/>
              </a:rPr>
              <a:t>project will build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web framework. The backend will be written in Python with a focus on data models for cars, users, and rentals. The frontend will utilize HTML, CSS, and JavaScript to create a user-friendly interface for searching cars, managing reservations, and handling payments. The application will prioritize security features and offer functionalities like user accounts, trusted agent support (either human or AI assistant), and informative quotes to guide users through the rental process</a:t>
            </a:r>
            <a:r>
              <a:rPr lang="en-US" dirty="0" smtClean="0"/>
              <a:t>.</a:t>
            </a:r>
            <a:endParaRPr lang="en-US" dirty="0"/>
          </a:p>
        </p:txBody>
      </p:sp>
    </p:spTree>
    <p:extLst>
      <p:ext uri="{BB962C8B-B14F-4D97-AF65-F5344CB8AC3E}">
        <p14:creationId xmlns:p14="http://schemas.microsoft.com/office/powerpoint/2010/main" xmlns=""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3498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0" y="944564"/>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Rectangle 7"/>
          <p:cNvSpPr/>
          <p:nvPr/>
        </p:nvSpPr>
        <p:spPr>
          <a:xfrm>
            <a:off x="830317" y="957740"/>
            <a:ext cx="7609490" cy="3970318"/>
          </a:xfrm>
          <a:prstGeom prst="rect">
            <a:avLst/>
          </a:prstGeom>
        </p:spPr>
        <p:txBody>
          <a:bodyPr wrap="square">
            <a:spAutoFit/>
          </a:bodyPr>
          <a:lstStyle/>
          <a:p>
            <a:r>
              <a:rPr lang="en-US" sz="1600" b="1" dirty="0" smtClean="0">
                <a:latin typeface="Times New Roman" pitchFamily="18" charset="0"/>
                <a:cs typeface="Times New Roman" pitchFamily="18" charset="0"/>
              </a:rPr>
              <a:t>Project </a:t>
            </a:r>
            <a:r>
              <a:rPr lang="en-US" sz="1600" b="1" dirty="0" smtClean="0">
                <a:latin typeface="Times New Roman" pitchFamily="18" charset="0"/>
                <a:cs typeface="Times New Roman" pitchFamily="18" charset="0"/>
              </a:rPr>
              <a:t>Setup</a:t>
            </a:r>
            <a:r>
              <a:rPr lang="en-US" sz="1600" dirty="0" smtClean="0">
                <a:latin typeface="Times New Roman" pitchFamily="18" charset="0"/>
                <a:cs typeface="Times New Roman" pitchFamily="18" charset="0"/>
              </a:rPr>
              <a:t>: Create a new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project and app for the car rental system</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Models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Cars (details, availability), Users (accounts, payments), Rentals (bookings, pricing).</a:t>
            </a:r>
          </a:p>
          <a:p>
            <a:r>
              <a:rPr lang="en-US" sz="1600" b="1" dirty="0" smtClean="0">
                <a:latin typeface="Times New Roman" pitchFamily="18" charset="0"/>
                <a:cs typeface="Times New Roman" pitchFamily="18" charset="0"/>
              </a:rPr>
              <a:t>Functionality:</a:t>
            </a:r>
            <a:r>
              <a:rPr lang="en-US" sz="1600" dirty="0" smtClean="0">
                <a:latin typeface="Times New Roman" pitchFamily="18" charset="0"/>
                <a:cs typeface="Times New Roman" pitchFamily="18" charset="0"/>
              </a:rPr>
              <a:t> Secure user login/registration, car search with filters, real-time booking with calendar integration, secure payment processing, user management (past rentals, information updates), admin panel (inventory management, pricing, user inquiries</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Frontend (HTML, CSS, JavaScript</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User-friendly </a:t>
            </a:r>
            <a:r>
              <a:rPr lang="en-US" sz="1600" dirty="0" smtClean="0">
                <a:latin typeface="Times New Roman" pitchFamily="18" charset="0"/>
                <a:cs typeface="Times New Roman" pitchFamily="18" charset="0"/>
              </a:rPr>
              <a:t>interface with car information, search results, rental details, and user </a:t>
            </a:r>
            <a:r>
              <a:rPr lang="en-US" sz="1600" dirty="0" err="1" smtClean="0">
                <a:latin typeface="Times New Roman" pitchFamily="18" charset="0"/>
                <a:cs typeface="Times New Roman" pitchFamily="18" charset="0"/>
              </a:rPr>
              <a:t>profiles.Responsive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design for various devices</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Security:</a:t>
            </a:r>
            <a:r>
              <a:rPr lang="en-US" sz="1600" dirty="0" smtClean="0">
                <a:latin typeface="Times New Roman" pitchFamily="18" charset="0"/>
                <a:cs typeface="Times New Roman" pitchFamily="18" charset="0"/>
              </a:rPr>
              <a:t> Prioritize secure authentication, data encryption, and protection against vulnerabilities.</a:t>
            </a:r>
          </a:p>
          <a:p>
            <a:r>
              <a:rPr lang="en-US" sz="1600" b="1" dirty="0" smtClean="0">
                <a:latin typeface="Times New Roman" pitchFamily="18" charset="0"/>
                <a:cs typeface="Times New Roman" pitchFamily="18" charset="0"/>
              </a:rPr>
              <a:t>Integrations:</a:t>
            </a:r>
            <a:r>
              <a:rPr lang="en-US" sz="1600" dirty="0" smtClean="0">
                <a:latin typeface="Times New Roman" pitchFamily="18" charset="0"/>
                <a:cs typeface="Times New Roman" pitchFamily="18" charset="0"/>
              </a:rPr>
              <a:t> Explore payment gateways and location services (optional).</a:t>
            </a:r>
          </a:p>
          <a:p>
            <a:r>
              <a:rPr lang="en-US" sz="1600" b="1" dirty="0" smtClean="0">
                <a:latin typeface="Times New Roman" pitchFamily="18" charset="0"/>
                <a:cs typeface="Times New Roman" pitchFamily="18" charset="0"/>
              </a:rPr>
              <a:t>Scalability:</a:t>
            </a:r>
            <a:r>
              <a:rPr lang="en-US" sz="1600" dirty="0" smtClean="0">
                <a:latin typeface="Times New Roman" pitchFamily="18" charset="0"/>
                <a:cs typeface="Times New Roman" pitchFamily="18" charset="0"/>
              </a:rPr>
              <a:t> Design for future growth and feature additions.</a:t>
            </a:r>
          </a:p>
          <a:p>
            <a:r>
              <a:rPr lang="en-US" sz="1600" b="1" dirty="0" smtClean="0">
                <a:latin typeface="Times New Roman" pitchFamily="18" charset="0"/>
                <a:cs typeface="Times New Roman" pitchFamily="18" charset="0"/>
              </a:rPr>
              <a:t>Deployment:</a:t>
            </a:r>
            <a:r>
              <a:rPr lang="en-US" sz="1600" dirty="0" smtClean="0">
                <a:latin typeface="Times New Roman" pitchFamily="18" charset="0"/>
                <a:cs typeface="Times New Roman" pitchFamily="18" charset="0"/>
              </a:rPr>
              <a:t> Consider cloud platforms like </a:t>
            </a:r>
            <a:r>
              <a:rPr lang="en-US" sz="1600" dirty="0" err="1" smtClean="0">
                <a:latin typeface="Times New Roman" pitchFamily="18" charset="0"/>
                <a:cs typeface="Times New Roman" pitchFamily="18" charset="0"/>
              </a:rPr>
              <a:t>Heroku</a:t>
            </a:r>
            <a:r>
              <a:rPr lang="en-US" sz="1600" dirty="0" smtClean="0">
                <a:latin typeface="Times New Roman" pitchFamily="18" charset="0"/>
                <a:cs typeface="Times New Roman" pitchFamily="18" charset="0"/>
              </a:rPr>
              <a:t> or AWS for easy maintenance and scalability.</a:t>
            </a:r>
          </a:p>
          <a:p>
            <a:endParaRPr lang="en-US" dirty="0" smtClean="0"/>
          </a:p>
          <a:p>
            <a:endParaRPr lang="en-US" dirty="0"/>
          </a:p>
        </p:txBody>
      </p:sp>
    </p:spTree>
    <p:extLst>
      <p:ext uri="{BB962C8B-B14F-4D97-AF65-F5344CB8AC3E}">
        <p14:creationId xmlns:p14="http://schemas.microsoft.com/office/powerpoint/2010/main" xmlns=""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73268" y="633725"/>
            <a:ext cx="8439807" cy="4074192"/>
          </a:xfrm>
          <a:prstGeom prst="rect">
            <a:avLst/>
          </a:prstGeom>
        </p:spPr>
        <p:txBody>
          <a:bodyPr wrap="square">
            <a:spAutoFit/>
          </a:bodyPr>
          <a:lstStyle/>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Creating </a:t>
            </a:r>
            <a:r>
              <a:rPr lang="en-US" sz="1600" b="1" dirty="0" smtClean="0">
                <a:solidFill>
                  <a:srgbClr val="002060"/>
                </a:solidFill>
                <a:latin typeface="Times New Roman" panose="02020603050405020304" pitchFamily="18" charset="0"/>
                <a:cs typeface="Times New Roman" panose="02020603050405020304" pitchFamily="18" charset="0"/>
              </a:rPr>
              <a:t>a Next Gen Employability program for a car rentals application involves several components:</a:t>
            </a:r>
          </a:p>
          <a:p>
            <a:pPr marL="457200" lvl="1">
              <a:lnSpc>
                <a:spcPct val="150000"/>
              </a:lnSpc>
            </a:pPr>
            <a:endParaRPr lang="en-US" sz="1250" b="1" dirty="0" smtClean="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Skill Development: </a:t>
            </a:r>
            <a:r>
              <a:rPr lang="en-US" sz="1600" dirty="0" smtClean="0">
                <a:solidFill>
                  <a:srgbClr val="002060"/>
                </a:solidFill>
                <a:latin typeface="Times New Roman" panose="02020603050405020304" pitchFamily="18" charset="0"/>
                <a:cs typeface="Times New Roman" panose="02020603050405020304" pitchFamily="18" charset="0"/>
              </a:rPr>
              <a:t>Identify key skills required for roles within the company, such as customer service, sales, vehicle maintenance, and administration.</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Training </a:t>
            </a:r>
            <a:r>
              <a:rPr lang="en-US" sz="1600" b="1" dirty="0" smtClean="0">
                <a:solidFill>
                  <a:srgbClr val="002060"/>
                </a:solidFill>
                <a:latin typeface="Times New Roman" panose="02020603050405020304" pitchFamily="18" charset="0"/>
                <a:cs typeface="Times New Roman" panose="02020603050405020304" pitchFamily="18" charset="0"/>
              </a:rPr>
              <a:t>Modules</a:t>
            </a:r>
            <a:r>
              <a:rPr lang="en-US" sz="1600" dirty="0" smtClean="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Technology </a:t>
            </a:r>
            <a:r>
              <a:rPr lang="en-US" sz="1600" b="1" dirty="0" smtClean="0">
                <a:solidFill>
                  <a:srgbClr val="002060"/>
                </a:solidFill>
                <a:latin typeface="Times New Roman" panose="02020603050405020304" pitchFamily="18" charset="0"/>
                <a:cs typeface="Times New Roman" panose="02020603050405020304" pitchFamily="18" charset="0"/>
              </a:rPr>
              <a:t>Integration: </a:t>
            </a:r>
            <a:r>
              <a:rPr lang="en-US" sz="1600" dirty="0" smtClean="0">
                <a:solidFill>
                  <a:srgbClr val="002060"/>
                </a:solidFill>
                <a:latin typeface="Times New Roman" panose="02020603050405020304" pitchFamily="18" charset="0"/>
                <a:cs typeface="Times New Roman" panose="02020603050405020304" pitchFamily="18" charset="0"/>
              </a:rPr>
              <a:t>Incorporate training on using the car rentals application effectively, including booking management, vehicle tracking, and customer communication features.</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Soft </a:t>
            </a:r>
            <a:r>
              <a:rPr lang="en-US" sz="1600" b="1" dirty="0" smtClean="0">
                <a:solidFill>
                  <a:srgbClr val="002060"/>
                </a:solidFill>
                <a:latin typeface="Times New Roman" panose="02020603050405020304" pitchFamily="18" charset="0"/>
                <a:cs typeface="Times New Roman" panose="02020603050405020304" pitchFamily="18" charset="0"/>
              </a:rPr>
              <a:t>Skills: </a:t>
            </a:r>
            <a:r>
              <a:rPr lang="en-US" sz="1600" dirty="0" smtClean="0">
                <a:solidFill>
                  <a:srgbClr val="002060"/>
                </a:solidFill>
                <a:latin typeface="Times New Roman" panose="02020603050405020304" pitchFamily="18" charset="0"/>
                <a:cs typeface="Times New Roman" panose="02020603050405020304" pitchFamily="18" charset="0"/>
              </a:rPr>
              <a:t>Include training on soft skills like communication, problem-solving, teamwork, and adaptability, essential for success in any role.</a:t>
            </a:r>
            <a:endParaRPr lang="en-US" sz="1800" dirty="0"/>
          </a:p>
        </p:txBody>
      </p:sp>
    </p:spTree>
    <p:extLst>
      <p:ext uri="{BB962C8B-B14F-4D97-AF65-F5344CB8AC3E}">
        <p14:creationId xmlns:p14="http://schemas.microsoft.com/office/powerpoint/2010/main" xmlns=""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31228" y="620110"/>
            <a:ext cx="8555420" cy="4154984"/>
          </a:xfrm>
          <a:prstGeom prst="rect">
            <a:avLst/>
          </a:prstGeom>
        </p:spPr>
        <p:txBody>
          <a:bodyPr wrap="square">
            <a:spAutoFit/>
          </a:bodyPr>
          <a:lstStyle/>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Mentorship Program: </a:t>
            </a:r>
            <a:r>
              <a:rPr lang="en-US" sz="1600" dirty="0" smtClean="0">
                <a:solidFill>
                  <a:srgbClr val="002060"/>
                </a:solidFill>
                <a:latin typeface="Times New Roman" panose="02020603050405020304" pitchFamily="18" charset="0"/>
                <a:cs typeface="Times New Roman" panose="02020603050405020304" pitchFamily="18" charset="0"/>
              </a:rPr>
              <a:t>Pair new hires with experienced employees to provide guidance and support throughout their training period.</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Assessment </a:t>
            </a:r>
            <a:r>
              <a:rPr lang="en-US" sz="1600" b="1" dirty="0" smtClean="0">
                <a:solidFill>
                  <a:srgbClr val="002060"/>
                </a:solidFill>
                <a:latin typeface="Times New Roman" panose="02020603050405020304" pitchFamily="18" charset="0"/>
                <a:cs typeface="Times New Roman" panose="02020603050405020304" pitchFamily="18" charset="0"/>
              </a:rPr>
              <a:t>and Feedback: </a:t>
            </a:r>
            <a:r>
              <a:rPr lang="en-US" sz="1600" dirty="0" smtClean="0">
                <a:solidFill>
                  <a:srgbClr val="002060"/>
                </a:solidFill>
                <a:latin typeface="Times New Roman" panose="02020603050405020304" pitchFamily="18" charset="0"/>
                <a:cs typeface="Times New Roman" panose="02020603050405020304" pitchFamily="18" charset="0"/>
              </a:rPr>
              <a:t>Implement regular assessments to track progress and provide constructive feedback to employees, helping them improve continuously.</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Career </a:t>
            </a:r>
            <a:r>
              <a:rPr lang="en-US" sz="1600" b="1" dirty="0" smtClean="0">
                <a:solidFill>
                  <a:srgbClr val="002060"/>
                </a:solidFill>
                <a:latin typeface="Times New Roman" panose="02020603050405020304" pitchFamily="18" charset="0"/>
                <a:cs typeface="Times New Roman" panose="02020603050405020304" pitchFamily="18" charset="0"/>
              </a:rPr>
              <a:t>Path Development: </a:t>
            </a:r>
            <a:r>
              <a:rPr lang="en-US" sz="1600" dirty="0" smtClean="0">
                <a:solidFill>
                  <a:srgbClr val="002060"/>
                </a:solidFill>
                <a:latin typeface="Times New Roman" panose="02020603050405020304" pitchFamily="18" charset="0"/>
                <a:cs typeface="Times New Roman" panose="02020603050405020304" pitchFamily="18" charset="0"/>
              </a:rPr>
              <a:t>Offer opportunities for advancement within the company, with clear pathways and development plans for employees to progress in their careers.</a:t>
            </a:r>
          </a:p>
          <a:p>
            <a:pPr marL="457200" lvl="1">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Continuous </a:t>
            </a:r>
            <a:r>
              <a:rPr lang="en-US" sz="1600" b="1" dirty="0" smtClean="0">
                <a:solidFill>
                  <a:srgbClr val="002060"/>
                </a:solidFill>
                <a:latin typeface="Times New Roman" panose="02020603050405020304" pitchFamily="18" charset="0"/>
                <a:cs typeface="Times New Roman" panose="02020603050405020304" pitchFamily="18" charset="0"/>
              </a:rPr>
              <a:t>Learning: </a:t>
            </a:r>
            <a:r>
              <a:rPr lang="en-US" sz="1600" dirty="0" smtClean="0">
                <a:solidFill>
                  <a:srgbClr val="002060"/>
                </a:solidFill>
                <a:latin typeface="Times New Roman" panose="02020603050405020304" pitchFamily="18" charset="0"/>
                <a:cs typeface="Times New Roman" panose="02020603050405020304" pitchFamily="18" charset="0"/>
              </a:rPr>
              <a:t>Encourage a culture of continuous learning and skill development through ongoing training sessions, workshops, and access to online resources.</a:t>
            </a:r>
          </a:p>
          <a:p>
            <a:pPr marL="457200" lvl="1">
              <a:lnSpc>
                <a:spcPct val="150000"/>
              </a:lnSpc>
            </a:pPr>
            <a:r>
              <a:rPr lang="en-US" sz="1600" dirty="0" smtClean="0">
                <a:solidFill>
                  <a:srgbClr val="002060"/>
                </a:solidFill>
                <a:latin typeface="Times New Roman" panose="02020603050405020304" pitchFamily="18" charset="0"/>
                <a:cs typeface="Times New Roman" panose="02020603050405020304" pitchFamily="18" charset="0"/>
              </a:rPr>
              <a:t>		By </a:t>
            </a:r>
            <a:r>
              <a:rPr lang="en-US" sz="1600" dirty="0" smtClean="0">
                <a:solidFill>
                  <a:srgbClr val="002060"/>
                </a:solidFill>
                <a:latin typeface="Times New Roman" panose="02020603050405020304" pitchFamily="18" charset="0"/>
                <a:cs typeface="Times New Roman" panose="02020603050405020304" pitchFamily="18" charset="0"/>
              </a:rPr>
              <a:t>implementing these components, the Next Gen Employability program can effectively prepare employees for success within the car rentals application, enhancing their employability and contributing to the company's overall success.</a:t>
            </a: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264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125</TotalTime>
  <Words>573</Words>
  <Application>Microsoft Office PowerPoint</Application>
  <PresentationFormat>On-screen Show (16:9)</PresentationFormat>
  <Paragraphs>77</Paragraphs>
  <Slides>21</Slides>
  <Notes>10</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Login Page</vt:lpstr>
      <vt:lpstr>    Cars</vt:lpstr>
      <vt:lpstr>Service-Page</vt:lpstr>
      <vt:lpstr>About-Us-Page</vt:lpstr>
      <vt:lpstr>Register Page</vt:lpstr>
      <vt:lpstr>    Contact Us</vt:lpstr>
      <vt:lpstr>   Search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19</cp:revision>
  <dcterms:modified xsi:type="dcterms:W3CDTF">2024-04-11T07:22:03Z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