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62315-33CD-451D-A98B-34B098AA4F20}" v="1" dt="2025-09-17T15:20:59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o Diaz-Leante Ferreiro" userId="4f8b4146-a12c-4641-9ea8-86816393df56" providerId="ADAL" clId="{57362315-33CD-451D-A98B-34B098AA4F20}"/>
    <pc:docChg chg="modSld sldOrd">
      <pc:chgData name="Augusto Diaz-Leante Ferreiro" userId="4f8b4146-a12c-4641-9ea8-86816393df56" providerId="ADAL" clId="{57362315-33CD-451D-A98B-34B098AA4F20}" dt="2025-09-17T15:21:01.666" v="10" actId="20577"/>
      <pc:docMkLst>
        <pc:docMk/>
      </pc:docMkLst>
      <pc:sldChg chg="modSp mod">
        <pc:chgData name="Augusto Diaz-Leante Ferreiro" userId="4f8b4146-a12c-4641-9ea8-86816393df56" providerId="ADAL" clId="{57362315-33CD-451D-A98B-34B098AA4F20}" dt="2025-09-17T15:21:01.666" v="10" actId="20577"/>
        <pc:sldMkLst>
          <pc:docMk/>
          <pc:sldMk cId="14709777" sldId="261"/>
        </pc:sldMkLst>
        <pc:spChg chg="mod">
          <ac:chgData name="Augusto Diaz-Leante Ferreiro" userId="4f8b4146-a12c-4641-9ea8-86816393df56" providerId="ADAL" clId="{57362315-33CD-451D-A98B-34B098AA4F20}" dt="2025-09-17T15:21:01.666" v="10" actId="20577"/>
          <ac:spMkLst>
            <pc:docMk/>
            <pc:sldMk cId="14709777" sldId="261"/>
            <ac:spMk id="3" creationId="{ACB6D26D-CE66-CF8A-6823-54AF2050E1B4}"/>
          </ac:spMkLst>
        </pc:spChg>
      </pc:sldChg>
      <pc:sldChg chg="modSp mod ord">
        <pc:chgData name="Augusto Diaz-Leante Ferreiro" userId="4f8b4146-a12c-4641-9ea8-86816393df56" providerId="ADAL" clId="{57362315-33CD-451D-A98B-34B098AA4F20}" dt="2025-09-17T15:20:47.213" v="7" actId="20577"/>
        <pc:sldMkLst>
          <pc:docMk/>
          <pc:sldMk cId="1210362496" sldId="263"/>
        </pc:sldMkLst>
        <pc:spChg chg="mod">
          <ac:chgData name="Augusto Diaz-Leante Ferreiro" userId="4f8b4146-a12c-4641-9ea8-86816393df56" providerId="ADAL" clId="{57362315-33CD-451D-A98B-34B098AA4F20}" dt="2025-09-17T15:20:47.213" v="7" actId="20577"/>
          <ac:spMkLst>
            <pc:docMk/>
            <pc:sldMk cId="1210362496" sldId="263"/>
            <ac:spMk id="3" creationId="{4D05A2A1-E4D3-8EF1-EFF3-310C3286B17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eople.ey.com/personal/isabel_lopez_garcia_es_ey_com/Documents/Desktop/IRONHACK/DIA_6/GSAF5_New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people.ey.com/personal/isabel_lopez_garcia_es_ey_com/Documents/Desktop/IRONHACK/DIA_6/GSAF5_New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A916DC\Downloads\GSAF5_New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A916DC\Downloads\GSAF5_New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[GSAF5_New.xlsx]LINEA!PivotTable2</c:name>
    <c:fmtId val="20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LINEA!$B$3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  <a:round/>
            </a:ln>
            <a:effectLst/>
          </c:spPr>
          <c:marker>
            <c:symbol val="none"/>
          </c:marker>
          <c:cat>
            <c:strRef>
              <c:f>LINEA!$A$4:$A$32</c:f>
              <c:strCache>
                <c:ptCount val="28"/>
                <c:pt idx="0">
                  <c:v>1905</c:v>
                </c:pt>
                <c:pt idx="1">
                  <c:v>1960</c:v>
                </c:pt>
                <c:pt idx="2">
                  <c:v>1962</c:v>
                </c:pt>
                <c:pt idx="3">
                  <c:v>1995</c:v>
                </c:pt>
                <c:pt idx="4">
                  <c:v>2000</c:v>
                </c:pt>
                <c:pt idx="5">
                  <c:v>2001</c:v>
                </c:pt>
                <c:pt idx="6">
                  <c:v>2002</c:v>
                </c:pt>
                <c:pt idx="7">
                  <c:v>2003</c:v>
                </c:pt>
                <c:pt idx="8">
                  <c:v>2004</c:v>
                </c:pt>
                <c:pt idx="9">
                  <c:v>2005</c:v>
                </c:pt>
                <c:pt idx="10">
                  <c:v>2006</c:v>
                </c:pt>
                <c:pt idx="11">
                  <c:v>2007</c:v>
                </c:pt>
                <c:pt idx="12">
                  <c:v>2008</c:v>
                </c:pt>
                <c:pt idx="13">
                  <c:v>2009</c:v>
                </c:pt>
                <c:pt idx="14">
                  <c:v>2010</c:v>
                </c:pt>
                <c:pt idx="15">
                  <c:v>2011</c:v>
                </c:pt>
                <c:pt idx="16">
                  <c:v>2012</c:v>
                </c:pt>
                <c:pt idx="17">
                  <c:v>2013</c:v>
                </c:pt>
                <c:pt idx="18">
                  <c:v>2014</c:v>
                </c:pt>
                <c:pt idx="19">
                  <c:v>2015</c:v>
                </c:pt>
                <c:pt idx="20">
                  <c:v>2016</c:v>
                </c:pt>
                <c:pt idx="21">
                  <c:v>2017</c:v>
                </c:pt>
                <c:pt idx="22">
                  <c:v>2018</c:v>
                </c:pt>
                <c:pt idx="23">
                  <c:v>2019</c:v>
                </c:pt>
                <c:pt idx="24">
                  <c:v>2020</c:v>
                </c:pt>
                <c:pt idx="25">
                  <c:v>2021</c:v>
                </c:pt>
                <c:pt idx="26">
                  <c:v>2022</c:v>
                </c:pt>
                <c:pt idx="27">
                  <c:v>2023</c:v>
                </c:pt>
              </c:strCache>
            </c:strRef>
          </c:cat>
          <c:val>
            <c:numRef>
              <c:f>LINEA!$B$4:$B$32</c:f>
              <c:numCache>
                <c:formatCode>General</c:formatCode>
                <c:ptCount val="28"/>
                <c:pt idx="0">
                  <c:v>68</c:v>
                </c:pt>
                <c:pt idx="1">
                  <c:v>54</c:v>
                </c:pt>
                <c:pt idx="2">
                  <c:v>53</c:v>
                </c:pt>
                <c:pt idx="3">
                  <c:v>52</c:v>
                </c:pt>
                <c:pt idx="4">
                  <c:v>61</c:v>
                </c:pt>
                <c:pt idx="5">
                  <c:v>60</c:v>
                </c:pt>
                <c:pt idx="6">
                  <c:v>64</c:v>
                </c:pt>
                <c:pt idx="7">
                  <c:v>71</c:v>
                </c:pt>
                <c:pt idx="8">
                  <c:v>72</c:v>
                </c:pt>
                <c:pt idx="9">
                  <c:v>74</c:v>
                </c:pt>
                <c:pt idx="10">
                  <c:v>70</c:v>
                </c:pt>
                <c:pt idx="11">
                  <c:v>78</c:v>
                </c:pt>
                <c:pt idx="12">
                  <c:v>85</c:v>
                </c:pt>
                <c:pt idx="13">
                  <c:v>95</c:v>
                </c:pt>
                <c:pt idx="14">
                  <c:v>78</c:v>
                </c:pt>
                <c:pt idx="15">
                  <c:v>99</c:v>
                </c:pt>
                <c:pt idx="16">
                  <c:v>94</c:v>
                </c:pt>
                <c:pt idx="17">
                  <c:v>84</c:v>
                </c:pt>
                <c:pt idx="18">
                  <c:v>88</c:v>
                </c:pt>
                <c:pt idx="19">
                  <c:v>95</c:v>
                </c:pt>
                <c:pt idx="20">
                  <c:v>96</c:v>
                </c:pt>
                <c:pt idx="21">
                  <c:v>103</c:v>
                </c:pt>
                <c:pt idx="22">
                  <c:v>84</c:v>
                </c:pt>
                <c:pt idx="23">
                  <c:v>86</c:v>
                </c:pt>
                <c:pt idx="24">
                  <c:v>73</c:v>
                </c:pt>
                <c:pt idx="25">
                  <c:v>73</c:v>
                </c:pt>
                <c:pt idx="26">
                  <c:v>66</c:v>
                </c:pt>
                <c:pt idx="27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07-4BCC-9504-E58B4B627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7739312"/>
        <c:axId val="1507739792"/>
      </c:lineChart>
      <c:catAx>
        <c:axId val="150773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7739792"/>
        <c:crosses val="autoZero"/>
        <c:auto val="1"/>
        <c:lblAlgn val="ctr"/>
        <c:lblOffset val="100"/>
        <c:tickLblSkip val="3"/>
        <c:noMultiLvlLbl val="0"/>
      </c:catAx>
      <c:valAx>
        <c:axId val="150773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773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[GSAF5_New.xlsx]BARRAS!PivotTable1</c:name>
    <c:fmtId val="-1"/>
  </c:pivotSource>
  <c:chart>
    <c:autoTitleDeleted val="1"/>
    <c:pivotFmts>
      <c:pivotFmt>
        <c:idx val="0"/>
        <c:spPr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BARRAS!$B$3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rgbClr val="E97132">
                    <a:lumMod val="20000"/>
                    <a:lumOff val="80000"/>
                  </a:srgbClr>
                </a:gs>
                <a:gs pos="100000">
                  <a:srgbClr val="E97132"/>
                </a:gs>
              </a:gsLst>
              <a:lin ang="5400000" scaled="1"/>
            </a:gra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BARRAS!$A$4:$A$21</c:f>
              <c:strCache>
                <c:ptCount val="17"/>
                <c:pt idx="0">
                  <c:v>USA</c:v>
                </c:pt>
                <c:pt idx="1">
                  <c:v>Australia</c:v>
                </c:pt>
                <c:pt idx="2">
                  <c:v>SOUTH AFRICA</c:v>
                </c:pt>
                <c:pt idx="3">
                  <c:v>New Zealand</c:v>
                </c:pt>
                <c:pt idx="4">
                  <c:v>BRAZIL</c:v>
                </c:pt>
                <c:pt idx="5">
                  <c:v>PAPUA NEW GUINEA</c:v>
                </c:pt>
                <c:pt idx="6">
                  <c:v>BAHAMAS</c:v>
                </c:pt>
                <c:pt idx="7">
                  <c:v>MEXICO</c:v>
                </c:pt>
                <c:pt idx="8">
                  <c:v>ITALY</c:v>
                </c:pt>
                <c:pt idx="9">
                  <c:v>New Caledonia</c:v>
                </c:pt>
                <c:pt idx="10">
                  <c:v>Mozambique</c:v>
                </c:pt>
                <c:pt idx="11">
                  <c:v>REUNION</c:v>
                </c:pt>
                <c:pt idx="12">
                  <c:v>FIJI</c:v>
                </c:pt>
                <c:pt idx="13">
                  <c:v>Egypt</c:v>
                </c:pt>
                <c:pt idx="14">
                  <c:v>SPAIN</c:v>
                </c:pt>
                <c:pt idx="15">
                  <c:v>French Polynesia</c:v>
                </c:pt>
                <c:pt idx="16">
                  <c:v>CUBA</c:v>
                </c:pt>
              </c:strCache>
            </c:strRef>
          </c:cat>
          <c:val>
            <c:numRef>
              <c:f>BARRAS!$B$4:$B$21</c:f>
              <c:numCache>
                <c:formatCode>General</c:formatCode>
                <c:ptCount val="17"/>
                <c:pt idx="0">
                  <c:v>1686</c:v>
                </c:pt>
                <c:pt idx="1">
                  <c:v>950</c:v>
                </c:pt>
                <c:pt idx="2">
                  <c:v>387</c:v>
                </c:pt>
                <c:pt idx="3">
                  <c:v>88</c:v>
                </c:pt>
                <c:pt idx="4">
                  <c:v>86</c:v>
                </c:pt>
                <c:pt idx="5">
                  <c:v>82</c:v>
                </c:pt>
                <c:pt idx="6">
                  <c:v>73</c:v>
                </c:pt>
                <c:pt idx="7">
                  <c:v>67</c:v>
                </c:pt>
                <c:pt idx="8">
                  <c:v>40</c:v>
                </c:pt>
                <c:pt idx="9">
                  <c:v>38</c:v>
                </c:pt>
                <c:pt idx="10">
                  <c:v>35</c:v>
                </c:pt>
                <c:pt idx="11">
                  <c:v>34</c:v>
                </c:pt>
                <c:pt idx="12">
                  <c:v>33</c:v>
                </c:pt>
                <c:pt idx="13">
                  <c:v>29</c:v>
                </c:pt>
                <c:pt idx="14">
                  <c:v>24</c:v>
                </c:pt>
                <c:pt idx="15">
                  <c:v>24</c:v>
                </c:pt>
                <c:pt idx="1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AB-4D76-83B7-2D18570AC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6586640"/>
        <c:axId val="286589520"/>
      </c:barChart>
      <c:catAx>
        <c:axId val="28658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589520"/>
        <c:crosses val="autoZero"/>
        <c:auto val="1"/>
        <c:lblAlgn val="ctr"/>
        <c:lblOffset val="100"/>
        <c:noMultiLvlLbl val="0"/>
      </c:catAx>
      <c:valAx>
        <c:axId val="28658952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8658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[GSAF5_New (1).xlsx]Ataques por actividad!PivotTable3</c:name>
    <c:fmtId val="1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'Ataques por actividad'!$B$3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E47-44DD-BF1F-7C34A3A2710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E47-44DD-BF1F-7C34A3A2710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tint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E47-44DD-BF1F-7C34A3A2710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shade val="9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9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9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E47-44DD-BF1F-7C34A3A2710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2">
                      <a:shade val="7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7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7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E47-44DD-BF1F-7C34A3A2710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2">
                      <a:shade val="5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5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5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E47-44DD-BF1F-7C34A3A271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'Ataques por actividad'!$A$4:$A$10</c:f>
              <c:strCache>
                <c:ptCount val="6"/>
                <c:pt idx="0">
                  <c:v>Diving</c:v>
                </c:pt>
                <c:pt idx="1">
                  <c:v>Fishing</c:v>
                </c:pt>
                <c:pt idx="2">
                  <c:v>Kayaking</c:v>
                </c:pt>
                <c:pt idx="3">
                  <c:v>Snorkeling</c:v>
                </c:pt>
                <c:pt idx="4">
                  <c:v>Surfing</c:v>
                </c:pt>
                <c:pt idx="5">
                  <c:v>Swimming</c:v>
                </c:pt>
              </c:strCache>
            </c:strRef>
          </c:cat>
          <c:val>
            <c:numRef>
              <c:f>'Ataques por actividad'!$B$4:$B$10</c:f>
              <c:numCache>
                <c:formatCode>General</c:formatCode>
                <c:ptCount val="6"/>
                <c:pt idx="0">
                  <c:v>492</c:v>
                </c:pt>
                <c:pt idx="1">
                  <c:v>1069</c:v>
                </c:pt>
                <c:pt idx="2">
                  <c:v>42</c:v>
                </c:pt>
                <c:pt idx="3">
                  <c:v>129</c:v>
                </c:pt>
                <c:pt idx="4">
                  <c:v>1275</c:v>
                </c:pt>
                <c:pt idx="5">
                  <c:v>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E47-44DD-BF1F-7C34A3A271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57644356955383"/>
          <c:y val="0.29998813445902756"/>
          <c:w val="0.11650688976377953"/>
          <c:h val="0.443180627740565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[GSAF5_New (1).xlsx]Actividades más peligrosas!PivotTable3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FFC00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1649359302151886"/>
          <c:y val="0.12417056733638526"/>
          <c:w val="0.29474445977757929"/>
          <c:h val="0.75039943588142177"/>
        </c:manualLayout>
      </c:layout>
      <c:radarChart>
        <c:radarStyle val="marker"/>
        <c:varyColors val="0"/>
        <c:ser>
          <c:idx val="0"/>
          <c:order val="0"/>
          <c:tx>
            <c:strRef>
              <c:f>'Actividades más peligrosas'!$C$3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'Actividades más peligrosas'!$A$4:$B$16</c:f>
              <c:multiLvlStrCache>
                <c:ptCount val="8"/>
                <c:lvl>
                  <c:pt idx="0">
                    <c:v>USA</c:v>
                  </c:pt>
                  <c:pt idx="1">
                    <c:v>Australia</c:v>
                  </c:pt>
                  <c:pt idx="2">
                    <c:v>USA</c:v>
                  </c:pt>
                  <c:pt idx="3">
                    <c:v>Australia</c:v>
                  </c:pt>
                  <c:pt idx="4">
                    <c:v>USA</c:v>
                  </c:pt>
                  <c:pt idx="5">
                    <c:v>Australia</c:v>
                  </c:pt>
                  <c:pt idx="6">
                    <c:v>USA</c:v>
                  </c:pt>
                  <c:pt idx="7">
                    <c:v>Australia</c:v>
                  </c:pt>
                </c:lvl>
                <c:lvl>
                  <c:pt idx="0">
                    <c:v>Diving</c:v>
                  </c:pt>
                  <c:pt idx="2">
                    <c:v>Fishing</c:v>
                  </c:pt>
                  <c:pt idx="4">
                    <c:v>Surfing</c:v>
                  </c:pt>
                  <c:pt idx="6">
                    <c:v>Swimming</c:v>
                  </c:pt>
                </c:lvl>
              </c:multiLvlStrCache>
            </c:multiLvlStrRef>
          </c:cat>
          <c:val>
            <c:numRef>
              <c:f>'Actividades más peligrosas'!$C$4:$C$16</c:f>
              <c:numCache>
                <c:formatCode>General</c:formatCode>
                <c:ptCount val="8"/>
                <c:pt idx="0">
                  <c:v>136</c:v>
                </c:pt>
                <c:pt idx="1">
                  <c:v>151</c:v>
                </c:pt>
                <c:pt idx="2">
                  <c:v>303</c:v>
                </c:pt>
                <c:pt idx="3">
                  <c:v>260</c:v>
                </c:pt>
                <c:pt idx="4">
                  <c:v>747</c:v>
                </c:pt>
                <c:pt idx="5">
                  <c:v>272</c:v>
                </c:pt>
                <c:pt idx="6">
                  <c:v>404</c:v>
                </c:pt>
                <c:pt idx="7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7-4AAC-951E-C3FAD332F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6801391"/>
        <c:axId val="1356801871"/>
      </c:radarChart>
      <c:catAx>
        <c:axId val="1356801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56801871"/>
        <c:crosses val="autoZero"/>
        <c:auto val="1"/>
        <c:lblAlgn val="ctr"/>
        <c:lblOffset val="100"/>
        <c:noMultiLvlLbl val="0"/>
      </c:catAx>
      <c:valAx>
        <c:axId val="13568018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56801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83AD-7592-3858-BF16-098F6415B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E2ED-F1E1-1DD2-BED6-6B8E19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5CF7-C99F-74D9-E06A-0AF6F082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4546-666F-DB7B-C8E6-13998AD2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CC463-BA10-F347-5538-7B4A6C9A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8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3165-0B6C-B682-CD31-8A73F923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257F5D-5F7E-1B09-C33F-6C10AB61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D8F0-20EC-F27B-0CB8-D77FE995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3DE46-0528-A3B7-D09F-4207CB438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170D-A58F-78F8-248B-A9906FD3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2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7C2F-67AA-28E9-8B07-3888A728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19478-E081-CA0E-9F8B-BA7E9AF5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49D2-6D52-218F-9DC8-F7D7A941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170A-9886-9EC6-7945-C0FBF173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CF159-C22A-F136-88B0-8C4ABF4D3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2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6517-83A7-D241-6BEF-A70E050C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B886-B8CF-CD0A-D1F0-29D6D66B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8786-D7F8-2BEE-9784-188E961C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CC48-9262-5548-41A3-0AC042B0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7AAB-1CD8-BF00-789A-8362AAAF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43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4DC7-7159-6F09-5478-CF4A2D49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B1D9A-3148-4EBC-1981-9234BD3F6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8291-0464-517F-D850-AD0C0C9D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2AD4-7D95-957B-93FB-87BCC772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951D7-822E-37DF-A1FE-4752FB7A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94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52C0-744A-FFB3-0C68-1D36178A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B943-F8A7-0721-8A4A-A8E9AF1EA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329A8-6A06-C8B2-BC0A-F7AA2268F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E032C-B4E1-3662-6BDF-D17F2D98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6BE8D-CB36-186D-82DF-C7AD985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49A93-99B2-B98D-B091-C7497B06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4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499C-EFF1-C367-33B9-E37CF163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99AF7-7F67-448E-E0C8-E6A87D723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B5CAB-00E1-2A95-CE8E-8AFC97D0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D242B-FEEE-20A5-6C82-8D328BE30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CD7F2-EBF8-7CBF-44D0-8AD2E7D50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45F91-95A6-72B8-CB44-916F157A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773D5-3758-F6B7-AB0D-4798A2D2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B9938-52C9-B3EE-8770-39E2755C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61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B0D6-9D64-423D-0160-88ECE9BD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AC3D6-F7D3-42B7-0C23-8817124A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4E6A9-C018-1F64-8ECB-AD775A7B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52A91-974C-C418-CCEC-357987F8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42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939E8-FF08-891F-514A-795B6516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3E904D-1BCA-7917-656D-B1D9D992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54CB1-4260-5F64-E7EB-F3250E95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26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B0DD-210C-C473-4DDE-6EAC296A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B2851-DE8E-3F94-250C-FFCBB36A0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50C73-5C79-7FC2-9187-0E215BAC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E8675-CBB4-63D8-6EA3-E3AA3BA9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629C-C6C4-380A-A947-3CEEF3FA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569F6-7DB5-F6A0-F043-A2B777C5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03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CD36-145D-2650-1443-1DDC7922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38A70-C87A-70B1-3EA3-E3D231A58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53FE0-0338-E55C-D251-ECB72EB6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4056C-7F7D-692F-005E-5BEE97EF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05AEA-EC54-D999-5771-F4C85BDD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65EFB-E661-BC2C-A081-3C35FD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125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02214-75FE-B318-2013-8F57DB02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E8725-179B-38C7-6FBB-9ED926CE8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0027-2667-37CE-F59A-BD525360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BD2A9-BE52-4921-B60E-B8DF1E97C427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543F-1A8B-DDA3-52B2-2F2B17337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3007-D599-C527-CEE0-F11FCCB90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3AAFC-3ED6-48AA-973D-98836ED304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3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5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hark Attack on Fishing Boat 10 | A great White Shark Attack Short Movie">
            <a:extLst>
              <a:ext uri="{FF2B5EF4-FFF2-40B4-BE49-F238E27FC236}">
                <a16:creationId xmlns:a16="http://schemas.microsoft.com/office/drawing/2014/main" id="{2BF638AD-39CD-18A9-8D35-F9583490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3CAE942-7074-96DC-6960-ADAE9A2DD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Global Shark Attacks</a:t>
            </a:r>
            <a:endParaRPr lang="es-E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871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44C0C-B111-F6B1-8F73-95DD40B1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 err="1">
                <a:latin typeface="Cambria" panose="02040503050406030204" pitchFamily="18" charset="0"/>
                <a:ea typeface="Cambria" panose="02040503050406030204" pitchFamily="18" charset="0"/>
              </a:rPr>
              <a:t>Objetivo</a:t>
            </a:r>
            <a:r>
              <a:rPr lang="en-US" sz="6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s-E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548C-C87D-1BA0-489D-208AC639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804652" cy="2905686"/>
          </a:xfrm>
        </p:spPr>
        <p:txBody>
          <a:bodyPr>
            <a:normAutofit/>
          </a:bodyPr>
          <a:lstStyle/>
          <a:p>
            <a:r>
              <a:rPr lang="es-ES" sz="2200" dirty="0">
                <a:latin typeface="Cambria" panose="02040503050406030204" pitchFamily="18" charset="0"/>
                <a:ea typeface="Cambria" panose="02040503050406030204" pitchFamily="18" charset="0"/>
              </a:rPr>
              <a:t>Analizar el número de ataques mortales según el país, estado y la actividad realizada.</a:t>
            </a:r>
          </a:p>
          <a:p>
            <a:endParaRPr lang="es-E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2200" dirty="0">
                <a:latin typeface="Cambria" panose="02040503050406030204" pitchFamily="18" charset="0"/>
                <a:ea typeface="Cambria" panose="02040503050406030204" pitchFamily="18" charset="0"/>
              </a:rPr>
              <a:t>Simplificar la base de datos eliminando columnas irrelevantes (nombre, sexo, edad, etc.).</a:t>
            </a:r>
          </a:p>
          <a:p>
            <a:endParaRPr lang="es-E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s-ES" sz="2200" dirty="0">
                <a:latin typeface="Cambria" panose="02040503050406030204" pitchFamily="18" charset="0"/>
                <a:ea typeface="Cambria" panose="02040503050406030204" pitchFamily="18" charset="0"/>
              </a:rPr>
              <a:t>Conservar la columna de ubicación para asegurar la precisión y evitar eliminar registros duplicados.</a:t>
            </a:r>
          </a:p>
        </p:txBody>
      </p:sp>
    </p:spTree>
    <p:extLst>
      <p:ext uri="{BB962C8B-B14F-4D97-AF65-F5344CB8AC3E}">
        <p14:creationId xmlns:p14="http://schemas.microsoft.com/office/powerpoint/2010/main" val="2375179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4650-074D-A4E0-DA44-1E52D130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396492"/>
            <a:ext cx="5214620" cy="682770"/>
          </a:xfrm>
        </p:spPr>
        <p:txBody>
          <a:bodyPr anchor="b">
            <a:noAutofit/>
          </a:bodyPr>
          <a:lstStyle/>
          <a:p>
            <a:r>
              <a:rPr lang="en-US" sz="4000" dirty="0" err="1">
                <a:latin typeface="Cambria" panose="02040503050406030204" pitchFamily="18" charset="0"/>
                <a:ea typeface="Cambria" panose="02040503050406030204" pitchFamily="18" charset="0"/>
              </a:rPr>
              <a:t>Limpieza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de Datos	</a:t>
            </a:r>
            <a:endParaRPr lang="es-E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9FE4C-1B91-0E54-4FCF-F578A6DED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531695"/>
            <a:ext cx="5684520" cy="349286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s-ES" altLang="es-ES" sz="2000" b="1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Errores de formato</a:t>
            </a:r>
            <a:endParaRPr kumimoji="0" lang="es-ES" altLang="es-ES" sz="2000" b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445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s-ES" altLang="es-ES" sz="2000" b="0" u="sng" strike="noStrike" cap="none" normalizeH="0" baseline="0" dirty="0" err="1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State</a:t>
            </a:r>
            <a:r>
              <a:rPr kumimoji="0" lang="es-ES" altLang="es-ES" sz="2000" b="0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unificación de valores, manteniendo solo estados específicos.</a:t>
            </a:r>
          </a:p>
          <a:p>
            <a:pPr marL="444500"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s-ES" altLang="es-ES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Date</a:t>
            </a:r>
            <a:r>
              <a:rPr lang="es-ES" alt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: estandarización de fechas, aproximando o eliminando filas no válidas.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s-ES" altLang="es-ES" sz="2000" b="1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s-ES" altLang="es-ES" sz="2000" b="1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s-ES" altLang="es-ES" sz="2000" b="1" u="none" strike="noStrike" cap="none" normalizeH="0" baseline="0" dirty="0">
                <a:ln>
                  <a:noFill/>
                </a:ln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Filtro de actividades</a:t>
            </a:r>
            <a:endParaRPr kumimoji="0" lang="es-ES" altLang="es-ES" sz="2000" b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445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s-ES" alt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Actividades más comunes: </a:t>
            </a:r>
            <a:r>
              <a:rPr lang="es-ES" altLang="es-E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Swimming</a:t>
            </a:r>
            <a:r>
              <a:rPr lang="es-ES" alt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s-ES" altLang="es-E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Snorkeling</a:t>
            </a:r>
            <a:r>
              <a:rPr lang="es-ES" alt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s-ES" altLang="es-E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Diving</a:t>
            </a:r>
            <a:r>
              <a:rPr lang="es-ES" alt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s-ES" altLang="es-E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Surfing</a:t>
            </a:r>
            <a:r>
              <a:rPr lang="es-ES" alt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s-ES" altLang="es-E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Kayaking</a:t>
            </a:r>
            <a:r>
              <a:rPr lang="es-ES" alt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s-ES" altLang="es-E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Fishing</a:t>
            </a:r>
            <a:r>
              <a:rPr lang="es-ES" altLang="es-E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s-ES" altLang="es-ES" sz="2000" b="0" u="none" strike="noStrike" cap="none" normalizeH="0" baseline="0" dirty="0">
              <a:ln>
                <a:noFill/>
              </a:ln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54" name="Picture 6" descr="Data cleaning - Free files and folders icons">
            <a:extLst>
              <a:ext uri="{FF2B5EF4-FFF2-40B4-BE49-F238E27FC236}">
                <a16:creationId xmlns:a16="http://schemas.microsoft.com/office/drawing/2014/main" id="{D09CC2E6-55B0-0BC0-68D0-2E321FB5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8840" y="958160"/>
            <a:ext cx="4941680" cy="494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E65E32-CA81-CC56-C50F-4768134B4E56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Ataques</a:t>
            </a:r>
            <a:r>
              <a:rPr lang="en-US" sz="5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</a:t>
            </a:r>
            <a:r>
              <a:rPr lang="en-US" sz="5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Año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EBB8A95-EA8A-97BE-09FA-E7438D5817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592804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82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C894A-8122-B1B2-F5C9-1A92C6740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05A2A1-E4D3-8EF1-EFF3-310C3286B172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Ataques</a:t>
            </a:r>
            <a:r>
              <a:rPr lang="en-US" sz="5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</a:t>
            </a:r>
            <a:r>
              <a:rPr lang="en-US" sz="5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2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5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aís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D21D096-CF7F-D5A9-47E0-D41A9AC99A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1539096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036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866306-79DF-FD63-C3FD-8FAE26DFF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298136"/>
              </p:ext>
            </p:extLst>
          </p:nvPr>
        </p:nvGraphicFramePr>
        <p:xfrm>
          <a:off x="279400" y="1181100"/>
          <a:ext cx="12424664" cy="5612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E47E998-A383-A595-592D-FEAD10ED088A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Ataques</a:t>
            </a:r>
            <a:r>
              <a:rPr lang="en-US" sz="5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</a:t>
            </a:r>
            <a:r>
              <a:rPr lang="en-US" sz="5200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Actividad</a:t>
            </a:r>
            <a:endParaRPr lang="en-US" sz="5200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5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5CAEAF-C1C9-ED5C-B8AA-E78274F9D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764882"/>
              </p:ext>
            </p:extLst>
          </p:nvPr>
        </p:nvGraphicFramePr>
        <p:xfrm>
          <a:off x="1219200" y="1690688"/>
          <a:ext cx="10287000" cy="4838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CB6D26D-CE66-CF8A-6823-54AF2050E1B4}"/>
              </a:ext>
            </a:extLst>
          </p:cNvPr>
          <p:cNvSpPr txBox="1">
            <a:spLocks/>
          </p:cNvSpPr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Actividades</a:t>
            </a:r>
            <a:r>
              <a:rPr lang="en-US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más</a:t>
            </a:r>
            <a:r>
              <a:rPr lang="en-US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peligrosas</a:t>
            </a:r>
            <a:r>
              <a:rPr lang="en-US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por</a:t>
            </a:r>
            <a:r>
              <a:rPr lang="en-US" kern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aís</a:t>
            </a:r>
            <a:endParaRPr lang="en-US" kern="1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</vt:lpstr>
      <vt:lpstr>Office Theme</vt:lpstr>
      <vt:lpstr>Global Shark Attacks</vt:lpstr>
      <vt:lpstr>Objetivo </vt:lpstr>
      <vt:lpstr>Limpieza de Datos </vt:lpstr>
      <vt:lpstr>PowerPoint Presentation</vt:lpstr>
      <vt:lpstr>PowerPoint Presentation</vt:lpstr>
      <vt:lpstr>PowerPoint Presentation</vt:lpstr>
      <vt:lpstr>PowerPoint Presentation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Augusto Diaz-Leante Ferreiro</dc:creator>
  <cp:lastModifiedBy>Augusto Diaz-Leante Ferreiro</cp:lastModifiedBy>
  <cp:revision>1</cp:revision>
  <dcterms:created xsi:type="dcterms:W3CDTF">2025-09-17T14:39:25Z</dcterms:created>
  <dcterms:modified xsi:type="dcterms:W3CDTF">2025-09-17T15:21:08Z</dcterms:modified>
</cp:coreProperties>
</file>