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4" r:id="rId1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74" y="-21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79385A9B-9DA8-426C-8995-15FEA1F93480}" type="datetimeFigureOut">
              <a:rPr lang="ru-RU" smtClean="0"/>
              <a:t>24.05.2018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BF0311C-FBB2-48DF-978E-BD1DB55A41C0}" type="slidenum">
              <a:rPr lang="ru-RU" smtClean="0"/>
              <a:t>‹#›</a:t>
            </a:fld>
            <a:endParaRPr lang="ru-RU"/>
          </a:p>
        </p:txBody>
      </p:sp>
    </p:spTree>
    <p:extLst>
      <p:ext uri="{BB962C8B-B14F-4D97-AF65-F5344CB8AC3E}">
        <p14:creationId xmlns:p14="http://schemas.microsoft.com/office/powerpoint/2010/main" val="1673928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9385A9B-9DA8-426C-8995-15FEA1F93480}" type="datetimeFigureOut">
              <a:rPr lang="ru-RU" smtClean="0"/>
              <a:t>24.05.2018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BF0311C-FBB2-48DF-978E-BD1DB55A41C0}" type="slidenum">
              <a:rPr lang="ru-RU" smtClean="0"/>
              <a:t>‹#›</a:t>
            </a:fld>
            <a:endParaRPr lang="ru-RU"/>
          </a:p>
        </p:txBody>
      </p:sp>
    </p:spTree>
    <p:extLst>
      <p:ext uri="{BB962C8B-B14F-4D97-AF65-F5344CB8AC3E}">
        <p14:creationId xmlns:p14="http://schemas.microsoft.com/office/powerpoint/2010/main" val="259666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9385A9B-9DA8-426C-8995-15FEA1F93480}" type="datetimeFigureOut">
              <a:rPr lang="ru-RU" smtClean="0"/>
              <a:t>24.05.2018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BF0311C-FBB2-48DF-978E-BD1DB55A41C0}" type="slidenum">
              <a:rPr lang="ru-RU" smtClean="0"/>
              <a:t>‹#›</a:t>
            </a:fld>
            <a:endParaRPr lang="ru-RU"/>
          </a:p>
        </p:txBody>
      </p:sp>
    </p:spTree>
    <p:extLst>
      <p:ext uri="{BB962C8B-B14F-4D97-AF65-F5344CB8AC3E}">
        <p14:creationId xmlns:p14="http://schemas.microsoft.com/office/powerpoint/2010/main" val="2670380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9385A9B-9DA8-426C-8995-15FEA1F93480}" type="datetimeFigureOut">
              <a:rPr lang="ru-RU" smtClean="0"/>
              <a:t>24.05.2018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BF0311C-FBB2-48DF-978E-BD1DB55A41C0}" type="slidenum">
              <a:rPr lang="ru-RU" smtClean="0"/>
              <a:t>‹#›</a:t>
            </a:fld>
            <a:endParaRPr lang="ru-RU"/>
          </a:p>
        </p:txBody>
      </p:sp>
    </p:spTree>
    <p:extLst>
      <p:ext uri="{BB962C8B-B14F-4D97-AF65-F5344CB8AC3E}">
        <p14:creationId xmlns:p14="http://schemas.microsoft.com/office/powerpoint/2010/main" val="932005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79385A9B-9DA8-426C-8995-15FEA1F93480}" type="datetimeFigureOut">
              <a:rPr lang="ru-RU" smtClean="0"/>
              <a:t>24.05.2018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BF0311C-FBB2-48DF-978E-BD1DB55A41C0}" type="slidenum">
              <a:rPr lang="ru-RU" smtClean="0"/>
              <a:t>‹#›</a:t>
            </a:fld>
            <a:endParaRPr lang="ru-RU"/>
          </a:p>
        </p:txBody>
      </p:sp>
    </p:spTree>
    <p:extLst>
      <p:ext uri="{BB962C8B-B14F-4D97-AF65-F5344CB8AC3E}">
        <p14:creationId xmlns:p14="http://schemas.microsoft.com/office/powerpoint/2010/main" val="1490694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79385A9B-9DA8-426C-8995-15FEA1F93480}" type="datetimeFigureOut">
              <a:rPr lang="ru-RU" smtClean="0"/>
              <a:t>24.05.2018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BF0311C-FBB2-48DF-978E-BD1DB55A41C0}" type="slidenum">
              <a:rPr lang="ru-RU" smtClean="0"/>
              <a:t>‹#›</a:t>
            </a:fld>
            <a:endParaRPr lang="ru-RU"/>
          </a:p>
        </p:txBody>
      </p:sp>
    </p:spTree>
    <p:extLst>
      <p:ext uri="{BB962C8B-B14F-4D97-AF65-F5344CB8AC3E}">
        <p14:creationId xmlns:p14="http://schemas.microsoft.com/office/powerpoint/2010/main" val="3441121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79385A9B-9DA8-426C-8995-15FEA1F93480}" type="datetimeFigureOut">
              <a:rPr lang="ru-RU" smtClean="0"/>
              <a:t>24.05.2018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4BF0311C-FBB2-48DF-978E-BD1DB55A41C0}" type="slidenum">
              <a:rPr lang="ru-RU" smtClean="0"/>
              <a:t>‹#›</a:t>
            </a:fld>
            <a:endParaRPr lang="ru-RU"/>
          </a:p>
        </p:txBody>
      </p:sp>
    </p:spTree>
    <p:extLst>
      <p:ext uri="{BB962C8B-B14F-4D97-AF65-F5344CB8AC3E}">
        <p14:creationId xmlns:p14="http://schemas.microsoft.com/office/powerpoint/2010/main" val="1560616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79385A9B-9DA8-426C-8995-15FEA1F93480}" type="datetimeFigureOut">
              <a:rPr lang="ru-RU" smtClean="0"/>
              <a:t>24.05.2018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4BF0311C-FBB2-48DF-978E-BD1DB55A41C0}" type="slidenum">
              <a:rPr lang="ru-RU" smtClean="0"/>
              <a:t>‹#›</a:t>
            </a:fld>
            <a:endParaRPr lang="ru-RU"/>
          </a:p>
        </p:txBody>
      </p:sp>
    </p:spTree>
    <p:extLst>
      <p:ext uri="{BB962C8B-B14F-4D97-AF65-F5344CB8AC3E}">
        <p14:creationId xmlns:p14="http://schemas.microsoft.com/office/powerpoint/2010/main" val="1257433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9385A9B-9DA8-426C-8995-15FEA1F93480}" type="datetimeFigureOut">
              <a:rPr lang="ru-RU" smtClean="0"/>
              <a:t>24.05.2018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4BF0311C-FBB2-48DF-978E-BD1DB55A41C0}" type="slidenum">
              <a:rPr lang="ru-RU" smtClean="0"/>
              <a:t>‹#›</a:t>
            </a:fld>
            <a:endParaRPr lang="ru-RU"/>
          </a:p>
        </p:txBody>
      </p:sp>
    </p:spTree>
    <p:extLst>
      <p:ext uri="{BB962C8B-B14F-4D97-AF65-F5344CB8AC3E}">
        <p14:creationId xmlns:p14="http://schemas.microsoft.com/office/powerpoint/2010/main" val="2225557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79385A9B-9DA8-426C-8995-15FEA1F93480}" type="datetimeFigureOut">
              <a:rPr lang="ru-RU" smtClean="0"/>
              <a:t>24.05.2018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BF0311C-FBB2-48DF-978E-BD1DB55A41C0}" type="slidenum">
              <a:rPr lang="ru-RU" smtClean="0"/>
              <a:t>‹#›</a:t>
            </a:fld>
            <a:endParaRPr lang="ru-RU"/>
          </a:p>
        </p:txBody>
      </p:sp>
    </p:spTree>
    <p:extLst>
      <p:ext uri="{BB962C8B-B14F-4D97-AF65-F5344CB8AC3E}">
        <p14:creationId xmlns:p14="http://schemas.microsoft.com/office/powerpoint/2010/main" val="2509195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79385A9B-9DA8-426C-8995-15FEA1F93480}" type="datetimeFigureOut">
              <a:rPr lang="ru-RU" smtClean="0"/>
              <a:t>24.05.2018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BF0311C-FBB2-48DF-978E-BD1DB55A41C0}" type="slidenum">
              <a:rPr lang="ru-RU" smtClean="0"/>
              <a:t>‹#›</a:t>
            </a:fld>
            <a:endParaRPr lang="ru-RU"/>
          </a:p>
        </p:txBody>
      </p:sp>
    </p:spTree>
    <p:extLst>
      <p:ext uri="{BB962C8B-B14F-4D97-AF65-F5344CB8AC3E}">
        <p14:creationId xmlns:p14="http://schemas.microsoft.com/office/powerpoint/2010/main" val="4083905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385A9B-9DA8-426C-8995-15FEA1F93480}" type="datetimeFigureOut">
              <a:rPr lang="ru-RU" smtClean="0"/>
              <a:t>24.05.2018</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F0311C-FBB2-48DF-978E-BD1DB55A41C0}" type="slidenum">
              <a:rPr lang="ru-RU" smtClean="0"/>
              <a:t>‹#›</a:t>
            </a:fld>
            <a:endParaRPr lang="ru-RU"/>
          </a:p>
        </p:txBody>
      </p:sp>
    </p:spTree>
    <p:extLst>
      <p:ext uri="{BB962C8B-B14F-4D97-AF65-F5344CB8AC3E}">
        <p14:creationId xmlns:p14="http://schemas.microsoft.com/office/powerpoint/2010/main" val="707472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88641"/>
            <a:ext cx="7772400" cy="3888432"/>
          </a:xfrm>
        </p:spPr>
        <p:txBody>
          <a:bodyPr>
            <a:normAutofit fontScale="90000"/>
          </a:bodyPr>
          <a:lstStyle/>
          <a:p>
            <a:r>
              <a:rPr lang="ru-RU" dirty="0"/>
              <a:t/>
            </a:r>
            <a:br>
              <a:rPr lang="ru-RU" dirty="0"/>
            </a:br>
            <a:r>
              <a:rPr lang="ru-RU" dirty="0"/>
              <a:t/>
            </a:r>
            <a:br>
              <a:rPr lang="ru-RU" dirty="0"/>
            </a:br>
            <a:r>
              <a:rPr lang="ru-RU" sz="1600" dirty="0" smtClean="0">
                <a:latin typeface="Times New Roman" pitchFamily="18" charset="0"/>
                <a:cs typeface="Times New Roman" pitchFamily="18" charset="0"/>
              </a:rPr>
              <a:t> </a:t>
            </a:r>
            <a:br>
              <a:rPr lang="ru-RU" sz="1600" dirty="0" smtClean="0">
                <a:latin typeface="Times New Roman" pitchFamily="18" charset="0"/>
                <a:cs typeface="Times New Roman" pitchFamily="18" charset="0"/>
              </a:rPr>
            </a:br>
            <a:r>
              <a:rPr lang="ru-RU" sz="1600" dirty="0" smtClean="0">
                <a:latin typeface="Times New Roman" pitchFamily="18" charset="0"/>
                <a:cs typeface="Times New Roman" pitchFamily="18" charset="0"/>
              </a:rPr>
              <a:t> </a:t>
            </a:r>
            <a:br>
              <a:rPr lang="ru-RU" sz="1600" dirty="0" smtClean="0">
                <a:latin typeface="Times New Roman" pitchFamily="18" charset="0"/>
                <a:cs typeface="Times New Roman" pitchFamily="18" charset="0"/>
              </a:rPr>
            </a:br>
            <a:r>
              <a:rPr lang="ru-RU" sz="1600" dirty="0" smtClean="0">
                <a:latin typeface="Times New Roman" pitchFamily="18" charset="0"/>
                <a:cs typeface="Times New Roman" pitchFamily="18" charset="0"/>
              </a:rPr>
              <a:t>Министерство образования и науки РФ</a:t>
            </a:r>
            <a:br>
              <a:rPr lang="ru-RU" sz="1600" dirty="0" smtClean="0">
                <a:latin typeface="Times New Roman" pitchFamily="18" charset="0"/>
                <a:cs typeface="Times New Roman" pitchFamily="18" charset="0"/>
              </a:rPr>
            </a:br>
            <a:r>
              <a:rPr lang="ru-RU" sz="1600" dirty="0" smtClean="0">
                <a:latin typeface="Times New Roman" pitchFamily="18" charset="0"/>
                <a:cs typeface="Times New Roman" pitchFamily="18" charset="0"/>
              </a:rPr>
              <a:t>Федеральное государственное бюджетное образовательное учреждение</a:t>
            </a:r>
            <a:br>
              <a:rPr lang="ru-RU" sz="1600" dirty="0" smtClean="0">
                <a:latin typeface="Times New Roman" pitchFamily="18" charset="0"/>
                <a:cs typeface="Times New Roman" pitchFamily="18" charset="0"/>
              </a:rPr>
            </a:br>
            <a:r>
              <a:rPr lang="ru-RU" sz="1600" dirty="0" smtClean="0">
                <a:latin typeface="Times New Roman" pitchFamily="18" charset="0"/>
                <a:cs typeface="Times New Roman" pitchFamily="18" charset="0"/>
              </a:rPr>
              <a:t> высшего образования</a:t>
            </a:r>
            <a:br>
              <a:rPr lang="ru-RU" sz="1600" dirty="0" smtClean="0">
                <a:latin typeface="Times New Roman" pitchFamily="18" charset="0"/>
                <a:cs typeface="Times New Roman" pitchFamily="18" charset="0"/>
              </a:rPr>
            </a:br>
            <a:r>
              <a:rPr lang="ru-RU" sz="1600" dirty="0" smtClean="0">
                <a:latin typeface="Times New Roman" pitchFamily="18" charset="0"/>
                <a:cs typeface="Times New Roman" pitchFamily="18" charset="0"/>
              </a:rPr>
              <a:t>«</a:t>
            </a:r>
            <a:r>
              <a:rPr lang="ru-RU" sz="1600" dirty="0" err="1" smtClean="0">
                <a:latin typeface="Times New Roman" pitchFamily="18" charset="0"/>
                <a:cs typeface="Times New Roman" pitchFamily="18" charset="0"/>
              </a:rPr>
              <a:t>Глазовский</a:t>
            </a:r>
            <a:r>
              <a:rPr lang="ru-RU" sz="1600" dirty="0" smtClean="0">
                <a:latin typeface="Times New Roman" pitchFamily="18" charset="0"/>
                <a:cs typeface="Times New Roman" pitchFamily="18" charset="0"/>
              </a:rPr>
              <a:t> государственный педагогический институт имени В.Г. Короленко»</a:t>
            </a:r>
            <a:r>
              <a:rPr lang="ru-RU" dirty="0"/>
              <a:t> </a:t>
            </a:r>
            <a:br>
              <a:rPr lang="ru-RU" dirty="0"/>
            </a:br>
            <a:r>
              <a:rPr lang="ru-RU" dirty="0"/>
              <a:t> </a:t>
            </a:r>
            <a:br>
              <a:rPr lang="ru-RU" dirty="0"/>
            </a:br>
            <a:r>
              <a:rPr lang="ru-RU" sz="1600" b="1" dirty="0" smtClean="0">
                <a:latin typeface="Times New Roman" pitchFamily="18" charset="0"/>
                <a:cs typeface="Times New Roman" pitchFamily="18" charset="0"/>
              </a:rPr>
              <a:t>ОТЧЕТ</a:t>
            </a:r>
            <a:r>
              <a:rPr lang="ru-RU" sz="1600" dirty="0" smtClean="0">
                <a:latin typeface="Times New Roman" pitchFamily="18" charset="0"/>
                <a:cs typeface="Times New Roman" pitchFamily="18" charset="0"/>
              </a:rPr>
              <a:t/>
            </a:r>
            <a:br>
              <a:rPr lang="ru-RU" sz="1600" dirty="0" smtClean="0">
                <a:latin typeface="Times New Roman" pitchFamily="18" charset="0"/>
                <a:cs typeface="Times New Roman" pitchFamily="18" charset="0"/>
              </a:rPr>
            </a:br>
            <a:r>
              <a:rPr lang="ru-RU" sz="1600" b="1" dirty="0" smtClean="0">
                <a:latin typeface="Times New Roman" pitchFamily="18" charset="0"/>
                <a:cs typeface="Times New Roman" pitchFamily="18" charset="0"/>
              </a:rPr>
              <a:t>по учебной практике</a:t>
            </a:r>
            <a:r>
              <a:rPr lang="ru-RU" sz="1600" dirty="0" smtClean="0">
                <a:latin typeface="Times New Roman" pitchFamily="18" charset="0"/>
                <a:cs typeface="Times New Roman" pitchFamily="18" charset="0"/>
              </a:rPr>
              <a:t/>
            </a:r>
            <a:br>
              <a:rPr lang="ru-RU" sz="1600" dirty="0" smtClean="0">
                <a:latin typeface="Times New Roman" pitchFamily="18" charset="0"/>
                <a:cs typeface="Times New Roman" pitchFamily="18" charset="0"/>
              </a:rPr>
            </a:br>
            <a:r>
              <a:rPr lang="ru-RU" sz="1600" b="1" dirty="0" smtClean="0">
                <a:latin typeface="Times New Roman" pitchFamily="18" charset="0"/>
                <a:cs typeface="Times New Roman" pitchFamily="18" charset="0"/>
              </a:rPr>
              <a:t>ПМ 01 Разработка программных модулей программного обеспечения для компьютерных систем</a:t>
            </a:r>
            <a:r>
              <a:rPr lang="ru-RU" sz="1600" dirty="0" smtClean="0">
                <a:latin typeface="Times New Roman" pitchFamily="18" charset="0"/>
                <a:cs typeface="Times New Roman" pitchFamily="18" charset="0"/>
              </a:rPr>
              <a:t/>
            </a:r>
            <a:br>
              <a:rPr lang="ru-RU" sz="1600" dirty="0" smtClean="0">
                <a:latin typeface="Times New Roman" pitchFamily="18" charset="0"/>
                <a:cs typeface="Times New Roman" pitchFamily="18" charset="0"/>
              </a:rPr>
            </a:br>
            <a:r>
              <a:rPr lang="ru-RU" sz="1600" b="1" dirty="0" smtClean="0">
                <a:latin typeface="Times New Roman" pitchFamily="18" charset="0"/>
                <a:cs typeface="Times New Roman" pitchFamily="18" charset="0"/>
              </a:rPr>
              <a:t>Специальность 09.02.03 Программирование в компьютерных системах</a:t>
            </a:r>
            <a:r>
              <a:rPr lang="ru-RU" sz="1600" dirty="0" smtClean="0">
                <a:latin typeface="Times New Roman" pitchFamily="18" charset="0"/>
                <a:cs typeface="Times New Roman" pitchFamily="18" charset="0"/>
              </a:rPr>
              <a:t/>
            </a:r>
            <a:br>
              <a:rPr lang="ru-RU" sz="1600" dirty="0" smtClean="0">
                <a:latin typeface="Times New Roman" pitchFamily="18" charset="0"/>
                <a:cs typeface="Times New Roman" pitchFamily="18" charset="0"/>
              </a:rPr>
            </a:br>
            <a:r>
              <a:rPr lang="ru-RU" sz="1600" dirty="0" smtClean="0">
                <a:latin typeface="Times New Roman" pitchFamily="18" charset="0"/>
                <a:cs typeface="Times New Roman" pitchFamily="18" charset="0"/>
              </a:rPr>
              <a:t/>
            </a:r>
            <a:br>
              <a:rPr lang="ru-RU" sz="1600" dirty="0" smtClean="0">
                <a:latin typeface="Times New Roman" pitchFamily="18" charset="0"/>
                <a:cs typeface="Times New Roman" pitchFamily="18" charset="0"/>
              </a:rPr>
            </a:br>
            <a:r>
              <a:rPr lang="ru-RU" dirty="0"/>
              <a:t> </a:t>
            </a:r>
            <a:br>
              <a:rPr lang="ru-RU" dirty="0"/>
            </a:br>
            <a:r>
              <a:rPr lang="ru-RU" dirty="0"/>
              <a:t> </a:t>
            </a:r>
            <a:br>
              <a:rPr lang="ru-RU" dirty="0"/>
            </a:br>
            <a:r>
              <a:rPr lang="ru-RU" dirty="0"/>
              <a:t> </a:t>
            </a:r>
            <a:br>
              <a:rPr lang="ru-RU" dirty="0"/>
            </a:br>
            <a:endParaRPr lang="ru-RU" dirty="0"/>
          </a:p>
        </p:txBody>
      </p:sp>
      <p:graphicFrame>
        <p:nvGraphicFramePr>
          <p:cNvPr id="4" name="Таблица 3"/>
          <p:cNvGraphicFramePr>
            <a:graphicFrameLocks noGrp="1"/>
          </p:cNvGraphicFramePr>
          <p:nvPr>
            <p:extLst>
              <p:ext uri="{D42A27DB-BD31-4B8C-83A1-F6EECF244321}">
                <p14:modId xmlns:p14="http://schemas.microsoft.com/office/powerpoint/2010/main" val="3938348627"/>
              </p:ext>
            </p:extLst>
          </p:nvPr>
        </p:nvGraphicFramePr>
        <p:xfrm>
          <a:off x="5148064" y="4221088"/>
          <a:ext cx="3314700" cy="1067880"/>
        </p:xfrm>
        <a:graphic>
          <a:graphicData uri="http://schemas.openxmlformats.org/drawingml/2006/table">
            <a:tbl>
              <a:tblPr firstRow="1" firstCol="1" lastRow="1" lastCol="1" bandRow="1" bandCol="1"/>
              <a:tblGrid>
                <a:gridCol w="3314700"/>
              </a:tblGrid>
              <a:tr h="227965">
                <a:tc>
                  <a:txBody>
                    <a:bodyPr/>
                    <a:lstStyle/>
                    <a:p>
                      <a:pPr>
                        <a:lnSpc>
                          <a:spcPct val="115000"/>
                        </a:lnSpc>
                        <a:spcAft>
                          <a:spcPts val="0"/>
                        </a:spcAft>
                      </a:pPr>
                      <a:r>
                        <a:rPr lang="ru-RU" sz="1200" dirty="0">
                          <a:effectLst/>
                          <a:latin typeface="Times New Roman"/>
                          <a:ea typeface="Times New Roman"/>
                          <a:cs typeface="Times New Roman"/>
                        </a:rPr>
                        <a:t>Выполнил: </a:t>
                      </a:r>
                      <a:endParaRPr lang="ru-RU" sz="1100" dirty="0">
                        <a:effectLst/>
                        <a:latin typeface="Calibri"/>
                        <a:ea typeface="Calibri"/>
                        <a:cs typeface="Times New Roman"/>
                      </a:endParaRPr>
                    </a:p>
                  </a:txBody>
                  <a:tcPr marL="68580" marR="68580" marT="0" marB="0">
                    <a:lnL>
                      <a:noFill/>
                    </a:lnL>
                    <a:lnR>
                      <a:noFill/>
                    </a:lnR>
                    <a:lnT>
                      <a:noFill/>
                    </a:lnT>
                    <a:lnB>
                      <a:noFill/>
                    </a:lnB>
                  </a:tcPr>
                </a:tc>
              </a:tr>
              <a:tr h="227965">
                <a:tc>
                  <a:txBody>
                    <a:bodyPr/>
                    <a:lstStyle/>
                    <a:p>
                      <a:pPr>
                        <a:lnSpc>
                          <a:spcPct val="115000"/>
                        </a:lnSpc>
                        <a:spcAft>
                          <a:spcPts val="0"/>
                        </a:spcAft>
                      </a:pPr>
                      <a:r>
                        <a:rPr lang="ru-RU" sz="1200" dirty="0">
                          <a:effectLst/>
                          <a:latin typeface="Times New Roman"/>
                          <a:ea typeface="Times New Roman"/>
                          <a:cs typeface="Times New Roman"/>
                        </a:rPr>
                        <a:t>студент ОП СПО группа  33</a:t>
                      </a:r>
                      <a:endParaRPr lang="ru-RU" sz="1100" dirty="0">
                        <a:effectLst/>
                        <a:latin typeface="Calibri"/>
                        <a:ea typeface="Calibri"/>
                        <a:cs typeface="Times New Roman"/>
                      </a:endParaRPr>
                    </a:p>
                  </a:txBody>
                  <a:tcPr marL="68580" marR="68580" marT="0" marB="0">
                    <a:lnL>
                      <a:noFill/>
                    </a:lnL>
                    <a:lnR>
                      <a:noFill/>
                    </a:lnR>
                    <a:lnT>
                      <a:noFill/>
                    </a:lnT>
                    <a:lnB>
                      <a:noFill/>
                    </a:lnB>
                  </a:tcPr>
                </a:tc>
              </a:tr>
              <a:tr h="227965">
                <a:tc>
                  <a:txBody>
                    <a:bodyPr/>
                    <a:lstStyle/>
                    <a:p>
                      <a:pPr>
                        <a:lnSpc>
                          <a:spcPct val="115000"/>
                        </a:lnSpc>
                        <a:spcAft>
                          <a:spcPts val="0"/>
                        </a:spcAft>
                      </a:pPr>
                      <a:r>
                        <a:rPr lang="ru-RU" sz="1400" dirty="0">
                          <a:effectLst/>
                          <a:latin typeface="Times New Roman"/>
                          <a:ea typeface="Times New Roman"/>
                          <a:cs typeface="Times New Roman"/>
                        </a:rPr>
                        <a:t>Кайсина Юлия Александровна</a:t>
                      </a:r>
                      <a:endParaRPr lang="ru-RU" sz="1100" dirty="0">
                        <a:effectLst/>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r h="200660">
                <a:tc>
                  <a:txBody>
                    <a:bodyPr/>
                    <a:lstStyle/>
                    <a:p>
                      <a:pPr>
                        <a:lnSpc>
                          <a:spcPct val="115000"/>
                        </a:lnSpc>
                        <a:spcAft>
                          <a:spcPts val="0"/>
                        </a:spcAft>
                      </a:pPr>
                      <a:r>
                        <a:rPr lang="ru-RU" sz="1200" dirty="0">
                          <a:effectLst/>
                          <a:latin typeface="Times New Roman"/>
                          <a:ea typeface="Times New Roman"/>
                          <a:cs typeface="Times New Roman"/>
                        </a:rPr>
                        <a:t> </a:t>
                      </a:r>
                      <a:endParaRPr lang="ru-RU" sz="1100" dirty="0">
                        <a:effectLst/>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0">
                <a:tc>
                  <a:txBody>
                    <a:bodyPr/>
                    <a:lstStyle/>
                    <a:p>
                      <a:pPr>
                        <a:lnSpc>
                          <a:spcPct val="115000"/>
                        </a:lnSpc>
                        <a:spcAft>
                          <a:spcPts val="0"/>
                        </a:spcAft>
                      </a:pPr>
                      <a:endParaRPr lang="ru-RU" sz="1100" dirty="0">
                        <a:effectLst/>
                        <a:latin typeface="Calibri"/>
                        <a:ea typeface="Calibri"/>
                        <a:cs typeface="Times New Roman"/>
                      </a:endParaRPr>
                    </a:p>
                  </a:txBody>
                  <a:tcPr marL="68580" marR="68580" marT="0" marB="0">
                    <a:lnL>
                      <a:noFill/>
                    </a:lnL>
                    <a:lnR>
                      <a:noFill/>
                    </a:lnR>
                    <a:lnT>
                      <a:noFill/>
                    </a:lnT>
                    <a:lnB>
                      <a:noFill/>
                    </a:lnB>
                  </a:tcPr>
                </a:tc>
              </a:tr>
            </a:tbl>
          </a:graphicData>
        </a:graphic>
      </p:graphicFrame>
    </p:spTree>
    <p:extLst>
      <p:ext uri="{BB962C8B-B14F-4D97-AF65-F5344CB8AC3E}">
        <p14:creationId xmlns:p14="http://schemas.microsoft.com/office/powerpoint/2010/main" val="2143983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800" dirty="0">
                <a:latin typeface="Times New Roman" pitchFamily="18" charset="0"/>
                <a:cs typeface="Times New Roman" pitchFamily="18" charset="0"/>
              </a:rPr>
              <a:t>Название приложения: Шеф-повар.</a:t>
            </a:r>
            <a:br>
              <a:rPr lang="ru-RU" sz="2800" dirty="0">
                <a:latin typeface="Times New Roman" pitchFamily="18" charset="0"/>
                <a:cs typeface="Times New Roman" pitchFamily="18" charset="0"/>
              </a:rPr>
            </a:br>
            <a:endParaRPr lang="ru-RU" sz="2800" dirty="0">
              <a:latin typeface="Times New Roman" pitchFamily="18" charset="0"/>
              <a:cs typeface="Times New Roman" pitchFamily="18" charset="0"/>
            </a:endParaRPr>
          </a:p>
        </p:txBody>
      </p:sp>
      <p:sp>
        <p:nvSpPr>
          <p:cNvPr id="3" name="Объект 2"/>
          <p:cNvSpPr>
            <a:spLocks noGrp="1"/>
          </p:cNvSpPr>
          <p:nvPr>
            <p:ph idx="1"/>
          </p:nvPr>
        </p:nvSpPr>
        <p:spPr/>
        <p:txBody>
          <a:bodyPr/>
          <a:lstStyle/>
          <a:p>
            <a:endParaRPr lang="ru-R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088391"/>
            <a:ext cx="6768752" cy="2579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554" y="3861048"/>
            <a:ext cx="7723580" cy="246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0860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4000" dirty="0" smtClean="0">
                <a:latin typeface="Times New Roman" pitchFamily="18" charset="0"/>
                <a:cs typeface="Times New Roman" pitchFamily="18" charset="0"/>
              </a:rPr>
              <a:t>Цель программы</a:t>
            </a:r>
            <a:endParaRPr lang="ru-RU" sz="4000" dirty="0">
              <a:latin typeface="Times New Roman" pitchFamily="18" charset="0"/>
              <a:cs typeface="Times New Roman" pitchFamily="18" charset="0"/>
            </a:endParaRPr>
          </a:p>
        </p:txBody>
      </p:sp>
      <p:sp>
        <p:nvSpPr>
          <p:cNvPr id="3" name="Объект 2"/>
          <p:cNvSpPr>
            <a:spLocks noGrp="1"/>
          </p:cNvSpPr>
          <p:nvPr>
            <p:ph idx="1"/>
          </p:nvPr>
        </p:nvSpPr>
        <p:spPr/>
        <p:txBody>
          <a:bodyPr>
            <a:normAutofit/>
          </a:bodyPr>
          <a:lstStyle/>
          <a:p>
            <a:r>
              <a:rPr lang="ru-RU" dirty="0">
                <a:latin typeface="Times New Roman" pitchFamily="18" charset="0"/>
                <a:cs typeface="Times New Roman" pitchFamily="18" charset="0"/>
              </a:rPr>
              <a:t>Программа Шеф-повар может применяться на кухне ресторана или кафе, на  складе продуктового  магазина. Программу можно также использовать дома, чтобы записывать  интересные рецепты</a:t>
            </a:r>
          </a:p>
        </p:txBody>
      </p:sp>
    </p:spTree>
    <p:extLst>
      <p:ext uri="{BB962C8B-B14F-4D97-AF65-F5344CB8AC3E}">
        <p14:creationId xmlns:p14="http://schemas.microsoft.com/office/powerpoint/2010/main" val="4154797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Алгоритм работы</a:t>
            </a:r>
            <a:endParaRPr lang="ru-RU" dirty="0"/>
          </a:p>
        </p:txBody>
      </p:sp>
      <p:sp>
        <p:nvSpPr>
          <p:cNvPr id="3" name="Объект 2"/>
          <p:cNvSpPr>
            <a:spLocks noGrp="1"/>
          </p:cNvSpPr>
          <p:nvPr>
            <p:ph idx="1"/>
          </p:nvPr>
        </p:nvSpPr>
        <p:spPr/>
        <p:txBody>
          <a:bodyPr/>
          <a:lstStyle/>
          <a:p>
            <a:endParaRPr lang="ru-R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68760"/>
            <a:ext cx="4248472"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1196753"/>
            <a:ext cx="4263568"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8630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548680"/>
            <a:ext cx="4587255" cy="5720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8526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latin typeface="Times New Roman" pitchFamily="18" charset="0"/>
                <a:cs typeface="Times New Roman" pitchFamily="18" charset="0"/>
              </a:rPr>
              <a:t>Выбор и обоснование выбора средства разработки</a:t>
            </a:r>
            <a:br>
              <a:rPr lang="ru-RU" dirty="0" smtClean="0">
                <a:latin typeface="Times New Roman" pitchFamily="18" charset="0"/>
                <a:cs typeface="Times New Roman" pitchFamily="18" charset="0"/>
              </a:rPr>
            </a:br>
            <a:endParaRPr lang="ru-RU" dirty="0">
              <a:latin typeface="Times New Roman" pitchFamily="18" charset="0"/>
              <a:cs typeface="Times New Roman" pitchFamily="18" charset="0"/>
            </a:endParaRPr>
          </a:p>
        </p:txBody>
      </p:sp>
      <p:sp>
        <p:nvSpPr>
          <p:cNvPr id="3" name="Объект 2"/>
          <p:cNvSpPr>
            <a:spLocks noGrp="1"/>
          </p:cNvSpPr>
          <p:nvPr>
            <p:ph idx="1"/>
          </p:nvPr>
        </p:nvSpPr>
        <p:spPr/>
        <p:txBody>
          <a:bodyPr/>
          <a:lstStyle/>
          <a:p>
            <a:pPr marL="0" indent="0">
              <a:buNone/>
            </a:pPr>
            <a:r>
              <a:rPr lang="ru-RU" dirty="0"/>
              <a:t> </a:t>
            </a:r>
          </a:p>
          <a:p>
            <a:pPr marL="0" indent="0">
              <a:buNone/>
            </a:pPr>
            <a:r>
              <a:rPr lang="ru-RU" sz="2800" dirty="0">
                <a:latin typeface="Times New Roman" pitchFamily="18" charset="0"/>
                <a:cs typeface="Times New Roman" pitchFamily="18" charset="0"/>
              </a:rPr>
              <a:t>Для создания программного продукта Шеф-повар использовалась среда программирования </a:t>
            </a:r>
            <a:r>
              <a:rPr lang="ru-RU" sz="2800" dirty="0" err="1">
                <a:latin typeface="Times New Roman" pitchFamily="18" charset="0"/>
                <a:cs typeface="Times New Roman" pitchFamily="18" charset="0"/>
              </a:rPr>
              <a:t>Lazarus</a:t>
            </a:r>
            <a:r>
              <a:rPr lang="ru-RU" sz="2800" dirty="0">
                <a:latin typeface="Times New Roman" pitchFamily="18" charset="0"/>
                <a:cs typeface="Times New Roman" pitchFamily="18" charset="0"/>
              </a:rPr>
              <a:t> 1.6. Библиотека компонентов для </a:t>
            </a:r>
            <a:r>
              <a:rPr lang="ru-RU" sz="2800" dirty="0" err="1">
                <a:latin typeface="Times New Roman" pitchFamily="18" charset="0"/>
                <a:cs typeface="Times New Roman" pitchFamily="18" charset="0"/>
              </a:rPr>
              <a:t>MySQL</a:t>
            </a:r>
            <a:r>
              <a:rPr lang="ru-RU" sz="2800" dirty="0">
                <a:latin typeface="Times New Roman" pitchFamily="18" charset="0"/>
                <a:cs typeface="Times New Roman" pitchFamily="18" charset="0"/>
              </a:rPr>
              <a:t> версии 5.5. </a:t>
            </a:r>
          </a:p>
        </p:txBody>
      </p:sp>
    </p:spTree>
    <p:extLst>
      <p:ext uri="{BB962C8B-B14F-4D97-AF65-F5344CB8AC3E}">
        <p14:creationId xmlns:p14="http://schemas.microsoft.com/office/powerpoint/2010/main" val="1098465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Тестирование программы</a:t>
            </a:r>
            <a:endParaRPr lang="ru-RU" dirty="0"/>
          </a:p>
        </p:txBody>
      </p:sp>
      <p:sp>
        <p:nvSpPr>
          <p:cNvPr id="6" name="Объект 5"/>
          <p:cNvSpPr>
            <a:spLocks noGrp="1"/>
          </p:cNvSpPr>
          <p:nvPr>
            <p:ph idx="1"/>
          </p:nvPr>
        </p:nvSpPr>
        <p:spPr/>
        <p:txBody>
          <a:bodyPr/>
          <a:lstStyle/>
          <a:p>
            <a:endParaRPr lang="ru-RU"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12776"/>
            <a:ext cx="6418841" cy="4977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8034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5" name="Прямоугольник 4"/>
          <p:cNvSpPr/>
          <p:nvPr/>
        </p:nvSpPr>
        <p:spPr>
          <a:xfrm>
            <a:off x="5868144" y="1556792"/>
            <a:ext cx="3168352" cy="4247317"/>
          </a:xfrm>
          <a:prstGeom prst="rect">
            <a:avLst/>
          </a:prstGeom>
        </p:spPr>
        <p:txBody>
          <a:bodyPr wrap="square">
            <a:spAutoFit/>
          </a:bodyPr>
          <a:lstStyle/>
          <a:p>
            <a:r>
              <a:rPr lang="ru-RU" dirty="0"/>
              <a:t>Для тестирования были проверены все функции программы Шеф-повар на корректность работы:</a:t>
            </a:r>
          </a:p>
          <a:p>
            <a:r>
              <a:rPr lang="ru-RU" dirty="0"/>
              <a:t>1. Вывод  таблицы «</a:t>
            </a:r>
            <a:r>
              <a:rPr lang="en-US" dirty="0" err="1"/>
              <a:t>rezept</a:t>
            </a:r>
            <a:r>
              <a:rPr lang="ru-RU" dirty="0"/>
              <a:t>» и «</a:t>
            </a:r>
            <a:r>
              <a:rPr lang="en-US" dirty="0" err="1"/>
              <a:t>prodykt</a:t>
            </a:r>
            <a:r>
              <a:rPr lang="ru-RU" dirty="0"/>
              <a:t>».</a:t>
            </a:r>
          </a:p>
          <a:p>
            <a:r>
              <a:rPr lang="ru-RU" dirty="0"/>
              <a:t>2. Выбор рецепта или продукта на складе.</a:t>
            </a:r>
          </a:p>
          <a:p>
            <a:r>
              <a:rPr lang="ru-RU" dirty="0"/>
              <a:t>3. Вывод продукта или рецепта.</a:t>
            </a:r>
          </a:p>
          <a:p>
            <a:r>
              <a:rPr lang="ru-RU" dirty="0"/>
              <a:t>4. Возращение к исходной таблицы.  </a:t>
            </a:r>
          </a:p>
          <a:p>
            <a:r>
              <a:rPr lang="ru-RU" dirty="0"/>
              <a:t>5. Проверка корректности вывода таблицы «</a:t>
            </a:r>
            <a:r>
              <a:rPr lang="en-US" dirty="0" err="1"/>
              <a:t>rezept</a:t>
            </a:r>
            <a:r>
              <a:rPr lang="ru-RU" dirty="0"/>
              <a:t>» и «</a:t>
            </a:r>
            <a:r>
              <a:rPr lang="en-US" dirty="0" err="1"/>
              <a:t>prodykt</a:t>
            </a:r>
            <a:r>
              <a:rPr lang="ru-RU" dirty="0"/>
              <a:t>».</a:t>
            </a:r>
          </a:p>
        </p:txBody>
      </p:sp>
      <p:sp>
        <p:nvSpPr>
          <p:cNvPr id="6" name="Объект 5"/>
          <p:cNvSpPr>
            <a:spLocks noGrp="1"/>
          </p:cNvSpPr>
          <p:nvPr>
            <p:ph idx="1"/>
          </p:nvPr>
        </p:nvSpPr>
        <p:spPr/>
        <p:txBody>
          <a:bodyPr/>
          <a:lstStyle/>
          <a:p>
            <a:endParaRPr lang="ru-RU"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830" y="1484784"/>
            <a:ext cx="5505890"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5856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latin typeface="Times New Roman" pitchFamily="18" charset="0"/>
                <a:cs typeface="Times New Roman" pitchFamily="18" charset="0"/>
              </a:rPr>
              <a:t>Назначение</a:t>
            </a:r>
            <a:r>
              <a:rPr lang="ru-RU" b="1"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и область применения</a:t>
            </a:r>
            <a:br>
              <a:rPr lang="ru-RU" dirty="0" smtClean="0">
                <a:latin typeface="Times New Roman" pitchFamily="18" charset="0"/>
                <a:cs typeface="Times New Roman" pitchFamily="18" charset="0"/>
              </a:rPr>
            </a:br>
            <a:endParaRPr lang="ru-RU" dirty="0">
              <a:latin typeface="Times New Roman" pitchFamily="18" charset="0"/>
              <a:cs typeface="Times New Roman" pitchFamily="18" charset="0"/>
            </a:endParaRPr>
          </a:p>
        </p:txBody>
      </p:sp>
      <p:sp>
        <p:nvSpPr>
          <p:cNvPr id="3" name="Объект 2"/>
          <p:cNvSpPr>
            <a:spLocks noGrp="1"/>
          </p:cNvSpPr>
          <p:nvPr>
            <p:ph idx="1"/>
          </p:nvPr>
        </p:nvSpPr>
        <p:spPr/>
        <p:txBody>
          <a:bodyPr/>
          <a:lstStyle/>
          <a:p>
            <a:pPr marL="0" indent="0">
              <a:buNone/>
            </a:pPr>
            <a:r>
              <a:rPr lang="ru-RU" sz="2800" dirty="0" smtClean="0">
                <a:latin typeface="Times New Roman" pitchFamily="18" charset="0"/>
                <a:cs typeface="Times New Roman" pitchFamily="18" charset="0"/>
              </a:rPr>
              <a:t>Программа </a:t>
            </a:r>
            <a:r>
              <a:rPr lang="ru-RU" sz="2800" dirty="0">
                <a:latin typeface="Times New Roman" pitchFamily="18" charset="0"/>
                <a:cs typeface="Times New Roman" pitchFamily="18" charset="0"/>
              </a:rPr>
              <a:t>Шеф-повар применяется в сфере поиска рецепта или продукта в магазине дома, или кафе. </a:t>
            </a:r>
          </a:p>
          <a:p>
            <a:pPr marL="0" indent="0">
              <a:buNone/>
            </a:pPr>
            <a:r>
              <a:rPr lang="ru-RU" sz="2800" dirty="0">
                <a:latin typeface="Times New Roman" pitchFamily="18" charset="0"/>
                <a:cs typeface="Times New Roman" pitchFamily="18" charset="0"/>
              </a:rPr>
              <a:t>Классы решаем задач: Программа Шеф-повар решает проблему поиска блюда, продукта и информации о нем</a:t>
            </a:r>
            <a:r>
              <a:rPr lang="ru-RU" dirty="0"/>
              <a:t>. </a:t>
            </a:r>
          </a:p>
          <a:p>
            <a:endParaRPr lang="ru-RU" dirty="0"/>
          </a:p>
        </p:txBody>
      </p:sp>
    </p:spTree>
    <p:extLst>
      <p:ext uri="{BB962C8B-B14F-4D97-AF65-F5344CB8AC3E}">
        <p14:creationId xmlns:p14="http://schemas.microsoft.com/office/powerpoint/2010/main" val="91051815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148</Words>
  <Application>Microsoft Office PowerPoint</Application>
  <PresentationFormat>Экран (4:3)</PresentationFormat>
  <Paragraphs>22</Paragraphs>
  <Slides>9</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9</vt:i4>
      </vt:variant>
    </vt:vector>
  </HeadingPairs>
  <TitlesOfParts>
    <vt:vector size="10" baseType="lpstr">
      <vt:lpstr>Тема Office</vt:lpstr>
      <vt:lpstr>      Министерство образования и науки РФ Федеральное государственное бюджетное образовательное учреждение  высшего образования «Глазовский государственный педагогический институт имени В.Г. Короленко»    ОТЧЕТ по учебной практике ПМ 01 Разработка программных модулей программного обеспечения для компьютерных систем Специальность 09.02.03 Программирование в компьютерных системах        </vt:lpstr>
      <vt:lpstr>Название приложения: Шеф-повар. </vt:lpstr>
      <vt:lpstr>Цель программы</vt:lpstr>
      <vt:lpstr>Алгоритм работы</vt:lpstr>
      <vt:lpstr>Презентация PowerPoint</vt:lpstr>
      <vt:lpstr>Выбор и обоснование выбора средства разработки </vt:lpstr>
      <vt:lpstr>Тестирование программы</vt:lpstr>
      <vt:lpstr>Презентация PowerPoint</vt:lpstr>
      <vt:lpstr>Назначение и область применения </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Министерство образования и науки РФ Федеральное государственное бюджетное образовательное учреждение  высшего образования «Глазовский государственный педагогический институт имени В.Г. Короленко»    ОТЧЕТ по учебной практике ПМ 01 Разработка программных модулей программного обеспечения для компьютерных систем Специальность 09.02.03 Программирование в компьютерных системах        </dc:title>
  <dc:creator>student</dc:creator>
  <cp:lastModifiedBy>student</cp:lastModifiedBy>
  <cp:revision>7</cp:revision>
  <dcterms:created xsi:type="dcterms:W3CDTF">2018-05-24T04:48:18Z</dcterms:created>
  <dcterms:modified xsi:type="dcterms:W3CDTF">2018-05-24T06:35:20Z</dcterms:modified>
</cp:coreProperties>
</file>