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9" r:id="rId5"/>
    <p:sldId id="267" r:id="rId6"/>
    <p:sldId id="273" r:id="rId7"/>
    <p:sldId id="272" r:id="rId8"/>
    <p:sldId id="271" r:id="rId9"/>
    <p:sldId id="274" r:id="rId10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637" autoAdjust="0"/>
  </p:normalViewPr>
  <p:slideViewPr>
    <p:cSldViewPr>
      <p:cViewPr varScale="1">
        <p:scale>
          <a:sx n="68" d="100"/>
          <a:sy n="68" d="100"/>
        </p:scale>
        <p:origin x="-10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406" y="-12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F476F99-66EA-467B-A67D-EB77BA98F92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66D698F-014D-4579-A8B9-7293C14B0FD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D698F-014D-4579-A8B9-7293C14B0F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D698F-014D-4579-A8B9-7293C14B0F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595841"/>
                </a:solidFill>
              </a:defRPr>
            </a:lvl1pPr>
          </a:lstStyle>
          <a:p>
            <a:fld id="{D7881DF5-D058-457C-A75B-63B644DF4270}" type="datetime1">
              <a:rPr lang="en-US"/>
              <a:pPr/>
              <a:t>24-Apr-12</a:t>
            </a:fld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595841"/>
                </a:solidFill>
              </a:defRPr>
            </a:lvl1pPr>
          </a:lstStyle>
          <a:p>
            <a:r>
              <a:rPr lang="en-US"/>
              <a:t>[Nombre del proyecto]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B26749-A597-4927-9A88-347975EF2AB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DCABC-7E00-4C9A-AB17-A56883A08C0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5E486D-514E-446D-93C9-9E406823C90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5DE62C-FCDE-4AFF-9B6B-4C5395476B4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9E0235-9CE1-4DB0-B341-F95A9E8C083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59242-0979-47C1-9506-83A7636351D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66FBCF-F82C-4229-9A0F-B7DAAA49C41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29E52-EDC3-4877-90A4-A7A91B1C14D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68A8FD-E5AF-4A95-8584-656100E6631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E9CBB4-CF5B-4FC9-B668-EF8D7E9D6AC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76E9B-830D-4CB7-938F-CEE54CDF990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30ABF-0028-4851-85A6-155E1FB1FCB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D9A906-F85E-49BF-B992-5522092495F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del </a:t>
            </a:r>
            <a:r>
              <a:rPr lang="en-US" dirty="0" err="1" smtClean="0"/>
              <a:t>patrón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3"/>
            <a:r>
              <a:rPr lang="en-US" dirty="0" smtClean="0"/>
              <a:t>Cuarto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 smtClean="0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F14F0B1F-B215-4BC7-B9CB-42A97842249F}" type="datetime1">
              <a:rPr lang="en-US" sz="1400">
                <a:solidFill>
                  <a:srgbClr val="595841"/>
                </a:solidFill>
              </a:rPr>
              <a:pPr eaLnBrk="1" hangingPunct="1"/>
              <a:t>24-Apr-12</a:t>
            </a:fld>
            <a:endParaRPr lang="en-US" sz="1400" dirty="0">
              <a:solidFill>
                <a:srgbClr val="595841"/>
              </a:solidFill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400" dirty="0">
                <a:solidFill>
                  <a:srgbClr val="595841"/>
                </a:solidFill>
              </a:rPr>
              <a:t>[</a:t>
            </a:r>
            <a:r>
              <a:rPr lang="en-US" sz="1400" dirty="0" err="1">
                <a:solidFill>
                  <a:srgbClr val="595841"/>
                </a:solidFill>
              </a:rPr>
              <a:t>Nombre</a:t>
            </a:r>
            <a:r>
              <a:rPr lang="en-US" sz="1400" dirty="0">
                <a:solidFill>
                  <a:srgbClr val="595841"/>
                </a:solidFill>
              </a:rPr>
              <a:t> del </a:t>
            </a:r>
            <a:r>
              <a:rPr lang="en-US" sz="1400" dirty="0" err="1">
                <a:solidFill>
                  <a:srgbClr val="595841"/>
                </a:solidFill>
              </a:rPr>
              <a:t>proyecto</a:t>
            </a:r>
            <a:r>
              <a:rPr lang="en-US" sz="1400" dirty="0">
                <a:solidFill>
                  <a:srgbClr val="595841"/>
                </a:solidFill>
              </a:rPr>
              <a:t>]</a:t>
            </a: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595841"/>
                </a:solidFill>
              </a:defRPr>
            </a:lvl1pPr>
          </a:lstStyle>
          <a:p>
            <a:fld id="{75ACE79D-E0CA-4F01-AE85-FA5013F59616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59584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59584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84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9584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9584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32112FE5-F0DF-46B5-96B7-D1D17339CBD6}" type="datetime1">
              <a:rPr lang="en-US"/>
              <a:pPr/>
              <a:t>24-Apr-12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Tesina in Computer Vision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9015F50-9CD1-4104-A14F-C5E88EF30F52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Tesina in Computer Vision</a:t>
            </a:r>
            <a:br>
              <a:rPr lang="en-US" dirty="0" smtClean="0"/>
            </a:br>
            <a:r>
              <a:rPr lang="en-US" sz="2800" dirty="0" smtClean="0"/>
              <a:t>Virtual meeting No. 1</a:t>
            </a:r>
            <a:endParaRPr lang="en-US" sz="2800" dirty="0"/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48768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 err="1" smtClean="0">
                <a:solidFill>
                  <a:srgbClr val="595841"/>
                </a:solidFill>
              </a:rPr>
              <a:t>Student</a:t>
            </a:r>
            <a:r>
              <a:rPr lang="es-ES_tradnl" sz="3200" dirty="0" smtClean="0">
                <a:solidFill>
                  <a:srgbClr val="595841"/>
                </a:solidFill>
              </a:rPr>
              <a:t>: Rodrigo Ortiz </a:t>
            </a:r>
            <a:r>
              <a:rPr lang="es-ES_tradnl" sz="3200" dirty="0" err="1" smtClean="0">
                <a:solidFill>
                  <a:srgbClr val="595841"/>
                </a:solidFill>
              </a:rPr>
              <a:t>Cayón</a:t>
            </a:r>
            <a:endParaRPr lang="es-ES_tradnl" sz="3200" dirty="0">
              <a:solidFill>
                <a:srgbClr val="595841"/>
              </a:solidFill>
            </a:endParaRPr>
          </a:p>
        </p:txBody>
      </p:sp>
      <p:sp>
        <p:nvSpPr>
          <p:cNvPr id="7" name="Rectangle 1026"/>
          <p:cNvSpPr>
            <a:spLocks noChangeArrowheads="1"/>
          </p:cNvSpPr>
          <p:nvPr/>
        </p:nvSpPr>
        <p:spPr bwMode="auto">
          <a:xfrm>
            <a:off x="1295400" y="39624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 err="1" smtClean="0">
                <a:solidFill>
                  <a:srgbClr val="595841"/>
                </a:solidFill>
              </a:rPr>
              <a:t>Advisor</a:t>
            </a:r>
            <a:r>
              <a:rPr lang="es-ES_tradnl" sz="3200" dirty="0" smtClean="0">
                <a:solidFill>
                  <a:srgbClr val="595841"/>
                </a:solidFill>
              </a:rPr>
              <a:t>: </a:t>
            </a:r>
            <a:r>
              <a:rPr lang="es-ES_tradnl" sz="3200" dirty="0" err="1" smtClean="0">
                <a:solidFill>
                  <a:srgbClr val="595841"/>
                </a:solidFill>
              </a:rPr>
              <a:t>Matteo</a:t>
            </a:r>
            <a:r>
              <a:rPr lang="es-ES_tradnl" sz="3200" dirty="0" smtClean="0">
                <a:solidFill>
                  <a:srgbClr val="595841"/>
                </a:solidFill>
              </a:rPr>
              <a:t> </a:t>
            </a:r>
            <a:r>
              <a:rPr lang="es-ES_tradnl" sz="3200" dirty="0" err="1" smtClean="0">
                <a:solidFill>
                  <a:srgbClr val="595841"/>
                </a:solidFill>
              </a:rPr>
              <a:t>Matteucci</a:t>
            </a:r>
            <a:r>
              <a:rPr lang="es-ES_tradnl" sz="3200" dirty="0" smtClean="0">
                <a:solidFill>
                  <a:srgbClr val="595841"/>
                </a:solidFill>
              </a:rPr>
              <a:t> </a:t>
            </a:r>
            <a:endParaRPr lang="es-ES_tradnl" sz="3200" dirty="0">
              <a:solidFill>
                <a:srgbClr val="59584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88E23-9730-4712-9406-3E22465DE4B8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Starting</a:t>
            </a:r>
            <a:r>
              <a:rPr lang="es-ES_tradnl" dirty="0" smtClean="0"/>
              <a:t> Guides</a:t>
            </a:r>
            <a:endParaRPr lang="es-ES_tradnl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4038600" cy="4345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smtClean="0"/>
              <a:t>Tuning mechanical motion control parameters of UAV based on visual motion measurements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…by measuring…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i="1" dirty="0" smtClean="0"/>
              <a:t>The </a:t>
            </a:r>
            <a:r>
              <a:rPr lang="en-US" sz="1800" i="1" dirty="0"/>
              <a:t>amount of correction needed </a:t>
            </a:r>
            <a:r>
              <a:rPr lang="en-US" sz="1800" i="1" dirty="0" smtClean="0"/>
              <a:t>to </a:t>
            </a:r>
            <a:r>
              <a:rPr lang="en-US" sz="1800" i="1" u="sng" dirty="0"/>
              <a:t>stabilize the </a:t>
            </a:r>
            <a:r>
              <a:rPr lang="en-US" sz="1800" i="1" u="sng" dirty="0" smtClean="0"/>
              <a:t>image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i="1" dirty="0" smtClean="0"/>
              <a:t>The amount </a:t>
            </a:r>
            <a:r>
              <a:rPr lang="en-US" sz="1800" i="1" dirty="0"/>
              <a:t>of blur induced on the image due to </a:t>
            </a:r>
            <a:r>
              <a:rPr lang="en-US" sz="1800" i="1" dirty="0" smtClean="0"/>
              <a:t>motion. </a:t>
            </a:r>
            <a:r>
              <a:rPr lang="en-US" sz="1800" dirty="0"/>
              <a:t/>
            </a:r>
            <a:br>
              <a:rPr lang="en-US" sz="1800" dirty="0"/>
            </a:br>
            <a:endParaRPr lang="es-ES_tradnl" sz="18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2" y="2667000"/>
            <a:ext cx="4800600" cy="320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7526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b="1" dirty="0" smtClean="0"/>
              <a:t>Visual stabilization techniques for tracking with a moving camera</a:t>
            </a:r>
            <a:endParaRPr lang="en-US" sz="1800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172506" y="159127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95800" y="154657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C3EC-4240-491C-847D-559BFFA3BD1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meeting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Review about what I have done.</a:t>
            </a:r>
          </a:p>
          <a:p>
            <a:pPr lvl="1"/>
            <a:r>
              <a:rPr lang="en-US" sz="4000" dirty="0" smtClean="0"/>
              <a:t>Verify if I’m in the good way.</a:t>
            </a:r>
          </a:p>
          <a:p>
            <a:r>
              <a:rPr lang="en-US" sz="4000" dirty="0" smtClean="0"/>
              <a:t>Define objectives and next steps.</a:t>
            </a:r>
          </a:p>
          <a:p>
            <a:r>
              <a:rPr lang="en-US" sz="4000" dirty="0" smtClean="0"/>
              <a:t>Clarify doubts.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C3EC-4240-491C-847D-559BFFA3BD1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about what I have 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3962400" cy="3352800"/>
          </a:xfrm>
        </p:spPr>
        <p:txBody>
          <a:bodyPr/>
          <a:lstStyle/>
          <a:p>
            <a:r>
              <a:rPr lang="en-US" sz="2800" dirty="0" smtClean="0"/>
              <a:t>Search on </a:t>
            </a:r>
            <a:r>
              <a:rPr lang="en-US" sz="2800" dirty="0" err="1" smtClean="0"/>
              <a:t>DBs.</a:t>
            </a:r>
            <a:endParaRPr lang="en-US" sz="2800" dirty="0" smtClean="0"/>
          </a:p>
          <a:p>
            <a:r>
              <a:rPr lang="en-US" sz="2800" dirty="0" smtClean="0"/>
              <a:t>Read the state of the art.</a:t>
            </a:r>
          </a:p>
          <a:p>
            <a:r>
              <a:rPr lang="en-US" sz="2800" dirty="0" smtClean="0"/>
              <a:t>Play with </a:t>
            </a:r>
            <a:r>
              <a:rPr lang="en-US" sz="2800" dirty="0" err="1" smtClean="0"/>
              <a:t>Matlab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724400" y="2743200"/>
            <a:ext cx="3962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r>
              <a:rPr lang="en-US" sz="2800" dirty="0" smtClean="0"/>
              <a:t>Organization</a:t>
            </a:r>
          </a:p>
          <a:p>
            <a:pPr lvl="1"/>
            <a:r>
              <a:rPr lang="en-US" sz="2400" dirty="0" smtClean="0"/>
              <a:t>Software and tools.</a:t>
            </a:r>
          </a:p>
          <a:p>
            <a:r>
              <a:rPr lang="en-US" sz="2800" dirty="0" smtClean="0"/>
              <a:t>Learn some </a:t>
            </a:r>
            <a:r>
              <a:rPr lang="en-US" sz="2800" dirty="0" err="1" smtClean="0"/>
              <a:t>LaTeX</a:t>
            </a:r>
            <a:r>
              <a:rPr lang="en-US" sz="2800" dirty="0" smtClean="0"/>
              <a:t> and GIT</a:t>
            </a:r>
            <a:endParaRPr lang="en-US" sz="280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52400" y="152400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Directly related</a:t>
            </a:r>
            <a:endParaRPr lang="en-US" sz="3200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724400" y="152400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NOT Directly related</a:t>
            </a:r>
            <a:endParaRPr lang="en-US" sz="3200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04800" y="48006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i="1" dirty="0" smtClean="0"/>
              <a:t>Let’s just speak about the state of the art!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197503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  <p:bldP spid="5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C3EC-4240-491C-847D-559BFFA3BD1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Image Stabilization</a:t>
            </a:r>
            <a:endParaRPr lang="en-US" sz="280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52400" y="152400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A bit of Intuition</a:t>
            </a:r>
            <a:endParaRPr lang="en-US" sz="3200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48" y="2494800"/>
            <a:ext cx="3609304" cy="316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82994"/>
            <a:ext cx="4230449" cy="317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98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Image Stabilization</a:t>
            </a:r>
            <a:endParaRPr lang="en-U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9242-0979-47C1-9506-83A7636351D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73" y="3060000"/>
            <a:ext cx="4191000" cy="30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596"/>
            <a:ext cx="5999747" cy="117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362200" y="2770488"/>
            <a:ext cx="4463716" cy="27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595841"/>
                </a:solidFill>
              </a:rPr>
              <a:t>Sources of vibrations in aerial robotics</a:t>
            </a:r>
          </a:p>
        </p:txBody>
      </p:sp>
    </p:spTree>
    <p:extLst>
      <p:ext uri="{BB962C8B-B14F-4D97-AF65-F5344CB8AC3E}">
        <p14:creationId xmlns:p14="http://schemas.microsoft.com/office/powerpoint/2010/main" val="38079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C3EC-4240-491C-847D-559BFFA3BD1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Image Stabilization</a:t>
            </a:r>
            <a:endParaRPr lang="en-US" sz="280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52400" y="1524000"/>
            <a:ext cx="441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Mechanical Techniques</a:t>
            </a:r>
            <a:endParaRPr lang="en-US" sz="2800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495800" y="1524000"/>
            <a:ext cx="441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Electronic Techniques</a:t>
            </a:r>
            <a:endParaRPr lang="en-US" sz="28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181600" y="52578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/>
              <a:t>In Real time!!!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2362200"/>
            <a:ext cx="4038600" cy="373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/>
              <a:t>….</a:t>
            </a:r>
            <a:endParaRPr lang="es-ES_tradnl" sz="1800" dirty="0"/>
          </a:p>
        </p:txBody>
      </p:sp>
      <p:sp>
        <p:nvSpPr>
          <p:cNvPr id="2" name="1 Multiplicar"/>
          <p:cNvSpPr/>
          <p:nvPr/>
        </p:nvSpPr>
        <p:spPr bwMode="auto">
          <a:xfrm>
            <a:off x="1333500" y="3048000"/>
            <a:ext cx="2057400" cy="1828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2 Flecha abajo"/>
          <p:cNvSpPr/>
          <p:nvPr/>
        </p:nvSpPr>
        <p:spPr bwMode="auto">
          <a:xfrm>
            <a:off x="6096000" y="3276600"/>
            <a:ext cx="3048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4 Proceso alternativo"/>
          <p:cNvSpPr/>
          <p:nvPr/>
        </p:nvSpPr>
        <p:spPr bwMode="auto">
          <a:xfrm>
            <a:off x="5486400" y="2667000"/>
            <a:ext cx="2362200" cy="45720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Compute (deviation)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9 Proceso alternativo"/>
          <p:cNvSpPr/>
          <p:nvPr/>
        </p:nvSpPr>
        <p:spPr bwMode="auto">
          <a:xfrm>
            <a:off x="5486400" y="4229954"/>
            <a:ext cx="2438400" cy="646846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Compensate / adjust control parameters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10 Flecha arriba"/>
          <p:cNvSpPr/>
          <p:nvPr/>
        </p:nvSpPr>
        <p:spPr bwMode="auto">
          <a:xfrm>
            <a:off x="7010400" y="3276600"/>
            <a:ext cx="304800" cy="762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3" grpId="0" animBg="1"/>
      <p:bldP spid="5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C3EC-4240-491C-847D-559BFFA3BD1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Image Stabilization - Steps</a:t>
            </a:r>
            <a:endParaRPr lang="en-US" sz="2800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52400" y="1371600"/>
            <a:ext cx="495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1 - Motion Estimation</a:t>
            </a:r>
            <a:endParaRPr lang="en-US" sz="3200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3" y="2602832"/>
            <a:ext cx="3124200" cy="243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63027" y="2171700"/>
            <a:ext cx="349316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b="1" dirty="0" smtClean="0"/>
              <a:t>Matching Algorithm</a:t>
            </a:r>
          </a:p>
          <a:p>
            <a:pPr lvl="1"/>
            <a:r>
              <a:rPr lang="en-US" sz="1200" dirty="0" smtClean="0"/>
              <a:t>Optic Flow Estimation</a:t>
            </a:r>
          </a:p>
          <a:p>
            <a:pPr lvl="1"/>
            <a:r>
              <a:rPr lang="en-US" sz="1200" dirty="0" smtClean="0"/>
              <a:t>Edge Pattern Matching</a:t>
            </a:r>
          </a:p>
          <a:p>
            <a:pPr lvl="1"/>
            <a:r>
              <a:rPr lang="en-US" sz="1200" dirty="0" smtClean="0"/>
              <a:t>Representative Point Matching</a:t>
            </a:r>
          </a:p>
          <a:p>
            <a:pPr lvl="1"/>
            <a:r>
              <a:rPr lang="en-US" sz="1200" dirty="0" smtClean="0"/>
              <a:t>Block Matching</a:t>
            </a:r>
          </a:p>
          <a:p>
            <a:pPr lvl="1"/>
            <a:r>
              <a:rPr lang="en-US" sz="1200" dirty="0" smtClean="0"/>
              <a:t>Circular Block Matching</a:t>
            </a:r>
            <a:endParaRPr lang="es-ES_tradnl" sz="1200" dirty="0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61737" y="5155395"/>
            <a:ext cx="32124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595841"/>
                </a:solidFill>
              </a:rPr>
              <a:t>Matching successive frames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17358" y="2171700"/>
            <a:ext cx="3886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A set of fast matching strategies.</a:t>
            </a: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1" y="4545157"/>
            <a:ext cx="4967298" cy="1450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105400" y="3814762"/>
            <a:ext cx="2819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sz="1600" b="1" dirty="0" smtClean="0"/>
              <a:t>Motion Model</a:t>
            </a:r>
          </a:p>
          <a:p>
            <a:pPr lvl="1"/>
            <a:r>
              <a:rPr lang="en-US" sz="1200" dirty="0" smtClean="0"/>
              <a:t>Affine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41275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9242-0979-47C1-9506-83A7636351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3 Marcador de número de diapositiva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584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7FAC3EC-4240-491C-847D-559BFFA3BD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dirty="0" smtClean="0"/>
              <a:t>State of the Art</a:t>
            </a:r>
            <a:br>
              <a:rPr lang="en-US" dirty="0" smtClean="0"/>
            </a:br>
            <a:r>
              <a:rPr lang="en-US" sz="2800" dirty="0" smtClean="0"/>
              <a:t>Image Stabilization - Steps</a:t>
            </a:r>
            <a:endParaRPr lang="en-US" sz="2800" dirty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152400" y="13716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dirty="0"/>
              <a:t>2</a:t>
            </a:r>
            <a:r>
              <a:rPr lang="en-US" sz="3200" dirty="0" smtClean="0"/>
              <a:t> – Global Motion Estimation</a:t>
            </a:r>
            <a:endParaRPr lang="en-US" sz="32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13874" y="3503695"/>
            <a:ext cx="349316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b="1" dirty="0" smtClean="0"/>
              <a:t>Low pass filter</a:t>
            </a:r>
            <a:endParaRPr lang="en-US" sz="1600" b="1" dirty="0" smtClean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17358" y="2171700"/>
            <a:ext cx="3886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With motion parameter.</a:t>
            </a:r>
          </a:p>
          <a:p>
            <a:pPr marL="0" indent="0">
              <a:buNone/>
            </a:pPr>
            <a:r>
              <a:rPr lang="en-US" sz="1800" dirty="0" smtClean="0"/>
              <a:t>Which is undesirable motion (vibration)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5143500" y="3216692"/>
            <a:ext cx="2819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958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9584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84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9584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9584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sz="1600" b="1" dirty="0" smtClean="0"/>
              <a:t>Restrict </a:t>
            </a:r>
            <a:r>
              <a:rPr lang="en-US" sz="1600" b="1" dirty="0" smtClean="0"/>
              <a:t>Motion to a Model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87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e de proyecto">
  <a:themeElements>
    <a:clrScheme name="Project Report_TP10064580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Project Report_TP1006458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 Report_TP1006458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Report_TP1006458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Report_TP10064580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proyecto</Template>
  <TotalTime>0</TotalTime>
  <Words>238</Words>
  <Application>Microsoft Office PowerPoint</Application>
  <PresentationFormat>Presentación en pantalla (4:3)</PresentationFormat>
  <Paragraphs>71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Informe de proyecto</vt:lpstr>
      <vt:lpstr>Tesina in Computer Vision Virtual meeting No. 1</vt:lpstr>
      <vt:lpstr>Starting Guides</vt:lpstr>
      <vt:lpstr>Objectives of the meeting</vt:lpstr>
      <vt:lpstr>Review about what I have done</vt:lpstr>
      <vt:lpstr>State of the Art Image Stabilization</vt:lpstr>
      <vt:lpstr>State of the Art Image Stabilization</vt:lpstr>
      <vt:lpstr>State of the Art Image Stabilization</vt:lpstr>
      <vt:lpstr>State of the Art Image Stabilization - Steps</vt:lpstr>
      <vt:lpstr>State of the Art Image Stabilization - Steps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2012-04-23T20:19:00Z</dcterms:created>
  <dcterms:modified xsi:type="dcterms:W3CDTF">2012-04-24T10:43:16Z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