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CD6A20-14BE-4237-AF25-8F975CE9A7A6}">
  <a:tblStyle styleId="{EBCD6A20-14BE-4237-AF25-8F975CE9A7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5cc7f658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5cc7f658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5d83b7660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5d83b7660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5cc7f658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5cc7f658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5cc7f658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5cc7f658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5cc7f658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5cc7f658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5cc7f658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5cc7f658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5cc7f658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5cc7f658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5d83b766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5d83b766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5d83b766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5d83b766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5d83b766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5d83b766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towardsdatascience.com/time-series-forecasting-using-auto-arima-in-python-bb83e49210cd" TargetMode="External"/><Relationship Id="rId4" Type="http://schemas.openxmlformats.org/officeDocument/2006/relationships/hyperlink" Target="https://www.kaggle.com/jayantawasthi/rnn-used-to-predict-future-sales" TargetMode="External"/><Relationship Id="rId5" Type="http://schemas.openxmlformats.org/officeDocument/2006/relationships/hyperlink" Target="https://www.kaggle.com/szhou42/predict-future-sales-top-11-solution" TargetMode="External"/><Relationship Id="rId6" Type="http://schemas.openxmlformats.org/officeDocument/2006/relationships/hyperlink" Target="https://github.com/VipinindKumar/Predict-Future-Sales/blob/master/sales1(oct_as_pred).ipynb" TargetMode="External"/><Relationship Id="rId7" Type="http://schemas.openxmlformats.org/officeDocument/2006/relationships/hyperlink" Target="https://github.com/krishnaik06/ARIMA-And-Seasonal-ARIMA/blob/master/Untitled.ipyn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c/competitive-data-science-predict-future-sales/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adm1n123/CS-725-Project-Predict-future-sal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448275" y="552650"/>
            <a:ext cx="64287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aseline="30000" lang="en-GB"/>
              <a:t>CS-725 Project: Predict future sales</a:t>
            </a:r>
            <a:endParaRPr baseline="30000"/>
          </a:p>
          <a:p>
            <a:pPr indent="0" lvl="0" marL="0" rtl="0" algn="l">
              <a:spcBef>
                <a:spcPts val="0"/>
              </a:spcBef>
              <a:spcAft>
                <a:spcPts val="0"/>
              </a:spcAft>
              <a:buNone/>
            </a:pPr>
            <a:r>
              <a:t/>
            </a:r>
            <a:endParaRPr baseline="30000"/>
          </a:p>
        </p:txBody>
      </p:sp>
      <p:sp>
        <p:nvSpPr>
          <p:cNvPr id="73" name="Google Shape;73;p13"/>
          <p:cNvSpPr txBox="1"/>
          <p:nvPr>
            <p:ph idx="1" type="subTitle"/>
          </p:nvPr>
        </p:nvSpPr>
        <p:spPr>
          <a:xfrm>
            <a:off x="2448275" y="2854225"/>
            <a:ext cx="4721400" cy="16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Abhinandan Singh           (203050031)</a:t>
            </a:r>
            <a:endParaRPr/>
          </a:p>
          <a:p>
            <a:pPr indent="0" lvl="0" marL="0" rtl="0" algn="l">
              <a:spcBef>
                <a:spcPts val="0"/>
              </a:spcBef>
              <a:spcAft>
                <a:spcPts val="0"/>
              </a:spcAft>
              <a:buNone/>
            </a:pPr>
            <a:r>
              <a:rPr lang="en-GB"/>
              <a:t>Ajay Sarup Jain                (203050036)</a:t>
            </a:r>
            <a:endParaRPr/>
          </a:p>
          <a:p>
            <a:pPr indent="0" lvl="0" marL="0" rtl="0" algn="l">
              <a:spcBef>
                <a:spcPts val="0"/>
              </a:spcBef>
              <a:spcAft>
                <a:spcPts val="0"/>
              </a:spcAft>
              <a:buNone/>
            </a:pPr>
            <a:r>
              <a:rPr lang="en-GB"/>
              <a:t>Ankush Agrawal          	   (203050007)</a:t>
            </a:r>
            <a:endParaRPr/>
          </a:p>
          <a:p>
            <a:pPr indent="0" lvl="0" marL="0" rtl="0" algn="l">
              <a:spcBef>
                <a:spcPts val="0"/>
              </a:spcBef>
              <a:spcAft>
                <a:spcPts val="0"/>
              </a:spcAft>
              <a:buNone/>
            </a:pPr>
            <a:r>
              <a:rPr lang="en-GB"/>
              <a:t>Deepak Singh Baghel      (203050005)</a:t>
            </a:r>
            <a:endParaRPr/>
          </a:p>
          <a:p>
            <a:pPr indent="0" lvl="0" marL="0" rtl="0" algn="l">
              <a:spcBef>
                <a:spcPts val="0"/>
              </a:spcBef>
              <a:spcAft>
                <a:spcPts val="0"/>
              </a:spcAft>
              <a:buNone/>
            </a:pPr>
            <a:r>
              <a:rPr lang="en-GB"/>
              <a:t>Shubhranshu Maurya      (203050096)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128" name="Google Shape;128;p2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u="sng">
                <a:solidFill>
                  <a:schemeClr val="hlink"/>
                </a:solidFill>
                <a:hlinkClick r:id="rId3"/>
              </a:rPr>
              <a:t>https://towardsdatascience.com/time-series-forecasting-using-auto-arima-in-python-bb83e49210cd</a:t>
            </a:r>
            <a:endParaRPr sz="1400"/>
          </a:p>
          <a:p>
            <a:pPr indent="-317500" lvl="0" marL="457200" rtl="0" algn="l">
              <a:spcBef>
                <a:spcPts val="0"/>
              </a:spcBef>
              <a:spcAft>
                <a:spcPts val="0"/>
              </a:spcAft>
              <a:buSzPts val="1400"/>
              <a:buChar char="●"/>
            </a:pPr>
            <a:r>
              <a:rPr lang="en-GB" sz="1400" u="sng">
                <a:solidFill>
                  <a:schemeClr val="hlink"/>
                </a:solidFill>
                <a:hlinkClick r:id="rId4"/>
              </a:rPr>
              <a:t>https://www.kaggle.com/jayantawasthi/rnn-used-to-predict-future-sale</a:t>
            </a:r>
            <a:endParaRPr sz="1400"/>
          </a:p>
          <a:p>
            <a:pPr indent="-317500" lvl="0" marL="457200" rtl="0" algn="l">
              <a:spcBef>
                <a:spcPts val="0"/>
              </a:spcBef>
              <a:spcAft>
                <a:spcPts val="0"/>
              </a:spcAft>
              <a:buSzPts val="1400"/>
              <a:buChar char="●"/>
            </a:pPr>
            <a:r>
              <a:rPr lang="en-GB" sz="1400" u="sng">
                <a:solidFill>
                  <a:schemeClr val="hlink"/>
                </a:solidFill>
                <a:hlinkClick r:id="rId5"/>
              </a:rPr>
              <a:t>https://www.kaggle.com/szhou42/predict-future-sales-top-11-solution</a:t>
            </a:r>
            <a:endParaRPr sz="1400"/>
          </a:p>
          <a:p>
            <a:pPr indent="-317500" lvl="0" marL="457200" rtl="0" algn="l">
              <a:spcBef>
                <a:spcPts val="0"/>
              </a:spcBef>
              <a:spcAft>
                <a:spcPts val="0"/>
              </a:spcAft>
              <a:buSzPts val="1400"/>
              <a:buChar char="●"/>
            </a:pPr>
            <a:r>
              <a:rPr lang="en-GB" sz="1400" u="sng">
                <a:solidFill>
                  <a:schemeClr val="hlink"/>
                </a:solidFill>
                <a:hlinkClick r:id="rId6"/>
              </a:rPr>
              <a:t>https://github.com/VipinindKumar/Predict-Future-Sales/blob/master/sales1(oct_as_pred).ipynb</a:t>
            </a:r>
            <a:endParaRPr sz="1400"/>
          </a:p>
          <a:p>
            <a:pPr indent="-317500" lvl="0" marL="457200" rtl="0" algn="l">
              <a:spcBef>
                <a:spcPts val="0"/>
              </a:spcBef>
              <a:spcAft>
                <a:spcPts val="0"/>
              </a:spcAft>
              <a:buSzPts val="1400"/>
              <a:buChar char="●"/>
            </a:pPr>
            <a:r>
              <a:rPr lang="en-GB" sz="1400" u="sng">
                <a:solidFill>
                  <a:schemeClr val="hlink"/>
                </a:solidFill>
                <a:hlinkClick r:id="rId7"/>
              </a:rPr>
              <a:t>https://github.com/krishnaik06/ARIMA-And-Seasonal-ARIMA/blob/master/Untitled.ipynb</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82100" y="2035100"/>
            <a:ext cx="2779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GB" sz="1350">
                <a:highlight>
                  <a:srgbClr val="FFFFFF"/>
                </a:highlight>
                <a:latin typeface="Arial"/>
                <a:ea typeface="Arial"/>
                <a:cs typeface="Arial"/>
                <a:sym typeface="Arial"/>
              </a:rPr>
              <a:t>Predict future sales is the final project for the "How to win a data science competition" Coursera course.</a:t>
            </a:r>
            <a:endParaRPr sz="1350">
              <a:highlight>
                <a:srgbClr val="FFFFFF"/>
              </a:highlight>
              <a:latin typeface="Arial"/>
              <a:ea typeface="Arial"/>
              <a:cs typeface="Arial"/>
              <a:sym typeface="Arial"/>
            </a:endParaRPr>
          </a:p>
          <a:p>
            <a:pPr indent="0" lvl="0" marL="0" rtl="0" algn="l">
              <a:spcBef>
                <a:spcPts val="800"/>
              </a:spcBef>
              <a:spcAft>
                <a:spcPts val="0"/>
              </a:spcAft>
              <a:buNone/>
            </a:pPr>
            <a:r>
              <a:rPr lang="en-GB" sz="1350">
                <a:highlight>
                  <a:srgbClr val="FFFFFF"/>
                </a:highlight>
                <a:latin typeface="Arial"/>
                <a:ea typeface="Arial"/>
                <a:cs typeface="Arial"/>
                <a:sym typeface="Arial"/>
              </a:rPr>
              <a:t>In this competition we were required to work with a challenging time-series dataset consisting of daily sales data, kindly provided by one of the largest Russian software firms - 1C Company. </a:t>
            </a:r>
            <a:endParaRPr sz="1350">
              <a:highlight>
                <a:srgbClr val="FFFFFF"/>
              </a:highlight>
              <a:latin typeface="Arial"/>
              <a:ea typeface="Arial"/>
              <a:cs typeface="Arial"/>
              <a:sym typeface="Arial"/>
            </a:endParaRPr>
          </a:p>
          <a:p>
            <a:pPr indent="0" lvl="0" marL="0" rtl="0" algn="l">
              <a:spcBef>
                <a:spcPts val="800"/>
              </a:spcBef>
              <a:spcAft>
                <a:spcPts val="0"/>
              </a:spcAft>
              <a:buNone/>
            </a:pPr>
            <a:r>
              <a:rPr lang="en-GB" sz="1350">
                <a:highlight>
                  <a:srgbClr val="FFFFFF"/>
                </a:highlight>
                <a:latin typeface="Arial"/>
                <a:ea typeface="Arial"/>
                <a:cs typeface="Arial"/>
                <a:sym typeface="Arial"/>
              </a:rPr>
              <a:t>It was asked to predict total sales for every product and store in the next month.</a:t>
            </a:r>
            <a:endParaRPr sz="1350">
              <a:highlight>
                <a:srgbClr val="FFFFFF"/>
              </a:highlight>
              <a:latin typeface="Arial"/>
              <a:ea typeface="Arial"/>
              <a:cs typeface="Arial"/>
              <a:sym typeface="Arial"/>
            </a:endParaRPr>
          </a:p>
          <a:p>
            <a:pPr indent="0" lvl="0" marL="0" rtl="0" algn="l">
              <a:spcBef>
                <a:spcPts val="800"/>
              </a:spcBef>
              <a:spcAft>
                <a:spcPts val="0"/>
              </a:spcAft>
              <a:buClr>
                <a:schemeClr val="dk2"/>
              </a:buClr>
              <a:buSzPts val="1100"/>
              <a:buFont typeface="Arial"/>
              <a:buNone/>
            </a:pPr>
            <a:r>
              <a:t/>
            </a:r>
            <a:endParaRPr sz="1350">
              <a:highlight>
                <a:srgbClr val="FFFFFF"/>
              </a:highlight>
              <a:latin typeface="Arial"/>
              <a:ea typeface="Arial"/>
              <a:cs typeface="Arial"/>
              <a:sym typeface="Arial"/>
            </a:endParaRPr>
          </a:p>
          <a:p>
            <a:pPr indent="0" lvl="0" marL="0" rtl="0" algn="l">
              <a:spcBef>
                <a:spcPts val="0"/>
              </a:spcBef>
              <a:spcAft>
                <a:spcPts val="1600"/>
              </a:spcAft>
              <a:buNone/>
            </a:pPr>
            <a:r>
              <a:t/>
            </a:r>
            <a:endParaRPr sz="13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Abstract</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Clr>
                <a:schemeClr val="dk2"/>
              </a:buClr>
              <a:buSzPts val="1100"/>
              <a:buFont typeface="Arial"/>
              <a:buNone/>
            </a:pPr>
            <a:r>
              <a:rPr lang="en-GB" sz="1350">
                <a:highlight>
                  <a:srgbClr val="FFFFFF"/>
                </a:highlight>
                <a:latin typeface="Arial"/>
                <a:ea typeface="Arial"/>
                <a:cs typeface="Arial"/>
                <a:sym typeface="Arial"/>
              </a:rPr>
              <a:t>We are provided with daily historical sales data. The task is to forecast the total amount of products sold in every shop for the test set. It is worth noting that the list of shops and products slightly changes every month. Creating a robust model that can handle such situations is part of the challenge.</a:t>
            </a:r>
            <a:endParaRPr sz="13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475550" y="575950"/>
            <a:ext cx="82464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Detailing the dataset</a:t>
            </a:r>
            <a:endParaRPr/>
          </a:p>
        </p:txBody>
      </p:sp>
      <p:sp>
        <p:nvSpPr>
          <p:cNvPr id="91" name="Google Shape;91;p16"/>
          <p:cNvSpPr txBox="1"/>
          <p:nvPr>
            <p:ph idx="1" type="body"/>
          </p:nvPr>
        </p:nvSpPr>
        <p:spPr>
          <a:xfrm>
            <a:off x="298225" y="1163500"/>
            <a:ext cx="7593300" cy="3002400"/>
          </a:xfrm>
          <a:prstGeom prst="rect">
            <a:avLst/>
          </a:prstGeom>
        </p:spPr>
        <p:txBody>
          <a:bodyPr anchorCtr="0" anchor="t" bIns="91425" lIns="91425" spcFirstLastPara="1" rIns="91425" wrap="square" tIns="91425">
            <a:noAutofit/>
          </a:bodyPr>
          <a:lstStyle/>
          <a:p>
            <a:pPr indent="0" lvl="0" marL="0" rtl="0" algn="l">
              <a:spcBef>
                <a:spcPts val="2400"/>
              </a:spcBef>
              <a:spcAft>
                <a:spcPts val="0"/>
              </a:spcAft>
              <a:buClr>
                <a:schemeClr val="dk2"/>
              </a:buClr>
              <a:buSzPts val="1100"/>
              <a:buFont typeface="Arial"/>
              <a:buNone/>
            </a:pPr>
            <a:r>
              <a:rPr b="1" lang="en-GB" sz="1350">
                <a:highlight>
                  <a:srgbClr val="FFFFFF"/>
                </a:highlight>
                <a:latin typeface="Arial"/>
                <a:ea typeface="Arial"/>
                <a:cs typeface="Arial"/>
                <a:sym typeface="Arial"/>
              </a:rPr>
              <a:t>Dataset:</a:t>
            </a:r>
            <a:r>
              <a:rPr lang="en-GB" sz="1350">
                <a:highlight>
                  <a:srgbClr val="FFFFFF"/>
                </a:highlight>
                <a:latin typeface="Arial"/>
                <a:ea typeface="Arial"/>
                <a:cs typeface="Arial"/>
                <a:sym typeface="Arial"/>
              </a:rPr>
              <a:t> </a:t>
            </a:r>
            <a:r>
              <a:rPr lang="en-GB" sz="1350" u="sng">
                <a:solidFill>
                  <a:schemeClr val="hlink"/>
                </a:solidFill>
                <a:highlight>
                  <a:srgbClr val="FFFFFF"/>
                </a:highlight>
                <a:latin typeface="Arial"/>
                <a:ea typeface="Arial"/>
                <a:cs typeface="Arial"/>
                <a:sym typeface="Arial"/>
                <a:hlinkClick r:id="rId3"/>
              </a:rPr>
              <a:t>https://www.kaggle.com/c/competitive-data-science-predict-future-sales/data</a:t>
            </a:r>
            <a:endParaRPr sz="1350">
              <a:highlight>
                <a:srgbClr val="FFFFFF"/>
              </a:highlight>
              <a:latin typeface="Arial"/>
              <a:ea typeface="Arial"/>
              <a:cs typeface="Arial"/>
              <a:sym typeface="Arial"/>
            </a:endParaRPr>
          </a:p>
          <a:p>
            <a:pPr indent="0" lvl="0" marL="0" rtl="0" algn="l">
              <a:spcBef>
                <a:spcPts val="2400"/>
              </a:spcBef>
              <a:spcAft>
                <a:spcPts val="0"/>
              </a:spcAft>
              <a:buClr>
                <a:schemeClr val="dk2"/>
              </a:buClr>
              <a:buSzPts val="1100"/>
              <a:buFont typeface="Arial"/>
              <a:buNone/>
            </a:pPr>
            <a:r>
              <a:rPr b="1" lang="en-GB" sz="1350">
                <a:highlight>
                  <a:srgbClr val="FFFFFF"/>
                </a:highlight>
                <a:latin typeface="Arial"/>
                <a:ea typeface="Arial"/>
                <a:cs typeface="Arial"/>
                <a:sym typeface="Arial"/>
              </a:rPr>
              <a:t>File descriptions</a:t>
            </a:r>
            <a:endParaRPr b="1" sz="1350">
              <a:highlight>
                <a:srgbClr val="FFFFFF"/>
              </a:highlight>
              <a:latin typeface="Arial"/>
              <a:ea typeface="Arial"/>
              <a:cs typeface="Arial"/>
              <a:sym typeface="Arial"/>
            </a:endParaRPr>
          </a:p>
          <a:p>
            <a:pPr indent="-314325" lvl="0" marL="457200" rtl="0" algn="l">
              <a:spcBef>
                <a:spcPts val="1200"/>
              </a:spcBef>
              <a:spcAft>
                <a:spcPts val="0"/>
              </a:spcAft>
              <a:buSzPts val="1350"/>
              <a:buFont typeface="Arial"/>
              <a:buChar char="●"/>
            </a:pPr>
            <a:r>
              <a:rPr b="1" lang="en-GB" sz="1350">
                <a:highlight>
                  <a:srgbClr val="FFFFFF"/>
                </a:highlight>
                <a:latin typeface="Arial"/>
                <a:ea typeface="Arial"/>
                <a:cs typeface="Arial"/>
                <a:sym typeface="Arial"/>
              </a:rPr>
              <a:t>sales_train.csv</a:t>
            </a:r>
            <a:r>
              <a:rPr lang="en-GB" sz="1350">
                <a:highlight>
                  <a:srgbClr val="FFFFFF"/>
                </a:highlight>
                <a:latin typeface="Arial"/>
                <a:ea typeface="Arial"/>
                <a:cs typeface="Arial"/>
                <a:sym typeface="Arial"/>
              </a:rPr>
              <a:t> - the training set. Daily historical data from January 2013 to October 2015.</a:t>
            </a:r>
            <a:endParaRPr sz="1350">
              <a:highlight>
                <a:srgbClr val="FFFFFF"/>
              </a:highlight>
              <a:latin typeface="Arial"/>
              <a:ea typeface="Arial"/>
              <a:cs typeface="Arial"/>
              <a:sym typeface="Arial"/>
            </a:endParaRPr>
          </a:p>
          <a:p>
            <a:pPr indent="-314325" lvl="0" marL="457200" rtl="0" algn="l">
              <a:spcBef>
                <a:spcPts val="0"/>
              </a:spcBef>
              <a:spcAft>
                <a:spcPts val="0"/>
              </a:spcAft>
              <a:buSzPts val="1350"/>
              <a:buFont typeface="Arial"/>
              <a:buChar char="●"/>
            </a:pPr>
            <a:r>
              <a:rPr b="1" lang="en-GB" sz="1350">
                <a:highlight>
                  <a:srgbClr val="FFFFFF"/>
                </a:highlight>
                <a:latin typeface="Arial"/>
                <a:ea typeface="Arial"/>
                <a:cs typeface="Arial"/>
                <a:sym typeface="Arial"/>
              </a:rPr>
              <a:t>test.csv</a:t>
            </a:r>
            <a:r>
              <a:rPr lang="en-GB" sz="1350">
                <a:highlight>
                  <a:srgbClr val="FFFFFF"/>
                </a:highlight>
                <a:latin typeface="Arial"/>
                <a:ea typeface="Arial"/>
                <a:cs typeface="Arial"/>
                <a:sym typeface="Arial"/>
              </a:rPr>
              <a:t> - the test set. You need to forecast the sales for these shops and products for November 2015.</a:t>
            </a:r>
            <a:endParaRPr sz="1350">
              <a:highlight>
                <a:srgbClr val="FFFFFF"/>
              </a:highlight>
              <a:latin typeface="Arial"/>
              <a:ea typeface="Arial"/>
              <a:cs typeface="Arial"/>
              <a:sym typeface="Arial"/>
            </a:endParaRPr>
          </a:p>
          <a:p>
            <a:pPr indent="-314325" lvl="0" marL="457200" rtl="0" algn="l">
              <a:spcBef>
                <a:spcPts val="0"/>
              </a:spcBef>
              <a:spcAft>
                <a:spcPts val="0"/>
              </a:spcAft>
              <a:buSzPts val="1350"/>
              <a:buFont typeface="Arial"/>
              <a:buChar char="●"/>
            </a:pPr>
            <a:r>
              <a:rPr b="1" lang="en-GB" sz="1350">
                <a:highlight>
                  <a:srgbClr val="FFFFFF"/>
                </a:highlight>
                <a:latin typeface="Arial"/>
                <a:ea typeface="Arial"/>
                <a:cs typeface="Arial"/>
                <a:sym typeface="Arial"/>
              </a:rPr>
              <a:t>sample_submission.csv</a:t>
            </a:r>
            <a:r>
              <a:rPr lang="en-GB" sz="1350">
                <a:highlight>
                  <a:srgbClr val="FFFFFF"/>
                </a:highlight>
                <a:latin typeface="Arial"/>
                <a:ea typeface="Arial"/>
                <a:cs typeface="Arial"/>
                <a:sym typeface="Arial"/>
              </a:rPr>
              <a:t> - a sample submission file in the correct format.</a:t>
            </a:r>
            <a:endParaRPr sz="1350">
              <a:highlight>
                <a:srgbClr val="FFFFFF"/>
              </a:highlight>
              <a:latin typeface="Arial"/>
              <a:ea typeface="Arial"/>
              <a:cs typeface="Arial"/>
              <a:sym typeface="Arial"/>
            </a:endParaRPr>
          </a:p>
          <a:p>
            <a:pPr indent="-314325" lvl="0" marL="457200" rtl="0" algn="l">
              <a:spcBef>
                <a:spcPts val="0"/>
              </a:spcBef>
              <a:spcAft>
                <a:spcPts val="0"/>
              </a:spcAft>
              <a:buSzPts val="1350"/>
              <a:buFont typeface="Arial"/>
              <a:buChar char="●"/>
            </a:pPr>
            <a:r>
              <a:rPr b="1" lang="en-GB" sz="1350">
                <a:highlight>
                  <a:srgbClr val="FFFFFF"/>
                </a:highlight>
                <a:latin typeface="Arial"/>
                <a:ea typeface="Arial"/>
                <a:cs typeface="Arial"/>
                <a:sym typeface="Arial"/>
              </a:rPr>
              <a:t>items.csv</a:t>
            </a:r>
            <a:r>
              <a:rPr lang="en-GB" sz="1350">
                <a:highlight>
                  <a:srgbClr val="FFFFFF"/>
                </a:highlight>
                <a:latin typeface="Arial"/>
                <a:ea typeface="Arial"/>
                <a:cs typeface="Arial"/>
                <a:sym typeface="Arial"/>
              </a:rPr>
              <a:t> - supplemental information about the items/products.</a:t>
            </a:r>
            <a:endParaRPr sz="1350">
              <a:highlight>
                <a:srgbClr val="FFFFFF"/>
              </a:highlight>
              <a:latin typeface="Arial"/>
              <a:ea typeface="Arial"/>
              <a:cs typeface="Arial"/>
              <a:sym typeface="Arial"/>
            </a:endParaRPr>
          </a:p>
          <a:p>
            <a:pPr indent="-314325" lvl="0" marL="457200" rtl="0" algn="l">
              <a:spcBef>
                <a:spcPts val="0"/>
              </a:spcBef>
              <a:spcAft>
                <a:spcPts val="0"/>
              </a:spcAft>
              <a:buSzPts val="1350"/>
              <a:buFont typeface="Arial"/>
              <a:buChar char="●"/>
            </a:pPr>
            <a:r>
              <a:rPr b="1" lang="en-GB" sz="1350">
                <a:highlight>
                  <a:srgbClr val="FFFFFF"/>
                </a:highlight>
                <a:latin typeface="Arial"/>
                <a:ea typeface="Arial"/>
                <a:cs typeface="Arial"/>
                <a:sym typeface="Arial"/>
              </a:rPr>
              <a:t>item_categories.csv</a:t>
            </a:r>
            <a:r>
              <a:rPr lang="en-GB" sz="1350">
                <a:highlight>
                  <a:srgbClr val="FFFFFF"/>
                </a:highlight>
                <a:latin typeface="Arial"/>
                <a:ea typeface="Arial"/>
                <a:cs typeface="Arial"/>
                <a:sym typeface="Arial"/>
              </a:rPr>
              <a:t>  - supplemental information about the items categories.</a:t>
            </a:r>
            <a:endParaRPr sz="1350">
              <a:highlight>
                <a:srgbClr val="FFFFFF"/>
              </a:highlight>
              <a:latin typeface="Arial"/>
              <a:ea typeface="Arial"/>
              <a:cs typeface="Arial"/>
              <a:sym typeface="Arial"/>
            </a:endParaRPr>
          </a:p>
          <a:p>
            <a:pPr indent="-314325" lvl="0" marL="457200" rtl="0" algn="l">
              <a:spcBef>
                <a:spcPts val="0"/>
              </a:spcBef>
              <a:spcAft>
                <a:spcPts val="0"/>
              </a:spcAft>
              <a:buSzPts val="1350"/>
              <a:buFont typeface="Arial"/>
              <a:buChar char="●"/>
            </a:pPr>
            <a:r>
              <a:rPr b="1" lang="en-GB" sz="1350">
                <a:highlight>
                  <a:srgbClr val="FFFFFF"/>
                </a:highlight>
                <a:latin typeface="Arial"/>
                <a:ea typeface="Arial"/>
                <a:cs typeface="Arial"/>
                <a:sym typeface="Arial"/>
              </a:rPr>
              <a:t>shops.csv</a:t>
            </a:r>
            <a:r>
              <a:rPr lang="en-GB" sz="1350">
                <a:highlight>
                  <a:srgbClr val="FFFFFF"/>
                </a:highlight>
                <a:latin typeface="Arial"/>
                <a:ea typeface="Arial"/>
                <a:cs typeface="Arial"/>
                <a:sym typeface="Arial"/>
              </a:rPr>
              <a:t>- supplemental information about the shops.</a:t>
            </a:r>
            <a:endParaRPr sz="1350"/>
          </a:p>
          <a:p>
            <a:pPr indent="0" lvl="0" marL="0" rtl="0" algn="l">
              <a:spcBef>
                <a:spcPts val="2700"/>
              </a:spcBef>
              <a:spcAft>
                <a:spcPts val="1600"/>
              </a:spcAft>
              <a:buNone/>
            </a:pPr>
            <a:r>
              <a:t/>
            </a:r>
            <a:endParaRPr sz="13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Models used </a:t>
            </a:r>
            <a:endParaRPr/>
          </a:p>
        </p:txBody>
      </p:sp>
      <p:sp>
        <p:nvSpPr>
          <p:cNvPr id="97" name="Google Shape;97;p17"/>
          <p:cNvSpPr txBox="1"/>
          <p:nvPr>
            <p:ph idx="1" type="body"/>
          </p:nvPr>
        </p:nvSpPr>
        <p:spPr>
          <a:xfrm>
            <a:off x="343950" y="1211350"/>
            <a:ext cx="39810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We made use of different machine learning techniques/models to do a comparative analysis between them. Following are the techniques used along with the work distribution:</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GB" sz="1400"/>
              <a:t>Github repo link:</a:t>
            </a:r>
            <a:endParaRPr sz="1400"/>
          </a:p>
          <a:p>
            <a:pPr indent="0" lvl="0" marL="0" rtl="0" algn="l">
              <a:spcBef>
                <a:spcPts val="1600"/>
              </a:spcBef>
              <a:spcAft>
                <a:spcPts val="0"/>
              </a:spcAft>
              <a:buNone/>
            </a:pPr>
            <a:r>
              <a:rPr lang="en-GB" sz="1400" u="sng">
                <a:solidFill>
                  <a:schemeClr val="hlink"/>
                </a:solidFill>
                <a:hlinkClick r:id="rId3"/>
              </a:rPr>
              <a:t>https://github.com/adm1n123/CS-725-Project-Predict-future-sales</a:t>
            </a:r>
            <a:endParaRPr sz="1400"/>
          </a:p>
          <a:p>
            <a:pPr indent="0" lvl="0" marL="0" rtl="0" algn="l">
              <a:spcBef>
                <a:spcPts val="1600"/>
              </a:spcBef>
              <a:spcAft>
                <a:spcPts val="1600"/>
              </a:spcAft>
              <a:buNone/>
            </a:pPr>
            <a:r>
              <a:t/>
            </a:r>
            <a:endParaRPr sz="1200"/>
          </a:p>
        </p:txBody>
      </p:sp>
      <p:graphicFrame>
        <p:nvGraphicFramePr>
          <p:cNvPr id="98" name="Google Shape;98;p17"/>
          <p:cNvGraphicFramePr/>
          <p:nvPr/>
        </p:nvGraphicFramePr>
        <p:xfrm>
          <a:off x="4572000" y="1364547"/>
          <a:ext cx="3000000" cy="3000000"/>
        </p:xfrm>
        <a:graphic>
          <a:graphicData uri="http://schemas.openxmlformats.org/drawingml/2006/table">
            <a:tbl>
              <a:tblPr>
                <a:noFill/>
                <a:tableStyleId>{EBCD6A20-14BE-4237-AF25-8F975CE9A7A6}</a:tableStyleId>
              </a:tblPr>
              <a:tblGrid>
                <a:gridCol w="1410850"/>
                <a:gridCol w="2838950"/>
              </a:tblGrid>
              <a:tr h="429925">
                <a:tc>
                  <a:txBody>
                    <a:bodyPr/>
                    <a:lstStyle/>
                    <a:p>
                      <a:pPr indent="0" lvl="0" marL="0" rtl="0" algn="l">
                        <a:spcBef>
                          <a:spcPts val="0"/>
                        </a:spcBef>
                        <a:spcAft>
                          <a:spcPts val="0"/>
                        </a:spcAft>
                        <a:buNone/>
                      </a:pPr>
                      <a:r>
                        <a:rPr b="1" lang="en-GB"/>
                        <a:t>Model</a:t>
                      </a:r>
                      <a:endParaRPr b="1"/>
                    </a:p>
                  </a:txBody>
                  <a:tcPr marT="91425" marB="91425" marR="91425" marL="91425"/>
                </a:tc>
                <a:tc>
                  <a:txBody>
                    <a:bodyPr/>
                    <a:lstStyle/>
                    <a:p>
                      <a:pPr indent="0" lvl="0" marL="0" rtl="0" algn="l">
                        <a:spcBef>
                          <a:spcPts val="0"/>
                        </a:spcBef>
                        <a:spcAft>
                          <a:spcPts val="0"/>
                        </a:spcAft>
                        <a:buNone/>
                      </a:pPr>
                      <a:r>
                        <a:rPr b="1" lang="en-GB"/>
                        <a:t>Team member working on it</a:t>
                      </a:r>
                      <a:endParaRPr b="1"/>
                    </a:p>
                  </a:txBody>
                  <a:tcPr marT="91425" marB="91425" marR="91425" marL="91425"/>
                </a:tc>
              </a:tr>
              <a:tr h="411750">
                <a:tc>
                  <a:txBody>
                    <a:bodyPr/>
                    <a:lstStyle/>
                    <a:p>
                      <a:pPr indent="0" lvl="0" marL="0" rtl="0" algn="l">
                        <a:spcBef>
                          <a:spcPts val="0"/>
                        </a:spcBef>
                        <a:spcAft>
                          <a:spcPts val="0"/>
                        </a:spcAft>
                        <a:buNone/>
                      </a:pPr>
                      <a:r>
                        <a:rPr lang="en-GB" sz="1200"/>
                        <a:t>Neural Network</a:t>
                      </a:r>
                      <a:endParaRPr sz="1200"/>
                    </a:p>
                  </a:txBody>
                  <a:tcPr marT="91425" marB="91425" marR="91425" marL="91425"/>
                </a:tc>
                <a:tc>
                  <a:txBody>
                    <a:bodyPr/>
                    <a:lstStyle/>
                    <a:p>
                      <a:pPr indent="0" lvl="0" marL="0" rtl="0" algn="l">
                        <a:spcBef>
                          <a:spcPts val="0"/>
                        </a:spcBef>
                        <a:spcAft>
                          <a:spcPts val="0"/>
                        </a:spcAft>
                        <a:buNone/>
                      </a:pPr>
                      <a:r>
                        <a:rPr lang="en-GB" sz="1200"/>
                        <a:t>Ankush Agrawal </a:t>
                      </a:r>
                      <a:endParaRPr sz="1200"/>
                    </a:p>
                  </a:txBody>
                  <a:tcPr marT="91425" marB="91425" marR="91425" marL="91425"/>
                </a:tc>
              </a:tr>
              <a:tr h="411750">
                <a:tc>
                  <a:txBody>
                    <a:bodyPr/>
                    <a:lstStyle/>
                    <a:p>
                      <a:pPr indent="0" lvl="0" marL="0" rtl="0" algn="l">
                        <a:spcBef>
                          <a:spcPts val="0"/>
                        </a:spcBef>
                        <a:spcAft>
                          <a:spcPts val="0"/>
                        </a:spcAft>
                        <a:buNone/>
                      </a:pPr>
                      <a:r>
                        <a:rPr lang="en-GB" sz="1200"/>
                        <a:t>Linear Regression </a:t>
                      </a:r>
                      <a:endParaRPr sz="1200"/>
                    </a:p>
                  </a:txBody>
                  <a:tcPr marT="91425" marB="91425" marR="91425" marL="91425"/>
                </a:tc>
                <a:tc>
                  <a:txBody>
                    <a:bodyPr/>
                    <a:lstStyle/>
                    <a:p>
                      <a:pPr indent="0" lvl="0" marL="0" rtl="0" algn="l">
                        <a:spcBef>
                          <a:spcPts val="0"/>
                        </a:spcBef>
                        <a:spcAft>
                          <a:spcPts val="0"/>
                        </a:spcAft>
                        <a:buNone/>
                      </a:pPr>
                      <a:r>
                        <a:rPr lang="en-GB" sz="1200"/>
                        <a:t>Ajay Swaroop Jain, Shubhranshu Maurya</a:t>
                      </a:r>
                      <a:endParaRPr sz="1200"/>
                    </a:p>
                  </a:txBody>
                  <a:tcPr marT="91425" marB="91425" marR="91425" marL="91425"/>
                </a:tc>
              </a:tr>
              <a:tr h="411750">
                <a:tc>
                  <a:txBody>
                    <a:bodyPr/>
                    <a:lstStyle/>
                    <a:p>
                      <a:pPr indent="0" lvl="0" marL="0" rtl="0" algn="l">
                        <a:spcBef>
                          <a:spcPts val="0"/>
                        </a:spcBef>
                        <a:spcAft>
                          <a:spcPts val="0"/>
                        </a:spcAft>
                        <a:buNone/>
                      </a:pPr>
                      <a:r>
                        <a:rPr lang="en-GB" sz="1200"/>
                        <a:t>Random Forests</a:t>
                      </a:r>
                      <a:endParaRPr sz="1200"/>
                    </a:p>
                  </a:txBody>
                  <a:tcPr marT="91425" marB="91425" marR="91425" marL="91425"/>
                </a:tc>
                <a:tc>
                  <a:txBody>
                    <a:bodyPr/>
                    <a:lstStyle/>
                    <a:p>
                      <a:pPr indent="0" lvl="0" marL="0" rtl="0" algn="l">
                        <a:spcBef>
                          <a:spcPts val="0"/>
                        </a:spcBef>
                        <a:spcAft>
                          <a:spcPts val="0"/>
                        </a:spcAft>
                        <a:buNone/>
                      </a:pPr>
                      <a:r>
                        <a:rPr lang="en-GB" sz="1200"/>
                        <a:t>Ajay Swarup Jain</a:t>
                      </a:r>
                      <a:endParaRPr sz="1200"/>
                    </a:p>
                  </a:txBody>
                  <a:tcPr marT="91425" marB="91425" marR="91425" marL="91425"/>
                </a:tc>
              </a:tr>
              <a:tr h="411750">
                <a:tc>
                  <a:txBody>
                    <a:bodyPr/>
                    <a:lstStyle/>
                    <a:p>
                      <a:pPr indent="0" lvl="0" marL="0" rtl="0" algn="l">
                        <a:spcBef>
                          <a:spcPts val="0"/>
                        </a:spcBef>
                        <a:spcAft>
                          <a:spcPts val="0"/>
                        </a:spcAft>
                        <a:buNone/>
                      </a:pPr>
                      <a:r>
                        <a:rPr lang="en-GB" sz="1200"/>
                        <a:t>Weighted Moving Avg.</a:t>
                      </a:r>
                      <a:endParaRPr sz="1200"/>
                    </a:p>
                  </a:txBody>
                  <a:tcPr marT="91425" marB="91425" marR="91425" marL="91425"/>
                </a:tc>
                <a:tc>
                  <a:txBody>
                    <a:bodyPr/>
                    <a:lstStyle/>
                    <a:p>
                      <a:pPr indent="0" lvl="0" marL="0" rtl="0" algn="l">
                        <a:spcBef>
                          <a:spcPts val="0"/>
                        </a:spcBef>
                        <a:spcAft>
                          <a:spcPts val="0"/>
                        </a:spcAft>
                        <a:buNone/>
                      </a:pPr>
                      <a:r>
                        <a:rPr lang="en-GB" sz="1200"/>
                        <a:t>Deepak Singh Baghel , Shubhranshu</a:t>
                      </a:r>
                      <a:endParaRPr sz="1200"/>
                    </a:p>
                  </a:txBody>
                  <a:tcPr marT="91425" marB="91425" marR="91425" marL="91425"/>
                </a:tc>
              </a:tr>
              <a:tr h="400725">
                <a:tc>
                  <a:txBody>
                    <a:bodyPr/>
                    <a:lstStyle/>
                    <a:p>
                      <a:pPr indent="0" lvl="0" marL="0" rtl="0" algn="l">
                        <a:spcBef>
                          <a:spcPts val="0"/>
                        </a:spcBef>
                        <a:spcAft>
                          <a:spcPts val="0"/>
                        </a:spcAft>
                        <a:buNone/>
                      </a:pPr>
                      <a:r>
                        <a:rPr lang="en-GB" sz="1200"/>
                        <a:t>LSTM</a:t>
                      </a:r>
                      <a:endParaRPr sz="1200"/>
                    </a:p>
                  </a:txBody>
                  <a:tcPr marT="91425" marB="91425" marR="91425" marL="91425"/>
                </a:tc>
                <a:tc>
                  <a:txBody>
                    <a:bodyPr/>
                    <a:lstStyle/>
                    <a:p>
                      <a:pPr indent="0" lvl="0" marL="0" rtl="0" algn="l">
                        <a:spcBef>
                          <a:spcPts val="0"/>
                        </a:spcBef>
                        <a:spcAft>
                          <a:spcPts val="0"/>
                        </a:spcAft>
                        <a:buNone/>
                      </a:pPr>
                      <a:r>
                        <a:rPr lang="en-GB" sz="1200"/>
                        <a:t>Abhinandan Singh</a:t>
                      </a:r>
                      <a:endParaRPr sz="1200"/>
                    </a:p>
                  </a:txBody>
                  <a:tcPr marT="91425" marB="91425" marR="91425" marL="91425"/>
                </a:tc>
              </a:tr>
              <a:tr h="400725">
                <a:tc>
                  <a:txBody>
                    <a:bodyPr/>
                    <a:lstStyle/>
                    <a:p>
                      <a:pPr indent="0" lvl="0" marL="0" rtl="0" algn="l">
                        <a:spcBef>
                          <a:spcPts val="0"/>
                        </a:spcBef>
                        <a:spcAft>
                          <a:spcPts val="0"/>
                        </a:spcAft>
                        <a:buNone/>
                      </a:pPr>
                      <a:r>
                        <a:rPr lang="en-GB" sz="1200"/>
                        <a:t>ARIMA</a:t>
                      </a:r>
                      <a:endParaRPr sz="1200"/>
                    </a:p>
                  </a:txBody>
                  <a:tcPr marT="91425" marB="91425" marR="91425" marL="91425"/>
                </a:tc>
                <a:tc>
                  <a:txBody>
                    <a:bodyPr/>
                    <a:lstStyle/>
                    <a:p>
                      <a:pPr indent="0" lvl="0" marL="0" rtl="0" algn="l">
                        <a:spcBef>
                          <a:spcPts val="0"/>
                        </a:spcBef>
                        <a:spcAft>
                          <a:spcPts val="0"/>
                        </a:spcAft>
                        <a:buNone/>
                      </a:pPr>
                      <a:r>
                        <a:rPr lang="en-GB" sz="1200"/>
                        <a:t>Deepak Singh Baghel</a:t>
                      </a:r>
                      <a:endParaRPr sz="12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725625" y="551625"/>
            <a:ext cx="3764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graphicFrame>
        <p:nvGraphicFramePr>
          <p:cNvPr id="104" name="Google Shape;104;p18"/>
          <p:cNvGraphicFramePr/>
          <p:nvPr/>
        </p:nvGraphicFramePr>
        <p:xfrm>
          <a:off x="938447" y="1655575"/>
          <a:ext cx="3000000" cy="3000000"/>
        </p:xfrm>
        <a:graphic>
          <a:graphicData uri="http://schemas.openxmlformats.org/drawingml/2006/table">
            <a:tbl>
              <a:tblPr>
                <a:noFill/>
                <a:tableStyleId>{EBCD6A20-14BE-4237-AF25-8F975CE9A7A6}</a:tableStyleId>
              </a:tblPr>
              <a:tblGrid>
                <a:gridCol w="1809750"/>
                <a:gridCol w="1809750"/>
                <a:gridCol w="1809750"/>
                <a:gridCol w="1809750"/>
              </a:tblGrid>
              <a:tr h="381000">
                <a:tc>
                  <a:txBody>
                    <a:bodyPr/>
                    <a:lstStyle/>
                    <a:p>
                      <a:pPr indent="0" lvl="0" marL="0" rtl="0" algn="l">
                        <a:spcBef>
                          <a:spcPts val="0"/>
                        </a:spcBef>
                        <a:spcAft>
                          <a:spcPts val="0"/>
                        </a:spcAft>
                        <a:buNone/>
                      </a:pPr>
                      <a:r>
                        <a:rPr b="1" lang="en-GB"/>
                        <a:t>Model</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a:t>Train Loss</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a:t>Dev Loss</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a:t>Kaggle score</a:t>
                      </a:r>
                      <a:endParaRPr b="1"/>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t>Random Forests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1.789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1.725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t>Linear 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6.627</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2.162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1.386</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t>Neural Network</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0.677</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0.677</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1.217</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t>LSTM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50">
                          <a:solidFill>
                            <a:schemeClr val="dk2"/>
                          </a:solidFill>
                          <a:highlight>
                            <a:srgbClr val="FFFFFF"/>
                          </a:highlight>
                        </a:rPr>
                        <a:t>4.1477</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1.41241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t>ARIMA</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1.002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1.17767</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200"/>
                        <a:t>Weighted Moving Avg</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200"/>
                        <a:t>0.939</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200"/>
                        <a:t>-</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200"/>
                        <a:t>1.05798</a:t>
                      </a:r>
                      <a:endParaRPr sz="1200"/>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3012475" y="822413"/>
            <a:ext cx="3821699" cy="2866274"/>
          </a:xfrm>
          <a:prstGeom prst="rect">
            <a:avLst/>
          </a:prstGeom>
          <a:noFill/>
          <a:ln>
            <a:noFill/>
          </a:ln>
        </p:spPr>
      </p:pic>
      <p:sp>
        <p:nvSpPr>
          <p:cNvPr id="110" name="Google Shape;110;p19"/>
          <p:cNvSpPr txBox="1"/>
          <p:nvPr/>
        </p:nvSpPr>
        <p:spPr>
          <a:xfrm>
            <a:off x="3012475" y="3688675"/>
            <a:ext cx="3777300" cy="6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latin typeface="Lato"/>
                <a:ea typeface="Lato"/>
                <a:cs typeface="Lato"/>
                <a:sym typeface="Lato"/>
              </a:rPr>
              <a:t>Sales vs Months</a:t>
            </a:r>
            <a:endParaRPr sz="15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2199337" y="871600"/>
            <a:ext cx="4745325" cy="3165100"/>
          </a:xfrm>
          <a:prstGeom prst="rect">
            <a:avLst/>
          </a:prstGeom>
          <a:noFill/>
          <a:ln>
            <a:noFill/>
          </a:ln>
        </p:spPr>
      </p:pic>
      <p:sp>
        <p:nvSpPr>
          <p:cNvPr id="116" name="Google Shape;116;p20"/>
          <p:cNvSpPr txBox="1"/>
          <p:nvPr/>
        </p:nvSpPr>
        <p:spPr>
          <a:xfrm>
            <a:off x="2206375" y="4075450"/>
            <a:ext cx="4736100" cy="5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Seasonal Decomposition</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459325" y="575950"/>
            <a:ext cx="6262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122" name="Google Shape;122;p21"/>
          <p:cNvSpPr txBox="1"/>
          <p:nvPr/>
        </p:nvSpPr>
        <p:spPr>
          <a:xfrm>
            <a:off x="2459325" y="1545850"/>
            <a:ext cx="5621400" cy="262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S</a:t>
            </a:r>
            <a:r>
              <a:rPr lang="en-GB">
                <a:latin typeface="Lato"/>
                <a:ea typeface="Lato"/>
                <a:cs typeface="Lato"/>
                <a:sym typeface="Lato"/>
              </a:rPr>
              <a:t>ales vs month plot shows that sales are decreasing over time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 second plot also shows a decreasing trend, also we observe that there is nothing like seasonality. In over 34 months span sales was good in only 2 seasons.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As per the kaggle submission scores we observe that for the given underlying dataset  weighted moving average performs best since there is no seasonality present in the data</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