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1" r:id="rId19"/>
    <p:sldId id="270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C7C"/>
    <a:srgbClr val="F7F7F7"/>
    <a:srgbClr val="BB2121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95" d="100"/>
          <a:sy n="95" d="100"/>
        </p:scale>
        <p:origin x="6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9E09-0D3C-AB46-B003-F77261A2DD64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EFED-4E82-A54A-A1EE-C2BD4EFC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36A6-2B44-BFF0-5DBB-FB4576FE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711BC-2327-F202-B928-31F56225B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27149-AE0D-847F-F4F7-C3055D65D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DDCE2-33DD-2A28-5780-D573B08B2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BC59-ACC4-96A8-A233-F02B0E321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1E411-F2A4-00F6-BC28-755538B65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27340-DE79-809F-E5AC-EF509BD2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206C-048D-E3E9-479F-E2F3D6C7F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3E394-10F5-8E0C-632D-19246D70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369F4-567B-821A-FBF0-8B6B72ABC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58B31-32AD-C70F-AB05-45E5F15C4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B979-FBEB-2774-8031-1B7FDD874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3E43-F241-A638-BBF3-4E6F0A55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5633F-9BE8-39A9-6450-E68F2DA7F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843E6-2729-BA8A-3F76-17EAE5B39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CE30-E5AE-647D-AD41-43FDC31DC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DEAF3-4B0A-A80C-C93D-6A9406CE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B7C9F-4736-2B79-89E9-8DD22E1C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7FB11-081E-EF15-60AD-BB5D76749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B552C-5A79-C10A-655F-68F86C687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E34C-3BBF-FDA1-0F1F-601B93DCA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B3BC8-1B16-968E-C3DC-ADAA8158E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07F88D-F0EB-2B9A-5788-586FF0B6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57F6D-7ECE-466E-9A1A-6C2BC711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6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DF17-FE7B-0EB0-E6DE-6FE0E5F02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E4982-144D-3EE7-FCC0-0916DDDAB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566BE-5076-0AF2-F130-6F7C5D24E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7333-2159-3741-3DFD-6FB874C2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8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0997-C657-C5D7-F1D4-3F295468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BD802-6795-619E-C1A2-6DD45A5F5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F0555E-E2B2-A41F-5CE1-3487626CD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D11E5-FECA-DA97-D9A2-C21397F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AD8-3830-EBEA-8E39-4F79BCCE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02901-7C82-FD92-02F8-5CA95BCEB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844697-5B32-0044-9DA7-91DB65DC6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2E861-14C6-79C5-2177-E87EEBD41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1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29451-8248-51AD-F61D-2F7258A7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70778-2056-6B29-8EF3-AE74B3A2C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0EF13-842D-9326-847A-F4180A8EA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D1E1-1627-88B6-8016-8EDD717CE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226D-68C5-FEA1-9B45-67456470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D9A65-0821-7908-D06D-BB7C7419F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48DB0-23B6-15C4-37E7-EDF3E475F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E711-FB3B-B731-7BC2-F2BBFF26B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738A-D323-ACBD-ADCE-2DAA37B15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0CAA7-C302-2A33-4DA0-0326EAD1A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06BCD-013E-C377-7066-3498541F9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8E38A-26E5-9AC0-4384-70960FE1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4CDA-FE44-D638-4CD4-6E3B82F7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D0B4D-1C08-2091-5804-0E620C616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75309-5FC4-B1F4-4094-69C2F157E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F9D4-01CB-E375-62D1-4CEF960BB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C427-3712-4FC0-2342-680010B68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07C56-55DE-45C1-816E-778C88DBE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78813-BA8F-BF74-D96C-B6EE7DC8C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5A48-3D05-CB2C-6664-4DD66B298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8FC5-D33E-0E86-181C-965779C0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8AE49-EFCA-7D17-250D-FD4F46C5B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70CBA-BB51-519D-8AA4-2409D6761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83D2-898F-1A16-2AC2-8F2A3C9A0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ED42C-686D-846E-74C2-E3377AB1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5A7C6-926E-F717-B92E-973434D8A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CC72B-2BAE-006C-E4CC-B7E0B7385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3F000-2A97-C592-9ED4-61B6F71E1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0A966-205B-92BE-D6AC-E06B8A7B2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A51C5-65AD-DC68-28B4-699B5B8D6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E5A47-3ED5-7C07-4BC4-28BB4ECBE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40857-E82C-096E-CB93-80134368E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0E6D-FDE8-B247-5348-FC04F794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11AFB-0563-21BD-BBF9-EBE514CB7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5D503-6DE6-BBB9-1CB6-B8C625928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2A2C9-2BD6-0BCC-11AE-7A4E83AE4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C4FE9-5D71-EEDA-29B1-20AD7C373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04B0D-DEAF-4720-ACDA-A6BFA479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87AAC-AA9D-007D-E7C7-67410FBCE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9D797-726F-516E-256C-4B97BC652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EEFED-4E82-A54A-A1EE-C2BD4EFC0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30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59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A9DC-1107-284C-8AD4-AB249AA3D1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7FD64-3325-8544-B141-035F216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.jp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F4B-E76F-0AD0-8E53-23E112655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Computer Vision with ALRP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77AF4-5986-9031-9614-19D2B18B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BF86E-E9D3-2667-90F3-DD6159E57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F44961-D341-3B6D-FB26-31962B65C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1A4E9-93AA-A29C-39E9-1A2F945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Define constraints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3ABD592-9C89-FBAF-9491-10632F1A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7510-0F55-69EE-6BF0-14EEB59C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Define how wide/tall each character should be relative to the plate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Our parameters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15-80% of the height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4-30% of the width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Adjust to make sure we are not including other recognized regions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Convert relative values to pixel values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E4E42A4-A741-8EF5-5B4C-49E5113B4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C5BC51-59D0-D8D1-30CB-D5B51374F016}"/>
              </a:ext>
            </a:extLst>
          </p:cNvPr>
          <p:cNvSpPr/>
          <p:nvPr/>
        </p:nvSpPr>
        <p:spPr>
          <a:xfrm>
            <a:off x="5550165" y="1061577"/>
            <a:ext cx="6193102" cy="4411376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constraint percentages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MIN_REL_LP_HEIGHT = 0.15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MAX_REL_LP_HEIGHT = 0.80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MIN_REL_LP_WIDTH = 0.04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MAX_REL_LP_WIDTH = 0.30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in pixels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min_char_height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MIN_REL_LP_HEIGHT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max_char_height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MAX_REL_LP_HEIGHT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min_char_width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MIN_REL_LP_WIDTH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max_char_width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MAX_REL_LP_WIDTH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5147F-9F9B-69FA-DFE8-83DE85D8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97868F-FE4F-CBD9-E97F-6453ABF00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A0E65-1DE5-6807-BEBD-90B83A89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2449C-79E9-B9DE-CAF7-98A96ADE2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4CE7-6140-1C27-911E-9F7BC249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Iterate through each recognized region</a:t>
            </a:r>
          </a:p>
          <a:p>
            <a:r>
              <a:rPr lang="en-US" dirty="0"/>
              <a:t>Get the coordinates, height, and width of the region</a:t>
            </a: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Check if the region meets our parameters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min_height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region_height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max_height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min_width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region_width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max_width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8478910-6029-C54A-8A11-85A517A53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6887FFF-47BA-37D8-84C3-AB43BA9BB91C}"/>
              </a:ext>
            </a:extLst>
          </p:cNvPr>
          <p:cNvSpPr/>
          <p:nvPr/>
        </p:nvSpPr>
        <p:spPr>
          <a:xfrm>
            <a:off x="5550165" y="1061577"/>
            <a:ext cx="6193102" cy="4411376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regions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regionprops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labeled_plate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region boundary coordinates</a:t>
            </a:r>
          </a:p>
          <a:p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y0, x0, y1, x1 =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regions.bbox</a:t>
            </a:r>
            <a:endParaRPr lang="en-US" b="0" i="0" u="none" strike="noStrike" baseline="0" dirty="0">
              <a:solidFill>
                <a:schemeClr val="tx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region_height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y1 - y0</a:t>
            </a:r>
          </a:p>
          <a:p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region_width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x1 - x0</a:t>
            </a:r>
          </a:p>
          <a:p>
            <a:endParaRPr lang="en-US" dirty="0">
              <a:solidFill>
                <a:schemeClr val="tx2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 Check if region meets </a:t>
            </a:r>
            <a:r>
              <a:rPr lang="en-US" dirty="0" err="1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contraints</a:t>
            </a:r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(possible characters)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region_height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min_char_height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region_height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max_char_height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region_width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min_char_width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region_width</a:t>
            </a:r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max_char_width</a:t>
            </a:r>
            <a:endParaRPr lang="en-US" dirty="0">
              <a:solidFill>
                <a:schemeClr val="tx2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):</a:t>
            </a:r>
          </a:p>
        </p:txBody>
      </p:sp>
    </p:spTree>
    <p:extLst>
      <p:ext uri="{BB962C8B-B14F-4D97-AF65-F5344CB8AC3E}">
        <p14:creationId xmlns:p14="http://schemas.microsoft.com/office/powerpoint/2010/main" val="15596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A64F5-9723-6ABE-E673-A2AB5F31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396087-14F7-BB24-C3ED-F3F38684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5CED2-1D0E-D703-1CAE-DD8ECEF4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A030051-3F67-3D01-78AB-C4D196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642F-F9E9-9F4B-C83E-18A3F509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Initialize two empty arrays for storing data</a:t>
            </a:r>
          </a:p>
          <a:p>
            <a:r>
              <a:rPr lang="en-US" dirty="0"/>
              <a:t>For matching regions:</a:t>
            </a:r>
          </a:p>
          <a:p>
            <a:pPr lvl="1"/>
            <a:r>
              <a:rPr lang="en-US" dirty="0"/>
              <a:t>Define a cropped version of the image that just includes the region</a:t>
            </a:r>
          </a:p>
          <a:p>
            <a:pPr lvl="1"/>
            <a:r>
              <a:rPr lang="en-US" dirty="0"/>
              <a:t>Add a red border to the outside (for user insight)</a:t>
            </a:r>
          </a:p>
          <a:p>
            <a:pPr lvl="1"/>
            <a:r>
              <a:rPr lang="en-US" dirty="0"/>
              <a:t>Resize to a standard 20x20 size</a:t>
            </a:r>
          </a:p>
          <a:p>
            <a:pPr lvl="1"/>
            <a:r>
              <a:rPr lang="en-US" dirty="0"/>
              <a:t>Add the cropped version to the first array</a:t>
            </a:r>
          </a:p>
          <a:p>
            <a:pPr lvl="1"/>
            <a:r>
              <a:rPr lang="en-US" dirty="0"/>
              <a:t>…continued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F9D2D57-5B5B-1428-5D5A-6017F763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26667E-9046-B653-AD4B-38E8269E49AF}"/>
              </a:ext>
            </a:extLst>
          </p:cNvPr>
          <p:cNvSpPr/>
          <p:nvPr/>
        </p:nvSpPr>
        <p:spPr>
          <a:xfrm>
            <a:off x="5550165" y="1061577"/>
            <a:ext cx="6193102" cy="5298882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Store recognized characters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characters = []</a:t>
            </a:r>
          </a:p>
          <a:p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char_data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endParaRPr lang="en-US" b="0" i="0" u="none" strike="noStrike" baseline="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regions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regionprops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labeled_plate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…</a:t>
            </a:r>
          </a:p>
          <a:p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 Define region and outline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roi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updated_plate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[y0:y1, x0:x1]</a:t>
            </a:r>
          </a:p>
          <a:p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rect_border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patches.Rectangle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((x0, y0), x1-x0, y1-y0,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edgecolor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”red"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linewidth=</a:t>
            </a:r>
            <a:r>
              <a:rPr lang="en-US" b="1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fill=</a:t>
            </a:r>
            <a:r>
              <a:rPr lang="en-US" b="1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ax1.add_patch(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rect_border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Resize and append to array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resized_char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resize(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roi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(20, 20))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characters.append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resized_char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2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5BE9B-5DA4-4497-68FC-2EAC1A4C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4F2944-C978-48C9-0B33-D38BE7B8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B250B-04E6-80F8-B228-37EB2B27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4FDB765-35F3-D9C9-DEC3-E3D4BAA0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E7BA-EFCD-7D4D-C70D-2FA63F12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For matching regions (continued):</a:t>
            </a:r>
          </a:p>
          <a:p>
            <a:pPr lvl="1"/>
            <a:r>
              <a:rPr lang="en-US" dirty="0"/>
              <a:t>Add a tuple with the area and x-coordinate to the second array</a:t>
            </a:r>
          </a:p>
          <a:p>
            <a:pPr lvl="2"/>
            <a:r>
              <a:rPr lang="en-US" dirty="0"/>
              <a:t>This allows us to uniquely identify each region later on</a:t>
            </a:r>
          </a:p>
          <a:p>
            <a:r>
              <a:rPr lang="en-US" dirty="0"/>
              <a:t>For non-matching regions:</a:t>
            </a:r>
          </a:p>
          <a:p>
            <a:pPr lvl="1"/>
            <a:r>
              <a:rPr lang="en-US" dirty="0"/>
              <a:t>Add a thin blue outline to distinguish it</a:t>
            </a:r>
          </a:p>
          <a:p>
            <a:pPr lvl="1"/>
            <a:r>
              <a:rPr lang="en-US" dirty="0"/>
              <a:t>Don’t save anywhere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7C6C4E-F05A-6347-2487-B4A8A1077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18B9A7-C5A9-A513-4AA5-C424EDD26008}"/>
              </a:ext>
            </a:extLst>
          </p:cNvPr>
          <p:cNvSpPr/>
          <p:nvPr/>
        </p:nvSpPr>
        <p:spPr>
          <a:xfrm>
            <a:off x="5550165" y="1061577"/>
            <a:ext cx="6193102" cy="3779364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regions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regionprops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labeled_plate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…</a:t>
            </a:r>
          </a:p>
          <a:p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# Store area for later filtering and x0 for unique ID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char_area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region_height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region_width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char_data.append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char_area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x0))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rect_border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patches.Rectangle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((x0, y0), x1-x0, y1-y0,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edgecolor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="blue", linewidth=1, fill=False)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ax1.add_patch(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rect_border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C0753-51A6-78ED-17B4-F45245B3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6" y="4915068"/>
            <a:ext cx="3360255" cy="1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9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0B69E-4C03-7CA9-DC13-8E937568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88104-3979-D3E6-5A53-0533BF56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34F2-62A9-33B1-B31D-4AF7722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Standardizing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8E04727-6D4A-B29B-ACC2-6F6E622CF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1D80-3EDA-E446-717F-DB6701C1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Resizing to 20x20 standardizes the shape of characters</a:t>
            </a:r>
          </a:p>
          <a:p>
            <a:r>
              <a:rPr lang="en-US" dirty="0"/>
              <a:t>Converting to binary (and inverting) simplifies into black and white</a:t>
            </a:r>
          </a:p>
          <a:p>
            <a:r>
              <a:rPr lang="en-US" dirty="0"/>
              <a:t>Stored as 2-dimensional array consisting of 1s and 0s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0F2565B-4F93-14EB-E78E-532C94BF1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E2C5-2705-9618-9B2F-4E778109DB8F}"/>
              </a:ext>
            </a:extLst>
          </p:cNvPr>
          <p:cNvSpPr txBox="1"/>
          <p:nvPr/>
        </p:nvSpPr>
        <p:spPr>
          <a:xfrm>
            <a:off x="5889812" y="592343"/>
            <a:ext cx="59570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[[0. 0. 0. 0. 1. 1. 1. 1. 1. 1. 1. 1. 1. 0. 0. 0. 0. 0. 0. 0.] [0. 1. 1. 1. 1. 1. 1. 1. 1. 1. 1. 1. 1. 1. 1. 0. 0. 0. 0. 0.] [0. 1. 1. 1. 1. 1. 1. 1. 1. 1. 1. 1. 1. 1. 1. 1. 0. 0. 0. 0.] [1. 1. 1. 1. 1. 1. 0. 0. 0. 0. 0. 1. 1. 1. 1. 1. 1. 0. 0. 0.] [1. 1. 1. 1. 1. 0. 0. 0. 0. 0. 0. 0. 1. 1. 1. 1. 1. 1. 0. 0.] [1. 1. 1. 1. 1. 0. 0. 0. 0. 0. 0. 0. 1. 1. 1. 1. 1. 1. 0. 0.] [0. 1. 1. 1. 1. 1. 0. 0. 0. 0. 0. 0. 1. 1. 1. 1. 1. 1. 0. 0.] [0. 1. 1. 1. 1. 1. 0. 0. 0. 0. 0. 1. 1. 1. 1. 1. 1. 1. 0. 0.] [0. 1. 1. 1. 1. 1. 1. 1. 1. 1. 1. 1. 1. 1. 1. 1. 1. 0. 0. 0.] [0. 0. 1. 1. 1. 1. 1. 1. 1. 1. 1. 1. 1. 1. 1. 1. 1. 0. 0. 0.] [0. 1. 1. 1. 1. 1. 1. 1. 1. 1. 1. 1. 1. 1. 1. 1. 1. 1. 1. 0.] [0. 1. 1. 1. 1. 1. 1. 0. 0. 0. 0. 0. 0. 1. 1. 1. 1. 1. 1. 0.] [0. 1. 1. 1. 1. 1. 0. 0. 0. 0. 0. 0. 0. 0. 1. 1. 1. 1. 1. 1.] [0. 1. 1. 1. 1. 1. 0. 0. 0. 0. 0. 0. 0. 0. 1. 1. 1. 1. 1. 1.] [0. 1. 1. 1. 1. 1. 0. 0. 0. 0. 0. 0. 0. 0. 1. 1. 1. 1. 1. 1.] [0. 1. 1. 1. 1. 1. 1. 0. 0. 0. 0. 0. 0. 0. 1. 1. 1. 1. 1. 1.] [0. 1. 1. 1. 1. 1. 1. 1. 0. 0. 0. 0. 0. 1. 1. 1. 1. 1. 1. 1.] [0. 0. 1. 1. 1. 1. 1. 1. 1. 1. 1. 1. 1. 1. 1. 1. 1. 1. 1. 0.] [0. 0. 0. 0. 1. 1. 1. 1. 1. 1. 1. 1. 1. 1. 1. 1. 1. 1. 0. 0.] [0. 0. 0. 0. 0. 0. 0. 1. 1. 1. 1. 1. 1. 1. 1. 0. 0. 0. 0. 0.]]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8BD97-975C-26AF-F47F-BA414E8E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1B9CCA-6671-1AA7-AF96-E233BCC3D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5D11A-D82A-C337-2114-841902C6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Standardizing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7719371-828A-F745-2339-68079456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15F3-57C7-DF47-D7E8-F96E67AC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Resizing to 20x20 standardizes the shape of characters</a:t>
            </a:r>
          </a:p>
          <a:p>
            <a:r>
              <a:rPr lang="en-US" dirty="0"/>
              <a:t>Converting to binary (and inverting) simplifies into black and white</a:t>
            </a:r>
          </a:p>
          <a:p>
            <a:r>
              <a:rPr lang="en-US" dirty="0"/>
              <a:t>Stored as 2-dimensional array consisting of 1s and 0s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19B487-6B58-3823-9BD9-44F411D52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52511-1253-4728-7795-EA5E1F0D905C}"/>
              </a:ext>
            </a:extLst>
          </p:cNvPr>
          <p:cNvSpPr txBox="1"/>
          <p:nvPr/>
        </p:nvSpPr>
        <p:spPr>
          <a:xfrm>
            <a:off x="5889812" y="609600"/>
            <a:ext cx="5853455" cy="5909310"/>
          </a:xfrm>
          <a:prstGeom prst="rect">
            <a:avLst/>
          </a:prstGeom>
          <a:noFill/>
          <a:ln>
            <a:solidFill>
              <a:srgbClr val="067C7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[[0. 0. 0. 0. </a:t>
            </a:r>
            <a:r>
              <a:rPr lang="en-US" dirty="0">
                <a:solidFill>
                  <a:srgbClr val="00B050"/>
                </a:solidFill>
              </a:rPr>
              <a:t>1. 1. 1. 1. 1. 1. 1. 1. 1. </a:t>
            </a:r>
            <a:r>
              <a:rPr lang="en-US" dirty="0">
                <a:solidFill>
                  <a:schemeClr val="tx1"/>
                </a:solidFill>
              </a:rPr>
              <a:t>0. 0. 0. 0. 0. 0. 0.] [0.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</a:t>
            </a:r>
            <a:r>
              <a:rPr lang="en-US" dirty="0">
                <a:solidFill>
                  <a:schemeClr val="tx1"/>
                </a:solidFill>
              </a:rPr>
              <a:t>0. 0. 0. 0. 0.] [0.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1. 1. 1. 1. 1. 1. 1. 1. 1. 1. 1. 1. 1. 1. 1. </a:t>
            </a:r>
            <a:r>
              <a:rPr lang="en-US" dirty="0">
                <a:solidFill>
                  <a:schemeClr val="tx1"/>
                </a:solidFill>
              </a:rPr>
              <a:t>0. 0. 0. 0.] [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/>
              <a:t>1. 0. 0. 0. 0. 0.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 0. 0.] [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/>
              <a:t>0. 0. 0. 0. 0. 0. 0.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 0.] [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/>
              <a:t>0. 0. 0. 0. 0. 0. 0.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 0.] [0. 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>
                <a:solidFill>
                  <a:schemeClr val="tx1"/>
                </a:solidFill>
              </a:rPr>
              <a:t>0. 0. 0. 0. 0. 0.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 0.] [0. 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>
                <a:solidFill>
                  <a:schemeClr val="tx1"/>
                </a:solidFill>
              </a:rPr>
              <a:t>0. 0. 0. 0. 0. </a:t>
            </a:r>
            <a:r>
              <a:rPr lang="en-US" dirty="0">
                <a:solidFill>
                  <a:srgbClr val="00B050"/>
                </a:solidFill>
              </a:rPr>
              <a:t>1. 1. 1. 1. 1. 1. 1. </a:t>
            </a:r>
            <a:r>
              <a:rPr lang="en-US" dirty="0">
                <a:solidFill>
                  <a:schemeClr val="tx1"/>
                </a:solidFill>
              </a:rPr>
              <a:t>0. 0.] [0.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1. 1. 1. 1. 1. 1. 1. 1. 1. 1. 1. 1. 1. 1. 1. 1.</a:t>
            </a:r>
            <a:r>
              <a:rPr lang="en-US" dirty="0">
                <a:solidFill>
                  <a:schemeClr val="tx1"/>
                </a:solidFill>
              </a:rPr>
              <a:t> 0. 0. 0.] [0. 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1. 1. 1. 1. 1. 1. 1. 1. 1. 1. 1. 1. 1. 1. 1</a:t>
            </a:r>
            <a:r>
              <a:rPr lang="en-US" dirty="0">
                <a:solidFill>
                  <a:schemeClr val="tx1"/>
                </a:solidFill>
              </a:rPr>
              <a:t>. 0. 0. 0.] [0.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1. 1. 1. 1. 1. 1. 1. 1. 1. 1. 1. 1. 1. 1. 1. 1. 1. 1. </a:t>
            </a:r>
            <a:r>
              <a:rPr lang="en-US" dirty="0">
                <a:solidFill>
                  <a:schemeClr val="tx1"/>
                </a:solidFill>
              </a:rPr>
              <a:t>0.] [0</a:t>
            </a:r>
            <a:r>
              <a:rPr lang="en-US" dirty="0">
                <a:solidFill>
                  <a:srgbClr val="00B050"/>
                </a:solidFill>
              </a:rPr>
              <a:t>. 1. 1. 1. 1. 1. 1. </a:t>
            </a:r>
            <a:r>
              <a:rPr lang="en-US" dirty="0"/>
              <a:t>0. 0. 0. 0. 0. 0.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0.] [0. 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/>
              <a:t>0. 0. 0. 0. 0. 0. 0. 0. </a:t>
            </a:r>
            <a:r>
              <a:rPr lang="en-US" dirty="0">
                <a:solidFill>
                  <a:srgbClr val="00B050"/>
                </a:solidFill>
              </a:rPr>
              <a:t>1. 1. 1. 1. 1. 1.</a:t>
            </a:r>
            <a:r>
              <a:rPr lang="en-US" dirty="0"/>
              <a:t>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[0. 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>
                <a:solidFill>
                  <a:schemeClr val="tx1"/>
                </a:solidFill>
              </a:rPr>
              <a:t>0. 0. 0. 0. 0. 0. 0. 0. </a:t>
            </a:r>
            <a:r>
              <a:rPr lang="en-US" dirty="0">
                <a:solidFill>
                  <a:srgbClr val="00B050"/>
                </a:solidFill>
              </a:rPr>
              <a:t>1. 1. 1. 1. 1. 1.</a:t>
            </a:r>
            <a:r>
              <a:rPr lang="en-US" dirty="0"/>
              <a:t>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[0. </a:t>
            </a:r>
            <a:r>
              <a:rPr lang="en-US" dirty="0">
                <a:solidFill>
                  <a:srgbClr val="00B050"/>
                </a:solidFill>
              </a:rPr>
              <a:t>1. 1. 1. 1. 1. </a:t>
            </a:r>
            <a:r>
              <a:rPr lang="en-US" dirty="0">
                <a:solidFill>
                  <a:schemeClr val="tx1"/>
                </a:solidFill>
              </a:rPr>
              <a:t>0. 0. 0. 0. 0. 0. 0. 0. </a:t>
            </a:r>
            <a:r>
              <a:rPr lang="en-US" dirty="0">
                <a:solidFill>
                  <a:srgbClr val="00B050"/>
                </a:solidFill>
              </a:rPr>
              <a:t>1. 1. 1. 1. 1. 1.</a:t>
            </a:r>
            <a:r>
              <a:rPr lang="en-US" dirty="0"/>
              <a:t>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[0. </a:t>
            </a:r>
            <a:r>
              <a:rPr lang="en-US" dirty="0">
                <a:solidFill>
                  <a:srgbClr val="00B050"/>
                </a:solidFill>
              </a:rPr>
              <a:t>1. 1. 1. 1. 1. 1. </a:t>
            </a:r>
            <a:r>
              <a:rPr lang="en-US" dirty="0">
                <a:solidFill>
                  <a:schemeClr val="tx1"/>
                </a:solidFill>
              </a:rPr>
              <a:t>0. 0. 0. 0. 0. 0. 0. </a:t>
            </a:r>
            <a:r>
              <a:rPr lang="en-US" dirty="0">
                <a:solidFill>
                  <a:srgbClr val="00B050"/>
                </a:solidFill>
              </a:rPr>
              <a:t>1. 1. 1. 1. 1. 1.</a:t>
            </a:r>
            <a:r>
              <a:rPr lang="en-US" dirty="0"/>
              <a:t>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[0. </a:t>
            </a:r>
            <a:r>
              <a:rPr lang="en-US" dirty="0">
                <a:solidFill>
                  <a:srgbClr val="00B050"/>
                </a:solidFill>
              </a:rPr>
              <a:t>1. 1. 1. 1. 1. 1. 1. </a:t>
            </a:r>
            <a:r>
              <a:rPr lang="en-US" dirty="0">
                <a:solidFill>
                  <a:schemeClr val="tx1"/>
                </a:solidFill>
              </a:rPr>
              <a:t>0. 0. 0. 0. 0. </a:t>
            </a:r>
            <a:r>
              <a:rPr lang="en-US" dirty="0">
                <a:solidFill>
                  <a:srgbClr val="00B050"/>
                </a:solidFill>
              </a:rPr>
              <a:t>1. 1. 1. 1. 1. 1. 1.</a:t>
            </a:r>
            <a:r>
              <a:rPr lang="en-US" dirty="0"/>
              <a:t>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[0. 0. </a:t>
            </a:r>
            <a:r>
              <a:rPr lang="en-US" dirty="0">
                <a:solidFill>
                  <a:srgbClr val="00B050"/>
                </a:solidFill>
              </a:rPr>
              <a:t>1. 1. 1. 1. 1. 1. 1. 1. 1. 1. 1. 1. 1. 1. 1. 1. 1. </a:t>
            </a:r>
            <a:r>
              <a:rPr lang="en-US" dirty="0">
                <a:solidFill>
                  <a:schemeClr val="tx1"/>
                </a:solidFill>
              </a:rPr>
              <a:t>0.] [0. 0. 0. 0. </a:t>
            </a:r>
            <a:r>
              <a:rPr lang="en-US" dirty="0">
                <a:solidFill>
                  <a:srgbClr val="00B050"/>
                </a:solidFill>
              </a:rPr>
              <a:t>1. 1. 1. 1. 1. 1. 1. 1. 1. 1. 1. 1. 1. 1</a:t>
            </a:r>
            <a:r>
              <a:rPr lang="en-US" dirty="0">
                <a:solidFill>
                  <a:schemeClr val="tx1"/>
                </a:solidFill>
              </a:rPr>
              <a:t>. 0. 0.] [0. 0. 0. 0. 0. 0. 0. </a:t>
            </a:r>
            <a:r>
              <a:rPr lang="en-US" dirty="0">
                <a:solidFill>
                  <a:srgbClr val="00B050"/>
                </a:solidFill>
              </a:rPr>
              <a:t>1. 1. 1. 1. 1. 1. 1. </a:t>
            </a:r>
            <a:r>
              <a:rPr lang="en-US" dirty="0">
                <a:solidFill>
                  <a:schemeClr val="tx1"/>
                </a:solidFill>
              </a:rPr>
              <a:t>1. 0. 0. 0. 0. 0.]]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6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37597-4E5C-2CC7-04B0-61D56B97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098177-E0FA-0496-E54F-72868105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217B-357F-FE14-5FD8-C43FC4C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Standardizing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A83B99-6F72-1DB7-431E-23D3DEA56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7BEA-FA97-FB27-7A7D-25BF0043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Resizing to 20x20 standardizes the shape of characters</a:t>
            </a:r>
          </a:p>
          <a:p>
            <a:r>
              <a:rPr lang="en-US" dirty="0"/>
              <a:t>Converting to binary (and inverting) simplifies into black and white</a:t>
            </a:r>
          </a:p>
          <a:p>
            <a:r>
              <a:rPr lang="en-US" dirty="0"/>
              <a:t>Stored as 2-dimensional array consisting of 1s and 0s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DF1FA94-30F0-CDE0-1F0D-AF2F5A16D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75C29-D908-D4D1-3C0D-7D6969B28115}"/>
              </a:ext>
            </a:extLst>
          </p:cNvPr>
          <p:cNvSpPr txBox="1"/>
          <p:nvPr/>
        </p:nvSpPr>
        <p:spPr>
          <a:xfrm>
            <a:off x="5889812" y="609600"/>
            <a:ext cx="59570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[[</a:t>
            </a:r>
            <a:r>
              <a:rPr lang="en-US" dirty="0">
                <a:solidFill>
                  <a:schemeClr val="bg1"/>
                </a:solidFill>
              </a:rPr>
              <a:t>0. 0. 0. 0. </a:t>
            </a:r>
            <a:r>
              <a:rPr lang="en-US" dirty="0">
                <a:solidFill>
                  <a:schemeClr val="tx1"/>
                </a:solidFill>
              </a:rPr>
              <a:t>1. 1. 1. 1. 1. 1. 1. 1. 1. </a:t>
            </a:r>
            <a:r>
              <a:rPr lang="en-US" dirty="0">
                <a:solidFill>
                  <a:schemeClr val="bg1"/>
                </a:solidFill>
              </a:rPr>
              <a:t>0. 0. 0. 0. 0. 0. 0.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</a:t>
            </a:r>
            <a:r>
              <a:rPr lang="en-US" dirty="0">
                <a:solidFill>
                  <a:schemeClr val="bg1"/>
                </a:solidFill>
              </a:rPr>
              <a:t>0. 0. 0. 0. 0.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1. 1. 1. 1. 1. 1. 1. 1. 1. 1. 1. 1. 1. 1. 1. </a:t>
            </a:r>
            <a:r>
              <a:rPr lang="en-US" dirty="0">
                <a:solidFill>
                  <a:schemeClr val="bg1"/>
                </a:solidFill>
              </a:rPr>
              <a:t>0. 0. 0. 0.</a:t>
            </a:r>
            <a:r>
              <a:rPr lang="en-US" dirty="0">
                <a:solidFill>
                  <a:schemeClr val="tx1"/>
                </a:solidFill>
              </a:rPr>
              <a:t>] [1. 1. 1. 1. 1. 1. </a:t>
            </a:r>
            <a:r>
              <a:rPr lang="en-US" dirty="0">
                <a:solidFill>
                  <a:schemeClr val="bg1"/>
                </a:solidFill>
              </a:rPr>
              <a:t>0. 0. 0. 0. 0.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0. 0. 0.</a:t>
            </a:r>
            <a:r>
              <a:rPr lang="en-US" dirty="0">
                <a:solidFill>
                  <a:schemeClr val="tx1"/>
                </a:solidFill>
              </a:rPr>
              <a:t>] [1. 1. 1. 1. 1. </a:t>
            </a:r>
            <a:r>
              <a:rPr lang="en-US" dirty="0">
                <a:solidFill>
                  <a:schemeClr val="bg1"/>
                </a:solidFill>
              </a:rPr>
              <a:t>0. 0. 0. 0. 0. 0. 0.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0. 0.</a:t>
            </a:r>
            <a:r>
              <a:rPr lang="en-US" dirty="0">
                <a:solidFill>
                  <a:schemeClr val="tx1"/>
                </a:solidFill>
              </a:rPr>
              <a:t>] [1. 1. 1. 1. 1. </a:t>
            </a:r>
            <a:r>
              <a:rPr lang="en-US" dirty="0">
                <a:solidFill>
                  <a:schemeClr val="bg1"/>
                </a:solidFill>
              </a:rPr>
              <a:t>0. 0. 0. 0. 0. 0. 0.</a:t>
            </a:r>
            <a:r>
              <a:rPr lang="en-US" dirty="0">
                <a:solidFill>
                  <a:schemeClr val="tx1"/>
                </a:solidFill>
              </a:rPr>
              <a:t> 1. 1. 1. 1. 1. 1. </a:t>
            </a:r>
            <a:r>
              <a:rPr lang="en-US" dirty="0">
                <a:solidFill>
                  <a:schemeClr val="bg1"/>
                </a:solidFill>
              </a:rPr>
              <a:t>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</a:t>
            </a:r>
            <a:r>
              <a:rPr lang="en-US" dirty="0">
                <a:solidFill>
                  <a:schemeClr val="bg1"/>
                </a:solidFill>
              </a:rPr>
              <a:t>0. 0. 0. 0. 0. 0.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</a:t>
            </a:r>
            <a:r>
              <a:rPr lang="en-US" dirty="0">
                <a:solidFill>
                  <a:schemeClr val="bg1"/>
                </a:solidFill>
              </a:rPr>
              <a:t>0. 0. 0. 0. 0. </a:t>
            </a:r>
            <a:r>
              <a:rPr lang="en-US" dirty="0">
                <a:solidFill>
                  <a:schemeClr val="tx1"/>
                </a:solidFill>
              </a:rPr>
              <a:t>1. 1. 1. 1. 1. 1. 1. </a:t>
            </a:r>
            <a:r>
              <a:rPr lang="en-US" dirty="0">
                <a:solidFill>
                  <a:schemeClr val="bg1"/>
                </a:solidFill>
              </a:rPr>
              <a:t>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1. 1. 1. 1. 1. 1. 1. 1. 1. 1. 1. 1. 1. 1. 1. 1. </a:t>
            </a:r>
            <a:r>
              <a:rPr lang="en-US" dirty="0">
                <a:solidFill>
                  <a:schemeClr val="bg1"/>
                </a:solidFill>
              </a:rPr>
              <a:t>0. 0. 0.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1. 1. 1. 1. 1. 1. 1. 1. 1. 1. 1. 1. 1. 1. 1. </a:t>
            </a:r>
            <a:r>
              <a:rPr lang="en-US" dirty="0">
                <a:solidFill>
                  <a:schemeClr val="bg1"/>
                </a:solidFill>
              </a:rPr>
              <a:t>0. 0. 0.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1. 1. 1. 1. 1. 1. 1. 1. 1. 1. 1. 1. 1. 1. 1. 1. 1. 1. </a:t>
            </a:r>
            <a:r>
              <a:rPr lang="en-US" dirty="0">
                <a:solidFill>
                  <a:schemeClr val="bg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0. 0. 0. 0. 0. 0.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</a:t>
            </a:r>
            <a:r>
              <a:rPr lang="en-US" dirty="0">
                <a:solidFill>
                  <a:schemeClr val="bg1"/>
                </a:solidFill>
              </a:rPr>
              <a:t>0. 0. 0. 0. 0. 0. 0. 0. </a:t>
            </a:r>
            <a:r>
              <a:rPr lang="en-US" dirty="0">
                <a:solidFill>
                  <a:schemeClr val="tx1"/>
                </a:solidFill>
              </a:rPr>
              <a:t>1. 1. 1. 1. 1. 1.]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</a:t>
            </a:r>
            <a:r>
              <a:rPr lang="en-US" dirty="0">
                <a:solidFill>
                  <a:schemeClr val="bg1"/>
                </a:solidFill>
              </a:rPr>
              <a:t>0. 0. 0. 0. 0. 0. 0. 0. </a:t>
            </a:r>
            <a:r>
              <a:rPr lang="en-US" dirty="0">
                <a:solidFill>
                  <a:schemeClr val="tx1"/>
                </a:solidFill>
              </a:rPr>
              <a:t>1. 1. 1. 1. 1. 1.]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</a:t>
            </a:r>
            <a:r>
              <a:rPr lang="en-US" dirty="0">
                <a:solidFill>
                  <a:schemeClr val="bg1"/>
                </a:solidFill>
              </a:rPr>
              <a:t>0. 0. 0. 0. 0. 0. 0. 0. </a:t>
            </a:r>
            <a:r>
              <a:rPr lang="en-US" dirty="0">
                <a:solidFill>
                  <a:schemeClr val="tx1"/>
                </a:solidFill>
              </a:rPr>
              <a:t>1. 1. 1. 1. 1. 1.]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</a:t>
            </a:r>
            <a:r>
              <a:rPr lang="en-US" dirty="0">
                <a:solidFill>
                  <a:schemeClr val="bg1"/>
                </a:solidFill>
              </a:rPr>
              <a:t>0. 0. 0. 0. 0. 0. 0. </a:t>
            </a:r>
            <a:r>
              <a:rPr lang="en-US" dirty="0">
                <a:solidFill>
                  <a:schemeClr val="tx1"/>
                </a:solidFill>
              </a:rPr>
              <a:t>1. 1. 1. 1. 1. 1.] [</a:t>
            </a:r>
            <a:r>
              <a:rPr lang="en-US" dirty="0">
                <a:solidFill>
                  <a:schemeClr val="bg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1. 1. 1. 1. 1. 1. 1. </a:t>
            </a:r>
            <a:r>
              <a:rPr lang="en-US" dirty="0">
                <a:solidFill>
                  <a:schemeClr val="bg1"/>
                </a:solidFill>
              </a:rPr>
              <a:t>0. 0. 0. 0. 0. </a:t>
            </a:r>
            <a:r>
              <a:rPr lang="en-US" dirty="0">
                <a:solidFill>
                  <a:schemeClr val="tx1"/>
                </a:solidFill>
              </a:rPr>
              <a:t>1. 1. 1. 1. 1. 1. 1.] [</a:t>
            </a:r>
            <a:r>
              <a:rPr lang="en-US" dirty="0">
                <a:solidFill>
                  <a:schemeClr val="bg1"/>
                </a:solidFill>
              </a:rPr>
              <a:t>0. 0.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1. 1. 1. 1. 1. 1. 1. 1. 1. 1. 1. 1. 1. 1. 1. 1. 1. </a:t>
            </a:r>
            <a:r>
              <a:rPr lang="en-US" dirty="0">
                <a:solidFill>
                  <a:schemeClr val="bg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0. 0. 0. 0. </a:t>
            </a:r>
            <a:r>
              <a:rPr lang="en-US" dirty="0">
                <a:solidFill>
                  <a:schemeClr val="tx1"/>
                </a:solidFill>
              </a:rPr>
              <a:t>1. 1. 1. 1. 1. 1. 1. 1. 1. 1. 1. 1. 1. 1. </a:t>
            </a:r>
            <a:r>
              <a:rPr lang="en-US" dirty="0">
                <a:solidFill>
                  <a:schemeClr val="bg1"/>
                </a:solidFill>
              </a:rPr>
              <a:t>0. 0.</a:t>
            </a:r>
            <a:r>
              <a:rPr lang="en-US" dirty="0">
                <a:solidFill>
                  <a:schemeClr val="tx1"/>
                </a:solidFill>
              </a:rPr>
              <a:t>] [</a:t>
            </a:r>
            <a:r>
              <a:rPr lang="en-US" dirty="0">
                <a:solidFill>
                  <a:schemeClr val="bg1"/>
                </a:solidFill>
              </a:rPr>
              <a:t>0. 0. 0. 0. 0. 0. 0. </a:t>
            </a:r>
            <a:r>
              <a:rPr lang="en-US" dirty="0">
                <a:solidFill>
                  <a:schemeClr val="tx1"/>
                </a:solidFill>
              </a:rPr>
              <a:t>1. 1. 1. 1. 1. 1. 1. 1. </a:t>
            </a:r>
            <a:r>
              <a:rPr lang="en-US" dirty="0">
                <a:solidFill>
                  <a:schemeClr val="bg1"/>
                </a:solidFill>
              </a:rPr>
              <a:t>0. 0. 0. 0. 0.</a:t>
            </a:r>
            <a:r>
              <a:rPr lang="en-US" dirty="0">
                <a:solidFill>
                  <a:schemeClr val="tx1"/>
                </a:solidFill>
              </a:rPr>
              <a:t>]]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D15A4-9331-C9F6-86BF-7678F27C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323D99-A732-4735-7A6E-F03D10931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A60AE-4652-BED4-B8A3-FA97058C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Filter candidates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2DE7E2-7885-ED5F-75EF-ADEA0730E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080E-8A99-8FB5-01FE-D42EFCCF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Isolate the areas from candidate regions into an array</a:t>
            </a:r>
          </a:p>
          <a:p>
            <a:r>
              <a:rPr lang="en-US" dirty="0"/>
              <a:t>Take the median </a:t>
            </a:r>
          </a:p>
          <a:p>
            <a:r>
              <a:rPr lang="en-US" dirty="0"/>
              <a:t>Determine variance allowed from the median for candidates</a:t>
            </a:r>
          </a:p>
          <a:p>
            <a:pPr lvl="1"/>
            <a:r>
              <a:rPr lang="en-US" dirty="0"/>
              <a:t>In our example, the area can be 10% below the median or 15% above it</a:t>
            </a:r>
          </a:p>
          <a:p>
            <a:r>
              <a:rPr lang="en-US" dirty="0"/>
              <a:t>Define area minimum and maximums based on variance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4CB5953-E2A7-ACC9-7754-67C43381F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3B22114-2736-76DD-3731-E79EF62A734B}"/>
              </a:ext>
            </a:extLst>
          </p:cNvPr>
          <p:cNvSpPr/>
          <p:nvPr/>
        </p:nvSpPr>
        <p:spPr>
          <a:xfrm>
            <a:off x="5550165" y="1061577"/>
            <a:ext cx="6193102" cy="3779364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Create array of just areas (tuple 0)</a:t>
            </a:r>
          </a:p>
          <a:p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char_areas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([t[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char_data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Get median of areas</a:t>
            </a:r>
          </a:p>
          <a:p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area_median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np.median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char_areas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7C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parameters</a:t>
            </a:r>
          </a:p>
          <a:p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minus_allowed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.10</a:t>
            </a:r>
          </a:p>
          <a:p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plus_allowed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.15</a:t>
            </a:r>
          </a:p>
          <a:p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area_median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(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plus_allowed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area_median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(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minus_allowed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3A7D-0DB1-E791-D4F5-68255E45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6" y="4915068"/>
            <a:ext cx="3360255" cy="1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AF8EF-22E9-BDC1-EF10-F1543CDD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10B645-0809-3466-EADA-A7DA3AF4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A496C-810E-7B66-96AB-169750E2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Filter candidates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0A99E8-D03F-5F33-6930-95B25A6F2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3540-92D3-5057-5B95-2B19589B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Initialize an empty array</a:t>
            </a:r>
          </a:p>
          <a:p>
            <a:r>
              <a:rPr lang="en-US" dirty="0"/>
              <a:t>Iterate through the array of character images and the corresponding data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lang="en-US" dirty="0"/>
              <a:t> allows us to iterate through them together</a:t>
            </a:r>
          </a:p>
          <a:p>
            <a:r>
              <a:rPr lang="en-US" dirty="0"/>
              <a:t>If the area is within our constraints, allow it</a:t>
            </a:r>
          </a:p>
          <a:p>
            <a:r>
              <a:rPr lang="en-US" dirty="0"/>
              <a:t>If not, exclude it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F8A2C33-17CE-6EEE-FF69-A024FD158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767AA9-6BDC-F683-EE1F-853DA957930A}"/>
              </a:ext>
            </a:extLst>
          </p:cNvPr>
          <p:cNvSpPr/>
          <p:nvPr/>
        </p:nvSpPr>
        <p:spPr>
          <a:xfrm>
            <a:off x="5550165" y="1061576"/>
            <a:ext cx="6193102" cy="4505505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Create placeholder array</a:t>
            </a:r>
          </a:p>
          <a:p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filtered_characters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Filter both </a:t>
            </a:r>
            <a:r>
              <a:rPr lang="en-US" b="0" i="0" u="none" strike="noStrike" baseline="0" dirty="0" err="1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char_data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characters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together by mapping with zip</a:t>
            </a:r>
          </a:p>
          <a:p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candidate, character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zip(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char_data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characters):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candidate_area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candidate[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min_allowed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candidate_area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max_allowed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candidate_area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"\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tAllowed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filtered_characters.append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(character)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candidate_area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"\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tExcluded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5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5F479-EF44-7718-4774-FCD21E788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23B3B7-FF7C-4833-7F13-929BA06E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BA72D-9474-DB3F-6440-1D11E5D8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Filter candidates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90480FF-92D5-7B32-0508-94BE7004E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A0E8-FBB5-48B6-3866-A0AF2D74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Print outputs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0350C4-25AA-8CE4-0952-9854356CA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EA8778-736C-D01E-D666-59BA42968629}"/>
              </a:ext>
            </a:extLst>
          </p:cNvPr>
          <p:cNvSpPr/>
          <p:nvPr/>
        </p:nvSpPr>
        <p:spPr>
          <a:xfrm>
            <a:off x="5523796" y="1167023"/>
            <a:ext cx="6193102" cy="1044779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Areas: [1015 930 2496 2356 2340 2304 2142 2318]</a:t>
            </a:r>
          </a:p>
          <a:p>
            <a:r>
              <a:rPr lang="en-US" dirty="0">
                <a:solidFill>
                  <a:schemeClr val="tx1"/>
                </a:solidFill>
              </a:rPr>
              <a:t>Median: 2311.0 </a:t>
            </a:r>
          </a:p>
          <a:p>
            <a:r>
              <a:rPr lang="en-US" dirty="0">
                <a:solidFill>
                  <a:schemeClr val="tx1"/>
                </a:solidFill>
              </a:rPr>
              <a:t>Allowed Range: 2079.9 - 2657.6499999999996 </a:t>
            </a:r>
          </a:p>
          <a:p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6B0AF-AF46-6E7C-ADE4-E764C410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77" y="2807157"/>
            <a:ext cx="6298287" cy="3502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2662E-914C-E77B-50C1-1F6482F3CFF6}"/>
              </a:ext>
            </a:extLst>
          </p:cNvPr>
          <p:cNvSpPr txBox="1"/>
          <p:nvPr/>
        </p:nvSpPr>
        <p:spPr>
          <a:xfrm>
            <a:off x="7818969" y="3287712"/>
            <a:ext cx="2091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1015 Excluded </a:t>
            </a:r>
          </a:p>
          <a:p>
            <a:r>
              <a:rPr lang="en-US" dirty="0">
                <a:solidFill>
                  <a:schemeClr val="tx1"/>
                </a:solidFill>
              </a:rPr>
              <a:t>930 Excluded</a:t>
            </a:r>
          </a:p>
          <a:p>
            <a:r>
              <a:rPr lang="en-US" dirty="0">
                <a:solidFill>
                  <a:schemeClr val="tx1"/>
                </a:solidFill>
              </a:rPr>
              <a:t>2496 Allowed</a:t>
            </a:r>
          </a:p>
          <a:p>
            <a:r>
              <a:rPr lang="en-US" dirty="0">
                <a:solidFill>
                  <a:schemeClr val="tx1"/>
                </a:solidFill>
              </a:rPr>
              <a:t>2356 Allowed</a:t>
            </a:r>
          </a:p>
          <a:p>
            <a:r>
              <a:rPr lang="en-US" dirty="0">
                <a:solidFill>
                  <a:schemeClr val="tx1"/>
                </a:solidFill>
              </a:rPr>
              <a:t>2340 Allowed </a:t>
            </a:r>
          </a:p>
          <a:p>
            <a:r>
              <a:rPr lang="en-US" dirty="0">
                <a:solidFill>
                  <a:schemeClr val="tx1"/>
                </a:solidFill>
              </a:rPr>
              <a:t>2304 Allowed</a:t>
            </a:r>
          </a:p>
          <a:p>
            <a:r>
              <a:rPr lang="en-US" dirty="0">
                <a:solidFill>
                  <a:schemeClr val="tx1"/>
                </a:solidFill>
              </a:rPr>
              <a:t>2142 Allowed</a:t>
            </a:r>
          </a:p>
          <a:p>
            <a:r>
              <a:rPr lang="en-US" dirty="0">
                <a:solidFill>
                  <a:schemeClr val="tx1"/>
                </a:solidFill>
              </a:rPr>
              <a:t>2318 Allowed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0C6049-AD4D-9763-353F-FCFDD3D6D869}"/>
              </a:ext>
            </a:extLst>
          </p:cNvPr>
          <p:cNvCxnSpPr>
            <a:cxnSpLocks/>
          </p:cNvCxnSpPr>
          <p:nvPr/>
        </p:nvCxnSpPr>
        <p:spPr>
          <a:xfrm flipH="1">
            <a:off x="2541494" y="3429000"/>
            <a:ext cx="5277475" cy="186100"/>
          </a:xfrm>
          <a:prstGeom prst="line">
            <a:avLst/>
          </a:prstGeom>
          <a:ln w="31750">
            <a:solidFill>
              <a:srgbClr val="BB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4E178-A7D0-288A-81CF-047C4B9F90D7}"/>
              </a:ext>
            </a:extLst>
          </p:cNvPr>
          <p:cNvCxnSpPr>
            <a:cxnSpLocks/>
          </p:cNvCxnSpPr>
          <p:nvPr/>
        </p:nvCxnSpPr>
        <p:spPr>
          <a:xfrm flipH="1">
            <a:off x="6472706" y="3738282"/>
            <a:ext cx="1346263" cy="0"/>
          </a:xfrm>
          <a:prstGeom prst="line">
            <a:avLst/>
          </a:prstGeom>
          <a:ln w="31750">
            <a:solidFill>
              <a:srgbClr val="BB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8BB43-A5BD-0F87-4E3F-94E0CB68BBBA}"/>
              </a:ext>
            </a:extLst>
          </p:cNvPr>
          <p:cNvCxnSpPr>
            <a:cxnSpLocks/>
          </p:cNvCxnSpPr>
          <p:nvPr/>
        </p:nvCxnSpPr>
        <p:spPr>
          <a:xfrm flipH="1">
            <a:off x="2433918" y="4013200"/>
            <a:ext cx="5385051" cy="23249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F2C408-0001-71DE-967B-920D6F0F3587}"/>
              </a:ext>
            </a:extLst>
          </p:cNvPr>
          <p:cNvCxnSpPr>
            <a:cxnSpLocks/>
          </p:cNvCxnSpPr>
          <p:nvPr/>
        </p:nvCxnSpPr>
        <p:spPr>
          <a:xfrm flipH="1">
            <a:off x="3228623" y="4227537"/>
            <a:ext cx="4590346" cy="25544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AFFF0-D37F-3F75-18CA-9E97FB1FB74F}"/>
              </a:ext>
            </a:extLst>
          </p:cNvPr>
          <p:cNvCxnSpPr>
            <a:cxnSpLocks/>
          </p:cNvCxnSpPr>
          <p:nvPr/>
        </p:nvCxnSpPr>
        <p:spPr>
          <a:xfrm flipH="1">
            <a:off x="3937914" y="4554535"/>
            <a:ext cx="3881055" cy="2188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533613-61C0-633A-05C2-4F6021B85436}"/>
              </a:ext>
            </a:extLst>
          </p:cNvPr>
          <p:cNvCxnSpPr>
            <a:cxnSpLocks/>
          </p:cNvCxnSpPr>
          <p:nvPr/>
        </p:nvCxnSpPr>
        <p:spPr>
          <a:xfrm flipH="1">
            <a:off x="5126443" y="4809855"/>
            <a:ext cx="2692526" cy="1540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8EA7DB-F0D6-7E82-E9AC-D94BB51377DF}"/>
              </a:ext>
            </a:extLst>
          </p:cNvPr>
          <p:cNvCxnSpPr>
            <a:cxnSpLocks/>
          </p:cNvCxnSpPr>
          <p:nvPr/>
        </p:nvCxnSpPr>
        <p:spPr>
          <a:xfrm flipH="1">
            <a:off x="5878441" y="5109882"/>
            <a:ext cx="1940528" cy="1966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C1ACD8-5B50-DFD0-DBEC-A0F503E3052D}"/>
              </a:ext>
            </a:extLst>
          </p:cNvPr>
          <p:cNvCxnSpPr>
            <a:cxnSpLocks/>
          </p:cNvCxnSpPr>
          <p:nvPr/>
        </p:nvCxnSpPr>
        <p:spPr>
          <a:xfrm flipH="1" flipV="1">
            <a:off x="6472706" y="5274304"/>
            <a:ext cx="1346263" cy="1179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496F6-B7D3-0F08-3771-BC043D8F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A6E9-764F-B213-E587-9AF8C1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3924298" cy="3880773"/>
          </a:xfrm>
        </p:spPr>
        <p:txBody>
          <a:bodyPr>
            <a:normAutofit/>
          </a:bodyPr>
          <a:lstStyle/>
          <a:p>
            <a:r>
              <a:rPr lang="en-US" dirty="0"/>
              <a:t>Import libraries that will be used throughout the project</a:t>
            </a:r>
          </a:p>
          <a:p>
            <a:r>
              <a:rPr lang="en-US" dirty="0"/>
              <a:t>Point to the image and label directories within the project </a:t>
            </a:r>
          </a:p>
          <a:p>
            <a:r>
              <a:rPr lang="en-US" dirty="0"/>
              <a:t>Define the image and file name</a:t>
            </a:r>
          </a:p>
          <a:p>
            <a:r>
              <a:rPr lang="en-US" dirty="0"/>
              <a:t>Put it all together to get the file paths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78A10F-9510-8330-D81C-2CC80D273884}"/>
              </a:ext>
            </a:extLst>
          </p:cNvPr>
          <p:cNvSpPr/>
          <p:nvPr/>
        </p:nvSpPr>
        <p:spPr>
          <a:xfrm>
            <a:off x="5550165" y="1061576"/>
            <a:ext cx="6193102" cy="4734849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matplotlib.pyplot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</a:t>
            </a:r>
            <a:endParaRPr lang="en-US" b="0" i="0" u="none" strike="noStrike" baseline="0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skimage.io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imread</a:t>
            </a:r>
            <a:endParaRPr lang="en-US" b="0" i="0" u="none" strike="noStrike" baseline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measure</a:t>
            </a: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skimage.filters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threshold_otsu</a:t>
            </a:r>
            <a:endParaRPr lang="en-US" b="0" i="0" u="none" strike="noStrike" baseline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skimage.measure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regionprops</a:t>
            </a:r>
            <a:endParaRPr lang="en-US" b="0" i="0" u="none" strike="noStrike" baseline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matplotlib.patches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patches</a:t>
            </a: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</a:t>
            </a: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skimage.transform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resize</a:t>
            </a:r>
          </a:p>
          <a:p>
            <a:pPr algn="l"/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PIL </a:t>
            </a:r>
            <a:r>
              <a:rPr lang="en-US" b="0" i="0" u="none" strike="noStrike" baseline="0" dirty="0">
                <a:solidFill>
                  <a:srgbClr val="0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images_dir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'images/’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labels_dir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'labels/'</a:t>
            </a:r>
          </a:p>
          <a:p>
            <a:pPr>
              <a:buNone/>
            </a:pPr>
            <a:endParaRPr lang="en-US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image_name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'0d877fcf8137cfc5'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images_dir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image_name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</a:t>
            </a:r>
            <a:r>
              <a:rPr lang="en-US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'.jpg’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labels_dir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image_name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>
                <a:solidFill>
                  <a:srgbClr val="BB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'.txt'</a:t>
            </a:r>
          </a:p>
          <a:p>
            <a:pPr>
              <a:buNone/>
            </a:pPr>
            <a:endParaRPr lang="en-US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2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9A8FD-D6E1-B6FB-1DF4-B8E3A643B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75FDD4-13DD-1C95-5906-D5DE5FDA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F90B1-019F-3645-C194-49FB7475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550988"/>
          </a:xfrm>
        </p:spPr>
        <p:txBody>
          <a:bodyPr>
            <a:normAutofit/>
          </a:bodyPr>
          <a:lstStyle/>
          <a:p>
            <a:r>
              <a:rPr lang="en-US" dirty="0"/>
              <a:t>Recognize characters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15C170-8377-BBDD-8CB0-7BF53AA3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5E9E55C-A710-01A3-708F-5B93A12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6A222-C65B-ED91-252F-F70A357A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21447"/>
            <a:ext cx="5678967" cy="31583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E81726F-9BDC-DCC5-7BAF-E2BE80A3FA65}"/>
              </a:ext>
            </a:extLst>
          </p:cNvPr>
          <p:cNvGrpSpPr/>
          <p:nvPr/>
        </p:nvGrpSpPr>
        <p:grpSpPr>
          <a:xfrm>
            <a:off x="1089896" y="4247550"/>
            <a:ext cx="9846871" cy="1461933"/>
            <a:chOff x="-173423" y="5074117"/>
            <a:chExt cx="9846871" cy="14619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446026-681B-7FE1-1898-D76453E0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9557" y="5074117"/>
              <a:ext cx="1453891" cy="145389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3DE539-8C60-62D9-770A-C382BCC2021D}"/>
                </a:ext>
              </a:extLst>
            </p:cNvPr>
            <p:cNvGrpSpPr/>
            <p:nvPr/>
          </p:nvGrpSpPr>
          <p:grpSpPr>
            <a:xfrm>
              <a:off x="-173423" y="5074118"/>
              <a:ext cx="8168275" cy="1461932"/>
              <a:chOff x="-523046" y="5074118"/>
              <a:chExt cx="8168275" cy="14619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4EC864-584D-FDD4-72FF-6AA1C0A23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1338" y="508215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ECC56B4-E42D-2DEF-9345-FCEE9D7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23046" y="508215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3FC6A5E-8E1D-BD98-89CE-AEA9214E4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5550" y="5074120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DB43969-2E63-C38F-3EF3-509DF9353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4146" y="507411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99BFC9C-5D04-B437-8EA1-BC925C21C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2742" y="5074118"/>
                <a:ext cx="1453891" cy="14538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8571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626EC-D59D-B289-652B-6250A41E6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496A19-DC91-2F99-6A28-40930E8A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EF4979-8F0D-46C2-93B5-2A3971E95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73D6D36-1638-675A-BAF3-3703E5056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0231A-0760-3726-26EE-53F11847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12" y="2427552"/>
            <a:ext cx="3278628" cy="18234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1381C-B2A1-A281-274C-A5C482FBE946}"/>
              </a:ext>
            </a:extLst>
          </p:cNvPr>
          <p:cNvGrpSpPr/>
          <p:nvPr/>
        </p:nvGrpSpPr>
        <p:grpSpPr>
          <a:xfrm>
            <a:off x="1172564" y="4786883"/>
            <a:ext cx="9846871" cy="1461933"/>
            <a:chOff x="-173423" y="5074117"/>
            <a:chExt cx="9846871" cy="14619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0D235-5326-ADB8-CE22-288201E80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9557" y="5074117"/>
              <a:ext cx="1453891" cy="145389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8F1A7A-1907-EE16-F7AD-903D83B9894B}"/>
                </a:ext>
              </a:extLst>
            </p:cNvPr>
            <p:cNvGrpSpPr/>
            <p:nvPr/>
          </p:nvGrpSpPr>
          <p:grpSpPr>
            <a:xfrm>
              <a:off x="-173423" y="5074118"/>
              <a:ext cx="8168275" cy="1461932"/>
              <a:chOff x="-523046" y="5074118"/>
              <a:chExt cx="8168275" cy="14619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005D440-1972-B1F8-9F34-F1A7521B9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1338" y="508215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2D32CC2-C370-1514-9786-BA04A475D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23046" y="508215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3BA946-40BF-547A-CAA2-40AE834D9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5550" y="5074120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6A26C53-169A-DD0C-F6FA-53CA251B0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4146" y="5074119"/>
                <a:ext cx="1453891" cy="145389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9BB006-C95F-AE23-93B0-1B87144B0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2742" y="5074118"/>
                <a:ext cx="1453891" cy="1453891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AAAB2E-23E8-7AAC-0F3B-21354FD517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8223" y="744120"/>
            <a:ext cx="2382234" cy="3159595"/>
          </a:xfrm>
          <a:prstGeom prst="rect">
            <a:avLst/>
          </a:prstGeom>
        </p:spPr>
      </p:pic>
      <p:pic>
        <p:nvPicPr>
          <p:cNvPr id="5" name="Picture 4" descr="A motorcycle parked on the side of the road&#10;&#10;AI-generated content may be incorrect.">
            <a:extLst>
              <a:ext uri="{FF2B5EF4-FFF2-40B4-BE49-F238E27FC236}">
                <a16:creationId xmlns:a16="http://schemas.microsoft.com/office/drawing/2014/main" id="{091434DF-CCDC-EFA5-0B2B-0014F1522F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464" y="861574"/>
            <a:ext cx="1846338" cy="2768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EC09C-4F02-F5A6-AF10-836C6AB31D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6499" y="293210"/>
            <a:ext cx="3285330" cy="1827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D0675-ACB7-6186-275F-45F73F0589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1112" y="293210"/>
            <a:ext cx="3285330" cy="1827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1EA02-A9C8-CAE6-62A0-08B77F56D3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1764" y="2427552"/>
            <a:ext cx="3278628" cy="1823408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0D79EB-628B-73F5-8370-CCD18D0FF623}"/>
              </a:ext>
            </a:extLst>
          </p:cNvPr>
          <p:cNvSpPr/>
          <p:nvPr/>
        </p:nvSpPr>
        <p:spPr>
          <a:xfrm>
            <a:off x="1236121" y="3901337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B5BFE0-BDD7-6D7E-02C8-5292F8FF1741}"/>
              </a:ext>
            </a:extLst>
          </p:cNvPr>
          <p:cNvSpPr/>
          <p:nvPr/>
        </p:nvSpPr>
        <p:spPr>
          <a:xfrm>
            <a:off x="3605531" y="3916473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Grayscale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E0D230-9D64-450A-EB74-0C9693F8DC1E}"/>
              </a:ext>
            </a:extLst>
          </p:cNvPr>
          <p:cNvSpPr/>
          <p:nvPr/>
        </p:nvSpPr>
        <p:spPr>
          <a:xfrm>
            <a:off x="6512695" y="2109606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AE2694-1153-2D10-6F10-F8528035E7DD}"/>
              </a:ext>
            </a:extLst>
          </p:cNvPr>
          <p:cNvSpPr/>
          <p:nvPr/>
        </p:nvSpPr>
        <p:spPr>
          <a:xfrm>
            <a:off x="9798025" y="2097358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EF8B2D9-1E2D-8197-F6E5-8815DCD70CBF}"/>
              </a:ext>
            </a:extLst>
          </p:cNvPr>
          <p:cNvSpPr/>
          <p:nvPr/>
        </p:nvSpPr>
        <p:spPr>
          <a:xfrm>
            <a:off x="6512695" y="4305662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88A52E-09CB-C250-E28C-1AC43B66F994}"/>
              </a:ext>
            </a:extLst>
          </p:cNvPr>
          <p:cNvSpPr/>
          <p:nvPr/>
        </p:nvSpPr>
        <p:spPr>
          <a:xfrm>
            <a:off x="9798025" y="4305662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CD0A015-A878-7ED8-F5DA-59127FB1B0BC}"/>
              </a:ext>
            </a:extLst>
          </p:cNvPr>
          <p:cNvSpPr/>
          <p:nvPr/>
        </p:nvSpPr>
        <p:spPr>
          <a:xfrm>
            <a:off x="5320259" y="6410724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19329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7A386-BECD-590D-FF44-AC6A2D50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07BA16-0F0A-5BA9-2809-883BFF69B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AEFA-55EF-2AF8-80B7-6214EA25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View Source Image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AD222EC-A4A3-BE7C-D10C-8320534FD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5928-DBD6-E793-E97E-4A87CF68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3924298" cy="3880773"/>
          </a:xfrm>
        </p:spPr>
        <p:txBody>
          <a:bodyPr>
            <a:normAutofit/>
          </a:bodyPr>
          <a:lstStyle/>
          <a:p>
            <a:r>
              <a:rPr lang="en-US" dirty="0"/>
              <a:t>Convert to black and white to standardize vision inputs</a:t>
            </a:r>
          </a:p>
          <a:p>
            <a:r>
              <a:rPr lang="en-US" dirty="0"/>
              <a:t>Display image by creating a figure and adding it as a subplot</a:t>
            </a:r>
          </a:p>
          <a:p>
            <a:r>
              <a:rPr lang="en-US" dirty="0"/>
              <a:t>This will be standard methodology throughout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7358F6C-6523-2B28-D34B-858EC5E8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3405E2-634B-C6FC-5EA5-24B0E8BE9F28}"/>
              </a:ext>
            </a:extLst>
          </p:cNvPr>
          <p:cNvSpPr/>
          <p:nvPr/>
        </p:nvSpPr>
        <p:spPr>
          <a:xfrm>
            <a:off x="5550165" y="1270000"/>
            <a:ext cx="6193102" cy="1320800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imread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(image,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as_gray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True)</a:t>
            </a:r>
            <a:r>
              <a:rPr lang="en-US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fig, ax1 =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plt.subplots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ax1.imshow(image, </a:t>
            </a:r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cmap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BB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"gray"</a:t>
            </a:r>
            <a:r>
              <a:rPr lang="en-US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plt.show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792CE-4A38-68C6-661B-1D674ED8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125" y="2686788"/>
            <a:ext cx="2879725" cy="3819425"/>
          </a:xfrm>
          <a:prstGeom prst="rect">
            <a:avLst/>
          </a:prstGeom>
        </p:spPr>
      </p:pic>
      <p:pic>
        <p:nvPicPr>
          <p:cNvPr id="9" name="Picture 8" descr="A motorcycle parked on the side of the road&#10;&#10;AI-generated content may be incorrect.">
            <a:extLst>
              <a:ext uri="{FF2B5EF4-FFF2-40B4-BE49-F238E27FC236}">
                <a16:creationId xmlns:a16="http://schemas.microsoft.com/office/drawing/2014/main" id="{B76E9A56-7458-D55A-862D-47831226A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50" y="2814687"/>
            <a:ext cx="2231917" cy="334624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07C2F1-9EE6-E2F7-8CFA-75BD3D9F8851}"/>
              </a:ext>
            </a:extLst>
          </p:cNvPr>
          <p:cNvSpPr/>
          <p:nvPr/>
        </p:nvSpPr>
        <p:spPr>
          <a:xfrm>
            <a:off x="6392520" y="6429290"/>
            <a:ext cx="1326776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Input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A10E73-BA37-E405-439A-F3BAEF236E7F}"/>
              </a:ext>
            </a:extLst>
          </p:cNvPr>
          <p:cNvSpPr/>
          <p:nvPr/>
        </p:nvSpPr>
        <p:spPr>
          <a:xfrm>
            <a:off x="9518813" y="6429290"/>
            <a:ext cx="1572808" cy="349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cmap</a:t>
            </a:r>
            <a:r>
              <a:rPr lang="en-US" dirty="0"/>
              <a:t>=“gray”</a:t>
            </a:r>
          </a:p>
        </p:txBody>
      </p:sp>
    </p:spTree>
    <p:extLst>
      <p:ext uri="{BB962C8B-B14F-4D97-AF65-F5344CB8AC3E}">
        <p14:creationId xmlns:p14="http://schemas.microsoft.com/office/powerpoint/2010/main" val="244780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A0ECE-D2BC-1DA1-44FE-68C87AD3E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27C1A7-876B-46E1-8A19-D91C32038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F562-5106-09B6-DCA5-28204F46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Plate Isolation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label file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28ABD5E-71CA-F602-5D5A-FE1EAB836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3FBF-298B-5B61-DB8D-F5C0F676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3924298" cy="3880773"/>
          </a:xfrm>
        </p:spPr>
        <p:txBody>
          <a:bodyPr>
            <a:normAutofit/>
          </a:bodyPr>
          <a:lstStyle/>
          <a:p>
            <a:r>
              <a:rPr lang="en-US" dirty="0"/>
              <a:t>Coordinates are defined using YOLO format</a:t>
            </a:r>
          </a:p>
          <a:p>
            <a:pPr lvl="1"/>
            <a:r>
              <a:rPr lang="en-US" dirty="0"/>
              <a:t>Object type</a:t>
            </a:r>
          </a:p>
          <a:p>
            <a:pPr lvl="1"/>
            <a:r>
              <a:rPr lang="en-US" dirty="0"/>
              <a:t>Relative x-center, relative y-center, relative width, relative, height (all in [0,1] format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33C3C3-A475-488B-14CB-E21FBC8C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865B21-C347-8015-3094-7FA0EFCCFFC1}"/>
              </a:ext>
            </a:extLst>
          </p:cNvPr>
          <p:cNvSpPr/>
          <p:nvPr/>
        </p:nvSpPr>
        <p:spPr>
          <a:xfrm>
            <a:off x="5550165" y="1306513"/>
            <a:ext cx="6193102" cy="2122487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Read labels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(label,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"r"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f.read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Isolate coordinates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 = text[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:]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5B6CFB-24AB-C251-3440-0005DCAAEE66}"/>
              </a:ext>
            </a:extLst>
          </p:cNvPr>
          <p:cNvSpPr/>
          <p:nvPr/>
        </p:nvSpPr>
        <p:spPr>
          <a:xfrm>
            <a:off x="5550165" y="3674270"/>
            <a:ext cx="6193102" cy="709471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0 0.621444878477306 0.57140625 0.3846149999999998 0.13437500000000002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3E76B8-E2AA-BA79-DCB2-E34D57B7B2AB}"/>
              </a:ext>
            </a:extLst>
          </p:cNvPr>
          <p:cNvSpPr/>
          <p:nvPr/>
        </p:nvSpPr>
        <p:spPr>
          <a:xfrm>
            <a:off x="5550165" y="5196751"/>
            <a:ext cx="6193102" cy="1392308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X-Center: 0.621444878477306 (62% across)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Y-Center: 0.57140625 (57% across)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X-Width: 0.3846149999999998 (38% width)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Y-Width: 0.13437500000000002 (13% height)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BFBFF-B756-E0F8-8EA5-8CA114C231F2}"/>
              </a:ext>
            </a:extLst>
          </p:cNvPr>
          <p:cNvCxnSpPr>
            <a:cxnSpLocks/>
          </p:cNvCxnSpPr>
          <p:nvPr/>
        </p:nvCxnSpPr>
        <p:spPr>
          <a:xfrm>
            <a:off x="8646716" y="4558553"/>
            <a:ext cx="0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17259-1C8D-E942-ED0E-708A0124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C75F3B-8239-B904-CAA1-1A7E45A2C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64BB36C-A769-15D4-1F01-97450EEE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9DBF-8602-8F0F-73D0-C2655CB4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3924298" cy="3070316"/>
          </a:xfrm>
        </p:spPr>
        <p:txBody>
          <a:bodyPr>
            <a:normAutofit/>
          </a:bodyPr>
          <a:lstStyle/>
          <a:p>
            <a:r>
              <a:rPr lang="en-US" dirty="0"/>
              <a:t>Pull the YOLO coordinates into variables</a:t>
            </a:r>
          </a:p>
          <a:p>
            <a:r>
              <a:rPr lang="en-US" dirty="0"/>
              <a:t>Get the height and width in pixels</a:t>
            </a:r>
          </a:p>
          <a:p>
            <a:r>
              <a:rPr lang="en-US" dirty="0"/>
              <a:t>Convert the relative percentages into pixel coordinates</a:t>
            </a:r>
          </a:p>
          <a:p>
            <a:pPr lvl="1"/>
            <a:r>
              <a:rPr lang="en-US" dirty="0"/>
              <a:t>Ex. 1000 </a:t>
            </a:r>
            <a:r>
              <a:rPr lang="en-US" dirty="0" err="1"/>
              <a:t>px</a:t>
            </a:r>
            <a:r>
              <a:rPr lang="en-US" dirty="0"/>
              <a:t> wide image with x-center at 50% has an x-center at x = 500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4F9666B-5F13-D580-A78F-EEEFF83D2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4763B14-252A-B19A-9BF8-0CD4DB212489}"/>
              </a:ext>
            </a:extLst>
          </p:cNvPr>
          <p:cNvSpPr/>
          <p:nvPr/>
        </p:nvSpPr>
        <p:spPr>
          <a:xfrm>
            <a:off x="5550165" y="1061576"/>
            <a:ext cx="6193102" cy="4734849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rel_x_center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(coords[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rel_y_center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(coords[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(coords[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(coords[3])</a:t>
            </a:r>
          </a:p>
          <a:p>
            <a:pPr algn="l"/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Get image dimensions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image.shape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image.shape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#Convert relative values [0, 1] to defined pixel positions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rel_x_center</a:t>
            </a:r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plate_center_y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rel_y_center</a:t>
            </a:r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rel_width</a:t>
            </a:r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rel_height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CA192-A17D-9A94-DD6F-47C108F6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Plate Isolation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label file</a:t>
            </a:r>
          </a:p>
        </p:txBody>
      </p:sp>
    </p:spTree>
    <p:extLst>
      <p:ext uri="{BB962C8B-B14F-4D97-AF65-F5344CB8AC3E}">
        <p14:creationId xmlns:p14="http://schemas.microsoft.com/office/powerpoint/2010/main" val="11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EECB5-CF12-20EC-ECE7-39E2655F8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34546A-C29D-E248-2020-F2F265036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1EDF1CB-A857-C33F-5815-5CBBCE1CE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600402-13B9-E633-8330-515683DAF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A20DD52-1574-4AEA-20A9-A12FDDF68B31}"/>
              </a:ext>
            </a:extLst>
          </p:cNvPr>
          <p:cNvSpPr/>
          <p:nvPr/>
        </p:nvSpPr>
        <p:spPr>
          <a:xfrm>
            <a:off x="5550165" y="1061576"/>
            <a:ext cx="6193102" cy="3416295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plate_width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2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plate_height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2</a:t>
            </a:r>
          </a:p>
          <a:p>
            <a:pPr algn="l"/>
            <a:endParaRPr lang="en-US" b="0" i="0" u="none" strike="noStrike" baseline="0" dirty="0">
              <a:solidFill>
                <a:srgbClr val="067C7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#Get plate coordinates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x_max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y_min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plate_center_y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y_max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plate_center_y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y_offset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cropped_image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image[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y_min:y_max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x_min:x_max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502FC8-881B-FD8F-C5EF-9839ADD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Plate Isolation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label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67E1C1-B98E-2860-278F-578A631F7280}"/>
              </a:ext>
            </a:extLst>
          </p:cNvPr>
          <p:cNvSpPr txBox="1">
            <a:spLocks/>
          </p:cNvSpPr>
          <p:nvPr/>
        </p:nvSpPr>
        <p:spPr>
          <a:xfrm>
            <a:off x="1333502" y="2160590"/>
            <a:ext cx="3924298" cy="307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 height and width to pixels positions</a:t>
            </a:r>
          </a:p>
          <a:p>
            <a:pPr lvl="1"/>
            <a:r>
              <a:rPr lang="en-US" dirty="0"/>
              <a:t>Center +/- half the height/width gives position</a:t>
            </a:r>
          </a:p>
          <a:p>
            <a:pPr lvl="1"/>
            <a:r>
              <a:rPr lang="en-US" dirty="0"/>
              <a:t>Ex: an image with a center at 500 </a:t>
            </a:r>
            <a:r>
              <a:rPr lang="en-US" dirty="0" err="1"/>
              <a:t>px</a:t>
            </a:r>
            <a:r>
              <a:rPr lang="en-US" dirty="0"/>
              <a:t> with a plate width of 250 </a:t>
            </a:r>
            <a:r>
              <a:rPr lang="en-US" dirty="0" err="1"/>
              <a:t>px</a:t>
            </a:r>
            <a:r>
              <a:rPr lang="en-US" dirty="0"/>
              <a:t> has the plate from 375 </a:t>
            </a:r>
            <a:r>
              <a:rPr lang="en-US" dirty="0" err="1"/>
              <a:t>px</a:t>
            </a:r>
            <a:r>
              <a:rPr lang="en-US" dirty="0"/>
              <a:t> to 625 </a:t>
            </a:r>
            <a:r>
              <a:rPr lang="en-US" dirty="0" err="1"/>
              <a:t>px</a:t>
            </a:r>
            <a:r>
              <a:rPr lang="en-US" dirty="0"/>
              <a:t> (500 +/- 250/2)</a:t>
            </a:r>
          </a:p>
          <a:p>
            <a:r>
              <a:rPr lang="en-US" dirty="0"/>
              <a:t>Crop the image to isolate the 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23236-3FCD-EAF0-47EF-D9AA08CC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63" y="4621443"/>
            <a:ext cx="3756940" cy="20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88F58-9EAE-CBD5-7C52-CF9083BC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798C5E-4147-B911-15EE-25572294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4190-2F24-E6C8-1A61-943828EA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Convert B&amp;W to Binary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2F02EE7-5645-A7E3-5E9E-A0AEB1D2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0329-16CB-0A1C-47F8-EABC37DA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Thresholding splits each pixel in the image into one of two categories (black or white)</a:t>
            </a:r>
          </a:p>
          <a:p>
            <a:pPr lvl="1"/>
            <a:r>
              <a:rPr lang="en-US" dirty="0"/>
              <a:t>No grayscale</a:t>
            </a:r>
          </a:p>
          <a:p>
            <a:pPr lvl="1"/>
            <a:r>
              <a:rPr lang="en-US" dirty="0"/>
              <a:t>Called a “binary image” because there are only two possible values per pixel</a:t>
            </a:r>
          </a:p>
          <a:p>
            <a:pPr lvl="1"/>
            <a:r>
              <a:rPr lang="en-US" dirty="0"/>
              <a:t>Determines if each value is closer to black or white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2E77DA0-DBE6-041A-215F-D61E45FFE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A221E9B-BC8C-F853-2671-A54958A1EF66}"/>
              </a:ext>
            </a:extLst>
          </p:cNvPr>
          <p:cNvSpPr/>
          <p:nvPr/>
        </p:nvSpPr>
        <p:spPr>
          <a:xfrm>
            <a:off x="5550165" y="1061577"/>
            <a:ext cx="6193102" cy="2367424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threshold_value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threshold_otsu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cropped_image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Show binary (</a:t>
            </a:r>
            <a:r>
              <a:rPr lang="en-US" b="0" i="0" u="none" strike="noStrike" baseline="0" dirty="0" err="1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thresholded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version of image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cropped_image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threshold_value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26" name="Picture 2" descr="Original, Histogram, Thresholded">
            <a:extLst>
              <a:ext uri="{FF2B5EF4-FFF2-40B4-BE49-F238E27FC236}">
                <a16:creationId xmlns:a16="http://schemas.microsoft.com/office/drawing/2014/main" id="{3CEFFC16-B55A-274C-545F-6C84063DD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1586" r="6828"/>
          <a:stretch/>
        </p:blipFill>
        <p:spPr bwMode="auto">
          <a:xfrm>
            <a:off x="493502" y="5067192"/>
            <a:ext cx="4616014" cy="16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115A5-26F7-B82E-EF7B-B2A56EC5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84" y="3852613"/>
            <a:ext cx="4367815" cy="2429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D83D3-183D-5EE7-7372-C55675813C51}"/>
              </a:ext>
            </a:extLst>
          </p:cNvPr>
          <p:cNvSpPr txBox="1"/>
          <p:nvPr/>
        </p:nvSpPr>
        <p:spPr>
          <a:xfrm>
            <a:off x="5257800" y="6510217"/>
            <a:ext cx="6440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</a:rPr>
              <a:t>Source: https://scikit-</a:t>
            </a:r>
            <a:r>
              <a:rPr lang="en-US" sz="1050" dirty="0" err="1">
                <a:solidFill>
                  <a:schemeClr val="bg2">
                    <a:lumMod val="90000"/>
                  </a:schemeClr>
                </a:solidFill>
              </a:rPr>
              <a:t>image.org</a:t>
            </a:r>
            <a:r>
              <a:rPr lang="en-US" sz="1050" dirty="0">
                <a:solidFill>
                  <a:schemeClr val="bg2">
                    <a:lumMod val="90000"/>
                  </a:schemeClr>
                </a:solidFill>
              </a:rPr>
              <a:t>/docs/stable/</a:t>
            </a:r>
            <a:r>
              <a:rPr lang="en-US" sz="1050" dirty="0" err="1">
                <a:solidFill>
                  <a:schemeClr val="bg2">
                    <a:lumMod val="90000"/>
                  </a:schemeClr>
                </a:solidFill>
              </a:rPr>
              <a:t>auto_examples</a:t>
            </a:r>
            <a:r>
              <a:rPr lang="en-US" sz="1050" dirty="0">
                <a:solidFill>
                  <a:schemeClr val="bg2">
                    <a:lumMod val="90000"/>
                  </a:schemeClr>
                </a:solidFill>
              </a:rPr>
              <a:t>/segmentation/</a:t>
            </a:r>
            <a:r>
              <a:rPr lang="en-US" sz="1050" dirty="0" err="1">
                <a:solidFill>
                  <a:schemeClr val="bg2">
                    <a:lumMod val="90000"/>
                  </a:schemeClr>
                </a:solidFill>
              </a:rPr>
              <a:t>plot_thresholding.html</a:t>
            </a:r>
            <a:endParaRPr lang="en-US" sz="105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C64444-117B-2D5E-0551-27A8C9B49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E877E-A8A3-9D64-F955-F283E70A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DD671-5637-5D4E-D876-EAF3EA0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B&amp;W to Binary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Invert to standardize</a:t>
            </a:r>
            <a:br>
              <a:rPr lang="en-US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991D73-2FED-84D1-8859-450D5157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A0E3-D7C0-9E6C-C9FE-D69FCFBD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4255762"/>
          </a:xfrm>
        </p:spPr>
        <p:txBody>
          <a:bodyPr>
            <a:normAutofit/>
          </a:bodyPr>
          <a:lstStyle/>
          <a:p>
            <a:r>
              <a:rPr lang="en-US" dirty="0"/>
              <a:t>Goal: have plate numbers show as white and surrounding plate as black</a:t>
            </a:r>
          </a:p>
          <a:p>
            <a:r>
              <a:rPr lang="en-US" dirty="0"/>
              <a:t>Plates come in many different shades and colors; we want to standardize</a:t>
            </a:r>
          </a:p>
          <a:p>
            <a:r>
              <a:rPr lang="en-US" dirty="0"/>
              <a:t>Method: count the number of black and white pixels in our binary image</a:t>
            </a:r>
          </a:p>
          <a:p>
            <a:pPr lvl="1"/>
            <a:r>
              <a:rPr lang="en-US" dirty="0"/>
              <a:t>If there are more white pixels than black, assume black text on white background</a:t>
            </a:r>
          </a:p>
          <a:p>
            <a:pPr lvl="1"/>
            <a:r>
              <a:rPr lang="en-US" dirty="0"/>
              <a:t>If more white pixels, invert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21036D1-B965-0894-7810-8779162C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1FF7EE0-A0D2-ABA2-59F2-206597F4F69F}"/>
              </a:ext>
            </a:extLst>
          </p:cNvPr>
          <p:cNvSpPr/>
          <p:nvPr/>
        </p:nvSpPr>
        <p:spPr>
          <a:xfrm>
            <a:off x="5550165" y="1061577"/>
            <a:ext cx="6193102" cy="3792812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Count the number of white (1) and black (0) pixels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white_pixels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np.sum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Sum of 1s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black_pixels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binary_image.size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white_pixels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0" i="0" u="none" strike="noStrike" baseline="0" dirty="0">
                <a:solidFill>
                  <a:srgbClr val="067C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Total pixels - white pixels</a:t>
            </a:r>
          </a:p>
          <a:p>
            <a:pPr algn="l"/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1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white_pixels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black_pixels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"Invert”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updated_plate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np.invert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binary_image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updated_plate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binary_image</a:t>
            </a:r>
            <a:endParaRPr lang="en-US" b="0" i="0" u="none" strike="noStrike" baseline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”Don’t invert”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C29D1-E28A-BFA0-E70B-DDA86E00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70" y="4977358"/>
            <a:ext cx="2945475" cy="163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86EB8-060D-DEC0-7991-EE91FF98DCE7}"/>
              </a:ext>
            </a:extLst>
          </p:cNvPr>
          <p:cNvSpPr txBox="1"/>
          <p:nvPr/>
        </p:nvSpPr>
        <p:spPr>
          <a:xfrm>
            <a:off x="5888573" y="5473256"/>
            <a:ext cx="174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image: </a:t>
            </a:r>
          </a:p>
          <a:p>
            <a:r>
              <a:rPr lang="en-US" dirty="0">
                <a:solidFill>
                  <a:srgbClr val="BB2121"/>
                </a:solidFill>
              </a:rPr>
              <a:t>Don’t invert</a:t>
            </a:r>
          </a:p>
        </p:txBody>
      </p:sp>
    </p:spTree>
    <p:extLst>
      <p:ext uri="{BB962C8B-B14F-4D97-AF65-F5344CB8AC3E}">
        <p14:creationId xmlns:p14="http://schemas.microsoft.com/office/powerpoint/2010/main" val="23140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B90A-80CC-DB62-D2C3-3BB12FA17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F0F560-EC5E-744D-9EB6-943097E7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8C6BC-8A20-FAF1-6ACC-E8050B28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3924298" cy="1320800"/>
          </a:xfrm>
        </p:spPr>
        <p:txBody>
          <a:bodyPr>
            <a:normAutofit/>
          </a:bodyPr>
          <a:lstStyle/>
          <a:p>
            <a:r>
              <a:rPr lang="en-US" dirty="0"/>
              <a:t>Label Connected Regions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5B6DC09-D69C-BD4D-A961-CDA926EC9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139E-13D9-6EAF-547A-F7614DE8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8"/>
            <a:ext cx="3924298" cy="3984718"/>
          </a:xfrm>
        </p:spPr>
        <p:txBody>
          <a:bodyPr>
            <a:normAutofit/>
          </a:bodyPr>
          <a:lstStyle/>
          <a:p>
            <a:r>
              <a:rPr lang="en-US" dirty="0"/>
              <a:t>Group “regions” of pixels based on proximity</a:t>
            </a:r>
          </a:p>
          <a:p>
            <a:r>
              <a:rPr lang="en-US" dirty="0"/>
              <a:t>Large blocks of 1s or 0s will be labeled as a region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skimage.measure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9B4F7BF-0A00-9D5A-826A-FB72670A5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3BECB3-3829-F4D5-DC31-7041A3F2148E}"/>
              </a:ext>
            </a:extLst>
          </p:cNvPr>
          <p:cNvSpPr/>
          <p:nvPr/>
        </p:nvSpPr>
        <p:spPr>
          <a:xfrm>
            <a:off x="5550165" y="1061577"/>
            <a:ext cx="6193102" cy="2367424"/>
          </a:xfrm>
          <a:prstGeom prst="roundRect">
            <a:avLst>
              <a:gd name="adj" fmla="val 1703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Label connected regions</a:t>
            </a:r>
          </a:p>
          <a:p>
            <a:pPr algn="l"/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labeled_plate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measure.label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updated_plate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F93A3-80FF-F87E-02A3-D0DFEDC5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7882"/>
            <a:ext cx="4578518" cy="25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81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4495</Words>
  <Application>Microsoft Macintosh PowerPoint</Application>
  <PresentationFormat>Widescreen</PresentationFormat>
  <Paragraphs>282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Menlo</vt:lpstr>
      <vt:lpstr>Trebuchet MS</vt:lpstr>
      <vt:lpstr>Wingdings 3</vt:lpstr>
      <vt:lpstr>Facet</vt:lpstr>
      <vt:lpstr>Exploratory Computer Vision with ALRP</vt:lpstr>
      <vt:lpstr>Setup</vt:lpstr>
      <vt:lpstr>View Source Image</vt:lpstr>
      <vt:lpstr>Plate Isolation Read label file</vt:lpstr>
      <vt:lpstr>Plate Isolation Read label file</vt:lpstr>
      <vt:lpstr>Plate Isolation Read label file</vt:lpstr>
      <vt:lpstr>Convert B&amp;W to Binary</vt:lpstr>
      <vt:lpstr>Convert B&amp;W to Binary Invert to standardize </vt:lpstr>
      <vt:lpstr>Label Connected Regions</vt:lpstr>
      <vt:lpstr>Recognize characters Define constraints</vt:lpstr>
      <vt:lpstr>Recognize characters Algorithm</vt:lpstr>
      <vt:lpstr>Recognize characters Algorithm</vt:lpstr>
      <vt:lpstr>Recognize characters Algorithm</vt:lpstr>
      <vt:lpstr>Recognize characters Standardizing</vt:lpstr>
      <vt:lpstr>Recognize characters Standardizing</vt:lpstr>
      <vt:lpstr>Recognize characters Standardizing</vt:lpstr>
      <vt:lpstr>Recognize characters Filter candidates</vt:lpstr>
      <vt:lpstr>Recognize characters Filter candidates</vt:lpstr>
      <vt:lpstr>Recognize characters Filter candidates</vt:lpstr>
      <vt:lpstr>Recognize characters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Macpherson, Andrew</dc:creator>
  <cp:lastModifiedBy>Macpherson, Andrew</cp:lastModifiedBy>
  <cp:revision>1</cp:revision>
  <dcterms:created xsi:type="dcterms:W3CDTF">2025-04-03T20:10:53Z</dcterms:created>
  <dcterms:modified xsi:type="dcterms:W3CDTF">2025-04-03T23:01:59Z</dcterms:modified>
</cp:coreProperties>
</file>