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9" r:id="rId5"/>
    <p:sldId id="282" r:id="rId6"/>
    <p:sldId id="262" r:id="rId7"/>
    <p:sldId id="260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84" r:id="rId20"/>
    <p:sldId id="275" r:id="rId21"/>
    <p:sldId id="277" r:id="rId22"/>
    <p:sldId id="278" r:id="rId23"/>
    <p:sldId id="285" r:id="rId24"/>
    <p:sldId id="274" r:id="rId25"/>
    <p:sldId id="273" r:id="rId26"/>
    <p:sldId id="272" r:id="rId27"/>
    <p:sldId id="280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97D3-2F2D-58C9-CCEE-B7B76AF5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7330-616B-D7C8-B949-56503B046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C2A6-FACF-D2F0-EDC0-B44BA7AE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95B8-70F0-338C-094F-2F49D46E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9F87-D7FC-CB20-E6CE-7217E78E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9FE3-4392-C287-A371-0660147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9A5C-A571-3B51-5BB4-DB6E4B02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F0FF-C05E-9096-D988-EF71BBD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9E62-FD6B-CF04-D018-8F54534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EDC9-743B-0216-E97D-C05DD28B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007BB-CAD2-83BD-8C38-DF6A52A2E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2DC2-87AA-8C0E-49C7-52425185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C33C-B6BD-9627-1DF7-56A17422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E5FC-2A1F-2F54-8A4A-65EB1233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DEA0-F9E8-3E1B-FE40-9C706914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59B-D456-B0A1-E625-B0F516C4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767C-72A8-3760-A99F-DC03A1B1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5A4F-CA20-2F2A-4835-827E295F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9F9B-4FAD-9D41-CEBE-C12295A3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7EB7-8566-00B9-5720-8B9E9D7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C617-D1BF-61B0-E0DA-2E4A15B6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35C63-ADF4-3CA3-9728-D9299167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068E-FC3F-56A6-1470-D5DC39F9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725A-1E8F-4867-8F82-5859D23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E27D-6709-5579-9560-61F66AA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BC77-A74B-60A3-57B9-F6A6E80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27FD-0441-ECE0-11C5-0CDE128A7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1CBB9-B60D-2BB3-8940-978A7A25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6BA8-CCE8-E7E8-7C3F-0E8F341B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5962-DDE9-B77F-4905-CE1F5C01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1880-1F8C-387D-3DC2-84E1B30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7AE-EFCF-69FB-52E0-2928EFEB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3EC4-1D6B-7B5F-7614-4E163B6D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B914-019C-5E0A-CDB6-53192526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C372-795E-7095-0FF6-3A13C0F4A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B6FA-F7F2-B490-916F-4D0E1B5E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6D82B-BEA5-4E55-079A-7D980493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06B3B-D6BD-B208-8110-BD859477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EC958-F5E3-A31E-F469-E7D9E2E7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3255-48C4-30F4-B3FB-7178BC8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13BDE-46F0-3F10-3BF9-01114C6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7717-FD30-4014-1611-3E36518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D37F-095B-4555-CEBF-AC07F010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95159-405B-EC18-55C0-9C519969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F07BA-6C0E-75E9-20E3-A2D9DD2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5B84-07F1-B039-DB4B-E754BF4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28DF-F811-4359-D860-AB7627D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91B9-B32B-7BB3-6B4A-E7E7F0B5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FC26-0857-75CC-2E99-F670ACD7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98800-0944-E6CA-55DC-14EA552C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DB527-B8C0-AF7F-C573-52917C10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E619A-D6BD-54D9-984F-C45FBC1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480-2789-B39E-03B8-CDC46C56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61144-B2A0-E1DC-3B60-C2F3151BD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4400D-1AF3-DD68-6E33-D4B5070C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74050-551C-2B91-7180-A38EB205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61872-8C69-92F7-88E2-33E75455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5D69-5525-909F-5E29-B1076728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BA4D-AA39-9175-DD5C-32C433EB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4C54-9170-298A-C5C4-98B13D0E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057E-9A28-9019-A793-1B5362E5E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26E6-B392-4FA0-B752-1948575DAB2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0F1A-57BA-4D02-32FB-1E0FB038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8FFA-3837-0015-5660-C0801182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7ABA-AB74-4AC5-ABDF-7816302F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reference/shiny/0.14/reactiveTim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studio.github.io/shinydashboard/structur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paul/applied-data-visualization/example-a-simple-regression-app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756-B872-1F91-7ECF-DA89AD4C4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DC3C-2DD7-F7EC-EE31-EEF0087FD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  <a:p>
            <a:r>
              <a:rPr lang="en-US" dirty="0"/>
              <a:t>Performance optimization</a:t>
            </a:r>
          </a:p>
          <a:p>
            <a:r>
              <a:rPr lang="en-US" b="1" dirty="0"/>
              <a:t>Reducing Duplication with Reactive Expressions </a:t>
            </a:r>
          </a:p>
        </p:txBody>
      </p:sp>
    </p:spTree>
    <p:extLst>
      <p:ext uri="{BB962C8B-B14F-4D97-AF65-F5344CB8AC3E}">
        <p14:creationId xmlns:p14="http://schemas.microsoft.com/office/powerpoint/2010/main" val="238489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25ADF-58A5-0604-CAE6-44178EC1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6251940" cy="6516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55054-5744-66A5-C562-DAC275E88A7E}"/>
              </a:ext>
            </a:extLst>
          </p:cNvPr>
          <p:cNvSpPr txBox="1"/>
          <p:nvPr/>
        </p:nvSpPr>
        <p:spPr>
          <a:xfrm>
            <a:off x="6981825" y="1533525"/>
            <a:ext cx="3752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Placing it inside </a:t>
            </a:r>
            <a:r>
              <a:rPr lang="en-US" dirty="0" err="1"/>
              <a:t>renderText</a:t>
            </a:r>
            <a:r>
              <a:rPr lang="en-US" dirty="0"/>
              <a:t> function is the worst</a:t>
            </a:r>
          </a:p>
          <a:p>
            <a:endParaRPr lang="en-US" dirty="0"/>
          </a:p>
          <a:p>
            <a:r>
              <a:rPr lang="en-US" dirty="0"/>
              <a:t>Print every time we press button “Compute”</a:t>
            </a:r>
          </a:p>
        </p:txBody>
      </p:sp>
    </p:spTree>
    <p:extLst>
      <p:ext uri="{BB962C8B-B14F-4D97-AF65-F5344CB8AC3E}">
        <p14:creationId xmlns:p14="http://schemas.microsoft.com/office/powerpoint/2010/main" val="365904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28D48-2AA6-FDD8-CEBF-A2F26865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7" y="577831"/>
            <a:ext cx="11349005" cy="2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8565-83A8-FFF4-59EE-8A7BC6C2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task_1_fin_inefficiency.R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D3B2-7D39-4841-CB33-71B10691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6175" cy="4351338"/>
          </a:xfrm>
        </p:spPr>
        <p:txBody>
          <a:bodyPr/>
          <a:lstStyle/>
          <a:p>
            <a:r>
              <a:rPr lang="en-US" dirty="0"/>
              <a:t>Using gumtree.pl dataset – gathers flat rental advertisements </a:t>
            </a:r>
          </a:p>
          <a:p>
            <a:r>
              <a:rPr lang="en-US" dirty="0"/>
              <a:t>Price of the rental and footage of the apartment </a:t>
            </a:r>
          </a:p>
          <a:p>
            <a:r>
              <a:rPr lang="en-US" b="1" dirty="0"/>
              <a:t>Can you find any inefficiency and improve it?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89519-F340-436D-0589-A6662B14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80" y="1454266"/>
            <a:ext cx="5456393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F7F5-4E2E-D7CE-9FE4-9DA0966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265907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630F7-5770-9B1C-A04C-55CAED96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27" y="610790"/>
            <a:ext cx="5107105" cy="504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76100-4DCF-D9C2-90CA-CD3E8024F2A6}"/>
              </a:ext>
            </a:extLst>
          </p:cNvPr>
          <p:cNvSpPr txBox="1"/>
          <p:nvPr/>
        </p:nvSpPr>
        <p:spPr>
          <a:xfrm>
            <a:off x="761478" y="5552895"/>
            <a:ext cx="93006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 reactive({}) function we can still refer to </a:t>
            </a:r>
            <a:r>
              <a:rPr lang="en-US" sz="1500" dirty="0" err="1"/>
              <a:t>input$inputId</a:t>
            </a:r>
            <a:r>
              <a:rPr lang="en-US" sz="1500" dirty="0"/>
              <a:t> </a:t>
            </a:r>
          </a:p>
          <a:p>
            <a:r>
              <a:rPr lang="en-US" sz="1500" dirty="0"/>
              <a:t>Then in render* we can refer to the build object as </a:t>
            </a:r>
            <a:r>
              <a:rPr lang="en-US" sz="1500" dirty="0" err="1"/>
              <a:t>reactive_object</a:t>
            </a:r>
            <a:r>
              <a:rPr lang="en-US" sz="1500" dirty="0"/>
              <a:t>() </a:t>
            </a:r>
          </a:p>
          <a:p>
            <a:r>
              <a:rPr lang="en-US" sz="1500" dirty="0"/>
              <a:t>Why?</a:t>
            </a:r>
          </a:p>
          <a:p>
            <a:r>
              <a:rPr lang="en-US" sz="1500" dirty="0"/>
              <a:t>Because we repeat filtering three times. </a:t>
            </a:r>
          </a:p>
          <a:p>
            <a:r>
              <a:rPr lang="en-US" sz="1500" dirty="0"/>
              <a:t>Remember, we cannot use only </a:t>
            </a:r>
            <a:r>
              <a:rPr lang="en-US" sz="1500" dirty="0" err="1"/>
              <a:t>input$inputId</a:t>
            </a:r>
            <a:r>
              <a:rPr lang="en-US" sz="1500" dirty="0"/>
              <a:t> outside render*, so we need reactive()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D8F21-D026-E496-5B63-AA1F18A4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1" y="728266"/>
            <a:ext cx="4969768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1391-54A3-1EC7-5D10-5344530C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B4CF-1133-C328-E40E-0AD4AAFA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5574"/>
            <a:ext cx="5438775" cy="4365625"/>
          </a:xfrm>
        </p:spPr>
        <p:txBody>
          <a:bodyPr>
            <a:normAutofit/>
          </a:bodyPr>
          <a:lstStyle/>
          <a:p>
            <a:r>
              <a:rPr lang="en-US" sz="2200" dirty="0"/>
              <a:t>Wraps a normal expression to create a reactive expression. </a:t>
            </a:r>
            <a:r>
              <a:rPr lang="en-US" sz="2200" dirty="0">
                <a:highlight>
                  <a:srgbClr val="FFFF00"/>
                </a:highlight>
              </a:rPr>
              <a:t>Conceptually, a reactive expression is a expression whose result will change over time. </a:t>
            </a:r>
          </a:p>
          <a:p>
            <a:r>
              <a:rPr lang="en-US" sz="2200" dirty="0"/>
              <a:t>Unlike render*() </a:t>
            </a:r>
            <a:r>
              <a:rPr lang="en-US" sz="2200" b="1" dirty="0"/>
              <a:t>it does not sends an object to output list - instead creates a reactive variable (so it will change when certain input value will change). </a:t>
            </a:r>
            <a:r>
              <a:rPr lang="en-US" sz="2200" dirty="0"/>
              <a:t>Interior of function reactive belongs to zone 3. </a:t>
            </a:r>
          </a:p>
          <a:p>
            <a:r>
              <a:rPr lang="en-US" sz="2200" b="1" dirty="0"/>
              <a:t>IMPORTANT: to object created by reactive() function one should refer by its name and brackets: ().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FD54D-1C62-1D58-A607-DA758684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588635"/>
            <a:ext cx="6485182" cy="31092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8D71CB-B28C-E4C9-3DEE-399FBC4A2BCB}"/>
              </a:ext>
            </a:extLst>
          </p:cNvPr>
          <p:cNvCxnSpPr>
            <a:cxnSpLocks/>
          </p:cNvCxnSpPr>
          <p:nvPr/>
        </p:nvCxnSpPr>
        <p:spPr>
          <a:xfrm flipV="1">
            <a:off x="6515100" y="1122581"/>
            <a:ext cx="1137451" cy="9959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902B66-FDCD-BABB-B3C2-3BF4C1A6F6C2}"/>
              </a:ext>
            </a:extLst>
          </p:cNvPr>
          <p:cNvSpPr txBox="1"/>
          <p:nvPr/>
        </p:nvSpPr>
        <p:spPr>
          <a:xfrm>
            <a:off x="7848600" y="476250"/>
            <a:ext cx="2171700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Building reactive object in the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7EB624-EAD5-BE5B-04F1-01FC3441EC3A}"/>
              </a:ext>
            </a:extLst>
          </p:cNvPr>
          <p:cNvCxnSpPr>
            <a:cxnSpLocks/>
          </p:cNvCxnSpPr>
          <p:nvPr/>
        </p:nvCxnSpPr>
        <p:spPr>
          <a:xfrm flipH="1">
            <a:off x="5408212" y="3642936"/>
            <a:ext cx="687788" cy="19943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B79E2B-65E4-F5AB-E095-98F2CF0F7CA1}"/>
              </a:ext>
            </a:extLst>
          </p:cNvPr>
          <p:cNvSpPr txBox="1"/>
          <p:nvPr/>
        </p:nvSpPr>
        <p:spPr>
          <a:xfrm>
            <a:off x="5667376" y="5468033"/>
            <a:ext cx="4177959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Referring to reactive object in render* function with </a:t>
            </a:r>
            <a:r>
              <a:rPr lang="en-US" dirty="0" err="1"/>
              <a:t>name_reactive_object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25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C3F4-BB76-DDD5-751F-0A3E2657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Reactive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EA5D-B257-38F2-B43E-8DDE3390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Reactive expressions are important because they give Shiny more information so that it can do less </a:t>
            </a:r>
            <a:r>
              <a:rPr lang="en-US" b="1" dirty="0" err="1"/>
              <a:t>recomputation</a:t>
            </a:r>
            <a:r>
              <a:rPr lang="en-US" b="1" dirty="0"/>
              <a:t> when inputs change, making apps more efficient</a:t>
            </a:r>
            <a:r>
              <a:rPr lang="en-US" dirty="0"/>
              <a:t>, and they make it easier for humans to understand the app by simplifying the reactive graph. </a:t>
            </a:r>
          </a:p>
          <a:p>
            <a:pPr marL="0" indent="0" algn="just">
              <a:buNone/>
            </a:pPr>
            <a:r>
              <a:rPr lang="en-US" b="1" dirty="0"/>
              <a:t>Reactive expressions have a flavor of both inputs and outputs</a:t>
            </a:r>
            <a:r>
              <a:rPr lang="en-US" dirty="0"/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Like inputs, you can use the results of a reactive expression in an output.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Like outputs, reactive expressions depend on inputs and automatically know when they need updating. </a:t>
            </a:r>
          </a:p>
        </p:txBody>
      </p:sp>
    </p:spTree>
    <p:extLst>
      <p:ext uri="{BB962C8B-B14F-4D97-AF65-F5344CB8AC3E}">
        <p14:creationId xmlns:p14="http://schemas.microsoft.com/office/powerpoint/2010/main" val="42176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D271-3A50-05B3-73E2-E2ADDC8C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365124"/>
            <a:ext cx="10515600" cy="1325563"/>
          </a:xfrm>
        </p:spPr>
        <p:txBody>
          <a:bodyPr/>
          <a:lstStyle/>
          <a:p>
            <a:r>
              <a:rPr lang="en-US" dirty="0" err="1"/>
              <a:t>pie_optimization_students.R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84DA9-B497-3B81-981D-0D411EAC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036"/>
            <a:ext cx="4486511" cy="4969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EEE9A-06D3-4B8F-88D3-563D8C6CE415}"/>
              </a:ext>
            </a:extLst>
          </p:cNvPr>
          <p:cNvSpPr txBox="1"/>
          <p:nvPr/>
        </p:nvSpPr>
        <p:spPr>
          <a:xfrm>
            <a:off x="6991884" y="675025"/>
            <a:ext cx="40282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 app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moving filtering and base graph to zone 1.,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reactive value for pie chart (yet without title),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placing definition of the title as the final step within render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53D4B-2D27-1A03-C66E-7DA27BC4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8" y="2876669"/>
            <a:ext cx="4028243" cy="38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11AF98-EB20-958C-7CE2-7B618EE1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737" y="1313894"/>
            <a:ext cx="5270044" cy="5149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18A46-E13E-A14F-B92B-3ADF55AA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pie_optimization_solution.R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57E2C-DCB6-CF18-5210-451A2707B9D9}"/>
              </a:ext>
            </a:extLst>
          </p:cNvPr>
          <p:cNvSpPr txBox="1"/>
          <p:nvPr/>
        </p:nvSpPr>
        <p:spPr>
          <a:xfrm>
            <a:off x="526002" y="1883731"/>
            <a:ext cx="40282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 app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moving filtering and base graph to zone 1.,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reactive value for pie chart (yet without title),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placing definition of the title as the final step within render function.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4EFA1-9803-E67B-1881-30DC4CDAC5A3}"/>
              </a:ext>
            </a:extLst>
          </p:cNvPr>
          <p:cNvCxnSpPr>
            <a:cxnSpLocks/>
          </p:cNvCxnSpPr>
          <p:nvPr/>
        </p:nvCxnSpPr>
        <p:spPr>
          <a:xfrm flipV="1">
            <a:off x="1872078" y="1778864"/>
            <a:ext cx="5079138" cy="9078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773625-0BB9-EF31-0EEC-C945EE995D7F}"/>
              </a:ext>
            </a:extLst>
          </p:cNvPr>
          <p:cNvCxnSpPr>
            <a:cxnSpLocks/>
          </p:cNvCxnSpPr>
          <p:nvPr/>
        </p:nvCxnSpPr>
        <p:spPr>
          <a:xfrm>
            <a:off x="2725814" y="3189152"/>
            <a:ext cx="4305301" cy="15692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457B3-C7A6-9FD4-900D-EE8B0F160E37}"/>
              </a:ext>
            </a:extLst>
          </p:cNvPr>
          <p:cNvCxnSpPr>
            <a:cxnSpLocks/>
          </p:cNvCxnSpPr>
          <p:nvPr/>
        </p:nvCxnSpPr>
        <p:spPr>
          <a:xfrm>
            <a:off x="2423604" y="4019923"/>
            <a:ext cx="4456590" cy="233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7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3F69-DD2A-C732-0A01-B5ACCA4E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Curse of input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3107-E130-55FD-BED8-3BA1B4CB3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in a title appear step by step?</a:t>
            </a:r>
          </a:p>
          <a:p>
            <a:r>
              <a:rPr lang="en-US" dirty="0"/>
              <a:t>How to solve it? </a:t>
            </a:r>
            <a:r>
              <a:rPr lang="en-US" dirty="0" err="1"/>
              <a:t>Sys.sleep</a:t>
            </a:r>
            <a:r>
              <a:rPr lang="en-US" dirty="0"/>
              <a:t>(2)??</a:t>
            </a:r>
          </a:p>
          <a:p>
            <a:r>
              <a:rPr lang="en-US" b="1" dirty="0" err="1"/>
              <a:t>actionButton</a:t>
            </a:r>
            <a:r>
              <a:rPr lang="en-US" b="1" dirty="0"/>
              <a:t>() </a:t>
            </a:r>
            <a:r>
              <a:rPr lang="en-US" dirty="0"/>
              <a:t>widget (from last week materials, “02_widgets.html”)</a:t>
            </a:r>
          </a:p>
          <a:p>
            <a:pPr marL="0" indent="0">
              <a:buNone/>
            </a:pPr>
            <a:r>
              <a:rPr lang="en-US" dirty="0"/>
              <a:t>Stops automatic update of input until button is presses, using </a:t>
            </a:r>
            <a:r>
              <a:rPr lang="en-US" b="1" dirty="0"/>
              <a:t>isolate()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74744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462D90-4571-0C08-57D6-B187387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667" y="719136"/>
            <a:ext cx="4853725" cy="5451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2DBCD-CFD5-A0E0-FBE5-71BEB165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29" y="719136"/>
            <a:ext cx="4998695" cy="54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6DC-6053-B080-42EE-5B809E6B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17B2-DA48-7E1D-22EB-C537E9E1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6050" cy="433705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500" dirty="0"/>
              <a:t>regarding active users: no more than 10 -20 people can simultaneously access your application. Shiny framework on purpose, it can be overcome with </a:t>
            </a:r>
            <a:r>
              <a:rPr lang="en-US" sz="3500" b="1" dirty="0" err="1"/>
              <a:t>shinyproxy</a:t>
            </a:r>
            <a:r>
              <a:rPr lang="en-US" sz="3500" dirty="0"/>
              <a:t> (we will not discuss it, since it is outside curriculum of this course)</a:t>
            </a:r>
          </a:p>
          <a:p>
            <a:pPr marL="514350" indent="-514350">
              <a:buAutoNum type="arabicPeriod"/>
            </a:pPr>
            <a:r>
              <a:rPr lang="en-US" sz="3500" dirty="0"/>
              <a:t>Reactive programming – </a:t>
            </a:r>
            <a:r>
              <a:rPr lang="en-US" sz="3500" b="1" dirty="0"/>
              <a:t>you cannot put the code of your application in any place</a:t>
            </a:r>
            <a:r>
              <a:rPr lang="en-US" sz="3500" dirty="0"/>
              <a:t>, there are specific place for each part</a:t>
            </a:r>
          </a:p>
          <a:p>
            <a:pPr marL="0" indent="0">
              <a:buNone/>
            </a:pPr>
            <a:r>
              <a:rPr lang="en-US" sz="3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8431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B083-EFDE-1C0A-8E8B-DBC2D02F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the change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57A16-5DC1-7876-8DC3-E6D71E08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7787"/>
            <a:ext cx="10809327" cy="30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6D246-97A8-CA42-2F62-7F0C8012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09912" cy="14566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4593F-1E4D-A7D4-4C44-0C1EE378C1C4}"/>
              </a:ext>
            </a:extLst>
          </p:cNvPr>
          <p:cNvCxnSpPr>
            <a:cxnSpLocks/>
          </p:cNvCxnSpPr>
          <p:nvPr/>
        </p:nvCxnSpPr>
        <p:spPr>
          <a:xfrm>
            <a:off x="3542017" y="4038973"/>
            <a:ext cx="2700846" cy="1256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3FBD99-FEEF-B402-B75D-FD2D9C4359AA}"/>
              </a:ext>
            </a:extLst>
          </p:cNvPr>
          <p:cNvSpPr txBox="1"/>
          <p:nvPr/>
        </p:nvSpPr>
        <p:spPr>
          <a:xfrm>
            <a:off x="6686549" y="3826334"/>
            <a:ext cx="4352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 in server new reactive object </a:t>
            </a:r>
          </a:p>
          <a:p>
            <a:endParaRPr lang="en-US" dirty="0"/>
          </a:p>
          <a:p>
            <a:r>
              <a:rPr lang="en-US" b="1" dirty="0"/>
              <a:t>Function isolate – isolate some parts of reactive values to prevent from recomputing the application too often. </a:t>
            </a:r>
            <a:r>
              <a:rPr lang="en-US" dirty="0"/>
              <a:t>We isolate title changes from changing other changes in inputs</a:t>
            </a:r>
          </a:p>
          <a:p>
            <a:endParaRPr lang="en-US" dirty="0"/>
          </a:p>
          <a:p>
            <a:r>
              <a:rPr lang="en-US" dirty="0"/>
              <a:t>2.  Use reactive object </a:t>
            </a:r>
            <a:r>
              <a:rPr lang="en-US" dirty="0" err="1"/>
              <a:t>plot_title</a:t>
            </a:r>
            <a:r>
              <a:rPr lang="en-US" dirty="0"/>
              <a:t>() in </a:t>
            </a:r>
            <a:r>
              <a:rPr lang="en-US" dirty="0" err="1"/>
              <a:t>RenderPolt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BDFF43-4BD8-A010-7852-7F0BF72E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08" y="1462005"/>
            <a:ext cx="4842592" cy="1709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BE422C-61C5-10C4-1F4E-82C5343936BE}"/>
              </a:ext>
            </a:extLst>
          </p:cNvPr>
          <p:cNvSpPr txBox="1"/>
          <p:nvPr/>
        </p:nvSpPr>
        <p:spPr>
          <a:xfrm>
            <a:off x="504824" y="305289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After in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D2E64-B3B3-0429-ED2B-2087FC5E1461}"/>
              </a:ext>
            </a:extLst>
          </p:cNvPr>
          <p:cNvSpPr txBox="1"/>
          <p:nvPr/>
        </p:nvSpPr>
        <p:spPr>
          <a:xfrm>
            <a:off x="552911" y="1477988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Before in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D4EE0-AB49-D892-EB2E-C4BCBCB6BAAB}"/>
              </a:ext>
            </a:extLst>
          </p:cNvPr>
          <p:cNvSpPr txBox="1"/>
          <p:nvPr/>
        </p:nvSpPr>
        <p:spPr>
          <a:xfrm>
            <a:off x="1845180" y="63255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curse_text_input.R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4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FC1-7472-FBC4-BAB5-A3993FC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eventReactive</a:t>
            </a:r>
            <a:r>
              <a:rPr lang="en-US" dirty="0"/>
              <a:t>() = </a:t>
            </a:r>
            <a:r>
              <a:rPr lang="en-US" dirty="0" err="1"/>
              <a:t>reactive+isolate</a:t>
            </a:r>
            <a:r>
              <a:rPr lang="en-US" dirty="0"/>
              <a:t>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1E54C-17EC-0F2F-A01F-85CF93A8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67" y="1690688"/>
            <a:ext cx="445046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C8F0-91CE-1DD0-DCFF-F7C7D5AF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Reactivity without output – log file</a:t>
            </a:r>
            <a:br>
              <a:rPr lang="en-US" sz="3500" b="1" dirty="0"/>
            </a:br>
            <a:r>
              <a:rPr lang="en-US" sz="3500" b="1" dirty="0"/>
              <a:t>write csv file – function observe() and </a:t>
            </a:r>
            <a:r>
              <a:rPr lang="en-US" sz="3500" b="1" dirty="0" err="1"/>
              <a:t>observeEvent</a:t>
            </a:r>
            <a:r>
              <a:rPr lang="en-US" sz="3500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09D2-5419-37F0-8580-92140973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output into csv only with observe()</a:t>
            </a:r>
          </a:p>
          <a:p>
            <a:r>
              <a:rPr lang="en-US" dirty="0"/>
              <a:t>Sometimes you need to reach outside of the app and cause side effects to happen elsewhere in the world</a:t>
            </a:r>
            <a:r>
              <a:rPr lang="en-US" b="1" dirty="0"/>
              <a:t>. This might be saving a file to a shared network drive</a:t>
            </a:r>
            <a:r>
              <a:rPr lang="en-US" dirty="0"/>
              <a:t>, sending data to a web API, </a:t>
            </a:r>
            <a:r>
              <a:rPr lang="en-US" b="1" dirty="0"/>
              <a:t>updating a database, or (most commonly) printing a debugging message to the console</a:t>
            </a:r>
            <a:r>
              <a:rPr lang="en-US" dirty="0"/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These actions don’t affect how your app looks, so you shouldn’t use an output and a render function. </a:t>
            </a:r>
          </a:p>
          <a:p>
            <a:r>
              <a:rPr lang="en-US" dirty="0">
                <a:highlight>
                  <a:srgbClr val="FFFF00"/>
                </a:highlight>
              </a:rPr>
              <a:t>Instead you need to use an observer. </a:t>
            </a:r>
          </a:p>
        </p:txBody>
      </p:sp>
    </p:spTree>
    <p:extLst>
      <p:ext uri="{BB962C8B-B14F-4D97-AF65-F5344CB8AC3E}">
        <p14:creationId xmlns:p14="http://schemas.microsoft.com/office/powerpoint/2010/main" val="392584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3EF94F-6241-0C9A-42E5-512500E2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2" y="530224"/>
            <a:ext cx="11159675" cy="54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9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E2DF-DA3D-CB7D-9D31-1AC3E15A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reactiveTimer</a:t>
            </a:r>
            <a:r>
              <a:rPr lang="en-US" dirty="0"/>
              <a:t>() –&gt; time_1.R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77B2-F958-A477-86B4-8CA3BFAA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https://shiny.rstudio.com/reference/shiny/0.14/reactiveTimer.html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Imagine you wanted to reinforce the fact that this is for simulated data by constantly </a:t>
            </a:r>
            <a:r>
              <a:rPr lang="en-US" dirty="0" err="1"/>
              <a:t>resimulating</a:t>
            </a:r>
            <a:r>
              <a:rPr lang="en-US" dirty="0"/>
              <a:t> the data so that you </a:t>
            </a:r>
            <a:r>
              <a:rPr lang="en-US" b="1" dirty="0"/>
              <a:t>see an animation rather than a static plot. </a:t>
            </a:r>
          </a:p>
          <a:p>
            <a:pPr marL="0" indent="0">
              <a:buNone/>
            </a:pPr>
            <a:r>
              <a:rPr lang="en-US" b="1" dirty="0"/>
              <a:t>We can increase the frequency of updates with a new function: </a:t>
            </a:r>
            <a:r>
              <a:rPr lang="en-US" b="1" dirty="0" err="1"/>
              <a:t>reactiveTimer</a:t>
            </a:r>
            <a:r>
              <a:rPr lang="en-US" b="1" dirty="0"/>
              <a:t>(). </a:t>
            </a:r>
          </a:p>
          <a:p>
            <a:pPr marL="0" indent="0">
              <a:buNone/>
            </a:pPr>
            <a:r>
              <a:rPr lang="en-US" b="1" dirty="0" err="1"/>
              <a:t>reactiveTimer</a:t>
            </a:r>
            <a:r>
              <a:rPr lang="en-US" b="1" dirty="0"/>
              <a:t>() is a reactive expression that has a dependency on a hidden input: the current time</a:t>
            </a:r>
            <a:r>
              <a:rPr lang="en-US" dirty="0"/>
              <a:t>. You can use a </a:t>
            </a:r>
            <a:r>
              <a:rPr lang="en-US" dirty="0" err="1"/>
              <a:t>reactiveTimer</a:t>
            </a:r>
            <a:r>
              <a:rPr lang="en-US" dirty="0"/>
              <a:t>() when you want a reactive expression to invalidate itself more often than it otherwise would. For example, the following code uses an interval of 500 </a:t>
            </a:r>
            <a:r>
              <a:rPr lang="en-US" dirty="0" err="1"/>
              <a:t>ms</a:t>
            </a:r>
            <a:r>
              <a:rPr lang="en-US" dirty="0"/>
              <a:t> so that the plot will update twice a second. </a:t>
            </a:r>
            <a:r>
              <a:rPr lang="en-US" b="1" dirty="0"/>
              <a:t>This is fast enough to remind you that you’re looking at a simulation, without dizzying you with rapid changes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398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45C3-4F8C-806A-572B-EFD22203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1" y="18256"/>
            <a:ext cx="10515600" cy="1325563"/>
          </a:xfrm>
        </p:spPr>
        <p:txBody>
          <a:bodyPr/>
          <a:lstStyle/>
          <a:p>
            <a:r>
              <a:rPr lang="en-US" dirty="0"/>
              <a:t>Layout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6718-0BC1-C1C7-9245-17FF4607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848349"/>
            <a:ext cx="10810875" cy="552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FlexDashboard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https://rstudio.github.io/shinydashboard/structure.html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F280D-42F7-4AF9-1F9F-C2DEE714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28" y="720740"/>
            <a:ext cx="5574172" cy="575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84B39-9E2E-6AD1-DDBD-81B9C9010C7C}"/>
              </a:ext>
            </a:extLst>
          </p:cNvPr>
          <p:cNvSpPr txBox="1"/>
          <p:nvPr/>
        </p:nvSpPr>
        <p:spPr>
          <a:xfrm>
            <a:off x="754173" y="1415593"/>
            <a:ext cx="47110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 err="1"/>
              <a:t>fluidPage</a:t>
            </a:r>
            <a:r>
              <a:rPr lang="en-US" sz="2500" dirty="0"/>
              <a:t>( </a:t>
            </a:r>
          </a:p>
          <a:p>
            <a:r>
              <a:rPr lang="en-US" sz="2500" dirty="0"/>
              <a:t>  </a:t>
            </a:r>
            <a:r>
              <a:rPr lang="en-US" sz="2500" dirty="0" err="1"/>
              <a:t>titlePanel</a:t>
            </a:r>
            <a:r>
              <a:rPr lang="en-US" sz="2500" dirty="0"/>
              <a:t>( </a:t>
            </a:r>
          </a:p>
          <a:p>
            <a:r>
              <a:rPr lang="en-US" sz="2500" dirty="0"/>
              <a:t>    # app title/description </a:t>
            </a:r>
          </a:p>
          <a:p>
            <a:r>
              <a:rPr lang="en-US" sz="2500" dirty="0"/>
              <a:t>    ), 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sidebarLayout</a:t>
            </a:r>
            <a:r>
              <a:rPr lang="en-US" sz="2500" dirty="0"/>
              <a:t>( </a:t>
            </a:r>
            <a:r>
              <a:rPr lang="en-US" sz="2500" dirty="0" err="1"/>
              <a:t>sidebarPanel</a:t>
            </a:r>
            <a:r>
              <a:rPr lang="en-US" sz="2500" dirty="0"/>
              <a:t>( </a:t>
            </a:r>
          </a:p>
          <a:p>
            <a:r>
              <a:rPr lang="en-US" sz="2500" dirty="0"/>
              <a:t>      # inputs </a:t>
            </a:r>
          </a:p>
          <a:p>
            <a:r>
              <a:rPr lang="en-US" sz="2500" dirty="0"/>
              <a:t>      ), </a:t>
            </a:r>
            <a:r>
              <a:rPr lang="en-US" sz="2500" dirty="0" err="1"/>
              <a:t>mainPanel</a:t>
            </a:r>
            <a:r>
              <a:rPr lang="en-US" sz="2500" dirty="0"/>
              <a:t>( </a:t>
            </a:r>
          </a:p>
          <a:p>
            <a:r>
              <a:rPr lang="en-US" sz="2500" dirty="0"/>
              <a:t>        # outputs </a:t>
            </a:r>
          </a:p>
          <a:p>
            <a:r>
              <a:rPr lang="en-US" sz="2500" dirty="0"/>
              <a:t>        ) </a:t>
            </a:r>
          </a:p>
          <a:p>
            <a:r>
              <a:rPr lang="en-US" sz="2500" dirty="0"/>
              <a:t>      ) </a:t>
            </a:r>
          </a:p>
          <a:p>
            <a:r>
              <a:rPr lang="en-US" sz="2500" dirty="0"/>
              <a:t>    ) </a:t>
            </a:r>
          </a:p>
          <a:p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96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FACB01-C08A-B836-C990-AB8B0027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4" y="1420426"/>
            <a:ext cx="10240211" cy="4458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7E603-ADC6-D208-315C-309CA32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with regression on iris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AEA0-389F-B3F8-7234-F3D928F3A667}"/>
              </a:ext>
            </a:extLst>
          </p:cNvPr>
          <p:cNvSpPr txBox="1"/>
          <p:nvPr/>
        </p:nvSpPr>
        <p:spPr>
          <a:xfrm>
            <a:off x="704850" y="6331935"/>
            <a:ext cx="10120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https://bookdown.org/paul/applied-data-visualization/example-a-simple-regression-app.html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D04E4-C507-612C-F6A4-71B9B64EBACB}"/>
              </a:ext>
            </a:extLst>
          </p:cNvPr>
          <p:cNvSpPr txBox="1"/>
          <p:nvPr/>
        </p:nvSpPr>
        <p:spPr>
          <a:xfrm>
            <a:off x="1171852" y="2885243"/>
            <a:ext cx="2592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two widgets to choose variables from iris</a:t>
            </a:r>
          </a:p>
          <a:p>
            <a:pPr marL="342900" indent="-342900">
              <a:buAutoNum type="arabicPeriod"/>
            </a:pPr>
            <a:r>
              <a:rPr lang="en-US" dirty="0"/>
              <a:t>Cerate histogram of residuals for regression of </a:t>
            </a:r>
            <a:r>
              <a:rPr lang="en-US" dirty="0" err="1"/>
              <a:t>ycol</a:t>
            </a:r>
            <a:r>
              <a:rPr lang="en-US" dirty="0"/>
              <a:t> on </a:t>
            </a:r>
            <a:r>
              <a:rPr lang="en-US" dirty="0" err="1"/>
              <a:t>xcol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Present regression results</a:t>
            </a:r>
          </a:p>
          <a:p>
            <a:pPr marL="342900" indent="-342900">
              <a:buAutoNum type="arabicPeriod"/>
            </a:pPr>
            <a:r>
              <a:rPr lang="en-US" dirty="0"/>
              <a:t>Use reactive()</a:t>
            </a:r>
          </a:p>
        </p:txBody>
      </p:sp>
    </p:spTree>
    <p:extLst>
      <p:ext uri="{BB962C8B-B14F-4D97-AF65-F5344CB8AC3E}">
        <p14:creationId xmlns:p14="http://schemas.microsoft.com/office/powerpoint/2010/main" val="309402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286DB-8410-78C9-71C1-E318F9E8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6" y="573572"/>
            <a:ext cx="5670399" cy="590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17451-6684-B2A1-ACD7-E40631CA58BF}"/>
              </a:ext>
            </a:extLst>
          </p:cNvPr>
          <p:cNvSpPr txBox="1"/>
          <p:nvPr/>
        </p:nvSpPr>
        <p:spPr>
          <a:xfrm>
            <a:off x="996519" y="38258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Layout of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440A7-062F-6F57-775A-76D282B2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59" y="1288586"/>
            <a:ext cx="4227679" cy="4280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A86EEC-319B-E97B-E35D-2ED563A87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59" y="3305175"/>
            <a:ext cx="3955934" cy="25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2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E70C4-CB9D-EADE-8C69-D6912F08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4" y="782320"/>
            <a:ext cx="1061803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2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878E-EBBB-A6FB-3E68-AF76DC2E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1870075"/>
            <a:ext cx="3886200" cy="1325563"/>
          </a:xfrm>
        </p:spPr>
        <p:txBody>
          <a:bodyPr/>
          <a:lstStyle/>
          <a:p>
            <a:r>
              <a:rPr lang="en-US" dirty="0"/>
              <a:t>Recommended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5F074-30E3-324E-B774-548189A6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1" y="259175"/>
            <a:ext cx="5745978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2C51B-FB88-4ADC-348C-8DAAFA2FCBCB}"/>
              </a:ext>
            </a:extLst>
          </p:cNvPr>
          <p:cNvSpPr/>
          <p:nvPr/>
        </p:nvSpPr>
        <p:spPr>
          <a:xfrm>
            <a:off x="392646" y="2734110"/>
            <a:ext cx="4616389" cy="3777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F7F4D-ABA9-E5AD-7623-91F550C1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7" y="-48258"/>
            <a:ext cx="10515600" cy="1325563"/>
          </a:xfrm>
        </p:spPr>
        <p:txBody>
          <a:bodyPr/>
          <a:lstStyle/>
          <a:p>
            <a:r>
              <a:rPr lang="en-US" b="1" dirty="0"/>
              <a:t>Architecture reminder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1BE1F-2C94-6EE1-3088-DBFC44335F74}"/>
              </a:ext>
            </a:extLst>
          </p:cNvPr>
          <p:cNvSpPr txBox="1"/>
          <p:nvPr/>
        </p:nvSpPr>
        <p:spPr>
          <a:xfrm>
            <a:off x="558577" y="3053426"/>
            <a:ext cx="4048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ui</a:t>
            </a:r>
            <a:r>
              <a:rPr lang="en-US" b="1" dirty="0"/>
              <a:t>&lt;-</a:t>
            </a:r>
            <a:r>
              <a:rPr lang="en-US" b="1" dirty="0" err="1"/>
              <a:t>fluidPage</a:t>
            </a:r>
            <a:r>
              <a:rPr lang="en-US" dirty="0"/>
              <a:t>(</a:t>
            </a:r>
          </a:p>
          <a:p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err="1"/>
              <a:t>sidebarLayout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b="1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b="1" dirty="0" err="1">
                <a:highlight>
                  <a:srgbClr val="FFFF00"/>
                </a:highlight>
              </a:rPr>
              <a:t>selectInput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inputId</a:t>
            </a:r>
            <a:r>
              <a:rPr lang="en-US" b="1" dirty="0">
                <a:solidFill>
                  <a:srgbClr val="FF0000"/>
                </a:solidFill>
              </a:rPr>
              <a:t> = "</a:t>
            </a:r>
            <a:r>
              <a:rPr lang="en-US" b="1" dirty="0" err="1">
                <a:solidFill>
                  <a:srgbClr val="FF0000"/>
                </a:solidFill>
              </a:rPr>
              <a:t>xcol</a:t>
            </a:r>
            <a:r>
              <a:rPr lang="en-US" b="1" dirty="0">
                <a:solidFill>
                  <a:srgbClr val="FF0000"/>
                </a:solidFill>
              </a:rPr>
              <a:t>", </a:t>
            </a:r>
          </a:p>
          <a:p>
            <a:r>
              <a:rPr lang="en-US" dirty="0"/>
              <a:t>                  label = "</a:t>
            </a:r>
            <a:r>
              <a:rPr lang="en-US" dirty="0" err="1"/>
              <a:t>xvalue</a:t>
            </a:r>
            <a:r>
              <a:rPr lang="en-US" dirty="0"/>
              <a:t>", </a:t>
            </a:r>
          </a:p>
          <a:p>
            <a:r>
              <a:rPr lang="en-US" dirty="0"/>
              <a:t>                  choices = names(iris_1))</a:t>
            </a:r>
          </a:p>
          <a:p>
            <a:r>
              <a:rPr lang="en-US" dirty="0"/>
              <a:t>      </a:t>
            </a:r>
            <a:r>
              <a:rPr lang="en-US" b="1" dirty="0" err="1"/>
              <a:t>mainPanel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b="1" dirty="0" err="1">
                <a:highlight>
                  <a:srgbClr val="FFFF00"/>
                </a:highlight>
              </a:rPr>
              <a:t>plotOutput</a:t>
            </a:r>
            <a:r>
              <a:rPr lang="en-US" dirty="0"/>
              <a:t>("</a:t>
            </a:r>
            <a:r>
              <a:rPr lang="en-US" b="1" dirty="0">
                <a:solidFill>
                  <a:srgbClr val="FF0000"/>
                </a:solidFill>
              </a:rPr>
              <a:t>plot1</a:t>
            </a:r>
            <a:r>
              <a:rPr lang="en-US" dirty="0"/>
              <a:t>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))))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14736-5E8E-7307-0E80-B50D9BCA34DD}"/>
              </a:ext>
            </a:extLst>
          </p:cNvPr>
          <p:cNvSpPr/>
          <p:nvPr/>
        </p:nvSpPr>
        <p:spPr>
          <a:xfrm>
            <a:off x="5461247" y="2714919"/>
            <a:ext cx="4772644" cy="3777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6E8A4-7341-4ED9-EC9A-A6B756DB4A9A}"/>
              </a:ext>
            </a:extLst>
          </p:cNvPr>
          <p:cNvSpPr txBox="1"/>
          <p:nvPr/>
        </p:nvSpPr>
        <p:spPr>
          <a:xfrm>
            <a:off x="5896208" y="3034235"/>
            <a:ext cx="4420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&lt;- </a:t>
            </a:r>
            <a:r>
              <a:rPr lang="en-US" b="1" dirty="0"/>
              <a:t>function(input, output, session) {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output$plot1</a:t>
            </a:r>
            <a:r>
              <a:rPr lang="en-US" dirty="0"/>
              <a:t>&lt;-</a:t>
            </a:r>
            <a:r>
              <a:rPr lang="en-US" dirty="0" err="1">
                <a:highlight>
                  <a:srgbClr val="FFFF00"/>
                </a:highlight>
              </a:rPr>
              <a:t>renderPlot</a:t>
            </a:r>
            <a:r>
              <a:rPr lang="en-US" dirty="0"/>
              <a:t>({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as.numeric</a:t>
            </a:r>
            <a:r>
              <a:rPr lang="en-US" dirty="0"/>
              <a:t>(iris[[as.name(</a:t>
            </a:r>
            <a:r>
              <a:rPr lang="en-US" b="1" dirty="0" err="1">
                <a:solidFill>
                  <a:srgbClr val="FF0000"/>
                </a:solidFill>
              </a:rPr>
              <a:t>input$xcol</a:t>
            </a:r>
            <a:r>
              <a:rPr lang="en-US" dirty="0"/>
              <a:t>)]])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ggplot</a:t>
            </a:r>
            <a:r>
              <a:rPr lang="en-US" dirty="0"/>
              <a:t>(data = iris, </a:t>
            </a:r>
            <a:r>
              <a:rPr lang="en-US" dirty="0" err="1"/>
              <a:t>aes</a:t>
            </a:r>
            <a:r>
              <a:rPr lang="en-US" dirty="0"/>
              <a:t>(x=x)) + </a:t>
            </a:r>
          </a:p>
          <a:p>
            <a:r>
              <a:rPr lang="en-US" dirty="0"/>
              <a:t>     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})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F217-7CBF-1F0A-D2B2-5B5B45779BBA}"/>
              </a:ext>
            </a:extLst>
          </p:cNvPr>
          <p:cNvSpPr txBox="1"/>
          <p:nvPr/>
        </p:nvSpPr>
        <p:spPr>
          <a:xfrm>
            <a:off x="478072" y="2714919"/>
            <a:ext cx="32048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A7F0B-8A23-2E82-38B7-4CD3B01DB92C}"/>
              </a:ext>
            </a:extLst>
          </p:cNvPr>
          <p:cNvSpPr txBox="1"/>
          <p:nvPr/>
        </p:nvSpPr>
        <p:spPr>
          <a:xfrm>
            <a:off x="5544374" y="2701024"/>
            <a:ext cx="320483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6AF1A-3852-4F64-84DC-47AA70543888}"/>
              </a:ext>
            </a:extLst>
          </p:cNvPr>
          <p:cNvSpPr txBox="1"/>
          <p:nvPr/>
        </p:nvSpPr>
        <p:spPr>
          <a:xfrm>
            <a:off x="8643713" y="604595"/>
            <a:ext cx="3210262" cy="18466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   shiny::</a:t>
            </a:r>
            <a:r>
              <a:rPr lang="en-US" sz="1200" dirty="0" err="1"/>
              <a:t>renderPrint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renderText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renderImage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renderTable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renderDataTable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renderPlot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renderCachedPlot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    shiny::</a:t>
            </a:r>
            <a:r>
              <a:rPr lang="en-US" sz="1200" dirty="0" err="1"/>
              <a:t>renderUI</a:t>
            </a:r>
            <a:r>
              <a:rPr lang="en-US" sz="1200" dirty="0"/>
              <a:t>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All of them starts with render*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DB7F6-6616-0570-2077-F9968BD13FBF}"/>
              </a:ext>
            </a:extLst>
          </p:cNvPr>
          <p:cNvCxnSpPr>
            <a:cxnSpLocks/>
          </p:cNvCxnSpPr>
          <p:nvPr/>
        </p:nvCxnSpPr>
        <p:spPr>
          <a:xfrm flipV="1">
            <a:off x="7516292" y="1273462"/>
            <a:ext cx="1016584" cy="23351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91D9BB-0569-1153-EB8D-37700150CEFE}"/>
              </a:ext>
            </a:extLst>
          </p:cNvPr>
          <p:cNvSpPr txBox="1"/>
          <p:nvPr/>
        </p:nvSpPr>
        <p:spPr>
          <a:xfrm>
            <a:off x="758920" y="991816"/>
            <a:ext cx="3208839" cy="1661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shiny::</a:t>
            </a:r>
            <a:r>
              <a:rPr lang="en-US" sz="1200" dirty="0" err="1"/>
              <a:t>textOutput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htmlOutput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imageOutput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tableOutput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dataTableOutput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plotOutput</a:t>
            </a:r>
            <a:r>
              <a:rPr lang="en-US" sz="1200" dirty="0"/>
              <a:t>()</a:t>
            </a:r>
          </a:p>
          <a:p>
            <a:r>
              <a:rPr lang="en-US" sz="1200" dirty="0"/>
              <a:t>shiny::</a:t>
            </a:r>
            <a:r>
              <a:rPr lang="en-US" sz="1200" dirty="0" err="1"/>
              <a:t>uiOutput</a:t>
            </a:r>
            <a:r>
              <a:rPr lang="en-US" sz="1200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All of them ends with *Output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795C0AE4-1AFB-E7AE-F35B-77F83AC96EFB}"/>
              </a:ext>
            </a:extLst>
          </p:cNvPr>
          <p:cNvSpPr/>
          <p:nvPr/>
        </p:nvSpPr>
        <p:spPr>
          <a:xfrm>
            <a:off x="156336" y="1046994"/>
            <a:ext cx="491747" cy="44116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685FF9B-4563-D643-C0B1-2D984FB1A349}"/>
              </a:ext>
            </a:extLst>
          </p:cNvPr>
          <p:cNvSpPr/>
          <p:nvPr/>
        </p:nvSpPr>
        <p:spPr>
          <a:xfrm>
            <a:off x="160731" y="5273963"/>
            <a:ext cx="896848" cy="2650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FC3ABA-D281-2310-98BF-99D6934DD11D}"/>
              </a:ext>
            </a:extLst>
          </p:cNvPr>
          <p:cNvCxnSpPr>
            <a:cxnSpLocks/>
          </p:cNvCxnSpPr>
          <p:nvPr/>
        </p:nvCxnSpPr>
        <p:spPr>
          <a:xfrm flipV="1">
            <a:off x="2033355" y="2451254"/>
            <a:ext cx="2573439" cy="16082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33DF0B-105D-3D55-7EF9-2FAC0B87A8BA}"/>
              </a:ext>
            </a:extLst>
          </p:cNvPr>
          <p:cNvSpPr txBox="1"/>
          <p:nvPr/>
        </p:nvSpPr>
        <p:spPr>
          <a:xfrm>
            <a:off x="4675709" y="1026431"/>
            <a:ext cx="3332556" cy="14773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checkboxInput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checkboxGroupInput</a:t>
            </a:r>
            <a:r>
              <a:rPr lang="en-US" sz="1200" dirty="0"/>
              <a:t>()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radioButtons</a:t>
            </a:r>
            <a:r>
              <a:rPr lang="en-US" sz="1200" dirty="0"/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All of them has </a:t>
            </a:r>
            <a:r>
              <a:rPr lang="en-US" b="1" dirty="0" err="1">
                <a:solidFill>
                  <a:srgbClr val="FF0000"/>
                </a:solidFill>
              </a:rPr>
              <a:t>inputId</a:t>
            </a:r>
            <a:r>
              <a:rPr lang="en-US" b="1" dirty="0">
                <a:solidFill>
                  <a:srgbClr val="FF0000"/>
                </a:solidFill>
              </a:rPr>
              <a:t>, label and a 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possibility to set a choice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468E8-68AE-B154-024E-B9B9F87E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26" y="4558011"/>
            <a:ext cx="228619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D03F0-7916-5676-6EAF-054EC1FC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4" y="627856"/>
            <a:ext cx="11773131" cy="54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7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B940-93BB-61D9-7842-5C92389C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err="1"/>
              <a:t>fileInput</a:t>
            </a:r>
            <a:r>
              <a:rPr lang="en-US" b="1" dirty="0"/>
              <a:t>() Widget – example for your project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10237-6546-593A-60F6-747EAAD5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0688"/>
            <a:ext cx="7218468" cy="4414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02A6F-F1AD-7CA1-612A-55B9C858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58" y="1784158"/>
            <a:ext cx="3820792" cy="42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4575-7B16-92CB-88C2-0DCFA4DB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05" y="60579"/>
            <a:ext cx="10515600" cy="1325563"/>
          </a:xfrm>
        </p:spPr>
        <p:txBody>
          <a:bodyPr/>
          <a:lstStyle/>
          <a:p>
            <a:r>
              <a:rPr lang="en-US" dirty="0"/>
              <a:t>Zone 1, Zone 2, Zone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E47EB-8F02-091F-5597-A88D8473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2" y="2298631"/>
            <a:ext cx="5801731" cy="32339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0D06CA-4140-0DE3-BEF4-3211AF9A0575}"/>
              </a:ext>
            </a:extLst>
          </p:cNvPr>
          <p:cNvCxnSpPr>
            <a:cxnSpLocks/>
          </p:cNvCxnSpPr>
          <p:nvPr/>
        </p:nvCxnSpPr>
        <p:spPr>
          <a:xfrm flipV="1">
            <a:off x="1060739" y="1615058"/>
            <a:ext cx="386932" cy="11496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EA1AC8-4B6F-2E1F-E2B7-D6A466AEE096}"/>
              </a:ext>
            </a:extLst>
          </p:cNvPr>
          <p:cNvCxnSpPr>
            <a:cxnSpLocks/>
          </p:cNvCxnSpPr>
          <p:nvPr/>
        </p:nvCxnSpPr>
        <p:spPr>
          <a:xfrm flipV="1">
            <a:off x="5547436" y="3409025"/>
            <a:ext cx="2544332" cy="19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28FD55-BD42-36D6-A7CC-773729A3C5E4}"/>
              </a:ext>
            </a:extLst>
          </p:cNvPr>
          <p:cNvCxnSpPr>
            <a:cxnSpLocks/>
          </p:cNvCxnSpPr>
          <p:nvPr/>
        </p:nvCxnSpPr>
        <p:spPr>
          <a:xfrm>
            <a:off x="1592483" y="4122349"/>
            <a:ext cx="3007226" cy="21399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0BBB9-49C3-E98D-671C-FA5966D78707}"/>
              </a:ext>
            </a:extLst>
          </p:cNvPr>
          <p:cNvSpPr txBox="1"/>
          <p:nvPr/>
        </p:nvSpPr>
        <p:spPr>
          <a:xfrm>
            <a:off x="1534531" y="973068"/>
            <a:ext cx="9596730" cy="1200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Zone 1 </a:t>
            </a:r>
            <a:r>
              <a:rPr lang="en-US" dirty="0"/>
              <a:t>– outside server</a:t>
            </a:r>
          </a:p>
          <a:p>
            <a:r>
              <a:rPr lang="en-US" dirty="0"/>
              <a:t>Code is executed exactly once when app is initiated on the server</a:t>
            </a:r>
          </a:p>
          <a:p>
            <a:r>
              <a:rPr lang="en-US" dirty="0"/>
              <a:t>Here, we upload the libraries, uploading datasets that do not change</a:t>
            </a:r>
          </a:p>
          <a:p>
            <a:r>
              <a:rPr lang="en-US" dirty="0"/>
              <a:t>Here we can also build some helper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32BD1-0DD8-A8ED-DFDF-19C8D09E06D9}"/>
              </a:ext>
            </a:extLst>
          </p:cNvPr>
          <p:cNvSpPr txBox="1"/>
          <p:nvPr/>
        </p:nvSpPr>
        <p:spPr>
          <a:xfrm>
            <a:off x="8262285" y="2345945"/>
            <a:ext cx="3500582" cy="3693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Zone 2 </a:t>
            </a:r>
            <a:r>
              <a:rPr lang="en-US" dirty="0"/>
              <a:t>– outside render* but inside server </a:t>
            </a:r>
          </a:p>
          <a:p>
            <a:endParaRPr lang="en-US" dirty="0"/>
          </a:p>
          <a:p>
            <a:r>
              <a:rPr lang="en-US" dirty="0"/>
              <a:t>New functions </a:t>
            </a:r>
            <a:r>
              <a:rPr lang="en-US" b="1" dirty="0">
                <a:highlight>
                  <a:srgbClr val="FFFF00"/>
                </a:highlight>
              </a:rPr>
              <a:t>reactive* ({})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Reactiveness – these functions reacts on the behavior of the user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Elements specific session or user. For example:</a:t>
            </a:r>
          </a:p>
          <a:p>
            <a:r>
              <a:rPr lang="en-US" dirty="0"/>
              <a:t>Login  (different users have different privileges, they have access to different info)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8FD63-93F4-E41F-5420-6D586EE9559E}"/>
              </a:ext>
            </a:extLst>
          </p:cNvPr>
          <p:cNvSpPr txBox="1"/>
          <p:nvPr/>
        </p:nvSpPr>
        <p:spPr>
          <a:xfrm>
            <a:off x="4685144" y="5567880"/>
            <a:ext cx="3171594" cy="1200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Zone 3 </a:t>
            </a:r>
            <a:r>
              <a:rPr lang="en-US" dirty="0"/>
              <a:t>– inside render* function</a:t>
            </a:r>
          </a:p>
          <a:p>
            <a:r>
              <a:rPr lang="en-US" dirty="0"/>
              <a:t>Activities connected with current 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C9714-92DA-4DFA-50F1-6332B18FC2CB}"/>
              </a:ext>
            </a:extLst>
          </p:cNvPr>
          <p:cNvSpPr txBox="1"/>
          <p:nvPr/>
        </p:nvSpPr>
        <p:spPr>
          <a:xfrm>
            <a:off x="113144" y="568620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instances but once session?</a:t>
            </a:r>
          </a:p>
          <a:p>
            <a:r>
              <a:rPr lang="en-US" dirty="0"/>
              <a:t>We in local running no distinction between instances and sessions of the app</a:t>
            </a:r>
          </a:p>
        </p:txBody>
      </p:sp>
    </p:spTree>
    <p:extLst>
      <p:ext uri="{BB962C8B-B14F-4D97-AF65-F5344CB8AC3E}">
        <p14:creationId xmlns:p14="http://schemas.microsoft.com/office/powerpoint/2010/main" val="37443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3C7A-76C1-8B0E-D14D-DB91C8F9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13" y="0"/>
            <a:ext cx="10515600" cy="1325563"/>
          </a:xfrm>
        </p:spPr>
        <p:txBody>
          <a:bodyPr/>
          <a:lstStyle/>
          <a:p>
            <a:r>
              <a:rPr lang="en-US" dirty="0"/>
              <a:t>Example 1 04_app_studnets.R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9750B-8FD1-3BE6-6471-43132543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3" y="1181100"/>
            <a:ext cx="5718634" cy="5524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F4E490-4805-87D9-EA3C-92B8B78B6C60}"/>
              </a:ext>
            </a:extLst>
          </p:cNvPr>
          <p:cNvCxnSpPr>
            <a:cxnSpLocks/>
          </p:cNvCxnSpPr>
          <p:nvPr/>
        </p:nvCxnSpPr>
        <p:spPr>
          <a:xfrm>
            <a:off x="3743325" y="3109172"/>
            <a:ext cx="9085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AAAD065-02B8-8EA5-95D6-8444956C07E7}"/>
              </a:ext>
            </a:extLst>
          </p:cNvPr>
          <p:cNvSpPr/>
          <p:nvPr/>
        </p:nvSpPr>
        <p:spPr>
          <a:xfrm>
            <a:off x="1926454" y="1979720"/>
            <a:ext cx="1816871" cy="225890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E216F-5A32-85DD-31B7-4F3D5DE4A0CA}"/>
              </a:ext>
            </a:extLst>
          </p:cNvPr>
          <p:cNvSpPr txBox="1"/>
          <p:nvPr/>
        </p:nvSpPr>
        <p:spPr>
          <a:xfrm>
            <a:off x="4953739" y="2752078"/>
            <a:ext cx="6738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Zone 1: </a:t>
            </a:r>
            <a:r>
              <a:rPr lang="en-US" dirty="0"/>
              <a:t>wrapper function to download data</a:t>
            </a:r>
          </a:p>
          <a:p>
            <a:r>
              <a:rPr lang="en-US" dirty="0"/>
              <a:t>Print – when the function is used, We can see that is a difference in placing this function in different zones</a:t>
            </a:r>
          </a:p>
          <a:p>
            <a:endParaRPr lang="en-US" dirty="0"/>
          </a:p>
          <a:p>
            <a:r>
              <a:rPr lang="en-US" dirty="0"/>
              <a:t>Function is not used twice only at the beginning (only one print)</a:t>
            </a:r>
          </a:p>
        </p:txBody>
      </p:sp>
    </p:spTree>
    <p:extLst>
      <p:ext uri="{BB962C8B-B14F-4D97-AF65-F5344CB8AC3E}">
        <p14:creationId xmlns:p14="http://schemas.microsoft.com/office/powerpoint/2010/main" val="28074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3F39-E647-AA90-B07A-9D23DD0D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place function inside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75F97-ED30-D610-E5B4-F941D2E9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8" y="1690688"/>
            <a:ext cx="6359873" cy="4819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91245-C83B-2D73-3ADC-B0F7A8B8CA27}"/>
              </a:ext>
            </a:extLst>
          </p:cNvPr>
          <p:cNvSpPr txBox="1"/>
          <p:nvPr/>
        </p:nvSpPr>
        <p:spPr>
          <a:xfrm>
            <a:off x="7367356" y="1690688"/>
            <a:ext cx="3619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many prints after opening in browser!!!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Re-accessing application require to download dataset again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copy a ling and paste it into the browser again another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imitate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another import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inefficiency – it should be done before the session </a:t>
            </a:r>
          </a:p>
        </p:txBody>
      </p:sp>
    </p:spTree>
    <p:extLst>
      <p:ext uri="{BB962C8B-B14F-4D97-AF65-F5344CB8AC3E}">
        <p14:creationId xmlns:p14="http://schemas.microsoft.com/office/powerpoint/2010/main" val="227288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1412</Words>
  <Application>Microsoft Office PowerPoint</Application>
  <PresentationFormat>Widescreen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Shiny </vt:lpstr>
      <vt:lpstr>Limitations</vt:lpstr>
      <vt:lpstr>Recommended book</vt:lpstr>
      <vt:lpstr>Architecture reminder</vt:lpstr>
      <vt:lpstr>PowerPoint Presentation</vt:lpstr>
      <vt:lpstr> fileInput() Widget – example for your project  </vt:lpstr>
      <vt:lpstr>Zone 1, Zone 2, Zone 3 </vt:lpstr>
      <vt:lpstr>Example 1 04_app_studnets.R</vt:lpstr>
      <vt:lpstr>Now let’s place function inside server</vt:lpstr>
      <vt:lpstr>PowerPoint Presentation</vt:lpstr>
      <vt:lpstr>PowerPoint Presentation</vt:lpstr>
      <vt:lpstr>task_1_fin_inefficiency.R</vt:lpstr>
      <vt:lpstr>Solution</vt:lpstr>
      <vt:lpstr>Reactive()</vt:lpstr>
      <vt:lpstr>Why Do We Need Reactive Expressions?</vt:lpstr>
      <vt:lpstr>pie_optimization_students.R</vt:lpstr>
      <vt:lpstr>pie_optimization_solution.R</vt:lpstr>
      <vt:lpstr>Curse of input text</vt:lpstr>
      <vt:lpstr>PowerPoint Presentation</vt:lpstr>
      <vt:lpstr>Before and after the change </vt:lpstr>
      <vt:lpstr>eventReactive() = reactive+isolate together</vt:lpstr>
      <vt:lpstr>Reactivity without output – log file write csv file – function observe() and observeEvent()</vt:lpstr>
      <vt:lpstr>PowerPoint Presentation</vt:lpstr>
      <vt:lpstr>reactiveTimer() –&gt; time_1.R </vt:lpstr>
      <vt:lpstr>Layout of applications</vt:lpstr>
      <vt:lpstr>Exercise with regression on iris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</dc:title>
  <dc:creator>Ewa Weychert</dc:creator>
  <cp:lastModifiedBy>Ewa Weychert</cp:lastModifiedBy>
  <cp:revision>116</cp:revision>
  <dcterms:created xsi:type="dcterms:W3CDTF">2022-05-22T09:47:38Z</dcterms:created>
  <dcterms:modified xsi:type="dcterms:W3CDTF">2022-05-24T13:25:18Z</dcterms:modified>
</cp:coreProperties>
</file>